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594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1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14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8916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560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16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665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27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95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79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673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0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75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8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032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86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Regresión de </a:t>
            </a:r>
            <a:r>
              <a:rPr lang="es-EC" dirty="0" err="1"/>
              <a:t>Support</a:t>
            </a:r>
            <a:r>
              <a:rPr lang="es-EC" dirty="0"/>
              <a:t> Vector (SVR)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5E87BFD9-6ADC-4EC5-8217-4DDA5DB9E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5486-DF89-4277-869F-BB508ED2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Dataset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5413C-0454-41B3-B38B-1D7481C3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081084" cy="4195481"/>
          </a:xfrm>
        </p:spPr>
        <p:txBody>
          <a:bodyPr>
            <a:normAutofit/>
          </a:bodyPr>
          <a:lstStyle/>
          <a:p>
            <a:r>
              <a:rPr lang="es-EC" sz="2400" dirty="0"/>
              <a:t>10 Observaciones.</a:t>
            </a:r>
          </a:p>
          <a:p>
            <a:endParaRPr lang="es-EC" sz="2400" dirty="0"/>
          </a:p>
          <a:p>
            <a:r>
              <a:rPr lang="es-EC" sz="2400" dirty="0"/>
              <a:t>Salarios jerárquicos.</a:t>
            </a:r>
          </a:p>
          <a:p>
            <a:endParaRPr lang="es-EC" sz="2400" dirty="0"/>
          </a:p>
          <a:p>
            <a:r>
              <a:rPr lang="es-EC" sz="2400" dirty="0"/>
              <a:t>Por qué no usar una regresión simple?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F25A0-A6CF-4A10-85C7-E0EA021B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38" y="2154016"/>
            <a:ext cx="5215718" cy="39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0FD68-4757-44EE-8B0F-F6EBEB0E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EFC81-12F1-483D-8834-F8001C86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C" sz="2400" dirty="0"/>
          </a:p>
          <a:p>
            <a:pPr algn="just"/>
            <a:endParaRPr lang="es-EC" sz="2400" dirty="0"/>
          </a:p>
          <a:p>
            <a:endParaRPr lang="es-EC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586FB-9937-49FE-ACE8-39A9D9B18EA0}"/>
              </a:ext>
            </a:extLst>
          </p:cNvPr>
          <p:cNvSpPr/>
          <p:nvPr/>
        </p:nvSpPr>
        <p:spPr>
          <a:xfrm>
            <a:off x="4396644" y="2657282"/>
            <a:ext cx="2841073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dirty="0"/>
              <a:t>SVR puede ser utilizado para una regresión lineal o no lineal.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7FA01-7C23-4C1E-A223-271EEEB95D3A}"/>
              </a:ext>
            </a:extLst>
          </p:cNvPr>
          <p:cNvSpPr/>
          <p:nvPr/>
        </p:nvSpPr>
        <p:spPr>
          <a:xfrm>
            <a:off x="3993973" y="3812530"/>
            <a:ext cx="367997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dirty="0"/>
              <a:t>SVR intenta ajustar el mayor numero de puntos posibles dentro de la calle limitando las violaciones de márgenes.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3D4E4-F9A6-476E-8194-7D5AAE4E7C09}"/>
              </a:ext>
            </a:extLst>
          </p:cNvPr>
          <p:cNvSpPr/>
          <p:nvPr/>
        </p:nvSpPr>
        <p:spPr>
          <a:xfrm>
            <a:off x="4396643" y="5181442"/>
            <a:ext cx="2841073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dirty="0"/>
              <a:t>El ancho de la calle es un </a:t>
            </a:r>
            <a:r>
              <a:rPr lang="es-EC" dirty="0" err="1"/>
              <a:t>hiperparámetros</a:t>
            </a:r>
            <a:r>
              <a:rPr lang="es-EC" dirty="0"/>
              <a:t> (Épsilon). </a:t>
            </a:r>
          </a:p>
        </p:txBody>
      </p:sp>
    </p:spTree>
    <p:extLst>
      <p:ext uri="{BB962C8B-B14F-4D97-AF65-F5344CB8AC3E}">
        <p14:creationId xmlns:p14="http://schemas.microsoft.com/office/powerpoint/2010/main" val="23488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7AE3-49DD-4F4D-9B5E-15494C3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Componentes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3E94-FD55-45DF-83F8-75CB85EA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268" y="3858127"/>
            <a:ext cx="9613861" cy="3599316"/>
          </a:xfrm>
        </p:spPr>
        <p:txBody>
          <a:bodyPr>
            <a:normAutofit/>
          </a:bodyPr>
          <a:lstStyle/>
          <a:p>
            <a:endParaRPr lang="es-EC" dirty="0"/>
          </a:p>
          <a:p>
            <a:endParaRPr lang="es-EC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C42EF-DC10-4745-9D8E-F9FD37FAC10F}"/>
              </a:ext>
            </a:extLst>
          </p:cNvPr>
          <p:cNvSpPr/>
          <p:nvPr/>
        </p:nvSpPr>
        <p:spPr>
          <a:xfrm>
            <a:off x="858782" y="3043989"/>
            <a:ext cx="5236321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sz="2000" dirty="0" err="1"/>
              <a:t>Lineas</a:t>
            </a:r>
            <a:r>
              <a:rPr lang="es-EC" sz="2000" dirty="0"/>
              <a:t> de borde</a:t>
            </a:r>
          </a:p>
          <a:p>
            <a:pPr algn="ctr"/>
            <a:r>
              <a:rPr lang="es-EC" sz="2000" dirty="0"/>
              <a:t>Nos ayudarán a minimizar el error de regresión eliminando elementos fuera del borde.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201F4-A912-4F80-A525-60898B93C898}"/>
              </a:ext>
            </a:extLst>
          </p:cNvPr>
          <p:cNvSpPr/>
          <p:nvPr/>
        </p:nvSpPr>
        <p:spPr>
          <a:xfrm>
            <a:off x="859678" y="4475184"/>
            <a:ext cx="5236321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sz="2000" dirty="0"/>
              <a:t>Hiperplano</a:t>
            </a:r>
          </a:p>
          <a:p>
            <a:pPr algn="ctr"/>
            <a:r>
              <a:rPr lang="es-EC" sz="2000" dirty="0" err="1"/>
              <a:t>Linea</a:t>
            </a:r>
            <a:r>
              <a:rPr lang="es-EC" sz="2000" dirty="0"/>
              <a:t> que nos servirá para las predicciones.</a:t>
            </a:r>
          </a:p>
          <a:p>
            <a:pPr algn="ctr"/>
            <a:endParaRPr lang="es-EC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9D3F1-BF71-492C-8FA8-F5142E3557EF}"/>
              </a:ext>
            </a:extLst>
          </p:cNvPr>
          <p:cNvSpPr/>
          <p:nvPr/>
        </p:nvSpPr>
        <p:spPr>
          <a:xfrm>
            <a:off x="858782" y="5631305"/>
            <a:ext cx="5236322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C" sz="2000" dirty="0" err="1"/>
              <a:t>Support</a:t>
            </a:r>
            <a:r>
              <a:rPr lang="es-EC" sz="2000" dirty="0"/>
              <a:t> </a:t>
            </a:r>
            <a:r>
              <a:rPr lang="es-EC" sz="2000" dirty="0" err="1"/>
              <a:t>Vectors</a:t>
            </a:r>
            <a:endParaRPr lang="es-EC" sz="2000" dirty="0"/>
          </a:p>
          <a:p>
            <a:pPr algn="ctr"/>
            <a:r>
              <a:rPr lang="es-EC" sz="2000" dirty="0"/>
              <a:t>Puntos que están mas cerca de los bordes.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C10C8-C0CA-430F-AC5F-162987A0647C}"/>
              </a:ext>
            </a:extLst>
          </p:cNvPr>
          <p:cNvSpPr txBox="1"/>
          <p:nvPr/>
        </p:nvSpPr>
        <p:spPr>
          <a:xfrm>
            <a:off x="858782" y="2178999"/>
            <a:ext cx="5236321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 err="1"/>
              <a:t>Kernel</a:t>
            </a:r>
            <a:endParaRPr lang="es-EC" sz="2000" dirty="0"/>
          </a:p>
          <a:p>
            <a:pPr algn="ctr"/>
            <a:r>
              <a:rPr lang="es-EC" sz="2000" dirty="0"/>
              <a:t>Mapea los datos hacia una dimensión mayor</a:t>
            </a:r>
            <a:endParaRPr lang="en-US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F9916E-9B57-4848-9E81-0E3E79F1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53" y="2179000"/>
            <a:ext cx="4659299" cy="42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A0C9-11AA-4A44-9561-BB71887A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Ecuaciones básicas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4D74D-F4F5-454F-9571-AFAEB10FD51D}"/>
              </a:ext>
            </a:extLst>
          </p:cNvPr>
          <p:cNvSpPr/>
          <p:nvPr/>
        </p:nvSpPr>
        <p:spPr>
          <a:xfrm>
            <a:off x="1390242" y="2639059"/>
            <a:ext cx="2456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i="1" dirty="0">
                <a:latin typeface="medium-content-serif-font"/>
              </a:rPr>
              <a:t>y=</a:t>
            </a:r>
            <a:r>
              <a:rPr lang="en-US" sz="5400" i="1" dirty="0" err="1">
                <a:latin typeface="medium-content-serif-font"/>
              </a:rPr>
              <a:t>Wx+b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7A8C2-2792-46FC-A475-509C3B8A9C03}"/>
              </a:ext>
            </a:extLst>
          </p:cNvPr>
          <p:cNvSpPr/>
          <p:nvPr/>
        </p:nvSpPr>
        <p:spPr>
          <a:xfrm>
            <a:off x="1524894" y="3813019"/>
            <a:ext cx="2186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medium-content-serif-font"/>
              </a:rPr>
              <a:t>y-</a:t>
            </a:r>
            <a:r>
              <a:rPr lang="en-US" sz="4000" i="1" dirty="0" err="1">
                <a:latin typeface="medium-content-serif-font"/>
              </a:rPr>
              <a:t>Wx</a:t>
            </a:r>
            <a:r>
              <a:rPr lang="en-US" sz="4000" i="1" dirty="0">
                <a:latin typeface="medium-content-serif-font"/>
              </a:rPr>
              <a:t>-b=0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68CE5-C509-4CE7-83CB-ECF28315FBF4}"/>
              </a:ext>
            </a:extLst>
          </p:cNvPr>
          <p:cNvSpPr/>
          <p:nvPr/>
        </p:nvSpPr>
        <p:spPr>
          <a:xfrm>
            <a:off x="1281237" y="5023835"/>
            <a:ext cx="267413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dirty="0" err="1">
                <a:latin typeface="medium-content-title-font"/>
              </a:rPr>
              <a:t>e≤y-Wx-b</a:t>
            </a:r>
            <a:r>
              <a:rPr lang="en-US" sz="3600" dirty="0">
                <a:latin typeface="medium-content-title-font"/>
              </a:rPr>
              <a:t>≤+e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5283FE-94D3-4D06-B0C4-0B853D54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47" y="2306474"/>
            <a:ext cx="5673206" cy="41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DD55-A7BB-4E91-9B42-7499C2A4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SVR (Lineal)</a:t>
            </a:r>
          </a:p>
        </p:txBody>
      </p:sp>
      <p:pic>
        <p:nvPicPr>
          <p:cNvPr id="1026" name="Picture 2" descr="https://www.saedsayad.com/images/SVR_2.png">
            <a:extLst>
              <a:ext uri="{FF2B5EF4-FFF2-40B4-BE49-F238E27FC236}">
                <a16:creationId xmlns:a16="http://schemas.microsoft.com/office/drawing/2014/main" id="{515B58DE-F9EB-452D-A391-C21EE8F22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33"/>
          <a:stretch/>
        </p:blipFill>
        <p:spPr bwMode="auto">
          <a:xfrm>
            <a:off x="3596228" y="2252402"/>
            <a:ext cx="4714317" cy="43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6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8421-6EE6-48C0-A008-B16FECD4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SVR (No lineal)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18198A-CC58-4E3A-82E5-2F19A2BD3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3" b="12364"/>
          <a:stretch/>
        </p:blipFill>
        <p:spPr>
          <a:xfrm>
            <a:off x="680321" y="2234736"/>
            <a:ext cx="11041424" cy="38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09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558</TotalTime>
  <Words>136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medium-content-serif-font</vt:lpstr>
      <vt:lpstr>medium-content-title-font</vt:lpstr>
      <vt:lpstr>Trebuchet MS</vt:lpstr>
      <vt:lpstr>Berlin</vt:lpstr>
      <vt:lpstr>Regresión de Support Vector (SVR)</vt:lpstr>
      <vt:lpstr>Dataset</vt:lpstr>
      <vt:lpstr>Características</vt:lpstr>
      <vt:lpstr>Componentes</vt:lpstr>
      <vt:lpstr>Ecuaciones básicas</vt:lpstr>
      <vt:lpstr>SVR (Lineal)</vt:lpstr>
      <vt:lpstr>SVR (No lineal)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hector Mejia</cp:lastModifiedBy>
  <cp:revision>28</cp:revision>
  <dcterms:created xsi:type="dcterms:W3CDTF">2019-05-06T00:30:27Z</dcterms:created>
  <dcterms:modified xsi:type="dcterms:W3CDTF">2019-10-30T00:39:21Z</dcterms:modified>
</cp:coreProperties>
</file>