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1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C6F5555-45CD-46FF-B719-7A5D51440E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252AC009-D756-4B63-A9BA-E5828DE0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2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5555-45CD-46FF-B719-7A5D51440E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C009-D756-4B63-A9BA-E5828DE0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96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5555-45CD-46FF-B719-7A5D51440E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C009-D756-4B63-A9BA-E5828DE0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58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5555-45CD-46FF-B719-7A5D51440E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C009-D756-4B63-A9BA-E5828DE0EE1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026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5555-45CD-46FF-B719-7A5D51440E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C009-D756-4B63-A9BA-E5828DE0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42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5555-45CD-46FF-B719-7A5D51440E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C009-D756-4B63-A9BA-E5828DE0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65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5555-45CD-46FF-B719-7A5D51440E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C009-D756-4B63-A9BA-E5828DE0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66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5555-45CD-46FF-B719-7A5D51440E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C009-D756-4B63-A9BA-E5828DE0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24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5555-45CD-46FF-B719-7A5D51440E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C009-D756-4B63-A9BA-E5828DE0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4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5555-45CD-46FF-B719-7A5D51440E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C009-D756-4B63-A9BA-E5828DE0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9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5555-45CD-46FF-B719-7A5D51440E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C009-D756-4B63-A9BA-E5828DE0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0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5555-45CD-46FF-B719-7A5D51440E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C009-D756-4B63-A9BA-E5828DE0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31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5555-45CD-46FF-B719-7A5D51440E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C009-D756-4B63-A9BA-E5828DE0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4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5555-45CD-46FF-B719-7A5D51440E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C009-D756-4B63-A9BA-E5828DE0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8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5555-45CD-46FF-B719-7A5D51440E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C009-D756-4B63-A9BA-E5828DE0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6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5555-45CD-46FF-B719-7A5D51440E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C009-D756-4B63-A9BA-E5828DE0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2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F5555-45CD-46FF-B719-7A5D51440E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C009-D756-4B63-A9BA-E5828DE0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5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F5555-45CD-46FF-B719-7A5D51440E1F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AC009-D756-4B63-A9BA-E5828DE0E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52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C653143-5AE8-4211-B776-06B4AC264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72" name="Rectangle 71">
              <a:extLst>
                <a:ext uri="{FF2B5EF4-FFF2-40B4-BE49-F238E27FC236}">
                  <a16:creationId xmlns:a16="http://schemas.microsoft.com/office/drawing/2014/main" id="{5EFE863F-5874-436B-B199-2B7F7E983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2">
              <a:extLst>
                <a:ext uri="{FF2B5EF4-FFF2-40B4-BE49-F238E27FC236}">
                  <a16:creationId xmlns:a16="http://schemas.microsoft.com/office/drawing/2014/main" id="{3B9EBA0D-67A3-4D11-9B42-FE25160A8B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7FE1CF-A8EF-4667-85A5-03316A4AE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4894" y="1122363"/>
            <a:ext cx="3156229" cy="2387600"/>
          </a:xfrm>
        </p:spPr>
        <p:txBody>
          <a:bodyPr>
            <a:normAutofit/>
          </a:bodyPr>
          <a:lstStyle/>
          <a:p>
            <a:pPr algn="ctr"/>
            <a:r>
              <a:rPr lang="es-419" dirty="0"/>
              <a:t>INTRO TO Deep </a:t>
            </a:r>
            <a:r>
              <a:rPr lang="es-419" dirty="0" err="1"/>
              <a:t>Learning</a:t>
            </a:r>
            <a:endParaRPr lang="en-US" dirty="0"/>
          </a:p>
        </p:txBody>
      </p:sp>
      <p:pic>
        <p:nvPicPr>
          <p:cNvPr id="1026" name="Picture 2" descr="Resultado de imagen para tensorflow">
            <a:extLst>
              <a:ext uri="{FF2B5EF4-FFF2-40B4-BE49-F238E27FC236}">
                <a16:creationId xmlns:a16="http://schemas.microsoft.com/office/drawing/2014/main" id="{868292FC-7343-4917-B92C-7DB45928E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31" r="18173"/>
          <a:stretch/>
        </p:blipFill>
        <p:spPr bwMode="auto">
          <a:xfrm>
            <a:off x="-5597" y="10"/>
            <a:ext cx="75585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2891FE4B-61A9-42DF-A330-3B56084E1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76" name="Rectangle 5">
              <a:extLst>
                <a:ext uri="{FF2B5EF4-FFF2-40B4-BE49-F238E27FC236}">
                  <a16:creationId xmlns:a16="http://schemas.microsoft.com/office/drawing/2014/main" id="{55C06DF8-16D9-4100-8F19-6138E4878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5A220D21-8D78-4507-B06C-3EBF9F90D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A406E0E6-65AD-45FD-BE98-0C4F9B720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id="{B422238B-037C-4733-9958-315F80130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6894D98B-2AB3-4EE5-9D99-5B55F2EF5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6261F6E4-9C94-4CB8-BD31-A52898EC05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11">
              <a:extLst>
                <a:ext uri="{FF2B5EF4-FFF2-40B4-BE49-F238E27FC236}">
                  <a16:creationId xmlns:a16="http://schemas.microsoft.com/office/drawing/2014/main" id="{70AAEE8E-8662-4D53-A5DD-B1F06BB88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12">
              <a:extLst>
                <a:ext uri="{FF2B5EF4-FFF2-40B4-BE49-F238E27FC236}">
                  <a16:creationId xmlns:a16="http://schemas.microsoft.com/office/drawing/2014/main" id="{56556915-24F2-4763-B1C4-5EC4D88B2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7DB216B0-A0C8-4821-8B3A-8586E20D3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14">
              <a:extLst>
                <a:ext uri="{FF2B5EF4-FFF2-40B4-BE49-F238E27FC236}">
                  <a16:creationId xmlns:a16="http://schemas.microsoft.com/office/drawing/2014/main" id="{371F5B52-A9CA-427B-80AF-E3E2FC16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15">
              <a:extLst>
                <a:ext uri="{FF2B5EF4-FFF2-40B4-BE49-F238E27FC236}">
                  <a16:creationId xmlns:a16="http://schemas.microsoft.com/office/drawing/2014/main" id="{37605C87-6944-464E-9346-ECE05A2F3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D9B10FBC-A53E-49E5-B4B5-0F1693E74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17">
              <a:extLst>
                <a:ext uri="{FF2B5EF4-FFF2-40B4-BE49-F238E27FC236}">
                  <a16:creationId xmlns:a16="http://schemas.microsoft.com/office/drawing/2014/main" id="{678A97F0-80A4-4CF6-BA3B-39711CDC8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18">
              <a:extLst>
                <a:ext uri="{FF2B5EF4-FFF2-40B4-BE49-F238E27FC236}">
                  <a16:creationId xmlns:a16="http://schemas.microsoft.com/office/drawing/2014/main" id="{368FE33B-BECA-4569-8935-FDF768269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178FC4D9-8FA2-4D43-88A3-C6CA77F7E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0">
              <a:extLst>
                <a:ext uri="{FF2B5EF4-FFF2-40B4-BE49-F238E27FC236}">
                  <a16:creationId xmlns:a16="http://schemas.microsoft.com/office/drawing/2014/main" id="{A0F5B6D2-8E3D-4AFC-94F6-31D56AE98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21">
              <a:extLst>
                <a:ext uri="{FF2B5EF4-FFF2-40B4-BE49-F238E27FC236}">
                  <a16:creationId xmlns:a16="http://schemas.microsoft.com/office/drawing/2014/main" id="{648A1A6D-A373-4C68-98B1-59E22EE57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22">
              <a:extLst>
                <a:ext uri="{FF2B5EF4-FFF2-40B4-BE49-F238E27FC236}">
                  <a16:creationId xmlns:a16="http://schemas.microsoft.com/office/drawing/2014/main" id="{EFAFD9D9-A0EF-401D-8D0E-4ED053C25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23">
              <a:extLst>
                <a:ext uri="{FF2B5EF4-FFF2-40B4-BE49-F238E27FC236}">
                  <a16:creationId xmlns:a16="http://schemas.microsoft.com/office/drawing/2014/main" id="{763EF4A2-514F-4CD3-9ED0-ECA0C408B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215871AE-0060-4394-8446-D47CF3CAB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C84D0DA4-2C7F-496D-BC3A-5EBB91445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38269078-B40F-4714-BCAF-8E557E1B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E6E24B2B-3723-4CB3-8EC0-0139577C6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2073D418-4752-4043-9A9A-922CA2802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613EBF6C-3651-4B57-95D5-EED08152E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581AD3B9-AF03-44AE-9437-F99ACF125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9FE2F9BF-9683-41C4-8B67-BD9E8B72F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374ABA64-38E0-45C4-8BC9-DAFB9F02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DE3A8BCC-3396-43D2-83E7-69FA7109A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B7BD167E-B771-45E0-8B6C-6BBF975FF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69FDD2A7-16E2-4E51-98B5-0D297BC3B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D4963E27-1DE7-48C0-A479-7136D899E5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8B12B40F-3DC3-4EB4-97CB-C0ED18FB2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B189F9A6-1D5A-4369-B262-0E201E0B4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1AE562C3-253B-4C0D-B4F6-3788E45D0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37B75FAF-A403-4416-8819-1BA41E8C26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133F3EBE-BDAB-4DA9-82F6-B3EEF0CC60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112F476B-DBD2-4149-BA6F-DEDAA823F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7CD3DB17-FD49-4367-9459-E250C0725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6B9429B2-21CB-49F0-AC65-1B62C5A08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Rectangle 45">
              <a:extLst>
                <a:ext uri="{FF2B5EF4-FFF2-40B4-BE49-F238E27FC236}">
                  <a16:creationId xmlns:a16="http://schemas.microsoft.com/office/drawing/2014/main" id="{F7D411EA-E62A-4F7A-845B-EF913A699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2C167F54-3037-4CE8-B39C-C58F251F3A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57D211E8-F701-4000-BD38-5226DC7D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2862ECA4-0570-47EA-B540-1912DFCD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C49C807F-44F0-4A52-8D62-1038B1A09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71035AB6-F465-4A2B-A73E-6DFFD89F9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DEC2094E-329B-4F76-843A-19E6ACEA9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47030EB8-876C-4010-8B04-F31D73C3F5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FFA1155F-B738-4412-AB94-68FDD10A7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E5AADADE-4A85-4AE7-8DEC-D0E6FB478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55">
              <a:extLst>
                <a:ext uri="{FF2B5EF4-FFF2-40B4-BE49-F238E27FC236}">
                  <a16:creationId xmlns:a16="http://schemas.microsoft.com/office/drawing/2014/main" id="{65F819B4-4820-47A5-981D-6D26399B8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56">
              <a:extLst>
                <a:ext uri="{FF2B5EF4-FFF2-40B4-BE49-F238E27FC236}">
                  <a16:creationId xmlns:a16="http://schemas.microsoft.com/office/drawing/2014/main" id="{0ED05087-846F-4C1B-9332-9DB0AF46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57">
              <a:extLst>
                <a:ext uri="{FF2B5EF4-FFF2-40B4-BE49-F238E27FC236}">
                  <a16:creationId xmlns:a16="http://schemas.microsoft.com/office/drawing/2014/main" id="{615265F9-6E54-4300-ACD7-0BD48ECF6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58">
              <a:extLst>
                <a:ext uri="{FF2B5EF4-FFF2-40B4-BE49-F238E27FC236}">
                  <a16:creationId xmlns:a16="http://schemas.microsoft.com/office/drawing/2014/main" id="{84D144CE-5B21-4CAF-AC2D-C7CE35BCC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F906381-EE91-4FD9-86DD-DB96444A8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8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B0E51D92-AF8A-4C19-9F4D-2E424A096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33">
              <a:extLst>
                <a:ext uri="{FF2B5EF4-FFF2-40B4-BE49-F238E27FC236}">
                  <a16:creationId xmlns:a16="http://schemas.microsoft.com/office/drawing/2014/main" id="{2506B591-9CB7-4EE1-8CBA-205487532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34">
              <a:extLst>
                <a:ext uri="{FF2B5EF4-FFF2-40B4-BE49-F238E27FC236}">
                  <a16:creationId xmlns:a16="http://schemas.microsoft.com/office/drawing/2014/main" id="{71646847-1C7E-48A7-BB14-C936C25C9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35">
              <a:extLst>
                <a:ext uri="{FF2B5EF4-FFF2-40B4-BE49-F238E27FC236}">
                  <a16:creationId xmlns:a16="http://schemas.microsoft.com/office/drawing/2014/main" id="{6D8B0F3E-13C0-47D8-B26C-E9C284DB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36">
              <a:extLst>
                <a:ext uri="{FF2B5EF4-FFF2-40B4-BE49-F238E27FC236}">
                  <a16:creationId xmlns:a16="http://schemas.microsoft.com/office/drawing/2014/main" id="{218ABFE5-7E6A-4D21-8CCF-4BCB8CAF7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37">
              <a:extLst>
                <a:ext uri="{FF2B5EF4-FFF2-40B4-BE49-F238E27FC236}">
                  <a16:creationId xmlns:a16="http://schemas.microsoft.com/office/drawing/2014/main" id="{EA77E6D1-CF16-41F5-8C38-81A13118D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38">
              <a:extLst>
                <a:ext uri="{FF2B5EF4-FFF2-40B4-BE49-F238E27FC236}">
                  <a16:creationId xmlns:a16="http://schemas.microsoft.com/office/drawing/2014/main" id="{2E65946D-A459-4DEE-A3B3-B7745E075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39">
              <a:extLst>
                <a:ext uri="{FF2B5EF4-FFF2-40B4-BE49-F238E27FC236}">
                  <a16:creationId xmlns:a16="http://schemas.microsoft.com/office/drawing/2014/main" id="{60532C1C-A69A-4D99-A36E-6110980A0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40">
              <a:extLst>
                <a:ext uri="{FF2B5EF4-FFF2-40B4-BE49-F238E27FC236}">
                  <a16:creationId xmlns:a16="http://schemas.microsoft.com/office/drawing/2014/main" id="{F4902C81-C6EF-48BD-AD16-F7CA7AE95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Rectangle 41">
              <a:extLst>
                <a:ext uri="{FF2B5EF4-FFF2-40B4-BE49-F238E27FC236}">
                  <a16:creationId xmlns:a16="http://schemas.microsoft.com/office/drawing/2014/main" id="{6642965B-5129-4F0E-B30B-3EF22BBC3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5867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F55D-2540-41A3-9B95-53F1F7EF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2FFE-1A4B-4335-B9ED-FE8E9BECB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Recurrent neural Network				Autoencoders</a:t>
            </a:r>
          </a:p>
        </p:txBody>
      </p:sp>
      <p:pic>
        <p:nvPicPr>
          <p:cNvPr id="7170" name="Picture 2" descr="Resultado de imagen para recurrent neural network">
            <a:extLst>
              <a:ext uri="{FF2B5EF4-FFF2-40B4-BE49-F238E27FC236}">
                <a16:creationId xmlns:a16="http://schemas.microsoft.com/office/drawing/2014/main" id="{F378F933-3EA9-47B5-9673-BFD21B62C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12" y="2953237"/>
            <a:ext cx="4565780" cy="290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Resultado de imagen para Autoencoders">
            <a:extLst>
              <a:ext uri="{FF2B5EF4-FFF2-40B4-BE49-F238E27FC236}">
                <a16:creationId xmlns:a16="http://schemas.microsoft.com/office/drawing/2014/main" id="{560193DA-6C65-4312-8CB1-52668E59F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031" y="2884287"/>
            <a:ext cx="4565780" cy="305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37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FA3A-4CF3-469B-8930-77BA44DB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sTRUCTURE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tensorflow</a:t>
            </a:r>
            <a:r>
              <a:rPr lang="es-419" dirty="0"/>
              <a:t> </a:t>
            </a:r>
            <a:r>
              <a:rPr lang="es-419" dirty="0" err="1"/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D5326-3F10-40C6-A07F-BD53D0AC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Data Flow </a:t>
            </a:r>
            <a:r>
              <a:rPr lang="es-419" dirty="0" err="1"/>
              <a:t>graph</a:t>
            </a:r>
            <a:r>
              <a:rPr lang="es-419" dirty="0"/>
              <a:t> </a:t>
            </a:r>
            <a:r>
              <a:rPr lang="es-419" dirty="0" err="1"/>
              <a:t>Structure</a:t>
            </a:r>
            <a:endParaRPr lang="es-419" dirty="0"/>
          </a:p>
          <a:p>
            <a:pPr lvl="1"/>
            <a:r>
              <a:rPr lang="es-419" dirty="0" err="1"/>
              <a:t>Nodes</a:t>
            </a:r>
            <a:r>
              <a:rPr lang="es-419" dirty="0"/>
              <a:t> are </a:t>
            </a:r>
            <a:r>
              <a:rPr lang="es-419" dirty="0" err="1"/>
              <a:t>Mathematical</a:t>
            </a:r>
            <a:r>
              <a:rPr lang="es-419" dirty="0"/>
              <a:t> </a:t>
            </a:r>
            <a:r>
              <a:rPr lang="es-419" dirty="0" err="1"/>
              <a:t>Operations</a:t>
            </a:r>
            <a:endParaRPr lang="es-419" dirty="0"/>
          </a:p>
          <a:p>
            <a:pPr lvl="1"/>
            <a:r>
              <a:rPr lang="es-419" dirty="0" err="1"/>
              <a:t>Edges</a:t>
            </a:r>
            <a:r>
              <a:rPr lang="es-419" dirty="0"/>
              <a:t> are </a:t>
            </a:r>
            <a:r>
              <a:rPr lang="es-419" dirty="0" err="1"/>
              <a:t>multi-dimensional</a:t>
            </a:r>
            <a:r>
              <a:rPr lang="es-419" dirty="0"/>
              <a:t> </a:t>
            </a:r>
            <a:r>
              <a:rPr lang="es-419" dirty="0" err="1"/>
              <a:t>arrays</a:t>
            </a:r>
            <a:r>
              <a:rPr lang="es-419" dirty="0"/>
              <a:t> (</a:t>
            </a:r>
            <a:r>
              <a:rPr lang="es-419" dirty="0" err="1"/>
              <a:t>tensors</a:t>
            </a:r>
            <a:r>
              <a:rPr lang="es-419" dirty="0"/>
              <a:t>)</a:t>
            </a:r>
          </a:p>
          <a:p>
            <a:r>
              <a:rPr lang="es-419" dirty="0"/>
              <a:t>S</a:t>
            </a:r>
            <a:r>
              <a:rPr lang="en-US" dirty="0" err="1"/>
              <a:t>upport</a:t>
            </a:r>
            <a:r>
              <a:rPr lang="en-US" dirty="0"/>
              <a:t> For GPU and Distributed Computing</a:t>
            </a:r>
          </a:p>
          <a:p>
            <a:endParaRPr lang="es-419" dirty="0"/>
          </a:p>
        </p:txBody>
      </p:sp>
      <p:pic>
        <p:nvPicPr>
          <p:cNvPr id="5" name="Picture 4" descr="A picture containing clock, object&#10;&#10;Description automatically generated">
            <a:extLst>
              <a:ext uri="{FF2B5EF4-FFF2-40B4-BE49-F238E27FC236}">
                <a16:creationId xmlns:a16="http://schemas.microsoft.com/office/drawing/2014/main" id="{91E69E95-7FC3-4661-9D65-7986C8915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991" y="1944153"/>
            <a:ext cx="2006349" cy="4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33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DCDA-335B-468A-A033-9997195B0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Deep </a:t>
            </a:r>
            <a:r>
              <a:rPr lang="es-419" dirty="0" err="1"/>
              <a:t>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0315-62A2-4E19-BD27-2A2CC0FFA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419" dirty="0" err="1"/>
              <a:t>Terminology</a:t>
            </a:r>
            <a:r>
              <a:rPr lang="es-419" dirty="0"/>
              <a:t>:</a:t>
            </a:r>
          </a:p>
          <a:p>
            <a:r>
              <a:rPr lang="es-419" dirty="0" err="1"/>
              <a:t>Features</a:t>
            </a:r>
            <a:endParaRPr lang="es-419" dirty="0"/>
          </a:p>
          <a:p>
            <a:r>
              <a:rPr lang="es-419" dirty="0" err="1"/>
              <a:t>Labels</a:t>
            </a:r>
            <a:endParaRPr lang="es-419" dirty="0"/>
          </a:p>
          <a:p>
            <a:r>
              <a:rPr lang="es-419" dirty="0"/>
              <a:t>Training Set</a:t>
            </a:r>
          </a:p>
          <a:p>
            <a:r>
              <a:rPr lang="es-419" dirty="0"/>
              <a:t>Test Set</a:t>
            </a:r>
          </a:p>
          <a:p>
            <a:r>
              <a:rPr lang="es-419" dirty="0" err="1"/>
              <a:t>Validation</a:t>
            </a:r>
            <a:r>
              <a:rPr lang="es-419" dirty="0"/>
              <a:t> Set</a:t>
            </a:r>
          </a:p>
          <a:p>
            <a:r>
              <a:rPr lang="es-419" dirty="0" err="1"/>
              <a:t>Model</a:t>
            </a:r>
            <a:r>
              <a:rPr lang="es-419" dirty="0"/>
              <a:t>, </a:t>
            </a:r>
            <a:r>
              <a:rPr lang="es-419" dirty="0" err="1"/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93A6-6FC9-4C8D-BFAD-ADAA8ACB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50ED3066-72A7-4F0E-8B5F-A711CD940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62" y="1658144"/>
            <a:ext cx="6631549" cy="3541712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BEFB6B-F401-454D-9A43-C503E8BF39C6}"/>
              </a:ext>
            </a:extLst>
          </p:cNvPr>
          <p:cNvSpPr/>
          <p:nvPr/>
        </p:nvSpPr>
        <p:spPr>
          <a:xfrm>
            <a:off x="1069824" y="2354454"/>
            <a:ext cx="31498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 Neue"/>
              </a:rPr>
              <a:t>Algorithms that attempt to model high-level abstractions in data by using multiple processing layers, with complex structures or otherwise, composed of multiple non-linear transformations.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17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E8FB-C9AB-4DB4-B13F-DE1B077E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Components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a simple Deep </a:t>
            </a:r>
            <a:r>
              <a:rPr lang="es-419" dirty="0" err="1"/>
              <a:t>learning</a:t>
            </a:r>
            <a:r>
              <a:rPr lang="es-419" dirty="0"/>
              <a:t> </a:t>
            </a:r>
            <a:r>
              <a:rPr lang="es-419" dirty="0" err="1"/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BB8E0-A4DB-4472-877F-1BA68076F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6"/>
          </a:xfrm>
        </p:spPr>
        <p:txBody>
          <a:bodyPr>
            <a:normAutofit/>
          </a:bodyPr>
          <a:lstStyle/>
          <a:p>
            <a:r>
              <a:rPr lang="es-419" dirty="0"/>
              <a:t>Linear </a:t>
            </a:r>
            <a:r>
              <a:rPr lang="es-419" dirty="0" err="1"/>
              <a:t>Operation</a:t>
            </a:r>
            <a:r>
              <a:rPr lang="es-419" dirty="0"/>
              <a:t>:					</a:t>
            </a:r>
            <a:r>
              <a:rPr lang="es-419" dirty="0" err="1"/>
              <a:t>Loss</a:t>
            </a:r>
            <a:r>
              <a:rPr lang="es-419" dirty="0"/>
              <a:t> </a:t>
            </a:r>
            <a:r>
              <a:rPr lang="es-419" dirty="0" err="1"/>
              <a:t>Function</a:t>
            </a:r>
            <a:r>
              <a:rPr lang="es-419" dirty="0"/>
              <a:t>:		</a:t>
            </a:r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r>
              <a:rPr lang="es-419" dirty="0" err="1"/>
              <a:t>Optimizer</a:t>
            </a:r>
            <a:r>
              <a:rPr lang="es-419" dirty="0"/>
              <a:t>					</a:t>
            </a:r>
            <a:r>
              <a:rPr lang="es-419" dirty="0" err="1"/>
              <a:t>Activation</a:t>
            </a:r>
            <a:r>
              <a:rPr lang="es-419" dirty="0"/>
              <a:t> </a:t>
            </a:r>
            <a:r>
              <a:rPr lang="es-419" dirty="0" err="1"/>
              <a:t>Function</a:t>
            </a:r>
            <a:endParaRPr lang="es-419" dirty="0"/>
          </a:p>
          <a:p>
            <a:pPr lvl="1"/>
            <a:r>
              <a:rPr lang="es-419" dirty="0"/>
              <a:t>Used </a:t>
            </a:r>
            <a:r>
              <a:rPr lang="es-419" dirty="0" err="1"/>
              <a:t>to</a:t>
            </a:r>
            <a:r>
              <a:rPr lang="es-419" dirty="0"/>
              <a:t> </a:t>
            </a:r>
            <a:r>
              <a:rPr lang="es-419" dirty="0" err="1"/>
              <a:t>minimize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loss</a:t>
            </a:r>
            <a:endParaRPr lang="en-US" dirty="0"/>
          </a:p>
          <a:p>
            <a:r>
              <a:rPr lang="en-US" dirty="0"/>
              <a:t>Input function</a:t>
            </a:r>
            <a:endParaRPr lang="es-419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13E6ED-717B-4B72-A8B2-CA666AC2517F}"/>
                  </a:ext>
                </a:extLst>
              </p:cNvPr>
              <p:cNvSpPr txBox="1"/>
              <p:nvPr/>
            </p:nvSpPr>
            <p:spPr>
              <a:xfrm>
                <a:off x="1241571" y="3166844"/>
                <a:ext cx="3611630" cy="1341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419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419" sz="3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s-419" sz="36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419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419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3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419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419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419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419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13E6ED-717B-4B72-A8B2-CA666AC25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571" y="3166844"/>
                <a:ext cx="3611630" cy="13415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4E2D11-0474-42DF-94BA-91FBBD5E2AC5}"/>
                  </a:ext>
                </a:extLst>
              </p:cNvPr>
              <p:cNvSpPr txBox="1"/>
              <p:nvPr/>
            </p:nvSpPr>
            <p:spPr>
              <a:xfrm>
                <a:off x="6727971" y="3429000"/>
                <a:ext cx="3643433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419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419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s-419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419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419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4E2D11-0474-42DF-94BA-91FBBD5E2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971" y="3429000"/>
                <a:ext cx="3643433" cy="10433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52B7B-29EE-4915-88F0-2DECCADA68C3}"/>
                  </a:ext>
                </a:extLst>
              </p:cNvPr>
              <p:cNvSpPr txBox="1"/>
              <p:nvPr/>
            </p:nvSpPr>
            <p:spPr>
              <a:xfrm>
                <a:off x="6961175" y="5544979"/>
                <a:ext cx="31770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52B7B-29EE-4915-88F0-2DECCADA6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175" y="5544979"/>
                <a:ext cx="317702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68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0289-129E-443F-B40F-F7E81B2A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en-US" dirty="0"/>
              <a:t>Activation Functions</a:t>
            </a:r>
          </a:p>
        </p:txBody>
      </p:sp>
      <p:sp>
        <p:nvSpPr>
          <p:cNvPr id="78" name="Round Diagonal Corner Rectangle 9">
            <a:extLst>
              <a:ext uri="{FF2B5EF4-FFF2-40B4-BE49-F238E27FC236}">
                <a16:creationId xmlns:a16="http://schemas.microsoft.com/office/drawing/2014/main" id="{C4113752-DDE5-42DA-821D-C5CDEB12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2" descr="Resultado de imagen para rectified linear unit">
            <a:extLst>
              <a:ext uri="{FF2B5EF4-FFF2-40B4-BE49-F238E27FC236}">
                <a16:creationId xmlns:a16="http://schemas.microsoft.com/office/drawing/2014/main" id="{F9E1EBDA-345D-472E-AFE5-6C79069AF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450" y="1147146"/>
            <a:ext cx="4610659" cy="220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para Softmax">
            <a:extLst>
              <a:ext uri="{FF2B5EF4-FFF2-40B4-BE49-F238E27FC236}">
                <a16:creationId xmlns:a16="http://schemas.microsoft.com/office/drawing/2014/main" id="{9F566387-E92F-4B86-A4D7-DF1E38029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988" y="3901459"/>
            <a:ext cx="4635583" cy="1425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Content Placeholder 4106">
            <a:extLst>
              <a:ext uri="{FF2B5EF4-FFF2-40B4-BE49-F238E27FC236}">
                <a16:creationId xmlns:a16="http://schemas.microsoft.com/office/drawing/2014/main" id="{534ABDBD-E823-4934-8F88-DE838D401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/>
              <a:t>Rectified Linear Unit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Softmax</a:t>
            </a:r>
            <a:r>
              <a:rPr lang="en-US" dirty="0"/>
              <a:t> (Sigmoid Function)</a:t>
            </a:r>
          </a:p>
          <a:p>
            <a:endParaRPr lang="en-US" dirty="0"/>
          </a:p>
        </p:txBody>
      </p:sp>
      <p:sp>
        <p:nvSpPr>
          <p:cNvPr id="6" name="AutoShape 10" descr="{\displaystyle \sigma (\mathbf {z} )_{j}={\frac {e^{z_{j}}}{\sum _{k=1}^{K}e^{z_{k}}}}}">
            <a:extLst>
              <a:ext uri="{FF2B5EF4-FFF2-40B4-BE49-F238E27FC236}">
                <a16:creationId xmlns:a16="http://schemas.microsoft.com/office/drawing/2014/main" id="{C7C05F97-EC72-4957-A40B-AA3DBAF262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74637" y="3276600"/>
            <a:ext cx="157376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 descr="{\displaystyle \sigma (\mathbf {z} )_{j}={\frac {e^{z_{j}}}{\sum _{k=1}^{K}e^{z_{k}}}}}">
            <a:extLst>
              <a:ext uri="{FF2B5EF4-FFF2-40B4-BE49-F238E27FC236}">
                <a16:creationId xmlns:a16="http://schemas.microsoft.com/office/drawing/2014/main" id="{8588340E-9842-4669-A322-435D3A8E96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479A41-589B-4BB4-9AE0-9A7A2895AF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173" t="28163" r="75204" b="66123"/>
          <a:stretch/>
        </p:blipFill>
        <p:spPr>
          <a:xfrm>
            <a:off x="6876660" y="4777274"/>
            <a:ext cx="4297116" cy="10139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E289FC-1FDA-4566-8113-141631FFE7F0}"/>
                  </a:ext>
                </a:extLst>
              </p:cNvPr>
              <p:cNvSpPr txBox="1"/>
              <p:nvPr/>
            </p:nvSpPr>
            <p:spPr>
              <a:xfrm>
                <a:off x="7166448" y="3088957"/>
                <a:ext cx="317702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E289FC-1FDA-4566-8113-141631FFE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448" y="3088957"/>
                <a:ext cx="317702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53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FCEBC-5BAE-4092-A2D6-BD086A61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Model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B14177-CF12-49C7-A4D6-0D1B23248B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511" y="2249488"/>
            <a:ext cx="6567804" cy="35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5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ABCC-6293-4BCD-8FF6-C27C002E0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 classification on </a:t>
            </a:r>
            <a:r>
              <a:rPr lang="en-US" dirty="0" err="1"/>
              <a:t>MNISt</a:t>
            </a:r>
            <a:r>
              <a:rPr lang="en-US" dirty="0"/>
              <a:t> 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E218D1-D970-43D8-BD0B-79B4E402FC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7974" y="2205839"/>
            <a:ext cx="4345539" cy="966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55,000 data points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mnist.train.images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for inputs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mnist.train.labels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for outputs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053A847-1BC0-49C8-81AE-023A6DCB0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974" y="3431178"/>
            <a:ext cx="5296120" cy="10591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5,000 data points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mnist.validation.images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for inputs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mnist.validation.labels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for outputs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9FBBE05-17A8-4FEA-8B6F-C725BE782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974" y="4748849"/>
            <a:ext cx="4073029" cy="9668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10,000 data points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mnist.test.images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for inputs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mnist.test.labels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for outputs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A8C6C-B3E5-4CC4-AA4B-64D61176E8C5}"/>
              </a:ext>
            </a:extLst>
          </p:cNvPr>
          <p:cNvSpPr txBox="1"/>
          <p:nvPr/>
        </p:nvSpPr>
        <p:spPr>
          <a:xfrm>
            <a:off x="7013197" y="2406487"/>
            <a:ext cx="164237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Trainning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Validation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10219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F5F39-D2DB-4A95-918C-734BBB74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DE89A-7D18-4F3E-AABE-3850D32D1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				Convolutional Neural Network</a:t>
            </a:r>
          </a:p>
        </p:txBody>
      </p:sp>
      <p:pic>
        <p:nvPicPr>
          <p:cNvPr id="4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0FA3A75-8B96-449F-8C0F-FD7D9ADE9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80" y="2790657"/>
            <a:ext cx="4142964" cy="3541712"/>
          </a:xfrm>
          <a:prstGeom prst="rect">
            <a:avLst/>
          </a:prstGeom>
        </p:spPr>
      </p:pic>
      <p:pic>
        <p:nvPicPr>
          <p:cNvPr id="6146" name="Picture 2" descr="Resultado de imagen para Convolutional Neural Network">
            <a:extLst>
              <a:ext uri="{FF2B5EF4-FFF2-40B4-BE49-F238E27FC236}">
                <a16:creationId xmlns:a16="http://schemas.microsoft.com/office/drawing/2014/main" id="{4FE06B7E-1F2A-4F56-B998-65F0FA0A2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154" y="3444195"/>
            <a:ext cx="6496881" cy="263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49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5338</TotalTime>
  <Words>203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Cambria Math</vt:lpstr>
      <vt:lpstr>Courier New</vt:lpstr>
      <vt:lpstr>Helvetica Neue</vt:lpstr>
      <vt:lpstr>Trebuchet MS</vt:lpstr>
      <vt:lpstr>Tw Cen MT</vt:lpstr>
      <vt:lpstr>Circuit</vt:lpstr>
      <vt:lpstr>INTRO TO Deep Learning</vt:lpstr>
      <vt:lpstr>sTRUCTURE of tensorflow model</vt:lpstr>
      <vt:lpstr>Deep Learning</vt:lpstr>
      <vt:lpstr>What is</vt:lpstr>
      <vt:lpstr>Components of a simple Deep learning model</vt:lpstr>
      <vt:lpstr>Activation Functions</vt:lpstr>
      <vt:lpstr>Softmax Model</vt:lpstr>
      <vt:lpstr>Digit classification on MNISt dataset</vt:lpstr>
      <vt:lpstr>Types of Neural Networks</vt:lpstr>
      <vt:lpstr>Types Of Neural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Deep Learning</dc:title>
  <dc:creator>hector Mejia</dc:creator>
  <cp:lastModifiedBy>hector Mejia</cp:lastModifiedBy>
  <cp:revision>3</cp:revision>
  <dcterms:created xsi:type="dcterms:W3CDTF">2018-11-09T00:18:03Z</dcterms:created>
  <dcterms:modified xsi:type="dcterms:W3CDTF">2018-11-12T17:16:40Z</dcterms:modified>
</cp:coreProperties>
</file>