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657F-11A9-4C0A-B0C5-0F3D663FB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23DE5E-50B0-43CF-ABDF-961F2B3C8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38F18-63FE-4286-88E9-F315F56BD870}"/>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5" name="Footer Placeholder 4">
            <a:extLst>
              <a:ext uri="{FF2B5EF4-FFF2-40B4-BE49-F238E27FC236}">
                <a16:creationId xmlns:a16="http://schemas.microsoft.com/office/drawing/2014/main" id="{DD959DA7-6EAD-40E1-AD84-0FC5B99D5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5A7765-F355-4A25-8E68-2457F9A0931E}"/>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217737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17FC-4725-4E64-85D1-C75CB41465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11D4BB-5BA3-4618-AF23-ED6DF447FCA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415C0-0280-4C3C-84D5-418EFA464235}"/>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5" name="Footer Placeholder 4">
            <a:extLst>
              <a:ext uri="{FF2B5EF4-FFF2-40B4-BE49-F238E27FC236}">
                <a16:creationId xmlns:a16="http://schemas.microsoft.com/office/drawing/2014/main" id="{3C8E5421-3DED-443E-B0D5-A42856F0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A5201-01CE-472D-8EEF-CC077975164B}"/>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303743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915BAE-E830-4877-91B3-10DC382945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48D9EF-361F-451C-8600-5B39EF4034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B714A-550A-4E7C-B8BD-5A3AA9EED4B6}"/>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5" name="Footer Placeholder 4">
            <a:extLst>
              <a:ext uri="{FF2B5EF4-FFF2-40B4-BE49-F238E27FC236}">
                <a16:creationId xmlns:a16="http://schemas.microsoft.com/office/drawing/2014/main" id="{C0EE6482-8108-4D6A-AC7C-49421A706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D4B28-C7BF-403A-9759-6777ADC235EF}"/>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364302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D3B55-D3B2-497B-80C6-D774A46B8D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C67735-70D9-4BC0-BD30-A1651F0115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AA36F-D159-4FF8-9E6A-F5C222FFF2F2}"/>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5" name="Footer Placeholder 4">
            <a:extLst>
              <a:ext uri="{FF2B5EF4-FFF2-40B4-BE49-F238E27FC236}">
                <a16:creationId xmlns:a16="http://schemas.microsoft.com/office/drawing/2014/main" id="{6CEA47D5-BA79-4C4C-AB57-859904195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8715D-C1CD-48F7-B25E-20B5E0711237}"/>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406162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AD60-DE48-47D8-9003-CFB2515C8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C20774-8A55-4AD7-B5F5-22EAA5770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D76ADE-00BD-4444-823B-F92609488DB7}"/>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5" name="Footer Placeholder 4">
            <a:extLst>
              <a:ext uri="{FF2B5EF4-FFF2-40B4-BE49-F238E27FC236}">
                <a16:creationId xmlns:a16="http://schemas.microsoft.com/office/drawing/2014/main" id="{D0343827-B3AA-4E6A-BAA1-3C14342AF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785D-E0E8-4D15-B25F-A098BDBAB630}"/>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91234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E531-2003-4AF3-B3B4-CA19DE6118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16AA5-EAF5-4A06-9E3F-2D82625745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0F83AC-D47B-4E60-BC36-10E902E0A4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D07345-1E1C-46C1-951D-8877FC2CE8FD}"/>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6" name="Footer Placeholder 5">
            <a:extLst>
              <a:ext uri="{FF2B5EF4-FFF2-40B4-BE49-F238E27FC236}">
                <a16:creationId xmlns:a16="http://schemas.microsoft.com/office/drawing/2014/main" id="{30CB32DE-3057-4A94-9A04-5489EB36A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ABC84B-FDF5-4B96-84E9-127226D3FE79}"/>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110211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8992-E0F7-4279-9D01-C33711922F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87F8EE-ED36-4072-8258-8FDA8CF29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AB16BC-AAAC-4072-86D4-3D7DD5F1EB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122BF5-DD33-435F-AB38-6CF0CA196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008C3E-6030-4C57-B7C1-CFE11CECEB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4559FC-5855-4443-9A2B-66E777A2852E}"/>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8" name="Footer Placeholder 7">
            <a:extLst>
              <a:ext uri="{FF2B5EF4-FFF2-40B4-BE49-F238E27FC236}">
                <a16:creationId xmlns:a16="http://schemas.microsoft.com/office/drawing/2014/main" id="{D2BBEB4C-37A8-48BD-B8ED-FEF1EA2899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1D0124-5DF6-462D-90EE-7AE7811E6AF0}"/>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400169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8AE1-ACF7-424F-9407-0077A75F67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537B12-4F8E-4C2D-BD15-2BBD992734DD}"/>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4" name="Footer Placeholder 3">
            <a:extLst>
              <a:ext uri="{FF2B5EF4-FFF2-40B4-BE49-F238E27FC236}">
                <a16:creationId xmlns:a16="http://schemas.microsoft.com/office/drawing/2014/main" id="{F2D75CB8-C200-4E9C-B56E-28D7CF8D02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04FC6F-FD00-49E8-A74A-4CE3A3C12D76}"/>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211429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CEEC46-7E22-4A8D-94A2-ABA0ED805C25}"/>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3" name="Footer Placeholder 2">
            <a:extLst>
              <a:ext uri="{FF2B5EF4-FFF2-40B4-BE49-F238E27FC236}">
                <a16:creationId xmlns:a16="http://schemas.microsoft.com/office/drawing/2014/main" id="{E4BE8A81-BA4C-4A99-8754-4F1E7B3B4A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512CAF-B1FD-43BB-A811-D2F2ACFBD1AF}"/>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249013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00DA-C322-4E8F-BF83-5DB1A73494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2F76D3-E089-4E79-B5B2-E35DD05B69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68449E-B1CF-4517-B8D9-3C1BC5C6A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66EEF3-788B-4D6C-A41A-54B70C1C7D96}"/>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6" name="Footer Placeholder 5">
            <a:extLst>
              <a:ext uri="{FF2B5EF4-FFF2-40B4-BE49-F238E27FC236}">
                <a16:creationId xmlns:a16="http://schemas.microsoft.com/office/drawing/2014/main" id="{87F3EFE2-536E-4C8C-ABDD-0A3EC4263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615935-6F78-4506-B0B5-495125C5268D}"/>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145109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57E0-92F2-458A-984D-D806DD4ED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F8CB82-3992-49B6-B236-DAD060D17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7E7047-30F0-432B-A2E4-DA0C312C7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0ABB2-6474-4786-B060-82174368BCE9}"/>
              </a:ext>
            </a:extLst>
          </p:cNvPr>
          <p:cNvSpPr>
            <a:spLocks noGrp="1"/>
          </p:cNvSpPr>
          <p:nvPr>
            <p:ph type="dt" sz="half" idx="10"/>
          </p:nvPr>
        </p:nvSpPr>
        <p:spPr/>
        <p:txBody>
          <a:bodyPr/>
          <a:lstStyle/>
          <a:p>
            <a:fld id="{09FCC48D-612B-4F94-B673-2B4FAFA3DE65}" type="datetimeFigureOut">
              <a:rPr lang="en-US" smtClean="0"/>
              <a:t>10/1/2018</a:t>
            </a:fld>
            <a:endParaRPr lang="en-US"/>
          </a:p>
        </p:txBody>
      </p:sp>
      <p:sp>
        <p:nvSpPr>
          <p:cNvPr id="6" name="Footer Placeholder 5">
            <a:extLst>
              <a:ext uri="{FF2B5EF4-FFF2-40B4-BE49-F238E27FC236}">
                <a16:creationId xmlns:a16="http://schemas.microsoft.com/office/drawing/2014/main" id="{EFA5414F-D489-47C1-944F-62FC963EB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6CC9D-79F4-471F-A426-1AAE24B3FC6D}"/>
              </a:ext>
            </a:extLst>
          </p:cNvPr>
          <p:cNvSpPr>
            <a:spLocks noGrp="1"/>
          </p:cNvSpPr>
          <p:nvPr>
            <p:ph type="sldNum" sz="quarter" idx="12"/>
          </p:nvPr>
        </p:nvSpPr>
        <p:spPr/>
        <p:txBody>
          <a:bodyPr/>
          <a:lstStyle/>
          <a:p>
            <a:fld id="{8971E2F3-8A26-4927-BB5D-C3A6F939A2F2}" type="slidenum">
              <a:rPr lang="en-US" smtClean="0"/>
              <a:t>‹#›</a:t>
            </a:fld>
            <a:endParaRPr lang="en-US"/>
          </a:p>
        </p:txBody>
      </p:sp>
    </p:spTree>
    <p:extLst>
      <p:ext uri="{BB962C8B-B14F-4D97-AF65-F5344CB8AC3E}">
        <p14:creationId xmlns:p14="http://schemas.microsoft.com/office/powerpoint/2010/main" val="288676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9C2122-4739-48AA-B9F0-21032613D9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AFFFB3-2444-488C-BA84-CD6216BD0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993F-F7E6-4345-9F2F-0BF116D32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CC48D-612B-4F94-B673-2B4FAFA3DE65}" type="datetimeFigureOut">
              <a:rPr lang="en-US" smtClean="0"/>
              <a:t>10/1/2018</a:t>
            </a:fld>
            <a:endParaRPr lang="en-US"/>
          </a:p>
        </p:txBody>
      </p:sp>
      <p:sp>
        <p:nvSpPr>
          <p:cNvPr id="5" name="Footer Placeholder 4">
            <a:extLst>
              <a:ext uri="{FF2B5EF4-FFF2-40B4-BE49-F238E27FC236}">
                <a16:creationId xmlns:a16="http://schemas.microsoft.com/office/drawing/2014/main" id="{A6FF6AC5-72E4-4872-838D-2418F520C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4E0603-7E05-4638-BEE4-548FD7637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1E2F3-8A26-4927-BB5D-C3A6F939A2F2}" type="slidenum">
              <a:rPr lang="en-US" smtClean="0"/>
              <a:t>‹#›</a:t>
            </a:fld>
            <a:endParaRPr lang="en-US"/>
          </a:p>
        </p:txBody>
      </p:sp>
    </p:spTree>
    <p:extLst>
      <p:ext uri="{BB962C8B-B14F-4D97-AF65-F5344CB8AC3E}">
        <p14:creationId xmlns:p14="http://schemas.microsoft.com/office/powerpoint/2010/main" val="1406083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6E56-1C39-4FE0-B79B-257D3BC1B489}"/>
              </a:ext>
            </a:extLst>
          </p:cNvPr>
          <p:cNvSpPr>
            <a:spLocks noGrp="1"/>
          </p:cNvSpPr>
          <p:nvPr>
            <p:ph type="ctrTitle"/>
          </p:nvPr>
        </p:nvSpPr>
        <p:spPr/>
        <p:txBody>
          <a:bodyPr/>
          <a:lstStyle/>
          <a:p>
            <a:r>
              <a:rPr lang="es-EC" dirty="0" err="1"/>
              <a:t>Object</a:t>
            </a:r>
            <a:r>
              <a:rPr lang="es-EC" dirty="0"/>
              <a:t> </a:t>
            </a:r>
            <a:r>
              <a:rPr lang="es-EC" dirty="0" err="1"/>
              <a:t>Oriented</a:t>
            </a:r>
            <a:r>
              <a:rPr lang="es-EC" dirty="0"/>
              <a:t> </a:t>
            </a:r>
            <a:r>
              <a:rPr lang="es-EC" dirty="0" err="1"/>
              <a:t>programming</a:t>
            </a:r>
            <a:r>
              <a:rPr lang="es-EC" dirty="0"/>
              <a:t> in Java</a:t>
            </a:r>
            <a:endParaRPr lang="en-US" dirty="0"/>
          </a:p>
        </p:txBody>
      </p:sp>
      <p:sp>
        <p:nvSpPr>
          <p:cNvPr id="3" name="Subtitle 2">
            <a:extLst>
              <a:ext uri="{FF2B5EF4-FFF2-40B4-BE49-F238E27FC236}">
                <a16:creationId xmlns:a16="http://schemas.microsoft.com/office/drawing/2014/main" id="{F4A14239-AB34-4944-96B1-E3FB0BF1B9B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234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B7C7C-CAFD-4E7B-9BCB-55C43694A2FF}"/>
              </a:ext>
            </a:extLst>
          </p:cNvPr>
          <p:cNvSpPr>
            <a:spLocks noGrp="1"/>
          </p:cNvSpPr>
          <p:nvPr>
            <p:ph type="title"/>
          </p:nvPr>
        </p:nvSpPr>
        <p:spPr>
          <a:xfrm>
            <a:off x="838200" y="365125"/>
            <a:ext cx="10515600" cy="1325563"/>
          </a:xfrm>
        </p:spPr>
        <p:txBody>
          <a:bodyPr/>
          <a:lstStyle/>
          <a:p>
            <a:r>
              <a:rPr lang="en-US"/>
              <a:t>Manipulating objects in Client Class</a:t>
            </a:r>
            <a:endParaRPr lang="en-US" dirty="0"/>
          </a:p>
        </p:txBody>
      </p:sp>
      <p:pic>
        <p:nvPicPr>
          <p:cNvPr id="7170" name="Picture 2" descr="diagram of interacting java files to create objects">
            <a:extLst>
              <a:ext uri="{FF2B5EF4-FFF2-40B4-BE49-F238E27FC236}">
                <a16:creationId xmlns:a16="http://schemas.microsoft.com/office/drawing/2014/main" id="{A9A036F0-410E-4EB3-9B24-A19C137B67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275" y="2296322"/>
            <a:ext cx="6019800" cy="436567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diagram of interacting java files to run method">
            <a:extLst>
              <a:ext uri="{FF2B5EF4-FFF2-40B4-BE49-F238E27FC236}">
                <a16:creationId xmlns:a16="http://schemas.microsoft.com/office/drawing/2014/main" id="{BA07AAC8-ADE6-4A02-ACCE-9E4A6F3BD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1774" y="2296322"/>
            <a:ext cx="5191125" cy="4196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58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179E-8FAD-4D8E-88DE-2CAAAAB81AED}"/>
              </a:ext>
            </a:extLst>
          </p:cNvPr>
          <p:cNvSpPr>
            <a:spLocks noGrp="1"/>
          </p:cNvSpPr>
          <p:nvPr>
            <p:ph type="title"/>
          </p:nvPr>
        </p:nvSpPr>
        <p:spPr/>
        <p:txBody>
          <a:bodyPr/>
          <a:lstStyle/>
          <a:p>
            <a:r>
              <a:rPr lang="en-US" dirty="0"/>
              <a:t>State of an object, and encapsulation</a:t>
            </a:r>
          </a:p>
        </p:txBody>
      </p:sp>
      <p:sp>
        <p:nvSpPr>
          <p:cNvPr id="3" name="Content Placeholder 2">
            <a:extLst>
              <a:ext uri="{FF2B5EF4-FFF2-40B4-BE49-F238E27FC236}">
                <a16:creationId xmlns:a16="http://schemas.microsoft.com/office/drawing/2014/main" id="{40DBB5FB-EC00-41FA-A9CD-A39F1B115AE4}"/>
              </a:ext>
            </a:extLst>
          </p:cNvPr>
          <p:cNvSpPr>
            <a:spLocks noGrp="1"/>
          </p:cNvSpPr>
          <p:nvPr>
            <p:ph idx="1"/>
          </p:nvPr>
        </p:nvSpPr>
        <p:spPr/>
        <p:txBody>
          <a:bodyPr>
            <a:normAutofit/>
          </a:bodyPr>
          <a:lstStyle/>
          <a:p>
            <a:r>
              <a:rPr lang="en-US" sz="2400" dirty="0"/>
              <a:t>Collection of values that are stored within an object's fields. Fields can be public or private.</a:t>
            </a:r>
          </a:p>
          <a:p>
            <a:r>
              <a:rPr lang="en-US" sz="2400" dirty="0"/>
              <a:t>Getters and Setters are used to see and manipulate the state, respectively.</a:t>
            </a:r>
          </a:p>
          <a:p>
            <a:endParaRPr lang="en-US" sz="2400" dirty="0"/>
          </a:p>
          <a:p>
            <a:endParaRPr lang="en-US" sz="2400" dirty="0"/>
          </a:p>
          <a:p>
            <a:endParaRPr lang="en-US" sz="2400" dirty="0"/>
          </a:p>
          <a:p>
            <a:endParaRPr lang="en-US" sz="2400" dirty="0"/>
          </a:p>
        </p:txBody>
      </p:sp>
      <p:sp>
        <p:nvSpPr>
          <p:cNvPr id="6" name="Rectangle 4">
            <a:extLst>
              <a:ext uri="{FF2B5EF4-FFF2-40B4-BE49-F238E27FC236}">
                <a16:creationId xmlns:a16="http://schemas.microsoft.com/office/drawing/2014/main" id="{7D656B06-B34E-4F3F-A248-A15742AFB249}"/>
              </a:ext>
            </a:extLst>
          </p:cNvPr>
          <p:cNvSpPr>
            <a:spLocks noChangeArrowheads="1"/>
          </p:cNvSpPr>
          <p:nvPr/>
        </p:nvSpPr>
        <p:spPr bwMode="auto">
          <a:xfrm>
            <a:off x="939566" y="3024582"/>
            <a:ext cx="5478011" cy="3367488"/>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public class Bicycle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13131"/>
                </a:solidFill>
                <a:latin typeface="Courier New" panose="02070309020205020404" pitchFamily="49" charset="0"/>
                <a:cs typeface="Courier New" panose="02070309020205020404" pitchFamily="49" charset="0"/>
              </a:rPr>
              <a:t>    </a:t>
            </a:r>
            <a:r>
              <a:rPr lang="en-US" altLang="en-US" b="1" dirty="0">
                <a:solidFill>
                  <a:schemeClr val="accent2"/>
                </a:solidFill>
                <a:latin typeface="Courier New" panose="02070309020205020404" pitchFamily="49" charset="0"/>
                <a:cs typeface="Courier New" panose="02070309020205020404" pitchFamily="49" charset="0"/>
              </a:rPr>
              <a:t>private</a:t>
            </a:r>
            <a:r>
              <a:rPr lang="en-US" altLang="en-US" b="1" dirty="0">
                <a:solidFill>
                  <a:srgbClr val="313131"/>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double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listPrice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899.99;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13131"/>
                </a:solidFill>
                <a:latin typeface="Courier New" panose="02070309020205020404" pitchFamily="49" charset="0"/>
                <a:cs typeface="Courier New" panose="02070309020205020404" pitchFamily="49" charset="0"/>
              </a:rPr>
              <a:t>    </a:t>
            </a:r>
            <a:r>
              <a:rPr lang="en-US" altLang="en-US" b="1" dirty="0">
                <a:solidFill>
                  <a:schemeClr val="accent2"/>
                </a:solidFill>
                <a:latin typeface="Courier New" panose="02070309020205020404" pitchFamily="49" charset="0"/>
                <a:cs typeface="Courier New" panose="02070309020205020404" pitchFamily="49" charset="0"/>
              </a:rPr>
              <a:t>private</a:t>
            </a:r>
            <a:r>
              <a:rPr lang="en-US" altLang="en-US" b="1" dirty="0">
                <a:solidFill>
                  <a:srgbClr val="313131"/>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double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salePrice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599.99; </a:t>
            </a:r>
          </a:p>
          <a:p>
            <a:pPr lvl="0" eaLnBrk="0" fontAlgn="base" hangingPunct="0">
              <a:spcBef>
                <a:spcPct val="0"/>
              </a:spcBef>
              <a:spcAft>
                <a:spcPct val="0"/>
              </a:spcAf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Updates the price of the bicycle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public void </a:t>
            </a:r>
            <a:r>
              <a:rPr kumimoji="0" lang="en-US" altLang="en-US"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setSale</a:t>
            </a:r>
            <a:r>
              <a:rPr kumimoji="0" lang="en-US" altLang="en-US"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13131"/>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listPrice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salePrice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13131"/>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0070C0"/>
                </a:solidFill>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public double </a:t>
            </a:r>
            <a:r>
              <a:rPr lang="en-US" altLang="en-US" b="1" dirty="0" err="1">
                <a:solidFill>
                  <a:srgbClr val="FF0000"/>
                </a:solidFill>
                <a:latin typeface="Courier New" panose="02070309020205020404" pitchFamily="49" charset="0"/>
                <a:cs typeface="Courier New" panose="02070309020205020404" pitchFamily="49" charset="0"/>
              </a:rPr>
              <a:t>getSalePrice</a:t>
            </a:r>
            <a:r>
              <a:rPr lang="en-US" altLang="en-US" b="1" dirty="0">
                <a:solidFill>
                  <a:srgbClr val="FF0000"/>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Courier New" panose="02070309020205020404" pitchFamily="49" charset="0"/>
                <a:cs typeface="Courier New" panose="02070309020205020404" pitchFamily="49" charset="0"/>
              </a:rPr>
              <a:t>	return </a:t>
            </a:r>
            <a:r>
              <a:rPr kumimoji="0" lang="en-US" altLang="en-US" b="1" i="0" u="none" strike="noStrike" cap="none" normalizeH="0" baseline="0" dirty="0" err="1">
                <a:ln>
                  <a:noFill/>
                </a:ln>
                <a:effectLst/>
                <a:latin typeface="Courier New" panose="02070309020205020404" pitchFamily="49" charset="0"/>
                <a:cs typeface="Courier New" panose="02070309020205020404" pitchFamily="49" charset="0"/>
              </a:rPr>
              <a:t>this.listPrice</a:t>
            </a:r>
            <a:r>
              <a:rPr kumimoji="0" lang="en-US" altLang="en-US" b="1" i="0" u="none" strike="noStrike" cap="none" normalizeH="0" baseline="0" dirty="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Courier New" panose="02070309020205020404" pitchFamily="49" charset="0"/>
                <a:cs typeface="Courier New" panose="02070309020205020404" pitchFamily="49" charset="0"/>
              </a:rPr>
              <a:t>   </a:t>
            </a:r>
            <a:r>
              <a:rPr lang="en-US" altLang="en-US" b="1" dirty="0">
                <a:solidFill>
                  <a:srgbClr val="FF0000"/>
                </a:solidFill>
                <a:latin typeface="Courier New" panose="02070309020205020404" pitchFamily="49" charset="0"/>
                <a:cs typeface="Courier New" panose="02070309020205020404" pitchFamily="49" charset="0"/>
              </a:rPr>
              <a:t>}</a:t>
            </a:r>
            <a:endParaRPr kumimoji="0" lang="en-US" altLang="en-US"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BCBAE5F-A108-4651-B399-C1696AD5BD35}"/>
              </a:ext>
            </a:extLst>
          </p:cNvPr>
          <p:cNvSpPr txBox="1"/>
          <p:nvPr/>
        </p:nvSpPr>
        <p:spPr>
          <a:xfrm>
            <a:off x="6853806" y="3266700"/>
            <a:ext cx="4102215" cy="1200329"/>
          </a:xfrm>
          <a:prstGeom prst="rect">
            <a:avLst/>
          </a:prstGeom>
          <a:noFill/>
        </p:spPr>
        <p:txBody>
          <a:bodyPr wrap="square" rtlCol="0">
            <a:spAutoFit/>
          </a:bodyPr>
          <a:lstStyle/>
          <a:p>
            <a:r>
              <a:rPr lang="en-US" dirty="0"/>
              <a:t>It is good practice to set all fields to private, and access and modify them through </a:t>
            </a:r>
            <a:r>
              <a:rPr lang="en-US" dirty="0">
                <a:solidFill>
                  <a:srgbClr val="FF0000"/>
                </a:solidFill>
              </a:rPr>
              <a:t>getters</a:t>
            </a:r>
            <a:r>
              <a:rPr lang="en-US" dirty="0"/>
              <a:t> and </a:t>
            </a:r>
            <a:r>
              <a:rPr lang="en-US" dirty="0">
                <a:solidFill>
                  <a:schemeClr val="accent1"/>
                </a:solidFill>
              </a:rPr>
              <a:t>setters </a:t>
            </a:r>
            <a:r>
              <a:rPr lang="en-US" dirty="0"/>
              <a:t>in client class, inside main method.</a:t>
            </a:r>
          </a:p>
        </p:txBody>
      </p:sp>
      <p:sp>
        <p:nvSpPr>
          <p:cNvPr id="8" name="Arrow: Left 7">
            <a:extLst>
              <a:ext uri="{FF2B5EF4-FFF2-40B4-BE49-F238E27FC236}">
                <a16:creationId xmlns:a16="http://schemas.microsoft.com/office/drawing/2014/main" id="{3148AC25-5FC2-4FDB-9FF2-621919DAFEBA}"/>
              </a:ext>
            </a:extLst>
          </p:cNvPr>
          <p:cNvSpPr/>
          <p:nvPr/>
        </p:nvSpPr>
        <p:spPr>
          <a:xfrm>
            <a:off x="5478010" y="4426119"/>
            <a:ext cx="1879134" cy="3942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Setter</a:t>
            </a:r>
          </a:p>
        </p:txBody>
      </p:sp>
      <p:sp>
        <p:nvSpPr>
          <p:cNvPr id="10" name="Arrow: Left 9">
            <a:extLst>
              <a:ext uri="{FF2B5EF4-FFF2-40B4-BE49-F238E27FC236}">
                <a16:creationId xmlns:a16="http://schemas.microsoft.com/office/drawing/2014/main" id="{6EB0413B-072D-4A66-B8E7-0E6AFC184B97}"/>
              </a:ext>
            </a:extLst>
          </p:cNvPr>
          <p:cNvSpPr/>
          <p:nvPr/>
        </p:nvSpPr>
        <p:spPr>
          <a:xfrm>
            <a:off x="5478010" y="4864378"/>
            <a:ext cx="1879134" cy="394283"/>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Getter</a:t>
            </a:r>
          </a:p>
        </p:txBody>
      </p:sp>
      <p:sp>
        <p:nvSpPr>
          <p:cNvPr id="11" name="Rectangle 6">
            <a:extLst>
              <a:ext uri="{FF2B5EF4-FFF2-40B4-BE49-F238E27FC236}">
                <a16:creationId xmlns:a16="http://schemas.microsoft.com/office/drawing/2014/main" id="{2C23769E-AF79-41CB-8EFF-ECF900CFE6D4}"/>
              </a:ext>
            </a:extLst>
          </p:cNvPr>
          <p:cNvSpPr>
            <a:spLocks noChangeArrowheads="1"/>
          </p:cNvSpPr>
          <p:nvPr/>
        </p:nvSpPr>
        <p:spPr bwMode="auto">
          <a:xfrm>
            <a:off x="7198801" y="5470055"/>
            <a:ext cx="4572001" cy="1059163"/>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Bicycle </a:t>
            </a: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myBike</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new Bicycle();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accent6"/>
                </a:solidFill>
                <a:latin typeface="Courier New" panose="02070309020205020404" pitchFamily="49" charset="0"/>
                <a:cs typeface="Courier New" panose="02070309020205020404" pitchFamily="49" charset="0"/>
              </a:rPr>
              <a:t>//Updating </a:t>
            </a:r>
            <a:r>
              <a:rPr lang="en-US" altLang="en-US" sz="1600" b="1" dirty="0" err="1">
                <a:solidFill>
                  <a:schemeClr val="accent6"/>
                </a:solidFill>
                <a:latin typeface="Courier New" panose="02070309020205020404" pitchFamily="49" charset="0"/>
                <a:cs typeface="Courier New" panose="02070309020205020404" pitchFamily="49" charset="0"/>
              </a:rPr>
              <a:t>listPrice</a:t>
            </a:r>
            <a:r>
              <a:rPr lang="en-US" altLang="en-US" sz="1600" b="1" dirty="0">
                <a:solidFill>
                  <a:schemeClr val="accent6"/>
                </a:solidFill>
                <a:latin typeface="Courier New" panose="02070309020205020404" pitchFamily="49" charset="0"/>
                <a:cs typeface="Courier New" panose="02070309020205020404" pitchFamily="49" charset="0"/>
              </a:rPr>
              <a:t> value of </a:t>
            </a:r>
            <a:r>
              <a:rPr lang="en-US" altLang="en-US" sz="1600" b="1" dirty="0" err="1">
                <a:solidFill>
                  <a:schemeClr val="accent6"/>
                </a:solidFill>
                <a:latin typeface="Courier New" panose="02070309020205020404" pitchFamily="49" charset="0"/>
                <a:cs typeface="Courier New" panose="02070309020205020404" pitchFamily="49" charset="0"/>
              </a:rPr>
              <a:t>myBike</a:t>
            </a:r>
            <a:endParaRPr kumimoji="0" lang="en-US" altLang="en-US" sz="1600" b="1" i="0" strike="noStrike" cap="none" normalizeH="0" baseline="0" dirty="0">
              <a:ln>
                <a:noFill/>
              </a:ln>
              <a:solidFill>
                <a:schemeClr val="accent6"/>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myBike.setSale</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(1000.00);</a:t>
            </a:r>
            <a:r>
              <a:rPr kumimoji="0" lang="en-US" altLang="en-US" sz="1200" b="1" i="0" u="none" strike="noStrike" cap="none" normalizeH="0" baseline="0" dirty="0">
                <a:ln>
                  <a:noFill/>
                </a:ln>
                <a:solidFill>
                  <a:schemeClr val="tx1"/>
                </a:solidFill>
                <a:effectLst/>
              </a:rPr>
              <a:t> </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12" name="Arrow: Down 11">
            <a:extLst>
              <a:ext uri="{FF2B5EF4-FFF2-40B4-BE49-F238E27FC236}">
                <a16:creationId xmlns:a16="http://schemas.microsoft.com/office/drawing/2014/main" id="{2E919260-BF15-434E-9AC4-E72B61C96933}"/>
              </a:ext>
            </a:extLst>
          </p:cNvPr>
          <p:cNvSpPr/>
          <p:nvPr/>
        </p:nvSpPr>
        <p:spPr>
          <a:xfrm>
            <a:off x="9328558" y="4353886"/>
            <a:ext cx="427838" cy="1010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94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7713-940C-4463-9928-FDF2BC053366}"/>
              </a:ext>
            </a:extLst>
          </p:cNvPr>
          <p:cNvSpPr>
            <a:spLocks noGrp="1"/>
          </p:cNvSpPr>
          <p:nvPr>
            <p:ph type="title"/>
          </p:nvPr>
        </p:nvSpPr>
        <p:spPr/>
        <p:txBody>
          <a:bodyPr/>
          <a:lstStyle/>
          <a:p>
            <a:r>
              <a:rPr lang="en-US" dirty="0"/>
              <a:t>Behavior of an Object</a:t>
            </a:r>
          </a:p>
        </p:txBody>
      </p:sp>
      <p:sp>
        <p:nvSpPr>
          <p:cNvPr id="3" name="Content Placeholder 2">
            <a:extLst>
              <a:ext uri="{FF2B5EF4-FFF2-40B4-BE49-F238E27FC236}">
                <a16:creationId xmlns:a16="http://schemas.microsoft.com/office/drawing/2014/main" id="{F0BCE90F-BACC-42A9-B20E-CCCB14D1B0E4}"/>
              </a:ext>
            </a:extLst>
          </p:cNvPr>
          <p:cNvSpPr>
            <a:spLocks noGrp="1"/>
          </p:cNvSpPr>
          <p:nvPr>
            <p:ph idx="1"/>
          </p:nvPr>
        </p:nvSpPr>
        <p:spPr/>
        <p:txBody>
          <a:bodyPr/>
          <a:lstStyle/>
          <a:p>
            <a:r>
              <a:rPr lang="en-US" dirty="0"/>
              <a:t>Collection of methods within the object.</a:t>
            </a:r>
          </a:p>
          <a:p>
            <a:r>
              <a:rPr lang="en-US" dirty="0"/>
              <a:t>Represent the different thing we want our object to be able to do</a:t>
            </a:r>
          </a:p>
          <a:p>
            <a:endParaRPr lang="en-US" dirty="0"/>
          </a:p>
        </p:txBody>
      </p:sp>
      <p:sp>
        <p:nvSpPr>
          <p:cNvPr id="4" name="Rectangle 2">
            <a:extLst>
              <a:ext uri="{FF2B5EF4-FFF2-40B4-BE49-F238E27FC236}">
                <a16:creationId xmlns:a16="http://schemas.microsoft.com/office/drawing/2014/main" id="{B9F696DA-20E6-42D0-8802-8F4DDD77ED32}"/>
              </a:ext>
            </a:extLst>
          </p:cNvPr>
          <p:cNvSpPr>
            <a:spLocks noChangeArrowheads="1"/>
          </p:cNvSpPr>
          <p:nvPr/>
        </p:nvSpPr>
        <p:spPr bwMode="auto">
          <a:xfrm>
            <a:off x="1009114" y="2848389"/>
            <a:ext cx="9690219" cy="3644486"/>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marks the bicycle as sold and returns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the asking price for the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during a sale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public double </a:t>
            </a: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makeReducedPriceSale</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13131"/>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isSold</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true;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313131"/>
                </a:solidFill>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return </a:t>
            </a: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salePrice</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ndParaRPr>
          </a:p>
          <a:p>
            <a:pPr eaLnBrk="0" fontAlgn="base" hangingPunct="0">
              <a:spcBef>
                <a:spcPct val="0"/>
              </a:spcBef>
              <a:spcAft>
                <a:spcPct val="0"/>
              </a:spcAft>
            </a:pPr>
            <a:r>
              <a:rPr lang="en-US" altLang="en-US" sz="1600" b="1" dirty="0">
                <a:solidFill>
                  <a:schemeClr val="accent6"/>
                </a:solidFill>
                <a:latin typeface="Courier New" panose="02070309020205020404" pitchFamily="49" charset="0"/>
                <a:cs typeface="Courier New" panose="02070309020205020404" pitchFamily="49" charset="0"/>
              </a:rPr>
              <a:t>//</a:t>
            </a:r>
            <a:r>
              <a:rPr lang="en-US" sz="1600" b="1" dirty="0">
                <a:solidFill>
                  <a:schemeClr val="accent6"/>
                </a:solidFill>
                <a:latin typeface="Courier New" panose="02070309020205020404" pitchFamily="49" charset="0"/>
                <a:cs typeface="Courier New" panose="02070309020205020404" pitchFamily="49" charset="0"/>
              </a:rPr>
              <a:t>O</a:t>
            </a:r>
            <a:r>
              <a:rPr lang="en-US" sz="1600" b="1" i="0" dirty="0">
                <a:solidFill>
                  <a:schemeClr val="accent6"/>
                </a:solidFill>
                <a:effectLst/>
                <a:latin typeface="Courier New" panose="02070309020205020404" pitchFamily="49" charset="0"/>
                <a:cs typeface="Courier New" panose="02070309020205020404" pitchFamily="49" charset="0"/>
              </a:rPr>
              <a:t>ur object's methods can access the field in other objects of the same type.</a:t>
            </a:r>
            <a:r>
              <a:rPr lang="en-US" sz="1600" b="0" i="0" dirty="0">
                <a:solidFill>
                  <a:schemeClr val="accent6"/>
                </a:solidFill>
                <a:effectLst/>
                <a:latin typeface="Courier New" panose="02070309020205020404" pitchFamily="49" charset="0"/>
                <a:cs typeface="Courier New" panose="02070309020205020404" pitchFamily="49" charset="0"/>
              </a:rPr>
              <a:t> </a:t>
            </a:r>
            <a:endParaRPr lang="en-US" sz="1600" dirty="0">
              <a:solidFill>
                <a:schemeClr val="accent6"/>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latin typeface="Arial" panose="020B0604020202020204" pitchFamily="34" charset="0"/>
            </a:endParaRPr>
          </a:p>
          <a:p>
            <a:pPr eaLnBrk="0" fontAlgn="base" hangingPunct="0">
              <a:spcBef>
                <a:spcPct val="0"/>
              </a:spcBef>
              <a:spcAft>
                <a:spcPct val="0"/>
              </a:spcAft>
            </a:pP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public </a:t>
            </a: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boolean</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equals(Bicycle other){     </a:t>
            </a:r>
          </a:p>
          <a:p>
            <a:pPr eaLnBrk="0" fontAlgn="base" hangingPunct="0">
              <a:spcBef>
                <a:spcPct val="0"/>
              </a:spcBef>
              <a:spcAft>
                <a:spcPct val="0"/>
              </a:spcAft>
            </a:pP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return </a:t>
            </a: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this.brand.equals</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other.brand</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&amp;&amp; </a:t>
            </a: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this.model.equals</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other.model</a:t>
            </a: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p>
          <a:p>
            <a:pPr eaLnBrk="0" fontAlgn="base" hangingPunct="0">
              <a:spcBef>
                <a:spcPct val="0"/>
              </a:spcBef>
              <a:spcAft>
                <a:spcPct val="0"/>
              </a:spcAft>
            </a:pPr>
            <a:r>
              <a:rPr kumimoji="0" lang="en-US" altLang="en-US" sz="16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chemeClr val="tx1"/>
                </a:solidFill>
                <a:effectLst/>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148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1976-800C-468A-94B5-0EAA8493C7BC}"/>
              </a:ext>
            </a:extLst>
          </p:cNvPr>
          <p:cNvSpPr>
            <a:spLocks noGrp="1"/>
          </p:cNvSpPr>
          <p:nvPr>
            <p:ph type="title"/>
          </p:nvPr>
        </p:nvSpPr>
        <p:spPr/>
        <p:txBody>
          <a:bodyPr/>
          <a:lstStyle/>
          <a:p>
            <a:r>
              <a:rPr lang="en-US" b="1" dirty="0"/>
              <a:t>Constructors</a:t>
            </a:r>
            <a:endParaRPr lang="en-US" dirty="0"/>
          </a:p>
        </p:txBody>
      </p:sp>
      <p:sp>
        <p:nvSpPr>
          <p:cNvPr id="3" name="Content Placeholder 2">
            <a:extLst>
              <a:ext uri="{FF2B5EF4-FFF2-40B4-BE49-F238E27FC236}">
                <a16:creationId xmlns:a16="http://schemas.microsoft.com/office/drawing/2014/main" id="{2029A2F4-0B1C-4DA0-AFDF-B7D7230B0FF9}"/>
              </a:ext>
            </a:extLst>
          </p:cNvPr>
          <p:cNvSpPr>
            <a:spLocks noGrp="1"/>
          </p:cNvSpPr>
          <p:nvPr>
            <p:ph idx="1"/>
          </p:nvPr>
        </p:nvSpPr>
        <p:spPr/>
        <p:txBody>
          <a:bodyPr/>
          <a:lstStyle/>
          <a:p>
            <a:r>
              <a:rPr lang="en-US" dirty="0"/>
              <a:t> client class creates objects by using the new operator.</a:t>
            </a:r>
          </a:p>
          <a:p>
            <a:pPr lvl="1"/>
            <a:r>
              <a:rPr lang="en-US" dirty="0"/>
              <a:t>The new operator calls an object </a:t>
            </a:r>
            <a:r>
              <a:rPr lang="en-US" dirty="0" err="1"/>
              <a:t>contructor</a:t>
            </a:r>
            <a:r>
              <a:rPr lang="en-US" dirty="0"/>
              <a:t>.</a:t>
            </a:r>
          </a:p>
          <a:p>
            <a:endParaRPr lang="en-US" dirty="0"/>
          </a:p>
          <a:p>
            <a:endParaRPr lang="en-US" dirty="0"/>
          </a:p>
          <a:p>
            <a:r>
              <a:rPr lang="en-US" dirty="0" err="1"/>
              <a:t>Contructors</a:t>
            </a:r>
            <a:r>
              <a:rPr lang="en-US" dirty="0"/>
              <a:t> are special methods that creates instances and sets initial values.</a:t>
            </a:r>
          </a:p>
          <a:p>
            <a:endParaRPr lang="en-US" dirty="0"/>
          </a:p>
          <a:p>
            <a:endParaRPr lang="en-US" dirty="0"/>
          </a:p>
        </p:txBody>
      </p:sp>
      <p:sp>
        <p:nvSpPr>
          <p:cNvPr id="4" name="Rectangle 2">
            <a:extLst>
              <a:ext uri="{FF2B5EF4-FFF2-40B4-BE49-F238E27FC236}">
                <a16:creationId xmlns:a16="http://schemas.microsoft.com/office/drawing/2014/main" id="{7F777741-F311-4FE6-9D4A-CB46A7344AA2}"/>
              </a:ext>
            </a:extLst>
          </p:cNvPr>
          <p:cNvSpPr>
            <a:spLocks noChangeArrowheads="1"/>
          </p:cNvSpPr>
          <p:nvPr/>
        </p:nvSpPr>
        <p:spPr bwMode="auto">
          <a:xfrm>
            <a:off x="1342239" y="2907943"/>
            <a:ext cx="7734650" cy="597499"/>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Bicycle bike1 = new Bicycle("Giant","OCR-1",899.99,28);</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C9D1FB32-7682-49B3-BF96-85C0E3941915}"/>
              </a:ext>
            </a:extLst>
          </p:cNvPr>
          <p:cNvSpPr>
            <a:spLocks noChangeArrowheads="1"/>
          </p:cNvSpPr>
          <p:nvPr/>
        </p:nvSpPr>
        <p:spPr bwMode="auto">
          <a:xfrm>
            <a:off x="1342239" y="4538984"/>
            <a:ext cx="5537832" cy="1982493"/>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public </a:t>
            </a:r>
            <a:r>
              <a:rPr kumimoji="0" lang="en-US" altLang="en-US"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Bicycle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(String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myBrand</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String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myModel</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double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myPrice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this.brand</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myBrand</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this.model</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myModel</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this.price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myPrice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2738DCA-7E3A-4B43-B99B-84C02D867C91}"/>
              </a:ext>
            </a:extLst>
          </p:cNvPr>
          <p:cNvSpPr txBox="1"/>
          <p:nvPr/>
        </p:nvSpPr>
        <p:spPr>
          <a:xfrm>
            <a:off x="7248088" y="4587760"/>
            <a:ext cx="4346062" cy="369332"/>
          </a:xfrm>
          <a:prstGeom prst="rect">
            <a:avLst/>
          </a:prstGeom>
          <a:noFill/>
        </p:spPr>
        <p:txBody>
          <a:bodyPr wrap="none" rtlCol="0">
            <a:spAutoFit/>
          </a:bodyPr>
          <a:lstStyle/>
          <a:p>
            <a:r>
              <a:rPr lang="en-US" dirty="0"/>
              <a:t>Has the same name as the name of the class</a:t>
            </a:r>
          </a:p>
        </p:txBody>
      </p:sp>
      <p:sp>
        <p:nvSpPr>
          <p:cNvPr id="7" name="TextBox 6">
            <a:extLst>
              <a:ext uri="{FF2B5EF4-FFF2-40B4-BE49-F238E27FC236}">
                <a16:creationId xmlns:a16="http://schemas.microsoft.com/office/drawing/2014/main" id="{100A6441-CDA7-49DB-BBF0-2F3A310F5DA2}"/>
              </a:ext>
            </a:extLst>
          </p:cNvPr>
          <p:cNvSpPr txBox="1"/>
          <p:nvPr/>
        </p:nvSpPr>
        <p:spPr>
          <a:xfrm>
            <a:off x="7315899" y="4957092"/>
            <a:ext cx="4037901" cy="646331"/>
          </a:xfrm>
          <a:prstGeom prst="rect">
            <a:avLst/>
          </a:prstGeom>
          <a:noFill/>
        </p:spPr>
        <p:txBody>
          <a:bodyPr wrap="square" rtlCol="0">
            <a:spAutoFit/>
          </a:bodyPr>
          <a:lstStyle/>
          <a:p>
            <a:r>
              <a:rPr lang="en-US" dirty="0"/>
              <a:t>Does not specify return type, otherwise it would be a normal function</a:t>
            </a:r>
          </a:p>
        </p:txBody>
      </p:sp>
    </p:spTree>
    <p:extLst>
      <p:ext uri="{BB962C8B-B14F-4D97-AF65-F5344CB8AC3E}">
        <p14:creationId xmlns:p14="http://schemas.microsoft.com/office/powerpoint/2010/main" val="254604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C28A-D9B5-4ECD-9224-62F4BF269EC9}"/>
              </a:ext>
            </a:extLst>
          </p:cNvPr>
          <p:cNvSpPr>
            <a:spLocks noGrp="1"/>
          </p:cNvSpPr>
          <p:nvPr>
            <p:ph type="title"/>
          </p:nvPr>
        </p:nvSpPr>
        <p:spPr/>
        <p:txBody>
          <a:bodyPr/>
          <a:lstStyle/>
          <a:p>
            <a:r>
              <a:rPr lang="en-US" dirty="0"/>
              <a:t>Default </a:t>
            </a:r>
            <a:r>
              <a:rPr lang="en-US" dirty="0" err="1"/>
              <a:t>Contructors</a:t>
            </a:r>
            <a:r>
              <a:rPr lang="en-US" dirty="0"/>
              <a:t> </a:t>
            </a:r>
          </a:p>
        </p:txBody>
      </p:sp>
      <p:sp>
        <p:nvSpPr>
          <p:cNvPr id="3" name="Content Placeholder 2">
            <a:extLst>
              <a:ext uri="{FF2B5EF4-FFF2-40B4-BE49-F238E27FC236}">
                <a16:creationId xmlns:a16="http://schemas.microsoft.com/office/drawing/2014/main" id="{B79340E2-08CC-4B47-AC24-F1493F13A203}"/>
              </a:ext>
            </a:extLst>
          </p:cNvPr>
          <p:cNvSpPr>
            <a:spLocks noGrp="1"/>
          </p:cNvSpPr>
          <p:nvPr>
            <p:ph idx="1"/>
          </p:nvPr>
        </p:nvSpPr>
        <p:spPr/>
        <p:txBody>
          <a:bodyPr/>
          <a:lstStyle/>
          <a:p>
            <a:r>
              <a:rPr lang="en-US" dirty="0"/>
              <a:t>If we don’t specify a constructor, java creates one for us by default. It would look like:</a:t>
            </a:r>
          </a:p>
          <a:p>
            <a:endParaRPr lang="en-US" dirty="0"/>
          </a:p>
          <a:p>
            <a:endParaRPr lang="en-US" dirty="0"/>
          </a:p>
          <a:p>
            <a:r>
              <a:rPr lang="en-US" dirty="0"/>
              <a:t>If we don’t specify constructor, then we cannot pass arguments to the new keyword in the client class:</a:t>
            </a:r>
          </a:p>
        </p:txBody>
      </p:sp>
      <p:sp>
        <p:nvSpPr>
          <p:cNvPr id="4" name="Rectangle 2">
            <a:extLst>
              <a:ext uri="{FF2B5EF4-FFF2-40B4-BE49-F238E27FC236}">
                <a16:creationId xmlns:a16="http://schemas.microsoft.com/office/drawing/2014/main" id="{B1AD7951-2519-49D9-8F2D-9EDDCFAFBF3A}"/>
              </a:ext>
            </a:extLst>
          </p:cNvPr>
          <p:cNvSpPr>
            <a:spLocks noChangeArrowheads="1"/>
          </p:cNvSpPr>
          <p:nvPr/>
        </p:nvSpPr>
        <p:spPr bwMode="auto">
          <a:xfrm>
            <a:off x="1145136" y="2784147"/>
            <a:ext cx="3093578" cy="597499"/>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313131"/>
                </a:solidFill>
                <a:effectLst/>
                <a:latin typeface="Courier New" panose="02070309020205020404" pitchFamily="49" charset="0"/>
                <a:cs typeface="Courier New" panose="02070309020205020404" pitchFamily="49" charset="0"/>
              </a:rPr>
              <a:t>public Bicycle() { }</a:t>
            </a:r>
            <a:r>
              <a:rPr kumimoji="0" lang="en-US" altLang="en-US" sz="1400" b="1" i="0" u="none" strike="noStrike" cap="none" normalizeH="0" baseline="0">
                <a:ln>
                  <a:noFill/>
                </a:ln>
                <a:solidFill>
                  <a:schemeClr val="tx1"/>
                </a:solidFill>
                <a:effectLst/>
              </a:rPr>
              <a:t> </a:t>
            </a:r>
            <a:endParaRPr kumimoji="0" lang="en-US" altLang="en-US" sz="4000" b="1"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AC9071B6-4C25-47A3-A89A-F87429C3C055}"/>
              </a:ext>
            </a:extLst>
          </p:cNvPr>
          <p:cNvSpPr>
            <a:spLocks noChangeArrowheads="1"/>
          </p:cNvSpPr>
          <p:nvPr/>
        </p:nvSpPr>
        <p:spPr bwMode="auto">
          <a:xfrm>
            <a:off x="1145136" y="4672768"/>
            <a:ext cx="5460763" cy="597499"/>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313131"/>
                </a:solidFill>
                <a:effectLst/>
                <a:latin typeface="Courier New" panose="02070309020205020404" pitchFamily="49" charset="0"/>
                <a:cs typeface="Courier New" panose="02070309020205020404" pitchFamily="49" charset="0"/>
              </a:rPr>
              <a:t>Bicycle bike1 = new Bicycle();</a:t>
            </a:r>
            <a:r>
              <a:rPr kumimoji="0" lang="en-US" altLang="en-US" sz="1400" b="1" i="0" u="none" strike="noStrike" cap="none" normalizeH="0" baseline="0">
                <a:ln>
                  <a:noFill/>
                </a:ln>
                <a:solidFill>
                  <a:schemeClr val="tx1"/>
                </a:solidFill>
                <a:effectLst/>
              </a:rPr>
              <a:t> </a:t>
            </a:r>
            <a:endParaRPr kumimoji="0" lang="en-US" altLang="en-US" sz="40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333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D7250-6920-4375-9CED-561F9CDE0366}"/>
              </a:ext>
            </a:extLst>
          </p:cNvPr>
          <p:cNvSpPr>
            <a:spLocks noGrp="1"/>
          </p:cNvSpPr>
          <p:nvPr>
            <p:ph type="title"/>
          </p:nvPr>
        </p:nvSpPr>
        <p:spPr/>
        <p:txBody>
          <a:bodyPr/>
          <a:lstStyle/>
          <a:p>
            <a:r>
              <a:rPr lang="en-US" dirty="0"/>
              <a:t>Overloading Constructors</a:t>
            </a:r>
          </a:p>
        </p:txBody>
      </p:sp>
      <p:sp>
        <p:nvSpPr>
          <p:cNvPr id="3" name="Content Placeholder 2">
            <a:extLst>
              <a:ext uri="{FF2B5EF4-FFF2-40B4-BE49-F238E27FC236}">
                <a16:creationId xmlns:a16="http://schemas.microsoft.com/office/drawing/2014/main" id="{02C23405-96A4-4501-A8D9-E2DD93BC7D55}"/>
              </a:ext>
            </a:extLst>
          </p:cNvPr>
          <p:cNvSpPr>
            <a:spLocks noGrp="1"/>
          </p:cNvSpPr>
          <p:nvPr>
            <p:ph idx="1"/>
          </p:nvPr>
        </p:nvSpPr>
        <p:spPr/>
        <p:txBody>
          <a:bodyPr/>
          <a:lstStyle/>
          <a:p>
            <a:r>
              <a:rPr lang="en-US" dirty="0"/>
              <a:t>Allow users decide  what amount of data to specify when creating objects, and what to rely on default values.</a:t>
            </a:r>
          </a:p>
          <a:p>
            <a:endParaRPr lang="en-US" dirty="0"/>
          </a:p>
          <a:p>
            <a:r>
              <a:rPr lang="en-US" dirty="0"/>
              <a:t>First create an initial constructor that initializes all fields.</a:t>
            </a:r>
          </a:p>
          <a:p>
            <a:r>
              <a:rPr lang="en-US" dirty="0"/>
              <a:t>Create other constructors with desired amount of parameters.</a:t>
            </a:r>
          </a:p>
          <a:p>
            <a:endParaRPr lang="en-US" dirty="0"/>
          </a:p>
        </p:txBody>
      </p:sp>
      <p:sp>
        <p:nvSpPr>
          <p:cNvPr id="4" name="Rectangle 2">
            <a:extLst>
              <a:ext uri="{FF2B5EF4-FFF2-40B4-BE49-F238E27FC236}">
                <a16:creationId xmlns:a16="http://schemas.microsoft.com/office/drawing/2014/main" id="{7DC43C88-6855-4271-8FCB-94332D9FB321}"/>
              </a:ext>
            </a:extLst>
          </p:cNvPr>
          <p:cNvSpPr>
            <a:spLocks noChangeArrowheads="1"/>
          </p:cNvSpPr>
          <p:nvPr/>
        </p:nvSpPr>
        <p:spPr bwMode="auto">
          <a:xfrm>
            <a:off x="1073791" y="4240988"/>
            <a:ext cx="10377180" cy="2259492"/>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public Bicycle(String brand, String model, double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listPrice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this</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(brand, model,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listPrice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28, false,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listPrice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this uses all default values for a new Bicycle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public Bicycle()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this</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0.0, 28, false, 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02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E09AB-FF14-4B00-9941-C8DEE6804A2C}"/>
              </a:ext>
            </a:extLst>
          </p:cNvPr>
          <p:cNvSpPr>
            <a:spLocks noGrp="1"/>
          </p:cNvSpPr>
          <p:nvPr>
            <p:ph type="title"/>
          </p:nvPr>
        </p:nvSpPr>
        <p:spPr>
          <a:xfrm>
            <a:off x="838200" y="114168"/>
            <a:ext cx="10515600" cy="1325563"/>
          </a:xfrm>
        </p:spPr>
        <p:txBody>
          <a:bodyPr/>
          <a:lstStyle/>
          <a:p>
            <a:r>
              <a:rPr lang="en-US" dirty="0"/>
              <a:t>Static Fields (class variable)</a:t>
            </a:r>
          </a:p>
        </p:txBody>
      </p:sp>
      <p:sp>
        <p:nvSpPr>
          <p:cNvPr id="3" name="Content Placeholder 2">
            <a:extLst>
              <a:ext uri="{FF2B5EF4-FFF2-40B4-BE49-F238E27FC236}">
                <a16:creationId xmlns:a16="http://schemas.microsoft.com/office/drawing/2014/main" id="{0ED8EB0F-61F8-4462-8FA7-16C8207F1433}"/>
              </a:ext>
            </a:extLst>
          </p:cNvPr>
          <p:cNvSpPr>
            <a:spLocks noGrp="1"/>
          </p:cNvSpPr>
          <p:nvPr>
            <p:ph idx="1"/>
          </p:nvPr>
        </p:nvSpPr>
        <p:spPr>
          <a:xfrm>
            <a:off x="838200" y="1439730"/>
            <a:ext cx="10515600" cy="5304101"/>
          </a:xfrm>
        </p:spPr>
        <p:txBody>
          <a:bodyPr>
            <a:normAutofit/>
          </a:bodyPr>
          <a:lstStyle/>
          <a:p>
            <a:r>
              <a:rPr lang="en-US" dirty="0"/>
              <a:t>Their values are not specific to a single object.</a:t>
            </a:r>
          </a:p>
          <a:p>
            <a:pPr lvl="1"/>
            <a:r>
              <a:rPr lang="en-US" dirty="0"/>
              <a:t>They are shared by all objects of the same class</a:t>
            </a:r>
          </a:p>
          <a:p>
            <a:pPr lvl="1"/>
            <a:r>
              <a:rPr lang="en-US" dirty="0"/>
              <a:t>All objects can mutate this value, and would be the same for any of them.</a:t>
            </a:r>
          </a:p>
          <a:p>
            <a:pPr lvl="1"/>
            <a:endParaRPr lang="en-US" dirty="0"/>
          </a:p>
          <a:p>
            <a:pPr lvl="1"/>
            <a:endParaRPr lang="en-US" dirty="0"/>
          </a:p>
          <a:p>
            <a:pPr lvl="1"/>
            <a:endParaRPr lang="en-US" dirty="0"/>
          </a:p>
          <a:p>
            <a:pPr marL="457200" lvl="1" indent="0">
              <a:buNone/>
            </a:pPr>
            <a:endParaRPr lang="en-US" dirty="0"/>
          </a:p>
          <a:p>
            <a:pPr lvl="1"/>
            <a:r>
              <a:rPr lang="en-US" dirty="0"/>
              <a:t>Handy for:</a:t>
            </a:r>
          </a:p>
          <a:p>
            <a:pPr lvl="2"/>
            <a:r>
              <a:rPr lang="en-US" dirty="0"/>
              <a:t>Counting and statistics for all objects of the same class.</a:t>
            </a:r>
          </a:p>
          <a:p>
            <a:pPr lvl="2"/>
            <a:r>
              <a:rPr lang="en-US" dirty="0"/>
              <a:t>Shared values that all objects of the same class use (speed limit,  gravity value, etc.)</a:t>
            </a:r>
          </a:p>
          <a:p>
            <a:pPr lvl="1"/>
            <a:endParaRPr lang="en-US" dirty="0"/>
          </a:p>
          <a:p>
            <a:pPr lvl="1"/>
            <a:endParaRPr lang="en-US" dirty="0"/>
          </a:p>
          <a:p>
            <a:pPr lvl="1"/>
            <a:endParaRPr lang="en-US" dirty="0"/>
          </a:p>
          <a:p>
            <a:pPr marL="914400" lvl="2" indent="0">
              <a:buNone/>
            </a:pPr>
            <a:endParaRPr lang="en-US" dirty="0"/>
          </a:p>
        </p:txBody>
      </p:sp>
      <p:sp>
        <p:nvSpPr>
          <p:cNvPr id="4" name="Rectangle 2">
            <a:extLst>
              <a:ext uri="{FF2B5EF4-FFF2-40B4-BE49-F238E27FC236}">
                <a16:creationId xmlns:a16="http://schemas.microsoft.com/office/drawing/2014/main" id="{3C8D0DF2-4D91-439C-BDC6-2CBE513D9E3C}"/>
              </a:ext>
            </a:extLst>
          </p:cNvPr>
          <p:cNvSpPr>
            <a:spLocks noChangeArrowheads="1"/>
          </p:cNvSpPr>
          <p:nvPr/>
        </p:nvSpPr>
        <p:spPr bwMode="auto">
          <a:xfrm>
            <a:off x="1238774" y="2788692"/>
            <a:ext cx="6769916" cy="1428495"/>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public class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MyClass</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private String field1;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private </a:t>
            </a:r>
            <a:r>
              <a:rPr kumimoji="0" lang="en-US" altLang="en-US"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static</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int field2;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A8B91D06-27F7-4A65-973B-AB8D68510C58}"/>
              </a:ext>
            </a:extLst>
          </p:cNvPr>
          <p:cNvSpPr>
            <a:spLocks noChangeArrowheads="1"/>
          </p:cNvSpPr>
          <p:nvPr/>
        </p:nvSpPr>
        <p:spPr bwMode="auto">
          <a:xfrm>
            <a:off x="6253294" y="5566150"/>
            <a:ext cx="5100506" cy="11514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Bicycle </a:t>
            </a:r>
            <a:r>
              <a:rPr kumimoji="0" lang="en-US" altLang="en-US"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bike1</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new Bicycle(); Bicycle </a:t>
            </a:r>
            <a:r>
              <a:rPr kumimoji="0" lang="en-US" altLang="en-US"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bike2</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new Bicycle();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int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bikeCount</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Bicycle</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.bikeCount</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CC4EF89-E721-4D4F-80F2-A3884FCC1BFF}"/>
              </a:ext>
            </a:extLst>
          </p:cNvPr>
          <p:cNvSpPr/>
          <p:nvPr/>
        </p:nvSpPr>
        <p:spPr>
          <a:xfrm>
            <a:off x="157294" y="5566149"/>
            <a:ext cx="6096000" cy="923330"/>
          </a:xfrm>
          <a:prstGeom prst="rect">
            <a:avLst/>
          </a:prstGeom>
        </p:spPr>
        <p:txBody>
          <a:bodyPr>
            <a:spAutoFit/>
          </a:bodyPr>
          <a:lstStyle/>
          <a:p>
            <a:pPr lvl="2"/>
            <a:endParaRPr lang="en-US" dirty="0"/>
          </a:p>
          <a:p>
            <a:pPr lvl="1"/>
            <a:r>
              <a:rPr lang="en-US" dirty="0"/>
              <a:t>To reference outside the class, like in the client class; we use class name, not object name.</a:t>
            </a:r>
          </a:p>
        </p:txBody>
      </p:sp>
      <p:sp>
        <p:nvSpPr>
          <p:cNvPr id="7" name="Arrow: Right 6">
            <a:extLst>
              <a:ext uri="{FF2B5EF4-FFF2-40B4-BE49-F238E27FC236}">
                <a16:creationId xmlns:a16="http://schemas.microsoft.com/office/drawing/2014/main" id="{02A4FD79-0C73-431A-A443-A8F8691CB316}"/>
              </a:ext>
            </a:extLst>
          </p:cNvPr>
          <p:cNvSpPr/>
          <p:nvPr/>
        </p:nvSpPr>
        <p:spPr>
          <a:xfrm>
            <a:off x="4479721" y="6350466"/>
            <a:ext cx="1325461" cy="251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718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8173-19EE-4CF0-8B2B-0FE701FC6BD3}"/>
              </a:ext>
            </a:extLst>
          </p:cNvPr>
          <p:cNvSpPr>
            <a:spLocks noGrp="1"/>
          </p:cNvSpPr>
          <p:nvPr>
            <p:ph type="title"/>
          </p:nvPr>
        </p:nvSpPr>
        <p:spPr/>
        <p:txBody>
          <a:bodyPr/>
          <a:lstStyle/>
          <a:p>
            <a:r>
              <a:rPr lang="en-US" dirty="0"/>
              <a:t>Inheritance</a:t>
            </a:r>
          </a:p>
        </p:txBody>
      </p:sp>
      <p:pic>
        <p:nvPicPr>
          <p:cNvPr id="14338" name="Picture 2" descr="animal hierarchy">
            <a:extLst>
              <a:ext uri="{FF2B5EF4-FFF2-40B4-BE49-F238E27FC236}">
                <a16:creationId xmlns:a16="http://schemas.microsoft.com/office/drawing/2014/main" id="{8681C925-7C57-46DF-A8EF-4F7CEBB9F2AC}"/>
              </a:ext>
            </a:extLst>
          </p:cNvPr>
          <p:cNvPicPr>
            <a:picLocks noGrp="1" noChangeAspect="1" noChangeArrowheads="1"/>
          </p:cNvPicPr>
          <p:nvPr>
            <p:ph idx="1"/>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14366" y="1884570"/>
            <a:ext cx="582931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5FFA77-6FD4-46FD-8DAB-EBC8F2EF6669}"/>
              </a:ext>
            </a:extLst>
          </p:cNvPr>
          <p:cNvSpPr txBox="1"/>
          <p:nvPr/>
        </p:nvSpPr>
        <p:spPr>
          <a:xfrm>
            <a:off x="7200900" y="1428750"/>
            <a:ext cx="4714875"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t>Formal Relations between classes’</a:t>
            </a:r>
          </a:p>
          <a:p>
            <a:pPr marL="742950" lvl="1" indent="-285750">
              <a:buFont typeface="Arial" panose="020B0604020202020204" pitchFamily="34" charset="0"/>
              <a:buChar char="•"/>
            </a:pPr>
            <a:r>
              <a:rPr lang="en-US" sz="2800" dirty="0" err="1"/>
              <a:t>SuperClasses</a:t>
            </a:r>
            <a:r>
              <a:rPr lang="en-US" sz="2800" dirty="0"/>
              <a:t> and </a:t>
            </a:r>
            <a:r>
              <a:rPr lang="en-US" sz="2800" dirty="0" err="1"/>
              <a:t>SubClasses</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err="1"/>
              <a:t>SubClasses</a:t>
            </a:r>
            <a:r>
              <a:rPr lang="en-US" sz="2800" dirty="0"/>
              <a:t> inherit behavior from the </a:t>
            </a:r>
            <a:r>
              <a:rPr lang="en-US" sz="2800" dirty="0" err="1"/>
              <a:t>SuperClass</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err="1"/>
              <a:t>SuperClasses</a:t>
            </a:r>
            <a:r>
              <a:rPr lang="en-US" sz="2800" dirty="0"/>
              <a:t> are more generic, </a:t>
            </a:r>
            <a:r>
              <a:rPr lang="en-US" sz="2800" dirty="0" err="1"/>
              <a:t>SubClasses</a:t>
            </a:r>
            <a:r>
              <a:rPr lang="en-US" sz="2800" dirty="0"/>
              <a:t> are more specific.</a:t>
            </a:r>
          </a:p>
          <a:p>
            <a:endParaRPr lang="en-US" sz="2800" dirty="0"/>
          </a:p>
        </p:txBody>
      </p:sp>
    </p:spTree>
    <p:extLst>
      <p:ext uri="{BB962C8B-B14F-4D97-AF65-F5344CB8AC3E}">
        <p14:creationId xmlns:p14="http://schemas.microsoft.com/office/powerpoint/2010/main" val="69648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A60B-BA84-4F4E-9712-B832C389267D}"/>
              </a:ext>
            </a:extLst>
          </p:cNvPr>
          <p:cNvSpPr>
            <a:spLocks noGrp="1"/>
          </p:cNvSpPr>
          <p:nvPr>
            <p:ph type="title"/>
          </p:nvPr>
        </p:nvSpPr>
        <p:spPr/>
        <p:txBody>
          <a:bodyPr/>
          <a:lstStyle/>
          <a:p>
            <a:r>
              <a:rPr lang="es-EC" dirty="0" err="1"/>
              <a:t>What</a:t>
            </a:r>
            <a:r>
              <a:rPr lang="es-EC" dirty="0"/>
              <a:t> is </a:t>
            </a:r>
            <a:r>
              <a:rPr lang="es-EC" dirty="0" err="1"/>
              <a:t>an</a:t>
            </a:r>
            <a:r>
              <a:rPr lang="es-EC" dirty="0"/>
              <a:t> </a:t>
            </a:r>
            <a:r>
              <a:rPr lang="es-EC" dirty="0" err="1"/>
              <a:t>Object</a:t>
            </a:r>
            <a:r>
              <a:rPr lang="es-EC" dirty="0"/>
              <a:t>?</a:t>
            </a:r>
            <a:endParaRPr lang="en-US" dirty="0"/>
          </a:p>
        </p:txBody>
      </p:sp>
      <p:sp>
        <p:nvSpPr>
          <p:cNvPr id="3" name="Content Placeholder 2">
            <a:extLst>
              <a:ext uri="{FF2B5EF4-FFF2-40B4-BE49-F238E27FC236}">
                <a16:creationId xmlns:a16="http://schemas.microsoft.com/office/drawing/2014/main" id="{0D30E935-EEAA-4DD2-A81A-B512C0075ACC}"/>
              </a:ext>
            </a:extLst>
          </p:cNvPr>
          <p:cNvSpPr>
            <a:spLocks noGrp="1"/>
          </p:cNvSpPr>
          <p:nvPr>
            <p:ph idx="1"/>
          </p:nvPr>
        </p:nvSpPr>
        <p:spPr/>
        <p:txBody>
          <a:bodyPr/>
          <a:lstStyle/>
          <a:p>
            <a:r>
              <a:rPr lang="en-US" dirty="0"/>
              <a:t>multiple pieces of data and the methods who act on this data under a single data type</a:t>
            </a:r>
          </a:p>
          <a:p>
            <a:endParaRPr lang="es-EC" dirty="0"/>
          </a:p>
          <a:p>
            <a:r>
              <a:rPr lang="en-US" dirty="0"/>
              <a:t> location for the data in the actual variable as a "reference“</a:t>
            </a:r>
          </a:p>
          <a:p>
            <a:r>
              <a:rPr lang="en-US" dirty="0"/>
              <a:t> rely upon the methods provided by the object</a:t>
            </a:r>
          </a:p>
          <a:p>
            <a:r>
              <a:rPr lang="es-EC" dirty="0"/>
              <a:t>N</a:t>
            </a:r>
            <a:r>
              <a:rPr lang="en-US" dirty="0" err="1"/>
              <a:t>ull</a:t>
            </a:r>
            <a:r>
              <a:rPr lang="en-US" dirty="0"/>
              <a:t> as analogous to zero for primitives, on objects</a:t>
            </a:r>
          </a:p>
        </p:txBody>
      </p:sp>
    </p:spTree>
    <p:extLst>
      <p:ext uri="{BB962C8B-B14F-4D97-AF65-F5344CB8AC3E}">
        <p14:creationId xmlns:p14="http://schemas.microsoft.com/office/powerpoint/2010/main" val="425632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5120A-2DA9-46E9-BC8F-AB885DF811E7}"/>
              </a:ext>
            </a:extLst>
          </p:cNvPr>
          <p:cNvSpPr>
            <a:spLocks noGrp="1"/>
          </p:cNvSpPr>
          <p:nvPr>
            <p:ph type="title"/>
          </p:nvPr>
        </p:nvSpPr>
        <p:spPr/>
        <p:txBody>
          <a:bodyPr/>
          <a:lstStyle/>
          <a:p>
            <a:r>
              <a:rPr lang="es-EC" dirty="0" err="1"/>
              <a:t>Arrays</a:t>
            </a:r>
            <a:endParaRPr lang="en-US" dirty="0"/>
          </a:p>
        </p:txBody>
      </p:sp>
      <p:sp>
        <p:nvSpPr>
          <p:cNvPr id="3" name="Content Placeholder 2">
            <a:extLst>
              <a:ext uri="{FF2B5EF4-FFF2-40B4-BE49-F238E27FC236}">
                <a16:creationId xmlns:a16="http://schemas.microsoft.com/office/drawing/2014/main" id="{C119B50D-36BD-43BC-83F4-23289D77CE4A}"/>
              </a:ext>
            </a:extLst>
          </p:cNvPr>
          <p:cNvSpPr>
            <a:spLocks noGrp="1"/>
          </p:cNvSpPr>
          <p:nvPr>
            <p:ph idx="1"/>
          </p:nvPr>
        </p:nvSpPr>
        <p:spPr/>
        <p:txBody>
          <a:bodyPr/>
          <a:lstStyle/>
          <a:p>
            <a:r>
              <a:rPr lang="en-US" dirty="0"/>
              <a:t> object that holds multiple pieces of the same type of data.</a:t>
            </a:r>
          </a:p>
          <a:p>
            <a:r>
              <a:rPr lang="es-EC" dirty="0" err="1"/>
              <a:t>Each</a:t>
            </a:r>
            <a:r>
              <a:rPr lang="es-EC" dirty="0"/>
              <a:t> </a:t>
            </a:r>
            <a:r>
              <a:rPr lang="es-EC" dirty="0" err="1"/>
              <a:t>element</a:t>
            </a:r>
            <a:r>
              <a:rPr lang="es-EC" dirty="0"/>
              <a:t> has </a:t>
            </a:r>
            <a:r>
              <a:rPr lang="es-EC" dirty="0" err="1"/>
              <a:t>an</a:t>
            </a:r>
            <a:r>
              <a:rPr lang="es-EC" dirty="0"/>
              <a:t> </a:t>
            </a:r>
            <a:r>
              <a:rPr lang="es-EC" dirty="0" err="1"/>
              <a:t>index</a:t>
            </a:r>
            <a:endParaRPr lang="es-EC" dirty="0"/>
          </a:p>
          <a:p>
            <a:endParaRPr lang="es-EC" dirty="0"/>
          </a:p>
          <a:p>
            <a:endParaRPr lang="es-EC" dirty="0"/>
          </a:p>
          <a:p>
            <a:endParaRPr lang="es-EC" dirty="0"/>
          </a:p>
          <a:p>
            <a:endParaRPr lang="es-EC" dirty="0"/>
          </a:p>
          <a:p>
            <a:r>
              <a:rPr lang="en-US" dirty="0"/>
              <a:t> When you first create an array it is filled with "zero values".</a:t>
            </a:r>
          </a:p>
          <a:p>
            <a:r>
              <a:rPr lang="en-US" dirty="0"/>
              <a:t>Syntax to update the value stored in an index:</a:t>
            </a:r>
          </a:p>
        </p:txBody>
      </p:sp>
      <p:pic>
        <p:nvPicPr>
          <p:cNvPr id="1028" name="Picture 4" descr="image of an array">
            <a:extLst>
              <a:ext uri="{FF2B5EF4-FFF2-40B4-BE49-F238E27FC236}">
                <a16:creationId xmlns:a16="http://schemas.microsoft.com/office/drawing/2014/main" id="{BDDE1D6C-5041-4008-925B-B993CEF8C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463" y="3109913"/>
            <a:ext cx="6315075" cy="638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605153AC-98AD-46B6-A2B8-3134F8BD4C44}"/>
              </a:ext>
            </a:extLst>
          </p:cNvPr>
          <p:cNvSpPr>
            <a:spLocks noChangeArrowheads="1"/>
          </p:cNvSpPr>
          <p:nvPr/>
        </p:nvSpPr>
        <p:spPr bwMode="auto">
          <a:xfrm>
            <a:off x="763224" y="4001294"/>
            <a:ext cx="10191750" cy="597499"/>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dataType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arrayVariableName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new</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dataType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numberOfElementsToStore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0065C75F-D590-412A-9BC1-7E185F35DB86}"/>
              </a:ext>
            </a:extLst>
          </p:cNvPr>
          <p:cNvSpPr>
            <a:spLocks noChangeArrowheads="1"/>
          </p:cNvSpPr>
          <p:nvPr/>
        </p:nvSpPr>
        <p:spPr bwMode="auto">
          <a:xfrm>
            <a:off x="838200" y="5948924"/>
            <a:ext cx="4026716" cy="597499"/>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arrayName</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[index] = value;</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278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C2CE-2D6C-4E3D-A1F8-2BD831C28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6445BB-6A7D-4E26-8274-7BEC45ADE841}"/>
              </a:ext>
            </a:extLst>
          </p:cNvPr>
          <p:cNvSpPr>
            <a:spLocks noGrp="1"/>
          </p:cNvSpPr>
          <p:nvPr>
            <p:ph idx="1"/>
          </p:nvPr>
        </p:nvSpPr>
        <p:spPr/>
        <p:txBody>
          <a:bodyPr/>
          <a:lstStyle/>
          <a:p>
            <a:r>
              <a:rPr lang="en-US" dirty="0"/>
              <a:t>We can also create an Array and fill it with values in a single statement</a:t>
            </a:r>
          </a:p>
          <a:p>
            <a:endParaRPr lang="en-US" dirty="0"/>
          </a:p>
          <a:p>
            <a:endParaRPr lang="en-US" dirty="0"/>
          </a:p>
          <a:p>
            <a:r>
              <a:rPr lang="en-US" dirty="0"/>
              <a:t>Arrays and Methods</a:t>
            </a:r>
          </a:p>
          <a:p>
            <a:endParaRPr lang="en-US" dirty="0"/>
          </a:p>
          <a:p>
            <a:endParaRPr lang="en-US" dirty="0"/>
          </a:p>
          <a:p>
            <a:r>
              <a:rPr lang="en-US" dirty="0"/>
              <a:t>"</a:t>
            </a:r>
            <a:r>
              <a:rPr lang="en-US" b="1" dirty="0" err="1"/>
              <a:t>IndexOutOfBoundsException</a:t>
            </a:r>
            <a:r>
              <a:rPr lang="en-US" dirty="0"/>
              <a:t>“: trying to access an index that does not exist, or beyond the capacity of the array.</a:t>
            </a:r>
          </a:p>
        </p:txBody>
      </p:sp>
      <p:sp>
        <p:nvSpPr>
          <p:cNvPr id="5" name="Rectangle 3">
            <a:extLst>
              <a:ext uri="{FF2B5EF4-FFF2-40B4-BE49-F238E27FC236}">
                <a16:creationId xmlns:a16="http://schemas.microsoft.com/office/drawing/2014/main" id="{6E8D2A0A-78FA-430F-968D-C61D0512CEAF}"/>
              </a:ext>
            </a:extLst>
          </p:cNvPr>
          <p:cNvSpPr>
            <a:spLocks noChangeArrowheads="1"/>
          </p:cNvSpPr>
          <p:nvPr/>
        </p:nvSpPr>
        <p:spPr bwMode="auto">
          <a:xfrm>
            <a:off x="1124123" y="2893059"/>
            <a:ext cx="8120545" cy="597499"/>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313131"/>
                </a:solidFill>
                <a:effectLst/>
                <a:latin typeface="Courier New" panose="02070309020205020404" pitchFamily="49" charset="0"/>
                <a:cs typeface="Courier New" panose="02070309020205020404" pitchFamily="49" charset="0"/>
              </a:rPr>
              <a:t>dataType[] name = {dataValue1, dataValue2, dataValue3};</a:t>
            </a:r>
            <a:r>
              <a:rPr kumimoji="0" lang="en-US" altLang="en-US" sz="1400" b="1" i="0" u="none" strike="noStrike" cap="none" normalizeH="0" baseline="0">
                <a:ln>
                  <a:noFill/>
                </a:ln>
                <a:solidFill>
                  <a:schemeClr val="tx1"/>
                </a:solidFill>
                <a:effectLst/>
              </a:rPr>
              <a:t> </a:t>
            </a:r>
            <a:endParaRPr kumimoji="0" lang="en-US" altLang="en-US" sz="4000" b="1"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4B086B7-CF58-4B1E-9277-31B2621163B2}"/>
              </a:ext>
            </a:extLst>
          </p:cNvPr>
          <p:cNvSpPr>
            <a:spLocks noChangeArrowheads="1"/>
          </p:cNvSpPr>
          <p:nvPr/>
        </p:nvSpPr>
        <p:spPr bwMode="auto">
          <a:xfrm>
            <a:off x="1124123" y="4259242"/>
            <a:ext cx="5746459" cy="597499"/>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313131"/>
                </a:solidFill>
                <a:effectLst/>
                <a:latin typeface="Courier New" panose="02070309020205020404" pitchFamily="49" charset="0"/>
                <a:cs typeface="Courier New" panose="02070309020205020404" pitchFamily="49" charset="0"/>
              </a:rPr>
              <a:t>public static int[] myMethod(int[] a) {}</a:t>
            </a:r>
            <a:r>
              <a:rPr kumimoji="0" lang="en-US" altLang="en-US" sz="1400" b="1" i="0" u="none" strike="noStrike" cap="none" normalizeH="0" baseline="0">
                <a:ln>
                  <a:noFill/>
                </a:ln>
                <a:solidFill>
                  <a:schemeClr val="tx1"/>
                </a:solidFill>
                <a:effectLst/>
              </a:rPr>
              <a:t> </a:t>
            </a:r>
            <a:endParaRPr kumimoji="0" lang="en-US" altLang="en-US" sz="40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21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9BFF-4A55-4955-90C8-1872B7F3B7B2}"/>
              </a:ext>
            </a:extLst>
          </p:cNvPr>
          <p:cNvSpPr>
            <a:spLocks noGrp="1"/>
          </p:cNvSpPr>
          <p:nvPr>
            <p:ph type="title"/>
          </p:nvPr>
        </p:nvSpPr>
        <p:spPr/>
        <p:txBody>
          <a:bodyPr/>
          <a:lstStyle/>
          <a:p>
            <a:r>
              <a:rPr lang="en-US" dirty="0"/>
              <a:t>Array attributes, methods and Arrays class</a:t>
            </a:r>
          </a:p>
        </p:txBody>
      </p:sp>
      <p:sp>
        <p:nvSpPr>
          <p:cNvPr id="3" name="Content Placeholder 2">
            <a:extLst>
              <a:ext uri="{FF2B5EF4-FFF2-40B4-BE49-F238E27FC236}">
                <a16:creationId xmlns:a16="http://schemas.microsoft.com/office/drawing/2014/main" id="{DEAF4C37-D061-4849-957D-1B543FAA85E2}"/>
              </a:ext>
            </a:extLst>
          </p:cNvPr>
          <p:cNvSpPr>
            <a:spLocks noGrp="1"/>
          </p:cNvSpPr>
          <p:nvPr>
            <p:ph idx="1"/>
          </p:nvPr>
        </p:nvSpPr>
        <p:spPr/>
        <p:txBody>
          <a:bodyPr/>
          <a:lstStyle/>
          <a:p>
            <a:r>
              <a:rPr lang="en-US" dirty="0"/>
              <a:t>Attribute that tells us the length of an array:</a:t>
            </a:r>
          </a:p>
          <a:p>
            <a:endParaRPr lang="en-US" dirty="0"/>
          </a:p>
          <a:p>
            <a:endParaRPr lang="en-US" dirty="0"/>
          </a:p>
          <a:p>
            <a:r>
              <a:rPr lang="en-US" dirty="0"/>
              <a:t>Java provides a class for handling arrays, called Arrays :v</a:t>
            </a:r>
          </a:p>
        </p:txBody>
      </p:sp>
      <p:sp>
        <p:nvSpPr>
          <p:cNvPr id="5" name="Rectangle 3">
            <a:extLst>
              <a:ext uri="{FF2B5EF4-FFF2-40B4-BE49-F238E27FC236}">
                <a16:creationId xmlns:a16="http://schemas.microsoft.com/office/drawing/2014/main" id="{667393D5-2919-4F32-9BDA-8A1F9A1E612F}"/>
              </a:ext>
            </a:extLst>
          </p:cNvPr>
          <p:cNvSpPr>
            <a:spLocks noChangeArrowheads="1"/>
          </p:cNvSpPr>
          <p:nvPr/>
        </p:nvSpPr>
        <p:spPr bwMode="auto">
          <a:xfrm>
            <a:off x="838200" y="2362660"/>
            <a:ext cx="8623883"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arrayVariableName.length</a:t>
            </a: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returns the capacity of the array</a:t>
            </a:r>
            <a:r>
              <a:rPr kumimoji="0" lang="en-US" altLang="en-US" sz="1400" b="1" i="0" u="none" strike="noStrike" cap="none" normalizeH="0" baseline="0" dirty="0">
                <a:ln>
                  <a:noFill/>
                </a:ln>
                <a:solidFill>
                  <a:schemeClr val="accent6"/>
                </a:solidFill>
                <a:effectLst/>
              </a:rPr>
              <a:t> </a:t>
            </a:r>
            <a:endParaRPr kumimoji="0" lang="en-US" altLang="en-US" sz="4000" b="1" i="0" u="none" strike="noStrike" cap="none" normalizeH="0" baseline="0" dirty="0">
              <a:ln>
                <a:noFill/>
              </a:ln>
              <a:solidFill>
                <a:schemeClr val="accent6"/>
              </a:solidFill>
              <a:effectLst/>
              <a:latin typeface="Arial" panose="020B0604020202020204" pitchFamily="34" charset="0"/>
            </a:endParaRPr>
          </a:p>
        </p:txBody>
      </p:sp>
      <p:sp>
        <p:nvSpPr>
          <p:cNvPr id="6" name="Rectangle 4">
            <a:extLst>
              <a:ext uri="{FF2B5EF4-FFF2-40B4-BE49-F238E27FC236}">
                <a16:creationId xmlns:a16="http://schemas.microsoft.com/office/drawing/2014/main" id="{7C732F06-0CC3-4C3C-8078-DEF9960A7665}"/>
              </a:ext>
            </a:extLst>
          </p:cNvPr>
          <p:cNvSpPr>
            <a:spLocks noChangeArrowheads="1"/>
          </p:cNvSpPr>
          <p:nvPr/>
        </p:nvSpPr>
        <p:spPr bwMode="auto">
          <a:xfrm>
            <a:off x="838200" y="3813345"/>
            <a:ext cx="5362575" cy="874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eaLnBrk="0" fontAlgn="base" hangingPunct="0">
              <a:spcBef>
                <a:spcPct val="0"/>
              </a:spcBef>
              <a:spcAft>
                <a:spcPct val="0"/>
              </a:spcAf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int[] b = new int[10]; </a:t>
            </a:r>
            <a:r>
              <a:rPr lang="en-US" altLang="en-US" b="1" dirty="0" err="1">
                <a:solidFill>
                  <a:srgbClr val="313131"/>
                </a:solidFill>
                <a:latin typeface="Courier New" panose="02070309020205020404" pitchFamily="49" charset="0"/>
                <a:cs typeface="Courier New" panose="02070309020205020404" pitchFamily="49" charset="0"/>
              </a:rPr>
              <a:t>System.out.println</a:t>
            </a:r>
            <a:r>
              <a:rPr lang="en-US" altLang="en-US" b="1" dirty="0">
                <a:solidFill>
                  <a:srgbClr val="313131"/>
                </a:solidFill>
                <a:latin typeface="Courier New" panose="02070309020205020404" pitchFamily="49" charset="0"/>
                <a:cs typeface="Courier New" panose="02070309020205020404" pitchFamily="49" charset="0"/>
              </a:rPr>
              <a:t>(</a:t>
            </a:r>
            <a:r>
              <a:rPr lang="en-US" altLang="en-US" b="1" dirty="0" err="1">
                <a:solidFill>
                  <a:srgbClr val="313131"/>
                </a:solidFill>
                <a:latin typeface="Courier New" panose="02070309020205020404" pitchFamily="49" charset="0"/>
                <a:cs typeface="Courier New" panose="02070309020205020404" pitchFamily="49" charset="0"/>
              </a:rPr>
              <a:t>Arrays.toString</a:t>
            </a:r>
            <a:r>
              <a:rPr lang="en-US" altLang="en-US" b="1" dirty="0">
                <a:solidFill>
                  <a:srgbClr val="313131"/>
                </a:solidFill>
                <a:latin typeface="Courier New" panose="02070309020205020404" pitchFamily="49" charset="0"/>
                <a:cs typeface="Courier New" panose="02070309020205020404" pitchFamily="49" charset="0"/>
              </a:rPr>
              <a:t>(a));</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44101F6-69BB-49BC-84D9-20AC04224128}"/>
              </a:ext>
            </a:extLst>
          </p:cNvPr>
          <p:cNvSpPr txBox="1"/>
          <p:nvPr/>
        </p:nvSpPr>
        <p:spPr>
          <a:xfrm>
            <a:off x="838200" y="4834306"/>
            <a:ext cx="4755289" cy="923330"/>
          </a:xfrm>
          <a:prstGeom prst="rect">
            <a:avLst/>
          </a:prstGeom>
          <a:noFill/>
        </p:spPr>
        <p:txBody>
          <a:bodyPr wrap="square" rtlCol="0">
            <a:spAutoFit/>
          </a:bodyPr>
          <a:lstStyle/>
          <a:p>
            <a:r>
              <a:rPr lang="en-US" dirty="0"/>
              <a:t>Always use </a:t>
            </a:r>
            <a:r>
              <a:rPr lang="en-US" dirty="0" err="1"/>
              <a:t>Arrays.toString</a:t>
            </a:r>
            <a:r>
              <a:rPr lang="en-US" dirty="0"/>
              <a:t>() to output the value of an array, otherwise you just get the </a:t>
            </a:r>
            <a:r>
              <a:rPr lang="en-US" dirty="0" err="1"/>
              <a:t>addres</a:t>
            </a:r>
            <a:r>
              <a:rPr lang="en-US" dirty="0"/>
              <a:t> in memory</a:t>
            </a:r>
          </a:p>
        </p:txBody>
      </p:sp>
    </p:spTree>
    <p:extLst>
      <p:ext uri="{BB962C8B-B14F-4D97-AF65-F5344CB8AC3E}">
        <p14:creationId xmlns:p14="http://schemas.microsoft.com/office/powerpoint/2010/main" val="147341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559D-0F0F-4F68-B270-4B53E29C1171}"/>
              </a:ext>
            </a:extLst>
          </p:cNvPr>
          <p:cNvSpPr>
            <a:spLocks noGrp="1"/>
          </p:cNvSpPr>
          <p:nvPr>
            <p:ph type="title"/>
          </p:nvPr>
        </p:nvSpPr>
        <p:spPr/>
        <p:txBody>
          <a:bodyPr/>
          <a:lstStyle/>
          <a:p>
            <a:r>
              <a:rPr lang="en-US" dirty="0"/>
              <a:t>More useful methods</a:t>
            </a:r>
          </a:p>
        </p:txBody>
      </p:sp>
      <p:graphicFrame>
        <p:nvGraphicFramePr>
          <p:cNvPr id="4" name="Content Placeholder 3">
            <a:extLst>
              <a:ext uri="{FF2B5EF4-FFF2-40B4-BE49-F238E27FC236}">
                <a16:creationId xmlns:a16="http://schemas.microsoft.com/office/drawing/2014/main" id="{F0368615-C537-47F8-9C71-1354E3CD8260}"/>
              </a:ext>
            </a:extLst>
          </p:cNvPr>
          <p:cNvGraphicFramePr>
            <a:graphicFrameLocks noGrp="1"/>
          </p:cNvGraphicFramePr>
          <p:nvPr>
            <p:ph idx="1"/>
            <p:extLst>
              <p:ext uri="{D42A27DB-BD31-4B8C-83A1-F6EECF244321}">
                <p14:modId xmlns:p14="http://schemas.microsoft.com/office/powerpoint/2010/main" val="2089955488"/>
              </p:ext>
            </p:extLst>
          </p:nvPr>
        </p:nvGraphicFramePr>
        <p:xfrm>
          <a:off x="838200" y="1463675"/>
          <a:ext cx="10963275" cy="5184776"/>
        </p:xfrm>
        <a:graphic>
          <a:graphicData uri="http://schemas.openxmlformats.org/drawingml/2006/table">
            <a:tbl>
              <a:tblPr/>
              <a:tblGrid>
                <a:gridCol w="3654425">
                  <a:extLst>
                    <a:ext uri="{9D8B030D-6E8A-4147-A177-3AD203B41FA5}">
                      <a16:colId xmlns:a16="http://schemas.microsoft.com/office/drawing/2014/main" val="1559956628"/>
                    </a:ext>
                  </a:extLst>
                </a:gridCol>
                <a:gridCol w="3654425">
                  <a:extLst>
                    <a:ext uri="{9D8B030D-6E8A-4147-A177-3AD203B41FA5}">
                      <a16:colId xmlns:a16="http://schemas.microsoft.com/office/drawing/2014/main" val="2732831987"/>
                    </a:ext>
                  </a:extLst>
                </a:gridCol>
                <a:gridCol w="3654425">
                  <a:extLst>
                    <a:ext uri="{9D8B030D-6E8A-4147-A177-3AD203B41FA5}">
                      <a16:colId xmlns:a16="http://schemas.microsoft.com/office/drawing/2014/main" val="1877698407"/>
                    </a:ext>
                  </a:extLst>
                </a:gridCol>
              </a:tblGrid>
              <a:tr h="338748">
                <a:tc>
                  <a:txBody>
                    <a:bodyPr/>
                    <a:lstStyle/>
                    <a:p>
                      <a:r>
                        <a:rPr lang="en-US" sz="1500" b="1">
                          <a:effectLst/>
                        </a:rPr>
                        <a:t>method</a:t>
                      </a:r>
                    </a:p>
                  </a:txBody>
                  <a:tcPr marL="54229" marR="54229" marT="54229" marB="54229" anchor="ctr">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EEEEEE"/>
                    </a:solidFill>
                  </a:tcPr>
                </a:tc>
                <a:tc>
                  <a:txBody>
                    <a:bodyPr/>
                    <a:lstStyle/>
                    <a:p>
                      <a:r>
                        <a:rPr lang="en-US" sz="1500" b="1">
                          <a:effectLst/>
                        </a:rPr>
                        <a:t>example</a:t>
                      </a:r>
                    </a:p>
                  </a:txBody>
                  <a:tcPr marL="54229" marR="54229" marT="54229" marB="54229" anchor="ctr">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EEEEEE"/>
                    </a:solidFill>
                  </a:tcPr>
                </a:tc>
                <a:tc>
                  <a:txBody>
                    <a:bodyPr/>
                    <a:lstStyle/>
                    <a:p>
                      <a:r>
                        <a:rPr lang="en-US" sz="1500" b="1">
                          <a:effectLst/>
                        </a:rPr>
                        <a:t>description</a:t>
                      </a:r>
                    </a:p>
                  </a:txBody>
                  <a:tcPr marL="54229" marR="54229" marT="54229" marB="54229" anchor="ctr">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EEEEEE"/>
                    </a:solidFill>
                  </a:tcPr>
                </a:tc>
                <a:extLst>
                  <a:ext uri="{0D108BD9-81ED-4DB2-BD59-A6C34878D82A}">
                    <a16:rowId xmlns:a16="http://schemas.microsoft.com/office/drawing/2014/main" val="4023342505"/>
                  </a:ext>
                </a:extLst>
              </a:tr>
              <a:tr h="807671">
                <a:tc>
                  <a:txBody>
                    <a:bodyPr/>
                    <a:lstStyle/>
                    <a:p>
                      <a:pPr fontAlgn="t"/>
                      <a:r>
                        <a:rPr lang="en-US" sz="1500">
                          <a:effectLst/>
                        </a:rPr>
                        <a:t>toString(array)</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Arrays.toString(a)</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returns a String representation of the array using square brackets and commas like so: [value, value, value]</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extLst>
                  <a:ext uri="{0D108BD9-81ED-4DB2-BD59-A6C34878D82A}">
                    <a16:rowId xmlns:a16="http://schemas.microsoft.com/office/drawing/2014/main" val="1040044664"/>
                  </a:ext>
                </a:extLst>
              </a:tr>
              <a:tr h="573210">
                <a:tc>
                  <a:txBody>
                    <a:bodyPr/>
                    <a:lstStyle/>
                    <a:p>
                      <a:pPr fontAlgn="t"/>
                      <a:r>
                        <a:rPr lang="en-US" sz="1500">
                          <a:effectLst/>
                        </a:rPr>
                        <a:t>equals(array1, array2)</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Arrays.equal(a, b) OR a.equals(b)</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returns true if the two arrays contain the same elements in the same order</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extLst>
                  <a:ext uri="{0D108BD9-81ED-4DB2-BD59-A6C34878D82A}">
                    <a16:rowId xmlns:a16="http://schemas.microsoft.com/office/drawing/2014/main" val="3360276704"/>
                  </a:ext>
                </a:extLst>
              </a:tr>
              <a:tr h="573210">
                <a:tc>
                  <a:txBody>
                    <a:bodyPr/>
                    <a:lstStyle/>
                    <a:p>
                      <a:pPr fontAlgn="t"/>
                      <a:r>
                        <a:rPr lang="en-US" sz="1500">
                          <a:effectLst/>
                        </a:rPr>
                        <a:t>fill(array, value)</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Arrays.fill(a, 10)</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fills every index of the array with a copy of the given value</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extLst>
                  <a:ext uri="{0D108BD9-81ED-4DB2-BD59-A6C34878D82A}">
                    <a16:rowId xmlns:a16="http://schemas.microsoft.com/office/drawing/2014/main" val="3487347954"/>
                  </a:ext>
                </a:extLst>
              </a:tr>
              <a:tr h="1276594">
                <a:tc>
                  <a:txBody>
                    <a:bodyPr/>
                    <a:lstStyle/>
                    <a:p>
                      <a:pPr fontAlgn="t"/>
                      <a:r>
                        <a:rPr lang="en-US" sz="1500">
                          <a:effectLst/>
                        </a:rPr>
                        <a:t>copyOf(array, newLength)</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Arrays.copyOf(a, 10)</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creates a new array object with the given length and fills it with values in the same order as the original array. If there are left over indexes those are filled with the data type's zero value</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extLst>
                  <a:ext uri="{0D108BD9-81ED-4DB2-BD59-A6C34878D82A}">
                    <a16:rowId xmlns:a16="http://schemas.microsoft.com/office/drawing/2014/main" val="1931471372"/>
                  </a:ext>
                </a:extLst>
              </a:tr>
              <a:tr h="573210">
                <a:tc>
                  <a:txBody>
                    <a:bodyPr/>
                    <a:lstStyle/>
                    <a:p>
                      <a:pPr fontAlgn="t"/>
                      <a:r>
                        <a:rPr lang="en-US" sz="1500">
                          <a:effectLst/>
                        </a:rPr>
                        <a:t>sort(array)</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Arrays.sort(a)</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arranges the values in the array in sorted order from smallest to largest</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extLst>
                  <a:ext uri="{0D108BD9-81ED-4DB2-BD59-A6C34878D82A}">
                    <a16:rowId xmlns:a16="http://schemas.microsoft.com/office/drawing/2014/main" val="968752102"/>
                  </a:ext>
                </a:extLst>
              </a:tr>
              <a:tr h="1042133">
                <a:tc>
                  <a:txBody>
                    <a:bodyPr/>
                    <a:lstStyle/>
                    <a:p>
                      <a:pPr fontAlgn="t"/>
                      <a:r>
                        <a:rPr lang="en-US" sz="1500">
                          <a:effectLst/>
                        </a:rPr>
                        <a:t>binarySearch(array, value)</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a:effectLst/>
                        </a:rPr>
                        <a:t>Arrays.binarySearch(a, 100)</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tc>
                  <a:txBody>
                    <a:bodyPr/>
                    <a:lstStyle/>
                    <a:p>
                      <a:pPr fontAlgn="t"/>
                      <a:r>
                        <a:rPr lang="en-US" sz="1500" dirty="0">
                          <a:effectLst/>
                        </a:rPr>
                        <a:t>returns the index of </a:t>
                      </a:r>
                      <a:r>
                        <a:rPr lang="en-US" sz="1500" dirty="0" err="1">
                          <a:effectLst/>
                        </a:rPr>
                        <a:t>th</a:t>
                      </a:r>
                      <a:r>
                        <a:rPr lang="en-US" sz="1500" dirty="0">
                          <a:effectLst/>
                        </a:rPr>
                        <a:t> given value in a </a:t>
                      </a:r>
                      <a:r>
                        <a:rPr lang="en-US" sz="1500" b="1" dirty="0">
                          <a:effectLst/>
                        </a:rPr>
                        <a:t>sorted</a:t>
                      </a:r>
                      <a:r>
                        <a:rPr lang="en-US" sz="1500" dirty="0">
                          <a:effectLst/>
                        </a:rPr>
                        <a:t> array. Will return a negative number if the value doesn't exist in the array.</a:t>
                      </a:r>
                    </a:p>
                  </a:txBody>
                  <a:tcPr marL="54229" marR="54229" marT="54229" marB="54229">
                    <a:lnL w="9525" cap="flat" cmpd="sng" algn="ctr">
                      <a:solidFill>
                        <a:srgbClr val="C8C8C8"/>
                      </a:solidFill>
                      <a:prstDash val="solid"/>
                      <a:round/>
                      <a:headEnd type="none" w="med" len="med"/>
                      <a:tailEnd type="none" w="med" len="med"/>
                    </a:lnL>
                    <a:lnR w="9525" cap="flat" cmpd="sng" algn="ctr">
                      <a:solidFill>
                        <a:srgbClr val="C8C8C8"/>
                      </a:solidFill>
                      <a:prstDash val="solid"/>
                      <a:round/>
                      <a:headEnd type="none" w="med" len="med"/>
                      <a:tailEnd type="none" w="med" len="med"/>
                    </a:lnR>
                    <a:lnT w="9525" cap="flat" cmpd="sng" algn="ctr">
                      <a:solidFill>
                        <a:srgbClr val="C8C8C8"/>
                      </a:solidFill>
                      <a:prstDash val="solid"/>
                      <a:round/>
                      <a:headEnd type="none" w="med" len="med"/>
                      <a:tailEnd type="none" w="med" len="med"/>
                    </a:lnT>
                    <a:lnB w="9525" cap="flat" cmpd="sng" algn="ctr">
                      <a:solidFill>
                        <a:srgbClr val="C8C8C8"/>
                      </a:solidFill>
                      <a:prstDash val="solid"/>
                      <a:round/>
                      <a:headEnd type="none" w="med" len="med"/>
                      <a:tailEnd type="none" w="med" len="med"/>
                    </a:lnB>
                    <a:solidFill>
                      <a:srgbClr val="FFFFFF"/>
                    </a:solidFill>
                  </a:tcPr>
                </a:tc>
                <a:extLst>
                  <a:ext uri="{0D108BD9-81ED-4DB2-BD59-A6C34878D82A}">
                    <a16:rowId xmlns:a16="http://schemas.microsoft.com/office/drawing/2014/main" val="1010687887"/>
                  </a:ext>
                </a:extLst>
              </a:tr>
            </a:tbl>
          </a:graphicData>
        </a:graphic>
      </p:graphicFrame>
    </p:spTree>
    <p:extLst>
      <p:ext uri="{BB962C8B-B14F-4D97-AF65-F5344CB8AC3E}">
        <p14:creationId xmlns:p14="http://schemas.microsoft.com/office/powerpoint/2010/main" val="1502894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C7DB-7B98-486D-8282-5E402FBB2EAD}"/>
              </a:ext>
            </a:extLst>
          </p:cNvPr>
          <p:cNvSpPr>
            <a:spLocks noGrp="1"/>
          </p:cNvSpPr>
          <p:nvPr>
            <p:ph type="title"/>
          </p:nvPr>
        </p:nvSpPr>
        <p:spPr/>
        <p:txBody>
          <a:bodyPr/>
          <a:lstStyle/>
          <a:p>
            <a:r>
              <a:rPr lang="en-US" dirty="0"/>
              <a:t>Reference Semantics vs Value Semantics</a:t>
            </a:r>
          </a:p>
        </p:txBody>
      </p:sp>
      <p:sp>
        <p:nvSpPr>
          <p:cNvPr id="3" name="Content Placeholder 2">
            <a:extLst>
              <a:ext uri="{FF2B5EF4-FFF2-40B4-BE49-F238E27FC236}">
                <a16:creationId xmlns:a16="http://schemas.microsoft.com/office/drawing/2014/main" id="{4E9368B0-D357-4000-98BB-CB3220AB2442}"/>
              </a:ext>
            </a:extLst>
          </p:cNvPr>
          <p:cNvSpPr>
            <a:spLocks noGrp="1"/>
          </p:cNvSpPr>
          <p:nvPr>
            <p:ph idx="1"/>
          </p:nvPr>
        </p:nvSpPr>
        <p:spPr/>
        <p:txBody>
          <a:bodyPr/>
          <a:lstStyle/>
          <a:p>
            <a:r>
              <a:rPr lang="en-US" dirty="0"/>
              <a:t>Primitives are stored directly in memory</a:t>
            </a:r>
          </a:p>
          <a:p>
            <a:pPr lvl="1"/>
            <a:r>
              <a:rPr lang="en-US" dirty="0"/>
              <a:t>when you copy a primitive variable the value is copied, leaving the original variable unaffected (Value semantics)</a:t>
            </a:r>
          </a:p>
          <a:p>
            <a:endParaRPr lang="en-US" dirty="0"/>
          </a:p>
          <a:p>
            <a:r>
              <a:rPr lang="en-US" dirty="0"/>
              <a:t>Object variables store addresses, but the data is stored on a special space in memory</a:t>
            </a:r>
          </a:p>
          <a:p>
            <a:pPr lvl="1"/>
            <a:r>
              <a:rPr lang="en-US" dirty="0"/>
              <a:t>Any variable holding an object,  stores a reference</a:t>
            </a:r>
          </a:p>
          <a:p>
            <a:pPr lvl="1"/>
            <a:r>
              <a:rPr lang="en-US" dirty="0"/>
              <a:t>When we copy these variables, we copy the address, resulting in both pointing to the same data. (reference semantics)</a:t>
            </a:r>
          </a:p>
        </p:txBody>
      </p:sp>
    </p:spTree>
    <p:extLst>
      <p:ext uri="{BB962C8B-B14F-4D97-AF65-F5344CB8AC3E}">
        <p14:creationId xmlns:p14="http://schemas.microsoft.com/office/powerpoint/2010/main" val="1297932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2FA8-4EE0-42BD-9D3D-6B3D759ECDAC}"/>
              </a:ext>
            </a:extLst>
          </p:cNvPr>
          <p:cNvSpPr>
            <a:spLocks noGrp="1"/>
          </p:cNvSpPr>
          <p:nvPr>
            <p:ph type="title"/>
          </p:nvPr>
        </p:nvSpPr>
        <p:spPr/>
        <p:txBody>
          <a:bodyPr/>
          <a:lstStyle/>
          <a:p>
            <a:r>
              <a:rPr lang="en-US" dirty="0"/>
              <a:t>Creating Objects</a:t>
            </a:r>
          </a:p>
        </p:txBody>
      </p:sp>
      <p:sp>
        <p:nvSpPr>
          <p:cNvPr id="3" name="Content Placeholder 2">
            <a:extLst>
              <a:ext uri="{FF2B5EF4-FFF2-40B4-BE49-F238E27FC236}">
                <a16:creationId xmlns:a16="http://schemas.microsoft.com/office/drawing/2014/main" id="{5523A19F-CF91-4D21-86EF-6B70202AF4D7}"/>
              </a:ext>
            </a:extLst>
          </p:cNvPr>
          <p:cNvSpPr>
            <a:spLocks noGrp="1"/>
          </p:cNvSpPr>
          <p:nvPr>
            <p:ph idx="1"/>
          </p:nvPr>
        </p:nvSpPr>
        <p:spPr>
          <a:xfrm>
            <a:off x="5772150" y="1825625"/>
            <a:ext cx="5581650" cy="4351338"/>
          </a:xfrm>
        </p:spPr>
        <p:txBody>
          <a:bodyPr/>
          <a:lstStyle/>
          <a:p>
            <a:r>
              <a:rPr lang="en-US" dirty="0"/>
              <a:t>have to write a class that "defines" it.</a:t>
            </a:r>
          </a:p>
          <a:p>
            <a:pPr lvl="1"/>
            <a:r>
              <a:rPr lang="en-US" dirty="0"/>
              <a:t>this class does </a:t>
            </a:r>
            <a:r>
              <a:rPr lang="en-US" i="1" dirty="0"/>
              <a:t>not</a:t>
            </a:r>
            <a:r>
              <a:rPr lang="en-US" dirty="0"/>
              <a:t> have a main method</a:t>
            </a:r>
          </a:p>
          <a:p>
            <a:pPr lvl="1"/>
            <a:r>
              <a:rPr lang="en-US" dirty="0"/>
              <a:t>must instead be invoked by a different class that does have a main method.</a:t>
            </a:r>
          </a:p>
          <a:p>
            <a:r>
              <a:rPr lang="en-US" dirty="0"/>
              <a:t>The class is a “mold”, the instance or the object invoked is a “particular individual of that design”</a:t>
            </a:r>
          </a:p>
        </p:txBody>
      </p:sp>
      <p:pic>
        <p:nvPicPr>
          <p:cNvPr id="6146" name="Picture 2" descr="diagram of Bicycle objects">
            <a:extLst>
              <a:ext uri="{FF2B5EF4-FFF2-40B4-BE49-F238E27FC236}">
                <a16:creationId xmlns:a16="http://schemas.microsoft.com/office/drawing/2014/main" id="{031BFDD9-8278-4DA0-92E8-E53F610B1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4752975" cy="36480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094DBA6-365F-4B5C-906E-A0378DD22E60}"/>
              </a:ext>
            </a:extLst>
          </p:cNvPr>
          <p:cNvSpPr>
            <a:spLocks noChangeArrowheads="1"/>
          </p:cNvSpPr>
          <p:nvPr/>
        </p:nvSpPr>
        <p:spPr bwMode="auto">
          <a:xfrm>
            <a:off x="838200" y="6041426"/>
            <a:ext cx="4381500" cy="597499"/>
          </a:xfrm>
          <a:prstGeom prst="rect">
            <a:avLst/>
          </a:prstGeom>
          <a:solidFill>
            <a:schemeClr val="tx2">
              <a:lumMod val="20000"/>
              <a:lumOff val="80000"/>
            </a:schemeClr>
          </a:solidFill>
          <a:ln>
            <a:noFill/>
          </a:ln>
          <a:effec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Bicycle bike1 = new Bicycle();</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6" name="Arrow: Left 5">
            <a:extLst>
              <a:ext uri="{FF2B5EF4-FFF2-40B4-BE49-F238E27FC236}">
                <a16:creationId xmlns:a16="http://schemas.microsoft.com/office/drawing/2014/main" id="{DD9A9A3B-AEDC-42BC-81FB-1AE5A5AE96AD}"/>
              </a:ext>
            </a:extLst>
          </p:cNvPr>
          <p:cNvSpPr/>
          <p:nvPr/>
        </p:nvSpPr>
        <p:spPr>
          <a:xfrm>
            <a:off x="5448300" y="6234711"/>
            <a:ext cx="4381500" cy="4042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instances on the main method</a:t>
            </a:r>
          </a:p>
        </p:txBody>
      </p:sp>
    </p:spTree>
    <p:extLst>
      <p:ext uri="{BB962C8B-B14F-4D97-AF65-F5344CB8AC3E}">
        <p14:creationId xmlns:p14="http://schemas.microsoft.com/office/powerpoint/2010/main" val="162304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3FB3-5C58-4826-B7ED-AE482520966C}"/>
              </a:ext>
            </a:extLst>
          </p:cNvPr>
          <p:cNvSpPr>
            <a:spLocks noGrp="1"/>
          </p:cNvSpPr>
          <p:nvPr>
            <p:ph type="title"/>
          </p:nvPr>
        </p:nvSpPr>
        <p:spPr/>
        <p:txBody>
          <a:bodyPr/>
          <a:lstStyle/>
          <a:p>
            <a:r>
              <a:rPr lang="en-US" dirty="0"/>
              <a:t>Creating Objects</a:t>
            </a:r>
          </a:p>
        </p:txBody>
      </p:sp>
      <p:sp>
        <p:nvSpPr>
          <p:cNvPr id="4" name="Rectangle 5">
            <a:extLst>
              <a:ext uri="{FF2B5EF4-FFF2-40B4-BE49-F238E27FC236}">
                <a16:creationId xmlns:a16="http://schemas.microsoft.com/office/drawing/2014/main" id="{611A4EBF-0324-47F7-8238-368DE54D6CA5}"/>
              </a:ext>
            </a:extLst>
          </p:cNvPr>
          <p:cNvSpPr>
            <a:spLocks noGrp="1" noChangeArrowheads="1"/>
          </p:cNvSpPr>
          <p:nvPr>
            <p:ph idx="1"/>
          </p:nvPr>
        </p:nvSpPr>
        <p:spPr bwMode="auto">
          <a:xfrm>
            <a:off x="428625" y="1625055"/>
            <a:ext cx="11563349" cy="47524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public class Student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String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int grad;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int 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double GPA;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int abs;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public Student(String name, int grad, int ID, double GPA, int abs)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this</a:t>
            </a: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.name =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this</a:t>
            </a:r>
            <a:r>
              <a:rPr kumimoji="0" lang="en-US" altLang="en-US" sz="18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.grad</a:t>
            </a: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grad;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this</a:t>
            </a: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.ID = 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this</a:t>
            </a:r>
            <a:r>
              <a:rPr kumimoji="0" lang="en-US" altLang="en-US" sz="18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.GPA</a:t>
            </a: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GPA;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FF0000"/>
                </a:solidFill>
                <a:effectLst/>
                <a:latin typeface="Courier New" panose="02070309020205020404" pitchFamily="49" charset="0"/>
                <a:cs typeface="Courier New" panose="02070309020205020404" pitchFamily="49" charset="0"/>
              </a:rPr>
              <a:t>this</a:t>
            </a:r>
            <a:r>
              <a:rPr kumimoji="0" lang="en-US" altLang="en-US" sz="18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.abs</a:t>
            </a: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abs;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public </a:t>
            </a:r>
            <a:r>
              <a:rPr kumimoji="0" lang="en-US" altLang="en-US" sz="18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boolean</a:t>
            </a: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313131"/>
                </a:solidFill>
                <a:effectLst/>
                <a:latin typeface="Courier New" panose="02070309020205020404" pitchFamily="49" charset="0"/>
                <a:cs typeface="Courier New" panose="02070309020205020404" pitchFamily="49" charset="0"/>
              </a:rPr>
              <a:t>isGraduating</a:t>
            </a: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return (GPA &gt; 2.0 &amp;&amp; abs &lt; 10 &amp;&amp; grad ==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13131"/>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
        <p:nvSpPr>
          <p:cNvPr id="6" name="Arrow: Left 5">
            <a:extLst>
              <a:ext uri="{FF2B5EF4-FFF2-40B4-BE49-F238E27FC236}">
                <a16:creationId xmlns:a16="http://schemas.microsoft.com/office/drawing/2014/main" id="{7B986A4C-37E1-4EA0-B325-4F2EF69FC4BE}"/>
              </a:ext>
            </a:extLst>
          </p:cNvPr>
          <p:cNvSpPr/>
          <p:nvPr/>
        </p:nvSpPr>
        <p:spPr>
          <a:xfrm>
            <a:off x="4018327" y="1870745"/>
            <a:ext cx="2265027" cy="4613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header</a:t>
            </a:r>
          </a:p>
        </p:txBody>
      </p:sp>
      <p:sp>
        <p:nvSpPr>
          <p:cNvPr id="9" name="Arrow: Left 8">
            <a:extLst>
              <a:ext uri="{FF2B5EF4-FFF2-40B4-BE49-F238E27FC236}">
                <a16:creationId xmlns:a16="http://schemas.microsoft.com/office/drawing/2014/main" id="{589E4FCD-7A7B-469E-805E-49F93A7969D4}"/>
              </a:ext>
            </a:extLst>
          </p:cNvPr>
          <p:cNvSpPr/>
          <p:nvPr/>
        </p:nvSpPr>
        <p:spPr>
          <a:xfrm>
            <a:off x="8214221" y="3803415"/>
            <a:ext cx="2265027" cy="461394"/>
          </a:xfrm>
          <a:prstGeom prst="leftArrow">
            <a:avLst>
              <a:gd name="adj1" fmla="val 50000"/>
              <a:gd name="adj2" fmla="val 124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Constructor</a:t>
            </a:r>
          </a:p>
        </p:txBody>
      </p:sp>
      <p:sp>
        <p:nvSpPr>
          <p:cNvPr id="10" name="Arrow: Left 9">
            <a:extLst>
              <a:ext uri="{FF2B5EF4-FFF2-40B4-BE49-F238E27FC236}">
                <a16:creationId xmlns:a16="http://schemas.microsoft.com/office/drawing/2014/main" id="{0A53ED73-2D8D-44E5-9CAD-B62B5EA981E0}"/>
              </a:ext>
            </a:extLst>
          </p:cNvPr>
          <p:cNvSpPr/>
          <p:nvPr/>
        </p:nvSpPr>
        <p:spPr>
          <a:xfrm>
            <a:off x="2450984" y="2566418"/>
            <a:ext cx="2265027" cy="4613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Attributes</a:t>
            </a:r>
          </a:p>
        </p:txBody>
      </p:sp>
      <p:sp>
        <p:nvSpPr>
          <p:cNvPr id="11" name="Arrow: Left 10">
            <a:extLst>
              <a:ext uri="{FF2B5EF4-FFF2-40B4-BE49-F238E27FC236}">
                <a16:creationId xmlns:a16="http://schemas.microsoft.com/office/drawing/2014/main" id="{0A0C5D0C-EBD2-4273-A6FE-5AD5B69EDF06}"/>
              </a:ext>
            </a:extLst>
          </p:cNvPr>
          <p:cNvSpPr/>
          <p:nvPr/>
        </p:nvSpPr>
        <p:spPr>
          <a:xfrm>
            <a:off x="5412298" y="5605245"/>
            <a:ext cx="2265027" cy="46139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spTree>
    <p:extLst>
      <p:ext uri="{BB962C8B-B14F-4D97-AF65-F5344CB8AC3E}">
        <p14:creationId xmlns:p14="http://schemas.microsoft.com/office/powerpoint/2010/main" val="1650013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1128</Words>
  <Application>Microsoft Office PowerPoint</Application>
  <PresentationFormat>Widescreen</PresentationFormat>
  <Paragraphs>192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Object Oriented programming in Java</vt:lpstr>
      <vt:lpstr>What is an Object?</vt:lpstr>
      <vt:lpstr>Arrays</vt:lpstr>
      <vt:lpstr>PowerPoint Presentation</vt:lpstr>
      <vt:lpstr>Array attributes, methods and Arrays class</vt:lpstr>
      <vt:lpstr>More useful methods</vt:lpstr>
      <vt:lpstr>Reference Semantics vs Value Semantics</vt:lpstr>
      <vt:lpstr>Creating Objects</vt:lpstr>
      <vt:lpstr>Creating Objects</vt:lpstr>
      <vt:lpstr>Manipulating objects in Client Class</vt:lpstr>
      <vt:lpstr>State of an object, and encapsulation</vt:lpstr>
      <vt:lpstr>Behavior of an Object</vt:lpstr>
      <vt:lpstr>Constructors</vt:lpstr>
      <vt:lpstr>Default Contructors </vt:lpstr>
      <vt:lpstr>Overloading Constructors</vt:lpstr>
      <vt:lpstr>Static Fields (class variable)</vt:lpstr>
      <vt:lpstr>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hector Mejia</dc:creator>
  <cp:lastModifiedBy>hector Mejia</cp:lastModifiedBy>
  <cp:revision>15</cp:revision>
  <dcterms:created xsi:type="dcterms:W3CDTF">2018-10-01T22:52:57Z</dcterms:created>
  <dcterms:modified xsi:type="dcterms:W3CDTF">2018-10-02T01:20:35Z</dcterms:modified>
</cp:coreProperties>
</file>