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6" r:id="rId2"/>
    <p:sldId id="267" r:id="rId3"/>
    <p:sldId id="268" r:id="rId4"/>
    <p:sldId id="269" r:id="rId5"/>
    <p:sldId id="256" r:id="rId6"/>
    <p:sldId id="258" r:id="rId7"/>
    <p:sldId id="259" r:id="rId8"/>
    <p:sldId id="260" r:id="rId9"/>
    <p:sldId id="261" r:id="rId10"/>
    <p:sldId id="262" r:id="rId11"/>
    <p:sldId id="263" r:id="rId12"/>
    <p:sldId id="264" r:id="rId13"/>
    <p:sldId id="270" r:id="rId14"/>
    <p:sldId id="272" r:id="rId15"/>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3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519D405D-0E62-49AE-87FD-EA5FE78ADE3D}" type="datetimeFigureOut">
              <a:rPr lang="en-IN" smtClean="0"/>
              <a:t>03-12-2023</a:t>
            </a:fld>
            <a:endParaRPr lang="en-IN"/>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AD46A6C4-46E8-4D56-8912-2274C78B709A}" type="slidenum">
              <a:rPr lang="en-IN" smtClean="0"/>
              <a:t>‹#›</a:t>
            </a:fld>
            <a:endParaRPr lang="en-IN"/>
          </a:p>
        </p:txBody>
      </p:sp>
    </p:spTree>
    <p:extLst>
      <p:ext uri="{BB962C8B-B14F-4D97-AF65-F5344CB8AC3E}">
        <p14:creationId xmlns:p14="http://schemas.microsoft.com/office/powerpoint/2010/main" val="142843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16: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14"/>
        <p:cNvGrpSpPr/>
        <p:nvPr/>
      </p:nvGrpSpPr>
      <p:grpSpPr>
        <a:xfrm>
          <a:off x="0" y="0"/>
          <a:ext cx="0" cy="0"/>
          <a:chOff x="0" y="0"/>
          <a:chExt cx="0" cy="0"/>
        </a:xfrm>
      </p:grpSpPr>
      <p:sp>
        <p:nvSpPr>
          <p:cNvPr id="15" name="Google Shape;15;p19"/>
          <p:cNvSpPr txBox="1">
            <a:spLocks noGrp="1"/>
          </p:cNvSpPr>
          <p:nvPr>
            <p:ph type="sldNum" idx="12"/>
          </p:nvPr>
        </p:nvSpPr>
        <p:spPr>
          <a:xfrm>
            <a:off x="5256363" y="6810406"/>
            <a:ext cx="176497" cy="508576"/>
          </a:xfrm>
          <a:prstGeom prst="rect">
            <a:avLst/>
          </a:prstGeom>
          <a:noFill/>
          <a:ln>
            <a:noFill/>
          </a:ln>
        </p:spPr>
        <p:txBody>
          <a:bodyPr spcFirstLastPara="1" wrap="square" lIns="71425" tIns="71425" rIns="71425" bIns="71425" anchor="b" anchorCtr="0">
            <a:spAutoFit/>
          </a:bodyPr>
          <a:lstStyle>
            <a:lvl1pPr marL="0" lvl="0"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1800"/>
              <a:buFont typeface="Arial"/>
              <a:buNone/>
              <a:defRPr sz="789">
                <a:solidFill>
                  <a:srgbClr val="5E5E5E"/>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505867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77900" y="517239"/>
            <a:ext cx="8737600" cy="1005205"/>
          </a:xfrm>
          <a:prstGeom prst="rect">
            <a:avLst/>
          </a:prstGeom>
        </p:spPr>
        <p:txBody>
          <a:bodyPr wrap="square" lIns="0" tIns="0" rIns="0" bIns="0">
            <a:spAutoFit/>
          </a:bodyPr>
          <a:lstStyle>
            <a:lvl1pPr>
              <a:defRPr sz="215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534670" y="1737995"/>
            <a:ext cx="9624060"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shashwatwork/dataco-smart-supply-chain-for-big-data-analysi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ly Chain Job Openings Point to a Lack of Automation, Innovation">
            <a:extLst>
              <a:ext uri="{FF2B5EF4-FFF2-40B4-BE49-F238E27FC236}">
                <a16:creationId xmlns:a16="http://schemas.microsoft.com/office/drawing/2014/main" id="{9098941C-5D93-4CD9-C22F-7B55188CF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1492250"/>
            <a:ext cx="8585219" cy="5719763"/>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0391DE16-21DB-45AE-8E01-48D0EC9F93C0}"/>
              </a:ext>
            </a:extLst>
          </p:cNvPr>
          <p:cNvSpPr txBox="1"/>
          <p:nvPr/>
        </p:nvSpPr>
        <p:spPr>
          <a:xfrm>
            <a:off x="698500" y="501650"/>
            <a:ext cx="10896600" cy="1093248"/>
          </a:xfrm>
          <a:prstGeom prst="rect">
            <a:avLst/>
          </a:prstGeom>
        </p:spPr>
        <p:txBody>
          <a:bodyPr vert="horz" wrap="square" lIns="0" tIns="15875" rIns="0" bIns="0" rtlCol="0">
            <a:spAutoFit/>
          </a:bodyPr>
          <a:lstStyle/>
          <a:p>
            <a:pPr marL="12700">
              <a:lnSpc>
                <a:spcPct val="100000"/>
              </a:lnSpc>
              <a:spcBef>
                <a:spcPts val="125"/>
              </a:spcBef>
            </a:pPr>
            <a:r>
              <a:rPr lang="en-IN" sz="3500" b="1" dirty="0">
                <a:effectLst/>
                <a:latin typeface="Segoe UI Semibold" panose="020B0702040204020203" pitchFamily="34" charset="0"/>
                <a:ea typeface="Calibri" panose="020F0502020204030204" pitchFamily="34" charset="0"/>
                <a:cs typeface="Segoe UI Semibold" panose="020B0702040204020203" pitchFamily="34" charset="0"/>
              </a:rPr>
              <a:t>OPTIMIZING SUPPLY CHAIN PERFORMANCE THROUGH DATA ANALYTICS</a:t>
            </a:r>
            <a:endParaRPr sz="35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7140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8037" y="2025650"/>
            <a:ext cx="9077325" cy="5110619"/>
          </a:xfrm>
          <a:prstGeom prst="rect">
            <a:avLst/>
          </a:prstGeom>
        </p:spPr>
      </p:pic>
      <p:sp>
        <p:nvSpPr>
          <p:cNvPr id="5" name="TextBox 4">
            <a:extLst>
              <a:ext uri="{FF2B5EF4-FFF2-40B4-BE49-F238E27FC236}">
                <a16:creationId xmlns:a16="http://schemas.microsoft.com/office/drawing/2014/main" id="{8726E62B-7989-E87D-111E-7BDF20632F3A}"/>
              </a:ext>
            </a:extLst>
          </p:cNvPr>
          <p:cNvSpPr txBox="1"/>
          <p:nvPr/>
        </p:nvSpPr>
        <p:spPr>
          <a:xfrm>
            <a:off x="469901" y="420231"/>
            <a:ext cx="9753600" cy="1414105"/>
          </a:xfrm>
          <a:prstGeom prst="rect">
            <a:avLst/>
          </a:prstGeom>
          <a:noFill/>
        </p:spPr>
        <p:txBody>
          <a:bodyPr wrap="square">
            <a:spAutoFit/>
          </a:bodyPr>
          <a:lstStyle/>
          <a:p>
            <a:pPr marL="12700">
              <a:lnSpc>
                <a:spcPct val="100000"/>
              </a:lnSpc>
            </a:pPr>
            <a:r>
              <a:rPr lang="en-US" sz="2150" spc="10" dirty="0">
                <a:latin typeface="Segoe UI Semibold"/>
                <a:cs typeface="Segoe UI Semibold"/>
              </a:rPr>
              <a:t>Customer</a:t>
            </a:r>
            <a:r>
              <a:rPr lang="en-US" sz="2150" spc="-10" dirty="0">
                <a:latin typeface="Segoe UI Semibold"/>
                <a:cs typeface="Segoe UI Semibold"/>
              </a:rPr>
              <a:t> </a:t>
            </a:r>
            <a:r>
              <a:rPr lang="en-US" sz="2150" spc="15" dirty="0">
                <a:latin typeface="Segoe UI Semibold"/>
                <a:cs typeface="Segoe UI Semibold"/>
              </a:rPr>
              <a:t>Segment</a:t>
            </a:r>
            <a:r>
              <a:rPr lang="en-US" sz="2150" spc="-10" dirty="0">
                <a:latin typeface="Segoe UI Semibold"/>
                <a:cs typeface="Segoe UI Semibold"/>
              </a:rPr>
              <a:t> </a:t>
            </a:r>
            <a:r>
              <a:rPr lang="en-US" sz="2150" spc="10" dirty="0">
                <a:latin typeface="Segoe UI Semibold"/>
                <a:cs typeface="Segoe UI Semibold"/>
              </a:rPr>
              <a:t>Report</a:t>
            </a:r>
            <a:endParaRPr lang="en-US" sz="2150" dirty="0">
              <a:latin typeface="Segoe UI Semibold"/>
              <a:cs typeface="Segoe UI Semibold"/>
            </a:endParaRPr>
          </a:p>
          <a:p>
            <a:pPr marL="12700" marR="181610" algn="just">
              <a:lnSpc>
                <a:spcPct val="131000"/>
              </a:lnSpc>
              <a:spcBef>
                <a:spcPts val="1205"/>
              </a:spcBef>
            </a:pPr>
            <a:r>
              <a:rPr lang="en-US" sz="1050" dirty="0">
                <a:latin typeface="Segoe UI"/>
                <a:cs typeface="Segoe UI"/>
              </a:rPr>
              <a:t>The</a:t>
            </a:r>
            <a:r>
              <a:rPr lang="en-US" sz="1050" spc="-5" dirty="0">
                <a:latin typeface="Segoe UI"/>
                <a:cs typeface="Segoe UI"/>
              </a:rPr>
              <a:t> </a:t>
            </a:r>
            <a:r>
              <a:rPr lang="en-US" sz="1050" dirty="0">
                <a:latin typeface="Segoe UI"/>
                <a:cs typeface="Segoe UI"/>
              </a:rPr>
              <a:t>customer</a:t>
            </a:r>
            <a:r>
              <a:rPr lang="en-US" sz="1050" spc="-5" dirty="0">
                <a:latin typeface="Segoe UI"/>
                <a:cs typeface="Segoe UI"/>
              </a:rPr>
              <a:t> </a:t>
            </a:r>
            <a:r>
              <a:rPr lang="en-US" sz="1050" dirty="0">
                <a:latin typeface="Segoe UI"/>
                <a:cs typeface="Segoe UI"/>
              </a:rPr>
              <a:t>segment</a:t>
            </a:r>
            <a:r>
              <a:rPr lang="en-US" sz="1050" spc="-5" dirty="0">
                <a:latin typeface="Segoe UI"/>
                <a:cs typeface="Segoe UI"/>
              </a:rPr>
              <a:t> </a:t>
            </a:r>
            <a:r>
              <a:rPr lang="en-US" sz="1050" dirty="0">
                <a:latin typeface="Segoe UI"/>
                <a:cs typeface="Segoe UI"/>
              </a:rPr>
              <a:t>report</a:t>
            </a:r>
            <a:r>
              <a:rPr lang="en-US" sz="1050" spc="-5" dirty="0">
                <a:latin typeface="Segoe UI"/>
                <a:cs typeface="Segoe UI"/>
              </a:rPr>
              <a:t> </a:t>
            </a:r>
            <a:r>
              <a:rPr lang="en-US" sz="1050" dirty="0">
                <a:latin typeface="Segoe UI"/>
                <a:cs typeface="Segoe UI"/>
              </a:rPr>
              <a:t>on</a:t>
            </a:r>
            <a:r>
              <a:rPr lang="en-US" sz="1050" spc="-5" dirty="0">
                <a:latin typeface="Segoe UI"/>
                <a:cs typeface="Segoe UI"/>
              </a:rPr>
              <a:t> </a:t>
            </a:r>
            <a:r>
              <a:rPr lang="en-US" sz="1050" dirty="0">
                <a:latin typeface="Segoe UI"/>
                <a:cs typeface="Segoe UI"/>
              </a:rPr>
              <a:t>the</a:t>
            </a:r>
            <a:r>
              <a:rPr lang="en-US" sz="1050" spc="-5" dirty="0">
                <a:latin typeface="Segoe UI"/>
                <a:cs typeface="Segoe UI"/>
              </a:rPr>
              <a:t> </a:t>
            </a:r>
            <a:r>
              <a:rPr lang="en-US" sz="1050" dirty="0">
                <a:latin typeface="Segoe UI"/>
                <a:cs typeface="Segoe UI"/>
              </a:rPr>
              <a:t>third</a:t>
            </a:r>
            <a:r>
              <a:rPr lang="en-US" sz="1050" spc="-5" dirty="0">
                <a:latin typeface="Segoe UI"/>
                <a:cs typeface="Segoe UI"/>
              </a:rPr>
              <a:t> </a:t>
            </a:r>
            <a:r>
              <a:rPr lang="en-US" sz="1050" dirty="0">
                <a:latin typeface="Segoe UI"/>
                <a:cs typeface="Segoe UI"/>
              </a:rPr>
              <a:t>page will</a:t>
            </a:r>
            <a:r>
              <a:rPr lang="en-US" sz="1050" spc="-5" dirty="0">
                <a:latin typeface="Segoe UI"/>
                <a:cs typeface="Segoe UI"/>
              </a:rPr>
              <a:t> </a:t>
            </a:r>
            <a:r>
              <a:rPr lang="en-US" sz="1050" dirty="0">
                <a:latin typeface="Segoe UI"/>
                <a:cs typeface="Segoe UI"/>
              </a:rPr>
              <a:t>likely</a:t>
            </a:r>
            <a:r>
              <a:rPr lang="en-US" sz="1050" spc="-5" dirty="0">
                <a:latin typeface="Segoe UI"/>
                <a:cs typeface="Segoe UI"/>
              </a:rPr>
              <a:t> </a:t>
            </a:r>
            <a:r>
              <a:rPr lang="en-US" sz="1050" dirty="0">
                <a:latin typeface="Segoe UI"/>
                <a:cs typeface="Segoe UI"/>
              </a:rPr>
              <a:t>analyze</a:t>
            </a:r>
            <a:r>
              <a:rPr lang="en-US" sz="1050" spc="-5" dirty="0">
                <a:latin typeface="Segoe UI"/>
                <a:cs typeface="Segoe UI"/>
              </a:rPr>
              <a:t> </a:t>
            </a:r>
            <a:r>
              <a:rPr lang="en-US" sz="1050" dirty="0">
                <a:latin typeface="Segoe UI"/>
                <a:cs typeface="Segoe UI"/>
              </a:rPr>
              <a:t>the</a:t>
            </a:r>
            <a:r>
              <a:rPr lang="en-US" sz="1050" spc="-5" dirty="0">
                <a:latin typeface="Segoe UI"/>
                <a:cs typeface="Segoe UI"/>
              </a:rPr>
              <a:t> </a:t>
            </a:r>
            <a:r>
              <a:rPr lang="en-US" sz="1050" dirty="0">
                <a:latin typeface="Segoe UI"/>
                <a:cs typeface="Segoe UI"/>
              </a:rPr>
              <a:t>customer</a:t>
            </a:r>
            <a:r>
              <a:rPr lang="en-US" sz="1050" spc="-5" dirty="0">
                <a:latin typeface="Segoe UI"/>
                <a:cs typeface="Segoe UI"/>
              </a:rPr>
              <a:t> </a:t>
            </a:r>
            <a:r>
              <a:rPr lang="en-US" sz="1050" dirty="0">
                <a:latin typeface="Segoe UI"/>
                <a:cs typeface="Segoe UI"/>
              </a:rPr>
              <a:t>data</a:t>
            </a:r>
            <a:r>
              <a:rPr lang="en-US" sz="1050" spc="-5" dirty="0">
                <a:latin typeface="Segoe UI"/>
                <a:cs typeface="Segoe UI"/>
              </a:rPr>
              <a:t> </a:t>
            </a:r>
            <a:r>
              <a:rPr lang="en-US" sz="1050" dirty="0">
                <a:latin typeface="Segoe UI"/>
                <a:cs typeface="Segoe UI"/>
              </a:rPr>
              <a:t>contained</a:t>
            </a:r>
            <a:r>
              <a:rPr lang="en-US" sz="1050" spc="-5" dirty="0">
                <a:latin typeface="Segoe UI"/>
                <a:cs typeface="Segoe UI"/>
              </a:rPr>
              <a:t> </a:t>
            </a:r>
            <a:r>
              <a:rPr lang="en-US" sz="1050" dirty="0">
                <a:latin typeface="Segoe UI"/>
                <a:cs typeface="Segoe UI"/>
              </a:rPr>
              <a:t>in the</a:t>
            </a:r>
            <a:r>
              <a:rPr lang="en-US" sz="1050" spc="-5" dirty="0">
                <a:latin typeface="Segoe UI"/>
                <a:cs typeface="Segoe UI"/>
              </a:rPr>
              <a:t> </a:t>
            </a:r>
            <a:r>
              <a:rPr lang="en-US" sz="1050" dirty="0">
                <a:latin typeface="Segoe UI"/>
                <a:cs typeface="Segoe UI"/>
              </a:rPr>
              <a:t>dataset,</a:t>
            </a:r>
            <a:r>
              <a:rPr lang="en-US" sz="1050" spc="-5" dirty="0">
                <a:latin typeface="Segoe UI"/>
                <a:cs typeface="Segoe UI"/>
              </a:rPr>
              <a:t> </a:t>
            </a:r>
            <a:r>
              <a:rPr lang="en-US" sz="1050" dirty="0">
                <a:latin typeface="Segoe UI"/>
                <a:cs typeface="Segoe UI"/>
              </a:rPr>
              <a:t>including</a:t>
            </a:r>
            <a:r>
              <a:rPr lang="en-US" sz="1050" spc="-5" dirty="0">
                <a:latin typeface="Segoe UI"/>
                <a:cs typeface="Segoe UI"/>
              </a:rPr>
              <a:t> </a:t>
            </a:r>
            <a:r>
              <a:rPr lang="en-US" sz="1050" dirty="0">
                <a:latin typeface="Segoe UI"/>
                <a:cs typeface="Segoe UI"/>
              </a:rPr>
              <a:t>variables</a:t>
            </a:r>
            <a:r>
              <a:rPr lang="en-US" sz="1050" spc="-5" dirty="0">
                <a:latin typeface="Segoe UI"/>
                <a:cs typeface="Segoe UI"/>
              </a:rPr>
              <a:t> </a:t>
            </a:r>
            <a:r>
              <a:rPr lang="en-US" sz="1050" dirty="0">
                <a:latin typeface="Segoe UI"/>
                <a:cs typeface="Segoe UI"/>
              </a:rPr>
              <a:t>such</a:t>
            </a:r>
            <a:r>
              <a:rPr lang="en-US" sz="1050" spc="-5" dirty="0">
                <a:latin typeface="Segoe UI"/>
                <a:cs typeface="Segoe UI"/>
              </a:rPr>
              <a:t> </a:t>
            </a:r>
            <a:r>
              <a:rPr lang="en-US" sz="1050" dirty="0">
                <a:latin typeface="Segoe UI"/>
                <a:cs typeface="Segoe UI"/>
              </a:rPr>
              <a:t>as</a:t>
            </a:r>
            <a:r>
              <a:rPr lang="en-US" sz="1050" spc="-5" dirty="0">
                <a:latin typeface="Segoe UI"/>
                <a:cs typeface="Segoe UI"/>
              </a:rPr>
              <a:t> </a:t>
            </a:r>
            <a:r>
              <a:rPr lang="en-US" sz="1050" dirty="0">
                <a:latin typeface="Segoe UI"/>
                <a:cs typeface="Segoe UI"/>
              </a:rPr>
              <a:t>customer city, </a:t>
            </a:r>
            <a:r>
              <a:rPr lang="en-US" sz="1050" spc="-280" dirty="0">
                <a:latin typeface="Segoe UI"/>
                <a:cs typeface="Segoe UI"/>
              </a:rPr>
              <a:t> </a:t>
            </a:r>
            <a:r>
              <a:rPr lang="en-US" sz="1050" dirty="0">
                <a:latin typeface="Segoe UI"/>
                <a:cs typeface="Segoe UI"/>
              </a:rPr>
              <a:t>country,</a:t>
            </a:r>
            <a:r>
              <a:rPr lang="en-US" sz="1050" spc="-5" dirty="0">
                <a:latin typeface="Segoe UI"/>
                <a:cs typeface="Segoe UI"/>
              </a:rPr>
              <a:t> </a:t>
            </a:r>
            <a:r>
              <a:rPr lang="en-US" sz="1050" dirty="0">
                <a:latin typeface="Segoe UI"/>
                <a:cs typeface="Segoe UI"/>
              </a:rPr>
              <a:t>segment,</a:t>
            </a:r>
            <a:r>
              <a:rPr lang="en-US" sz="1050" spc="-5" dirty="0">
                <a:latin typeface="Segoe UI"/>
                <a:cs typeface="Segoe UI"/>
              </a:rPr>
              <a:t> </a:t>
            </a:r>
            <a:r>
              <a:rPr lang="en-US" sz="1050" dirty="0">
                <a:latin typeface="Segoe UI"/>
                <a:cs typeface="Segoe UI"/>
              </a:rPr>
              <a:t>and</a:t>
            </a:r>
            <a:r>
              <a:rPr lang="en-US" sz="1050" spc="-5" dirty="0">
                <a:latin typeface="Segoe UI"/>
                <a:cs typeface="Segoe UI"/>
              </a:rPr>
              <a:t> </a:t>
            </a:r>
            <a:r>
              <a:rPr lang="en-US" sz="1050" dirty="0">
                <a:latin typeface="Segoe UI"/>
                <a:cs typeface="Segoe UI"/>
              </a:rPr>
              <a:t>email.</a:t>
            </a:r>
            <a:r>
              <a:rPr lang="en-US" sz="1050" spc="-5" dirty="0">
                <a:latin typeface="Segoe UI"/>
                <a:cs typeface="Segoe UI"/>
              </a:rPr>
              <a:t> </a:t>
            </a:r>
            <a:r>
              <a:rPr lang="en-US" sz="1050" dirty="0">
                <a:latin typeface="Segoe UI"/>
                <a:cs typeface="Segoe UI"/>
              </a:rPr>
              <a:t>The</a:t>
            </a:r>
            <a:r>
              <a:rPr lang="en-US" sz="1050" spc="-5" dirty="0">
                <a:latin typeface="Segoe UI"/>
                <a:cs typeface="Segoe UI"/>
              </a:rPr>
              <a:t> </a:t>
            </a:r>
            <a:r>
              <a:rPr lang="en-US" sz="1050" dirty="0">
                <a:latin typeface="Segoe UI"/>
                <a:cs typeface="Segoe UI"/>
              </a:rPr>
              <a:t>report may</a:t>
            </a:r>
            <a:r>
              <a:rPr lang="en-US" sz="1050" spc="-5" dirty="0">
                <a:latin typeface="Segoe UI"/>
                <a:cs typeface="Segoe UI"/>
              </a:rPr>
              <a:t> </a:t>
            </a:r>
            <a:r>
              <a:rPr lang="en-US" sz="1050" dirty="0">
                <a:latin typeface="Segoe UI"/>
                <a:cs typeface="Segoe UI"/>
              </a:rPr>
              <a:t>identify</a:t>
            </a:r>
            <a:r>
              <a:rPr lang="en-US" sz="1050" spc="-5" dirty="0">
                <a:latin typeface="Segoe UI"/>
                <a:cs typeface="Segoe UI"/>
              </a:rPr>
              <a:t> </a:t>
            </a:r>
            <a:r>
              <a:rPr lang="en-US" sz="1050" dirty="0">
                <a:latin typeface="Segoe UI"/>
                <a:cs typeface="Segoe UI"/>
              </a:rPr>
              <a:t>different</a:t>
            </a:r>
            <a:r>
              <a:rPr lang="en-US" sz="1050" spc="-5" dirty="0">
                <a:latin typeface="Segoe UI"/>
                <a:cs typeface="Segoe UI"/>
              </a:rPr>
              <a:t> </a:t>
            </a:r>
            <a:r>
              <a:rPr lang="en-US" sz="1050" dirty="0">
                <a:latin typeface="Segoe UI"/>
                <a:cs typeface="Segoe UI"/>
              </a:rPr>
              <a:t>customer</a:t>
            </a:r>
            <a:r>
              <a:rPr lang="en-US" sz="1050" spc="-5" dirty="0">
                <a:latin typeface="Segoe UI"/>
                <a:cs typeface="Segoe UI"/>
              </a:rPr>
              <a:t> </a:t>
            </a:r>
            <a:r>
              <a:rPr lang="en-US" sz="1050" dirty="0">
                <a:latin typeface="Segoe UI"/>
                <a:cs typeface="Segoe UI"/>
              </a:rPr>
              <a:t>segments based</a:t>
            </a:r>
            <a:r>
              <a:rPr lang="en-US" sz="1050" spc="-5" dirty="0">
                <a:latin typeface="Segoe UI"/>
                <a:cs typeface="Segoe UI"/>
              </a:rPr>
              <a:t> </a:t>
            </a:r>
            <a:r>
              <a:rPr lang="en-US" sz="1050" dirty="0">
                <a:latin typeface="Segoe UI"/>
                <a:cs typeface="Segoe UI"/>
              </a:rPr>
              <a:t>on</a:t>
            </a:r>
            <a:r>
              <a:rPr lang="en-US" sz="1050" spc="-5" dirty="0">
                <a:latin typeface="Segoe UI"/>
                <a:cs typeface="Segoe UI"/>
              </a:rPr>
              <a:t> </a:t>
            </a:r>
            <a:r>
              <a:rPr lang="en-US" sz="1050" dirty="0">
                <a:latin typeface="Segoe UI"/>
                <a:cs typeface="Segoe UI"/>
              </a:rPr>
              <a:t>their</a:t>
            </a:r>
            <a:r>
              <a:rPr lang="en-US" sz="1050" spc="-5" dirty="0">
                <a:latin typeface="Segoe UI"/>
                <a:cs typeface="Segoe UI"/>
              </a:rPr>
              <a:t> </a:t>
            </a:r>
            <a:r>
              <a:rPr lang="en-US" sz="1050" dirty="0">
                <a:latin typeface="Segoe UI"/>
                <a:cs typeface="Segoe UI"/>
              </a:rPr>
              <a:t>buying</a:t>
            </a:r>
            <a:r>
              <a:rPr lang="en-US" sz="1050" spc="-5" dirty="0">
                <a:latin typeface="Segoe UI"/>
                <a:cs typeface="Segoe UI"/>
              </a:rPr>
              <a:t> </a:t>
            </a:r>
            <a:r>
              <a:rPr lang="en-US" sz="1050" dirty="0">
                <a:latin typeface="Segoe UI"/>
                <a:cs typeface="Segoe UI"/>
              </a:rPr>
              <a:t>behavior and</a:t>
            </a:r>
            <a:r>
              <a:rPr lang="en-US" sz="1050" spc="-5" dirty="0">
                <a:latin typeface="Segoe UI"/>
                <a:cs typeface="Segoe UI"/>
              </a:rPr>
              <a:t> </a:t>
            </a:r>
            <a:r>
              <a:rPr lang="en-US" sz="1050" dirty="0">
                <a:latin typeface="Segoe UI"/>
                <a:cs typeface="Segoe UI"/>
              </a:rPr>
              <a:t>preferences,</a:t>
            </a:r>
            <a:r>
              <a:rPr lang="en-US" sz="1050" spc="-5" dirty="0">
                <a:latin typeface="Segoe UI"/>
                <a:cs typeface="Segoe UI"/>
              </a:rPr>
              <a:t> </a:t>
            </a:r>
            <a:r>
              <a:rPr lang="en-US" sz="1050" dirty="0">
                <a:latin typeface="Segoe UI"/>
                <a:cs typeface="Segoe UI"/>
              </a:rPr>
              <a:t>such</a:t>
            </a:r>
            <a:r>
              <a:rPr lang="en-US" sz="1050" spc="-5" dirty="0">
                <a:latin typeface="Segoe UI"/>
                <a:cs typeface="Segoe UI"/>
              </a:rPr>
              <a:t> </a:t>
            </a:r>
            <a:r>
              <a:rPr lang="en-US" sz="1050" dirty="0">
                <a:latin typeface="Segoe UI"/>
                <a:cs typeface="Segoe UI"/>
              </a:rPr>
              <a:t>as</a:t>
            </a:r>
            <a:r>
              <a:rPr lang="en-US" sz="1050" spc="-5" dirty="0">
                <a:latin typeface="Segoe UI"/>
                <a:cs typeface="Segoe UI"/>
              </a:rPr>
              <a:t> </a:t>
            </a:r>
            <a:r>
              <a:rPr lang="en-US" sz="1050" dirty="0">
                <a:latin typeface="Segoe UI"/>
                <a:cs typeface="Segoe UI"/>
              </a:rPr>
              <a:t>frequent</a:t>
            </a:r>
          </a:p>
          <a:p>
            <a:pPr marL="12700" marR="245110" algn="just">
              <a:lnSpc>
                <a:spcPct val="131000"/>
              </a:lnSpc>
              <a:spcBef>
                <a:spcPts val="75"/>
              </a:spcBef>
            </a:pPr>
            <a:r>
              <a:rPr lang="en-US" sz="1050" dirty="0">
                <a:latin typeface="Segoe UI"/>
                <a:cs typeface="Segoe UI"/>
              </a:rPr>
              <a:t>buyers</a:t>
            </a:r>
            <a:r>
              <a:rPr lang="en-US" sz="1050" spc="-5" dirty="0">
                <a:latin typeface="Segoe UI"/>
                <a:cs typeface="Segoe UI"/>
              </a:rPr>
              <a:t> </a:t>
            </a:r>
            <a:r>
              <a:rPr lang="en-US" sz="1050" dirty="0">
                <a:latin typeface="Segoe UI"/>
                <a:cs typeface="Segoe UI"/>
              </a:rPr>
              <a:t>or</a:t>
            </a:r>
            <a:r>
              <a:rPr lang="en-US" sz="1050" spc="-5" dirty="0">
                <a:latin typeface="Segoe UI"/>
                <a:cs typeface="Segoe UI"/>
              </a:rPr>
              <a:t> </a:t>
            </a:r>
            <a:r>
              <a:rPr lang="en-US" sz="1050" dirty="0">
                <a:latin typeface="Segoe UI"/>
                <a:cs typeface="Segoe UI"/>
              </a:rPr>
              <a:t>customers</a:t>
            </a:r>
            <a:r>
              <a:rPr lang="en-US" sz="1050" spc="-5" dirty="0">
                <a:latin typeface="Segoe UI"/>
                <a:cs typeface="Segoe UI"/>
              </a:rPr>
              <a:t> </a:t>
            </a:r>
            <a:r>
              <a:rPr lang="en-US" sz="1050" dirty="0">
                <a:latin typeface="Segoe UI"/>
                <a:cs typeface="Segoe UI"/>
              </a:rPr>
              <a:t>who</a:t>
            </a:r>
            <a:r>
              <a:rPr lang="en-US" sz="1050" spc="-5" dirty="0">
                <a:latin typeface="Segoe UI"/>
                <a:cs typeface="Segoe UI"/>
              </a:rPr>
              <a:t> </a:t>
            </a:r>
            <a:r>
              <a:rPr lang="en-US" sz="1050" dirty="0">
                <a:latin typeface="Segoe UI"/>
                <a:cs typeface="Segoe UI"/>
              </a:rPr>
              <a:t>prefer</a:t>
            </a:r>
            <a:r>
              <a:rPr lang="en-US" sz="1050" spc="-5" dirty="0">
                <a:latin typeface="Segoe UI"/>
                <a:cs typeface="Segoe UI"/>
              </a:rPr>
              <a:t> </a:t>
            </a:r>
            <a:r>
              <a:rPr lang="en-US" sz="1050" dirty="0">
                <a:latin typeface="Segoe UI"/>
                <a:cs typeface="Segoe UI"/>
              </a:rPr>
              <a:t>certain</a:t>
            </a:r>
            <a:r>
              <a:rPr lang="en-US" sz="1050" spc="-5" dirty="0">
                <a:latin typeface="Segoe UI"/>
                <a:cs typeface="Segoe UI"/>
              </a:rPr>
              <a:t> </a:t>
            </a:r>
            <a:r>
              <a:rPr lang="en-US" sz="1050" dirty="0">
                <a:latin typeface="Segoe UI"/>
                <a:cs typeface="Segoe UI"/>
              </a:rPr>
              <a:t>types</a:t>
            </a:r>
            <a:r>
              <a:rPr lang="en-US" sz="1050" spc="-5" dirty="0">
                <a:latin typeface="Segoe UI"/>
                <a:cs typeface="Segoe UI"/>
              </a:rPr>
              <a:t> </a:t>
            </a:r>
            <a:r>
              <a:rPr lang="en-US" sz="1050" dirty="0">
                <a:latin typeface="Segoe UI"/>
                <a:cs typeface="Segoe UI"/>
              </a:rPr>
              <a:t>of products.</a:t>
            </a:r>
            <a:r>
              <a:rPr lang="en-US" sz="1050" spc="-5" dirty="0">
                <a:latin typeface="Segoe UI"/>
                <a:cs typeface="Segoe UI"/>
              </a:rPr>
              <a:t> </a:t>
            </a:r>
            <a:r>
              <a:rPr lang="en-US" sz="1050" dirty="0">
                <a:latin typeface="Segoe UI"/>
                <a:cs typeface="Segoe UI"/>
              </a:rPr>
              <a:t>The</a:t>
            </a:r>
            <a:r>
              <a:rPr lang="en-US" sz="1050" spc="-5" dirty="0">
                <a:latin typeface="Segoe UI"/>
                <a:cs typeface="Segoe UI"/>
              </a:rPr>
              <a:t> </a:t>
            </a:r>
            <a:r>
              <a:rPr lang="en-US" sz="1050" dirty="0">
                <a:latin typeface="Segoe UI"/>
                <a:cs typeface="Segoe UI"/>
              </a:rPr>
              <a:t>report</a:t>
            </a:r>
            <a:r>
              <a:rPr lang="en-US" sz="1050" spc="-5" dirty="0">
                <a:latin typeface="Segoe UI"/>
                <a:cs typeface="Segoe UI"/>
              </a:rPr>
              <a:t> </a:t>
            </a:r>
            <a:r>
              <a:rPr lang="en-US" sz="1050" dirty="0">
                <a:latin typeface="Segoe UI"/>
                <a:cs typeface="Segoe UI"/>
              </a:rPr>
              <a:t>may</a:t>
            </a:r>
            <a:r>
              <a:rPr lang="en-US" sz="1050" spc="-5" dirty="0">
                <a:latin typeface="Segoe UI"/>
                <a:cs typeface="Segoe UI"/>
              </a:rPr>
              <a:t> </a:t>
            </a:r>
            <a:r>
              <a:rPr lang="en-US" sz="1050" dirty="0">
                <a:latin typeface="Segoe UI"/>
                <a:cs typeface="Segoe UI"/>
              </a:rPr>
              <a:t>also</a:t>
            </a:r>
            <a:r>
              <a:rPr lang="en-US" sz="1050" spc="-5" dirty="0">
                <a:latin typeface="Segoe UI"/>
                <a:cs typeface="Segoe UI"/>
              </a:rPr>
              <a:t> </a:t>
            </a:r>
            <a:r>
              <a:rPr lang="en-US" sz="1050" dirty="0">
                <a:latin typeface="Segoe UI"/>
                <a:cs typeface="Segoe UI"/>
              </a:rPr>
              <a:t>suggest</a:t>
            </a:r>
            <a:r>
              <a:rPr lang="en-US" sz="1050" spc="-5" dirty="0">
                <a:latin typeface="Segoe UI"/>
                <a:cs typeface="Segoe UI"/>
              </a:rPr>
              <a:t> </a:t>
            </a:r>
            <a:r>
              <a:rPr lang="en-US" sz="1050" dirty="0">
                <a:latin typeface="Segoe UI"/>
                <a:cs typeface="Segoe UI"/>
              </a:rPr>
              <a:t>ways</a:t>
            </a:r>
            <a:r>
              <a:rPr lang="en-US" sz="1050" spc="-5" dirty="0">
                <a:latin typeface="Segoe UI"/>
                <a:cs typeface="Segoe UI"/>
              </a:rPr>
              <a:t> </a:t>
            </a:r>
            <a:r>
              <a:rPr lang="en-US" sz="1050" dirty="0">
                <a:latin typeface="Segoe UI"/>
                <a:cs typeface="Segoe UI"/>
              </a:rPr>
              <a:t>to tailor</a:t>
            </a:r>
            <a:r>
              <a:rPr lang="en-US" sz="1050" spc="-5" dirty="0">
                <a:latin typeface="Segoe UI"/>
                <a:cs typeface="Segoe UI"/>
              </a:rPr>
              <a:t> </a:t>
            </a:r>
            <a:r>
              <a:rPr lang="en-US" sz="1050" dirty="0">
                <a:latin typeface="Segoe UI"/>
                <a:cs typeface="Segoe UI"/>
              </a:rPr>
              <a:t>marketing</a:t>
            </a:r>
            <a:r>
              <a:rPr lang="en-US" sz="1050" spc="-5" dirty="0">
                <a:latin typeface="Segoe UI"/>
                <a:cs typeface="Segoe UI"/>
              </a:rPr>
              <a:t> </a:t>
            </a:r>
            <a:r>
              <a:rPr lang="en-US" sz="1050" dirty="0">
                <a:latin typeface="Segoe UI"/>
                <a:cs typeface="Segoe UI"/>
              </a:rPr>
              <a:t>and</a:t>
            </a:r>
            <a:r>
              <a:rPr lang="en-US" sz="1050" spc="-5" dirty="0">
                <a:latin typeface="Segoe UI"/>
                <a:cs typeface="Segoe UI"/>
              </a:rPr>
              <a:t> </a:t>
            </a:r>
            <a:r>
              <a:rPr lang="en-US" sz="1050" dirty="0">
                <a:latin typeface="Segoe UI"/>
                <a:cs typeface="Segoe UI"/>
              </a:rPr>
              <a:t>sales</a:t>
            </a:r>
            <a:r>
              <a:rPr lang="en-US" sz="1050" spc="-5" dirty="0">
                <a:latin typeface="Segoe UI"/>
                <a:cs typeface="Segoe UI"/>
              </a:rPr>
              <a:t> </a:t>
            </a:r>
            <a:r>
              <a:rPr lang="en-US" sz="1050" dirty="0">
                <a:latin typeface="Segoe UI"/>
                <a:cs typeface="Segoe UI"/>
              </a:rPr>
              <a:t>efforts</a:t>
            </a:r>
            <a:r>
              <a:rPr lang="en-US" sz="1050" spc="-5" dirty="0">
                <a:latin typeface="Segoe UI"/>
                <a:cs typeface="Segoe UI"/>
              </a:rPr>
              <a:t> </a:t>
            </a:r>
            <a:r>
              <a:rPr lang="en-US" sz="1050" dirty="0">
                <a:latin typeface="Segoe UI"/>
                <a:cs typeface="Segoe UI"/>
              </a:rPr>
              <a:t>to</a:t>
            </a:r>
            <a:r>
              <a:rPr lang="en-US" sz="1050" spc="-5" dirty="0">
                <a:latin typeface="Segoe UI"/>
                <a:cs typeface="Segoe UI"/>
              </a:rPr>
              <a:t> </a:t>
            </a:r>
            <a:r>
              <a:rPr lang="en-US" sz="1050" dirty="0">
                <a:latin typeface="Segoe UI"/>
                <a:cs typeface="Segoe UI"/>
              </a:rPr>
              <a:t>different customer </a:t>
            </a:r>
            <a:r>
              <a:rPr lang="en-US" sz="1050" spc="-280" dirty="0">
                <a:latin typeface="Segoe UI"/>
                <a:cs typeface="Segoe UI"/>
              </a:rPr>
              <a:t> </a:t>
            </a:r>
            <a:r>
              <a:rPr lang="en-US" sz="1050" dirty="0">
                <a:latin typeface="Segoe UI"/>
                <a:cs typeface="Segoe UI"/>
              </a:rPr>
              <a:t>segments</a:t>
            </a:r>
            <a:r>
              <a:rPr lang="en-US" sz="1050" spc="-5" dirty="0">
                <a:latin typeface="Segoe UI"/>
                <a:cs typeface="Segoe UI"/>
              </a:rPr>
              <a:t> </a:t>
            </a:r>
            <a:r>
              <a:rPr lang="en-US" sz="1050" dirty="0">
                <a:latin typeface="Segoe UI"/>
                <a:cs typeface="Segoe UI"/>
              </a:rPr>
              <a:t>to improve customer retention and loyalty.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2450" y="1797050"/>
            <a:ext cx="9753600" cy="2634054"/>
          </a:xfrm>
          <a:prstGeom prst="rect">
            <a:avLst/>
          </a:prstGeom>
        </p:spPr>
        <p:txBody>
          <a:bodyPr vert="horz" wrap="square" lIns="0" tIns="12065" rIns="0" bIns="0" rtlCol="0">
            <a:spAutoFit/>
          </a:bodyPr>
          <a:lstStyle/>
          <a:p>
            <a:pPr marL="12700" marR="5080" algn="just">
              <a:lnSpc>
                <a:spcPct val="133900"/>
              </a:lnSpc>
              <a:spcBef>
                <a:spcPts val="95"/>
              </a:spcBef>
            </a:pPr>
            <a:r>
              <a:rPr sz="1050" dirty="0">
                <a:latin typeface="Segoe UI"/>
                <a:cs typeface="Segoe UI"/>
              </a:rPr>
              <a:t>Consumer accounted for 52.27% of benefit per order and had the highest benefit per order followed by Corporate at </a:t>
            </a:r>
            <a:r>
              <a:rPr sz="1000" spc="35" dirty="0">
                <a:latin typeface="Microsoft Sans Serif"/>
                <a:cs typeface="Microsoft Sans Serif"/>
              </a:rPr>
              <a:t>1</a:t>
            </a:r>
            <a:r>
              <a:rPr sz="1000" spc="50" dirty="0">
                <a:latin typeface="Microsoft Sans Serif"/>
                <a:cs typeface="Microsoft Sans Serif"/>
              </a:rPr>
              <a:t>,</a:t>
            </a:r>
            <a:r>
              <a:rPr sz="1000" spc="-70" dirty="0">
                <a:latin typeface="Microsoft Sans Serif"/>
                <a:cs typeface="Microsoft Sans Serif"/>
              </a:rPr>
              <a:t> </a:t>
            </a:r>
            <a:r>
              <a:rPr sz="1000" spc="35" dirty="0">
                <a:latin typeface="Microsoft Sans Serif"/>
                <a:cs typeface="Microsoft Sans Serif"/>
              </a:rPr>
              <a:t>202</a:t>
            </a:r>
            <a:r>
              <a:rPr sz="1000" spc="50" dirty="0">
                <a:latin typeface="Microsoft Sans Serif"/>
                <a:cs typeface="Microsoft Sans Serif"/>
              </a:rPr>
              <a:t>,</a:t>
            </a:r>
            <a:r>
              <a:rPr sz="1000" spc="-70" dirty="0">
                <a:latin typeface="Microsoft Sans Serif"/>
                <a:cs typeface="Microsoft Sans Serif"/>
              </a:rPr>
              <a:t> </a:t>
            </a:r>
            <a:r>
              <a:rPr sz="1000" spc="35" dirty="0">
                <a:latin typeface="Microsoft Sans Serif"/>
                <a:cs typeface="Microsoft Sans Serif"/>
              </a:rPr>
              <a:t>574</a:t>
            </a:r>
            <a:r>
              <a:rPr sz="1000" spc="50" dirty="0">
                <a:latin typeface="Microsoft Sans Serif"/>
                <a:cs typeface="Microsoft Sans Serif"/>
              </a:rPr>
              <a:t>.</a:t>
            </a:r>
            <a:r>
              <a:rPr sz="1000" spc="35" dirty="0">
                <a:latin typeface="Microsoft Sans Serif"/>
                <a:cs typeface="Microsoft Sans Serif"/>
              </a:rPr>
              <a:t>96</a:t>
            </a:r>
            <a:r>
              <a:rPr sz="1050" spc="75" dirty="0">
                <a:latin typeface="Trebuchet MS"/>
                <a:cs typeface="Trebuchet MS"/>
              </a:rPr>
              <a:t>a</a:t>
            </a:r>
            <a:r>
              <a:rPr sz="1050" spc="135" dirty="0">
                <a:latin typeface="Trebuchet MS"/>
                <a:cs typeface="Trebuchet MS"/>
              </a:rPr>
              <a:t>n</a:t>
            </a:r>
            <a:r>
              <a:rPr sz="1050" spc="30" dirty="0">
                <a:latin typeface="Trebuchet MS"/>
                <a:cs typeface="Trebuchet MS"/>
              </a:rPr>
              <a:t>d</a:t>
            </a:r>
            <a:r>
              <a:rPr sz="1050" spc="360" dirty="0">
                <a:latin typeface="Trebuchet MS"/>
                <a:cs typeface="Trebuchet MS"/>
              </a:rPr>
              <a:t>H</a:t>
            </a:r>
            <a:r>
              <a:rPr sz="1050" spc="10" dirty="0">
                <a:latin typeface="Trebuchet MS"/>
                <a:cs typeface="Trebuchet MS"/>
              </a:rPr>
              <a:t>o</a:t>
            </a:r>
            <a:r>
              <a:rPr sz="1050" spc="170" dirty="0">
                <a:latin typeface="Trebuchet MS"/>
                <a:cs typeface="Trebuchet MS"/>
              </a:rPr>
              <a:t>m</a:t>
            </a:r>
            <a:r>
              <a:rPr sz="1050" spc="-20" dirty="0">
                <a:latin typeface="Trebuchet MS"/>
                <a:cs typeface="Trebuchet MS"/>
              </a:rPr>
              <a:t>e</a:t>
            </a:r>
            <a:r>
              <a:rPr sz="1050" spc="195" dirty="0">
                <a:latin typeface="Trebuchet MS"/>
                <a:cs typeface="Trebuchet MS"/>
              </a:rPr>
              <a:t>O</a:t>
            </a:r>
            <a:r>
              <a:rPr sz="1050" spc="260" dirty="0">
                <a:latin typeface="Trebuchet MS"/>
                <a:cs typeface="Trebuchet MS"/>
              </a:rPr>
              <a:t>ff</a:t>
            </a:r>
            <a:r>
              <a:rPr sz="1050" spc="105" dirty="0">
                <a:latin typeface="Trebuchet MS"/>
                <a:cs typeface="Trebuchet MS"/>
              </a:rPr>
              <a:t>i</a:t>
            </a:r>
            <a:r>
              <a:rPr sz="1050" spc="-10" dirty="0">
                <a:latin typeface="Trebuchet MS"/>
                <a:cs typeface="Trebuchet MS"/>
              </a:rPr>
              <a:t>c</a:t>
            </a:r>
            <a:r>
              <a:rPr sz="1050" spc="-20" dirty="0">
                <a:latin typeface="Trebuchet MS"/>
                <a:cs typeface="Trebuchet MS"/>
              </a:rPr>
              <a:t>e</a:t>
            </a:r>
            <a:r>
              <a:rPr sz="1050" spc="75" dirty="0">
                <a:latin typeface="Trebuchet MS"/>
                <a:cs typeface="Trebuchet MS"/>
              </a:rPr>
              <a:t>a</a:t>
            </a:r>
            <a:r>
              <a:rPr sz="1050" spc="10" dirty="0">
                <a:latin typeface="Trebuchet MS"/>
                <a:cs typeface="Trebuchet MS"/>
              </a:rPr>
              <a:t>t  </a:t>
            </a:r>
            <a:r>
              <a:rPr sz="1050" dirty="0">
                <a:latin typeface="Segoe UI"/>
                <a:cs typeface="Segoe UI"/>
              </a:rPr>
              <a:t>690,840.34.</a:t>
            </a:r>
            <a:r>
              <a:rPr sz="1050" spc="-5" dirty="0">
                <a:latin typeface="Segoe UI"/>
                <a:cs typeface="Segoe UI"/>
              </a:rPr>
              <a:t> </a:t>
            </a:r>
            <a:r>
              <a:rPr sz="1050" dirty="0">
                <a:latin typeface="Segoe UI"/>
                <a:cs typeface="Segoe UI"/>
              </a:rPr>
              <a:t>They</a:t>
            </a:r>
            <a:r>
              <a:rPr sz="1050" spc="-5" dirty="0">
                <a:latin typeface="Segoe UI"/>
                <a:cs typeface="Segoe UI"/>
              </a:rPr>
              <a:t> </a:t>
            </a:r>
            <a:r>
              <a:rPr sz="1050" dirty="0">
                <a:latin typeface="Segoe UI"/>
                <a:cs typeface="Segoe UI"/>
              </a:rPr>
              <a:t>also</a:t>
            </a:r>
            <a:r>
              <a:rPr sz="1050" spc="-5" dirty="0">
                <a:latin typeface="Segoe UI"/>
                <a:cs typeface="Segoe UI"/>
              </a:rPr>
              <a:t> </a:t>
            </a:r>
            <a:r>
              <a:rPr sz="1050" dirty="0">
                <a:latin typeface="Segoe UI"/>
                <a:cs typeface="Segoe UI"/>
              </a:rPr>
              <a:t>noticed</a:t>
            </a:r>
            <a:r>
              <a:rPr sz="1050" spc="-5" dirty="0">
                <a:latin typeface="Segoe UI"/>
                <a:cs typeface="Segoe UI"/>
              </a:rPr>
              <a:t> </a:t>
            </a:r>
            <a:r>
              <a:rPr sz="1050" dirty="0">
                <a:latin typeface="Segoe UI"/>
                <a:cs typeface="Segoe UI"/>
              </a:rPr>
              <a:t>that the</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ID</a:t>
            </a:r>
            <a:r>
              <a:rPr sz="1050" spc="-5" dirty="0">
                <a:latin typeface="Segoe UI"/>
                <a:cs typeface="Segoe UI"/>
              </a:rPr>
              <a:t> </a:t>
            </a:r>
            <a:r>
              <a:rPr sz="1050" dirty="0">
                <a:latin typeface="Segoe UI"/>
                <a:cs typeface="Segoe UI"/>
              </a:rPr>
              <a:t>for EE.</a:t>
            </a:r>
            <a:r>
              <a:rPr sz="1050" spc="-5" dirty="0">
                <a:latin typeface="Segoe UI"/>
                <a:cs typeface="Segoe UI"/>
              </a:rPr>
              <a:t> </a:t>
            </a:r>
            <a:r>
              <a:rPr sz="1050" dirty="0">
                <a:latin typeface="Segoe UI"/>
                <a:cs typeface="Segoe UI"/>
              </a:rPr>
              <a:t>UU.</a:t>
            </a:r>
            <a:r>
              <a:rPr sz="1050" spc="-5" dirty="0">
                <a:latin typeface="Segoe UI"/>
                <a:cs typeface="Segoe UI"/>
              </a:rPr>
              <a:t> </a:t>
            </a:r>
            <a:r>
              <a:rPr sz="1050" dirty="0">
                <a:latin typeface="Segoe UI"/>
                <a:cs typeface="Segoe UI"/>
              </a:rPr>
              <a:t>(111,146)</a:t>
            </a:r>
            <a:r>
              <a:rPr sz="1050" spc="-5" dirty="0">
                <a:latin typeface="Segoe UI"/>
                <a:cs typeface="Segoe UI"/>
              </a:rPr>
              <a:t> </a:t>
            </a:r>
            <a:r>
              <a:rPr sz="1050" dirty="0">
                <a:latin typeface="Segoe UI"/>
                <a:cs typeface="Segoe UI"/>
              </a:rPr>
              <a:t>was</a:t>
            </a:r>
            <a:r>
              <a:rPr sz="1050" spc="-5" dirty="0">
                <a:latin typeface="Segoe UI"/>
                <a:cs typeface="Segoe UI"/>
              </a:rPr>
              <a:t> </a:t>
            </a:r>
            <a:r>
              <a:rPr sz="1050" dirty="0">
                <a:latin typeface="Segoe UI"/>
                <a:cs typeface="Segoe UI"/>
              </a:rPr>
              <a:t>higher than</a:t>
            </a:r>
            <a:r>
              <a:rPr sz="1050" spc="-5" dirty="0">
                <a:latin typeface="Segoe UI"/>
                <a:cs typeface="Segoe UI"/>
              </a:rPr>
              <a:t> </a:t>
            </a:r>
            <a:r>
              <a:rPr sz="1050" dirty="0">
                <a:latin typeface="Segoe UI"/>
                <a:cs typeface="Segoe UI"/>
              </a:rPr>
              <a:t>Puerto</a:t>
            </a:r>
            <a:r>
              <a:rPr sz="1050" spc="-5" dirty="0">
                <a:latin typeface="Segoe UI"/>
                <a:cs typeface="Segoe UI"/>
              </a:rPr>
              <a:t> </a:t>
            </a:r>
            <a:r>
              <a:rPr sz="1050" dirty="0">
                <a:latin typeface="Segoe UI"/>
                <a:cs typeface="Segoe UI"/>
              </a:rPr>
              <a:t>Rico</a:t>
            </a:r>
            <a:r>
              <a:rPr sz="1050" spc="-5" dirty="0">
                <a:latin typeface="Segoe UI"/>
                <a:cs typeface="Segoe UI"/>
              </a:rPr>
              <a:t> </a:t>
            </a:r>
            <a:r>
              <a:rPr sz="1050" dirty="0">
                <a:latin typeface="Segoe UI"/>
                <a:cs typeface="Segoe UI"/>
              </a:rPr>
              <a:t>(69,373),</a:t>
            </a:r>
            <a:r>
              <a:rPr sz="1050" spc="-5" dirty="0">
                <a:latin typeface="Segoe UI"/>
                <a:cs typeface="Segoe UI"/>
              </a:rPr>
              <a:t> </a:t>
            </a:r>
            <a:r>
              <a:rPr sz="1050" dirty="0">
                <a:latin typeface="Segoe UI"/>
                <a:cs typeface="Segoe UI"/>
              </a:rPr>
              <a:t>and PR</a:t>
            </a:r>
            <a:r>
              <a:rPr sz="1050" spc="-5" dirty="0">
                <a:latin typeface="Segoe UI"/>
                <a:cs typeface="Segoe UI"/>
              </a:rPr>
              <a:t> </a:t>
            </a:r>
            <a:r>
              <a:rPr sz="1050" dirty="0">
                <a:latin typeface="Segoe UI"/>
                <a:cs typeface="Segoe UI"/>
              </a:rPr>
              <a:t>accounted</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47.18%</a:t>
            </a:r>
            <a:r>
              <a:rPr sz="1050" spc="-5" dirty="0">
                <a:latin typeface="Segoe UI"/>
                <a:cs typeface="Segoe UI"/>
              </a:rPr>
              <a:t> </a:t>
            </a:r>
            <a:r>
              <a:rPr sz="1050" dirty="0">
                <a:latin typeface="Segoe UI"/>
                <a:cs typeface="Segoe UI"/>
              </a:rPr>
              <a:t>of order </a:t>
            </a:r>
            <a:r>
              <a:rPr sz="1050" spc="-280"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ID.</a:t>
            </a:r>
          </a:p>
          <a:p>
            <a:pPr algn="just">
              <a:lnSpc>
                <a:spcPct val="100000"/>
              </a:lnSpc>
              <a:spcBef>
                <a:spcPts val="45"/>
              </a:spcBef>
            </a:pPr>
            <a:endParaRPr sz="1050" dirty="0">
              <a:latin typeface="Segoe UI"/>
              <a:cs typeface="Segoe UI"/>
            </a:endParaRPr>
          </a:p>
          <a:p>
            <a:pPr marL="12700" algn="just">
              <a:lnSpc>
                <a:spcPct val="100000"/>
              </a:lnSpc>
            </a:pPr>
            <a:r>
              <a:rPr sz="1050" dirty="0">
                <a:latin typeface="Segoe UI"/>
                <a:cs typeface="Segoe UI"/>
              </a:rPr>
              <a:t>They observed that Field &amp; </a:t>
            </a:r>
            <a:r>
              <a:rPr sz="1050" spc="-10" dirty="0">
                <a:latin typeface="Segoe UI"/>
                <a:cs typeface="Segoe UI"/>
              </a:rPr>
              <a:t>Stream</a:t>
            </a:r>
            <a:r>
              <a:rPr sz="1050" dirty="0">
                <a:latin typeface="Segoe UI"/>
                <a:cs typeface="Segoe UI"/>
              </a:rPr>
              <a:t> Sportsman 16 Gun</a:t>
            </a:r>
            <a:r>
              <a:rPr sz="1050" spc="5" dirty="0">
                <a:latin typeface="Segoe UI"/>
                <a:cs typeface="Segoe UI"/>
              </a:rPr>
              <a:t> </a:t>
            </a:r>
            <a:r>
              <a:rPr sz="1050" dirty="0">
                <a:latin typeface="Segoe UI"/>
                <a:cs typeface="Segoe UI"/>
              </a:rPr>
              <a:t>Fire Safe had the highest sales at </a:t>
            </a:r>
            <a:r>
              <a:rPr sz="1000" spc="40" dirty="0">
                <a:latin typeface="Microsoft Sans Serif"/>
                <a:cs typeface="Microsoft Sans Serif"/>
              </a:rPr>
              <a:t>6,</a:t>
            </a:r>
            <a:r>
              <a:rPr sz="1000" spc="-70" dirty="0">
                <a:latin typeface="Microsoft Sans Serif"/>
                <a:cs typeface="Microsoft Sans Serif"/>
              </a:rPr>
              <a:t> </a:t>
            </a:r>
            <a:r>
              <a:rPr sz="1000" spc="40" dirty="0">
                <a:latin typeface="Microsoft Sans Serif"/>
                <a:cs typeface="Microsoft Sans Serif"/>
              </a:rPr>
              <a:t>929,</a:t>
            </a:r>
            <a:r>
              <a:rPr sz="1000" spc="-65" dirty="0">
                <a:latin typeface="Microsoft Sans Serif"/>
                <a:cs typeface="Microsoft Sans Serif"/>
              </a:rPr>
              <a:t> </a:t>
            </a:r>
            <a:r>
              <a:rPr sz="1000" spc="40" dirty="0">
                <a:latin typeface="Microsoft Sans Serif"/>
                <a:cs typeface="Microsoft Sans Serif"/>
              </a:rPr>
              <a:t>653.69,</a:t>
            </a:r>
            <a:r>
              <a:rPr sz="1000" spc="-70" dirty="0">
                <a:latin typeface="Microsoft Sans Serif"/>
                <a:cs typeface="Microsoft Sans Serif"/>
              </a:rPr>
              <a:t> </a:t>
            </a:r>
            <a:r>
              <a:rPr sz="1050" spc="35" dirty="0">
                <a:latin typeface="Trebuchet MS"/>
                <a:cs typeface="Trebuchet MS"/>
              </a:rPr>
              <a:t>whichwas</a:t>
            </a:r>
            <a:r>
              <a:rPr sz="1000" spc="35" dirty="0">
                <a:latin typeface="Microsoft Sans Serif"/>
                <a:cs typeface="Microsoft Sans Serif"/>
              </a:rPr>
              <a:t>120.14</a:t>
            </a:r>
            <a:r>
              <a:rPr sz="1050" spc="35" dirty="0">
                <a:latin typeface="Segoe UI"/>
                <a:cs typeface="Segoe UI"/>
              </a:rPr>
              <a:t>3,147,800.</a:t>
            </a:r>
            <a:endParaRPr sz="1050" dirty="0">
              <a:latin typeface="Segoe UI"/>
              <a:cs typeface="Segoe UI"/>
            </a:endParaRPr>
          </a:p>
          <a:p>
            <a:pPr marL="12700" marR="392430" algn="just">
              <a:lnSpc>
                <a:spcPct val="131000"/>
              </a:lnSpc>
              <a:spcBef>
                <a:spcPts val="1125"/>
              </a:spcBef>
            </a:pPr>
            <a:r>
              <a:rPr sz="1050" dirty="0">
                <a:latin typeface="Segoe UI"/>
                <a:cs typeface="Segoe UI"/>
              </a:rPr>
              <a:t>They</a:t>
            </a:r>
            <a:r>
              <a:rPr sz="1050" spc="-5" dirty="0">
                <a:latin typeface="Segoe UI"/>
                <a:cs typeface="Segoe UI"/>
              </a:rPr>
              <a:t> </a:t>
            </a:r>
            <a:r>
              <a:rPr sz="1050" dirty="0">
                <a:latin typeface="Segoe UI"/>
                <a:cs typeface="Segoe UI"/>
              </a:rPr>
              <a:t>also</a:t>
            </a:r>
            <a:r>
              <a:rPr sz="1050" spc="-5" dirty="0">
                <a:latin typeface="Segoe UI"/>
                <a:cs typeface="Segoe UI"/>
              </a:rPr>
              <a:t> </a:t>
            </a:r>
            <a:r>
              <a:rPr sz="1050" dirty="0">
                <a:latin typeface="Segoe UI"/>
                <a:cs typeface="Segoe UI"/>
              </a:rPr>
              <a:t>looked</a:t>
            </a:r>
            <a:r>
              <a:rPr sz="1050" spc="-5" dirty="0">
                <a:latin typeface="Segoe UI"/>
                <a:cs typeface="Segoe UI"/>
              </a:rPr>
              <a:t> </a:t>
            </a:r>
            <a:r>
              <a:rPr sz="1050" dirty="0">
                <a:latin typeface="Segoe UI"/>
                <a:cs typeface="Segoe UI"/>
              </a:rPr>
              <a:t>at</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status</a:t>
            </a:r>
            <a:r>
              <a:rPr sz="1050" spc="-5" dirty="0">
                <a:latin typeface="Segoe UI"/>
                <a:cs typeface="Segoe UI"/>
              </a:rPr>
              <a:t> </a:t>
            </a:r>
            <a:r>
              <a:rPr sz="1050" dirty="0">
                <a:latin typeface="Segoe UI"/>
                <a:cs typeface="Segoe UI"/>
              </a:rPr>
              <a:t>and found</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Late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had</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highest</a:t>
            </a:r>
            <a:r>
              <a:rPr sz="1050" spc="-5" dirty="0">
                <a:latin typeface="Segoe UI"/>
                <a:cs typeface="Segoe UI"/>
              </a:rPr>
              <a:t> </a:t>
            </a:r>
            <a:r>
              <a:rPr sz="1050" dirty="0">
                <a:latin typeface="Segoe UI"/>
                <a:cs typeface="Segoe UI"/>
              </a:rPr>
              <a:t>order item</a:t>
            </a:r>
            <a:r>
              <a:rPr sz="1050" spc="-5" dirty="0">
                <a:latin typeface="Segoe UI"/>
                <a:cs typeface="Segoe UI"/>
              </a:rPr>
              <a:t> </a:t>
            </a:r>
            <a:r>
              <a:rPr sz="1050" dirty="0">
                <a:latin typeface="Segoe UI"/>
                <a:cs typeface="Segoe UI"/>
              </a:rPr>
              <a:t>total</a:t>
            </a:r>
            <a:r>
              <a:rPr sz="1050" spc="-5" dirty="0">
                <a:latin typeface="Segoe UI"/>
                <a:cs typeface="Segoe UI"/>
              </a:rPr>
              <a:t> </a:t>
            </a:r>
            <a:r>
              <a:rPr sz="1050" dirty="0">
                <a:latin typeface="Segoe UI"/>
                <a:cs typeface="Segoe UI"/>
              </a:rPr>
              <a:t>at</a:t>
            </a:r>
            <a:r>
              <a:rPr sz="1050" spc="-5" dirty="0">
                <a:latin typeface="Segoe UI"/>
                <a:cs typeface="Segoe UI"/>
              </a:rPr>
              <a:t> </a:t>
            </a:r>
            <a:r>
              <a:rPr sz="1050" dirty="0">
                <a:latin typeface="Segoe UI"/>
                <a:cs typeface="Segoe UI"/>
              </a:rPr>
              <a:t>$18,082,555.30,</a:t>
            </a:r>
            <a:r>
              <a:rPr sz="1050" spc="-5" dirty="0">
                <a:latin typeface="Segoe UI"/>
                <a:cs typeface="Segoe UI"/>
              </a:rPr>
              <a:t> </a:t>
            </a:r>
            <a:r>
              <a:rPr sz="1050" dirty="0">
                <a:latin typeface="Segoe UI"/>
                <a:cs typeface="Segoe UI"/>
              </a:rPr>
              <a:t>followed</a:t>
            </a:r>
            <a:r>
              <a:rPr sz="1050" spc="-5" dirty="0">
                <a:latin typeface="Segoe UI"/>
                <a:cs typeface="Segoe UI"/>
              </a:rPr>
              <a:t> </a:t>
            </a:r>
            <a:r>
              <a:rPr sz="1050" dirty="0">
                <a:latin typeface="Segoe UI"/>
                <a:cs typeface="Segoe UI"/>
              </a:rPr>
              <a:t>by</a:t>
            </a:r>
            <a:r>
              <a:rPr sz="1050" spc="-5" dirty="0">
                <a:latin typeface="Segoe UI"/>
                <a:cs typeface="Segoe UI"/>
              </a:rPr>
              <a:t> </a:t>
            </a:r>
            <a:r>
              <a:rPr sz="1050" dirty="0">
                <a:latin typeface="Segoe UI"/>
                <a:cs typeface="Segoe UI"/>
              </a:rPr>
              <a:t>Advance Shipping, </a:t>
            </a:r>
            <a:r>
              <a:rPr sz="1050" spc="-280" dirty="0">
                <a:latin typeface="Segoe UI"/>
                <a:cs typeface="Segoe UI"/>
              </a:rPr>
              <a:t> </a:t>
            </a:r>
            <a:r>
              <a:rPr sz="1050" dirty="0">
                <a:latin typeface="Segoe UI"/>
                <a:cs typeface="Segoe UI"/>
              </a:rPr>
              <a:t>Shipping</a:t>
            </a:r>
            <a:r>
              <a:rPr sz="1050" spc="-5" dirty="0">
                <a:latin typeface="Segoe UI"/>
                <a:cs typeface="Segoe UI"/>
              </a:rPr>
              <a:t> </a:t>
            </a:r>
            <a:r>
              <a:rPr sz="1050" dirty="0">
                <a:latin typeface="Segoe UI"/>
                <a:cs typeface="Segoe UI"/>
              </a:rPr>
              <a:t>on time, and Shipping</a:t>
            </a:r>
            <a:r>
              <a:rPr sz="1050" spc="-5" dirty="0">
                <a:latin typeface="Segoe UI"/>
                <a:cs typeface="Segoe UI"/>
              </a:rPr>
              <a:t> </a:t>
            </a:r>
            <a:r>
              <a:rPr sz="1050" dirty="0">
                <a:latin typeface="Segoe UI"/>
                <a:cs typeface="Segoe UI"/>
              </a:rPr>
              <a:t>canceled. Late delivery accounted for</a:t>
            </a:r>
            <a:r>
              <a:rPr sz="1050" spc="-5" dirty="0">
                <a:latin typeface="Segoe UI"/>
                <a:cs typeface="Segoe UI"/>
              </a:rPr>
              <a:t> </a:t>
            </a:r>
            <a:r>
              <a:rPr sz="1050" dirty="0">
                <a:latin typeface="Segoe UI"/>
                <a:cs typeface="Segoe UI"/>
              </a:rPr>
              <a:t>54.71% of the order</a:t>
            </a:r>
            <a:r>
              <a:rPr sz="1050" spc="-5" dirty="0">
                <a:latin typeface="Segoe UI"/>
                <a:cs typeface="Segoe UI"/>
              </a:rPr>
              <a:t> </a:t>
            </a:r>
            <a:r>
              <a:rPr sz="1050" dirty="0">
                <a:latin typeface="Segoe UI"/>
                <a:cs typeface="Segoe UI"/>
              </a:rPr>
              <a:t>item total.</a:t>
            </a:r>
          </a:p>
          <a:p>
            <a:pPr algn="just">
              <a:lnSpc>
                <a:spcPct val="100000"/>
              </a:lnSpc>
              <a:spcBef>
                <a:spcPts val="40"/>
              </a:spcBef>
            </a:pPr>
            <a:endParaRPr sz="1050" dirty="0">
              <a:latin typeface="Segoe UI"/>
              <a:cs typeface="Segoe UI"/>
            </a:endParaRPr>
          </a:p>
          <a:p>
            <a:pPr marL="12700" algn="just">
              <a:lnSpc>
                <a:spcPct val="100000"/>
              </a:lnSpc>
            </a:pPr>
            <a:r>
              <a:rPr sz="1050" dirty="0">
                <a:latin typeface="Segoe UI"/>
                <a:cs typeface="Segoe UI"/>
              </a:rPr>
              <a:t>Additionally,</a:t>
            </a:r>
            <a:r>
              <a:rPr sz="1050" spc="-5" dirty="0">
                <a:latin typeface="Segoe UI"/>
                <a:cs typeface="Segoe UI"/>
              </a:rPr>
              <a:t> </a:t>
            </a:r>
            <a:r>
              <a:rPr sz="1050" dirty="0">
                <a:latin typeface="Segoe UI"/>
                <a:cs typeface="Segoe UI"/>
              </a:rPr>
              <a:t>they</a:t>
            </a:r>
            <a:r>
              <a:rPr sz="1050" spc="-5" dirty="0">
                <a:latin typeface="Segoe UI"/>
                <a:cs typeface="Segoe UI"/>
              </a:rPr>
              <a:t> </a:t>
            </a:r>
            <a:r>
              <a:rPr sz="1050" dirty="0">
                <a:latin typeface="Segoe UI"/>
                <a:cs typeface="Segoe UI"/>
              </a:rPr>
              <a:t>analyzed</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report and</a:t>
            </a:r>
            <a:r>
              <a:rPr sz="1050" spc="-5" dirty="0">
                <a:latin typeface="Segoe UI"/>
                <a:cs typeface="Segoe UI"/>
              </a:rPr>
              <a:t> </a:t>
            </a:r>
            <a:r>
              <a:rPr sz="1050" dirty="0">
                <a:latin typeface="Segoe UI"/>
                <a:cs typeface="Segoe UI"/>
              </a:rPr>
              <a:t>found</a:t>
            </a:r>
            <a:r>
              <a:rPr sz="1050" spc="-5" dirty="0">
                <a:latin typeface="Segoe UI"/>
                <a:cs typeface="Segoe UI"/>
              </a:rPr>
              <a:t> </a:t>
            </a:r>
            <a:r>
              <a:rPr sz="1050" dirty="0">
                <a:latin typeface="Segoe UI"/>
                <a:cs typeface="Segoe UI"/>
              </a:rPr>
              <a:t>that</a:t>
            </a:r>
            <a:r>
              <a:rPr sz="1050" spc="-5" dirty="0">
                <a:latin typeface="Segoe UI"/>
                <a:cs typeface="Segoe UI"/>
              </a:rPr>
              <a:t> Standard </a:t>
            </a:r>
            <a:r>
              <a:rPr sz="1050" dirty="0">
                <a:latin typeface="Segoe UI"/>
                <a:cs typeface="Segoe UI"/>
              </a:rPr>
              <a:t>Class had</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highest</a:t>
            </a:r>
            <a:r>
              <a:rPr sz="1050" spc="-5" dirty="0">
                <a:latin typeface="Segoe UI"/>
                <a:cs typeface="Segoe UI"/>
              </a:rPr>
              <a:t> </a:t>
            </a:r>
            <a:r>
              <a:rPr sz="1050" dirty="0">
                <a:latin typeface="Segoe UI"/>
                <a:cs typeface="Segoe UI"/>
              </a:rPr>
              <a:t>total</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item quantity</a:t>
            </a:r>
            <a:r>
              <a:rPr sz="1050" spc="-5" dirty="0">
                <a:latin typeface="Segoe UI"/>
                <a:cs typeface="Segoe UI"/>
              </a:rPr>
              <a:t> </a:t>
            </a:r>
            <a:r>
              <a:rPr sz="1050" dirty="0">
                <a:latin typeface="Segoe UI"/>
                <a:cs typeface="Segoe UI"/>
              </a:rPr>
              <a:t>at</a:t>
            </a:r>
            <a:r>
              <a:rPr sz="1050" spc="-5" dirty="0">
                <a:latin typeface="Segoe UI"/>
                <a:cs typeface="Segoe UI"/>
              </a:rPr>
              <a:t> </a:t>
            </a:r>
            <a:r>
              <a:rPr sz="1050" dirty="0">
                <a:latin typeface="Segoe UI"/>
                <a:cs typeface="Segoe UI"/>
              </a:rPr>
              <a:t>228,999,</a:t>
            </a:r>
            <a:r>
              <a:rPr sz="1050" spc="-5" dirty="0">
                <a:latin typeface="Segoe UI"/>
                <a:cs typeface="Segoe UI"/>
              </a:rPr>
              <a:t> </a:t>
            </a:r>
            <a:r>
              <a:rPr sz="1050" dirty="0">
                <a:latin typeface="Segoe UI"/>
                <a:cs typeface="Segoe UI"/>
              </a:rPr>
              <a:t>followed</a:t>
            </a:r>
            <a:r>
              <a:rPr sz="1050" spc="-5" dirty="0">
                <a:latin typeface="Segoe UI"/>
                <a:cs typeface="Segoe UI"/>
              </a:rPr>
              <a:t> </a:t>
            </a:r>
            <a:r>
              <a:rPr sz="1050" dirty="0">
                <a:latin typeface="Segoe UI"/>
                <a:cs typeface="Segoe UI"/>
              </a:rPr>
              <a:t>by Second</a:t>
            </a:r>
          </a:p>
          <a:p>
            <a:pPr marL="12700" marR="64135" algn="just">
              <a:lnSpc>
                <a:spcPct val="131000"/>
              </a:lnSpc>
              <a:spcBef>
                <a:spcPts val="75"/>
              </a:spcBef>
            </a:pPr>
            <a:r>
              <a:rPr sz="1050" dirty="0">
                <a:latin typeface="Segoe UI"/>
                <a:cs typeface="Segoe UI"/>
              </a:rPr>
              <a:t>Class,</a:t>
            </a:r>
            <a:r>
              <a:rPr sz="1050" spc="-5" dirty="0">
                <a:latin typeface="Segoe UI"/>
                <a:cs typeface="Segoe UI"/>
              </a:rPr>
              <a:t> </a:t>
            </a:r>
            <a:r>
              <a:rPr sz="1050" dirty="0">
                <a:latin typeface="Segoe UI"/>
                <a:cs typeface="Segoe UI"/>
              </a:rPr>
              <a:t>First</a:t>
            </a:r>
            <a:r>
              <a:rPr sz="1050" spc="-5" dirty="0">
                <a:latin typeface="Segoe UI"/>
                <a:cs typeface="Segoe UI"/>
              </a:rPr>
              <a:t> </a:t>
            </a:r>
            <a:r>
              <a:rPr sz="1050" dirty="0">
                <a:latin typeface="Segoe UI"/>
                <a:cs typeface="Segoe UI"/>
              </a:rPr>
              <a:t>Class,</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Same Day.</a:t>
            </a:r>
            <a:r>
              <a:rPr sz="1050" spc="-5" dirty="0">
                <a:latin typeface="Segoe UI"/>
                <a:cs typeface="Segoe UI"/>
              </a:rPr>
              <a:t> Standard </a:t>
            </a:r>
            <a:r>
              <a:rPr sz="1050" dirty="0">
                <a:latin typeface="Segoe UI"/>
                <a:cs typeface="Segoe UI"/>
              </a:rPr>
              <a:t>Class</a:t>
            </a:r>
            <a:r>
              <a:rPr sz="1050" spc="-5" dirty="0">
                <a:latin typeface="Segoe UI"/>
                <a:cs typeface="Segoe UI"/>
              </a:rPr>
              <a:t> </a:t>
            </a:r>
            <a:r>
              <a:rPr sz="1050" dirty="0">
                <a:latin typeface="Segoe UI"/>
                <a:cs typeface="Segoe UI"/>
              </a:rPr>
              <a:t>had</a:t>
            </a:r>
            <a:r>
              <a:rPr sz="1050" spc="-5" dirty="0">
                <a:latin typeface="Segoe UI"/>
                <a:cs typeface="Segoe UI"/>
              </a:rPr>
              <a:t> </a:t>
            </a:r>
            <a:r>
              <a:rPr sz="1050" dirty="0">
                <a:latin typeface="Segoe UI"/>
                <a:cs typeface="Segoe UI"/>
              </a:rPr>
              <a:t>the highest</a:t>
            </a:r>
            <a:r>
              <a:rPr sz="1050" spc="-5" dirty="0">
                <a:latin typeface="Segoe UI"/>
                <a:cs typeface="Segoe UI"/>
              </a:rPr>
              <a:t> </a:t>
            </a:r>
            <a:r>
              <a:rPr sz="1050" dirty="0">
                <a:latin typeface="Segoe UI"/>
                <a:cs typeface="Segoe UI"/>
              </a:rPr>
              <a:t>average</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item</a:t>
            </a:r>
            <a:r>
              <a:rPr sz="1050" spc="-5" dirty="0">
                <a:latin typeface="Segoe UI"/>
                <a:cs typeface="Segoe UI"/>
              </a:rPr>
              <a:t> </a:t>
            </a:r>
            <a:r>
              <a:rPr sz="1050" dirty="0">
                <a:latin typeface="Segoe UI"/>
                <a:cs typeface="Segoe UI"/>
              </a:rPr>
              <a:t>quantity at</a:t>
            </a:r>
            <a:r>
              <a:rPr sz="1050" spc="-5" dirty="0">
                <a:latin typeface="Segoe UI"/>
                <a:cs typeface="Segoe UI"/>
              </a:rPr>
              <a:t> </a:t>
            </a:r>
            <a:r>
              <a:rPr sz="1050" dirty="0">
                <a:latin typeface="Segoe UI"/>
                <a:cs typeface="Segoe UI"/>
              </a:rPr>
              <a:t>57,249.75,</a:t>
            </a:r>
            <a:r>
              <a:rPr sz="1050" spc="-5" dirty="0">
                <a:latin typeface="Segoe UI"/>
                <a:cs typeface="Segoe UI"/>
              </a:rPr>
              <a:t> </a:t>
            </a:r>
            <a:r>
              <a:rPr sz="1050" dirty="0">
                <a:latin typeface="Segoe UI"/>
                <a:cs typeface="Segoe UI"/>
              </a:rPr>
              <a:t>followed</a:t>
            </a:r>
            <a:r>
              <a:rPr sz="1050" spc="-5" dirty="0">
                <a:latin typeface="Segoe UI"/>
                <a:cs typeface="Segoe UI"/>
              </a:rPr>
              <a:t> </a:t>
            </a:r>
            <a:r>
              <a:rPr sz="1050" dirty="0">
                <a:latin typeface="Segoe UI"/>
                <a:cs typeface="Segoe UI"/>
              </a:rPr>
              <a:t>by</a:t>
            </a:r>
            <a:r>
              <a:rPr sz="1050" spc="-5" dirty="0">
                <a:latin typeface="Segoe UI"/>
                <a:cs typeface="Segoe UI"/>
              </a:rPr>
              <a:t> </a:t>
            </a:r>
            <a:r>
              <a:rPr sz="1050" dirty="0">
                <a:latin typeface="Segoe UI"/>
                <a:cs typeface="Segoe UI"/>
              </a:rPr>
              <a:t>First Class,</a:t>
            </a:r>
            <a:r>
              <a:rPr sz="1050" spc="-5" dirty="0">
                <a:latin typeface="Segoe UI"/>
                <a:cs typeface="Segoe UI"/>
              </a:rPr>
              <a:t> </a:t>
            </a:r>
            <a:r>
              <a:rPr sz="1050" dirty="0">
                <a:latin typeface="Segoe UI"/>
                <a:cs typeface="Segoe UI"/>
              </a:rPr>
              <a:t>Second</a:t>
            </a:r>
            <a:r>
              <a:rPr sz="1050" spc="-5" dirty="0">
                <a:latin typeface="Segoe UI"/>
                <a:cs typeface="Segoe UI"/>
              </a:rPr>
              <a:t> </a:t>
            </a:r>
            <a:r>
              <a:rPr sz="1050" dirty="0">
                <a:latin typeface="Segoe UI"/>
                <a:cs typeface="Segoe UI"/>
              </a:rPr>
              <a:t>Class,</a:t>
            </a:r>
            <a:r>
              <a:rPr sz="1050" spc="-5" dirty="0">
                <a:latin typeface="Segoe UI"/>
                <a:cs typeface="Segoe UI"/>
              </a:rPr>
              <a:t> </a:t>
            </a:r>
            <a:r>
              <a:rPr sz="1050" dirty="0">
                <a:latin typeface="Segoe UI"/>
                <a:cs typeface="Segoe UI"/>
              </a:rPr>
              <a:t>and Same </a:t>
            </a:r>
            <a:r>
              <a:rPr sz="1050" spc="-280" dirty="0">
                <a:latin typeface="Segoe UI"/>
                <a:cs typeface="Segoe UI"/>
              </a:rPr>
              <a:t> </a:t>
            </a:r>
            <a:r>
              <a:rPr sz="1050" dirty="0">
                <a:latin typeface="Segoe UI"/>
                <a:cs typeface="Segoe UI"/>
              </a:rPr>
              <a:t>Day.</a:t>
            </a:r>
            <a:r>
              <a:rPr sz="1050" spc="-5" dirty="0">
                <a:latin typeface="Segoe UI"/>
                <a:cs typeface="Segoe UI"/>
              </a:rPr>
              <a:t> </a:t>
            </a:r>
            <a:r>
              <a:rPr sz="1050" dirty="0">
                <a:latin typeface="Segoe UI"/>
                <a:cs typeface="Segoe UI"/>
              </a:rPr>
              <a:t>Late</a:t>
            </a:r>
            <a:r>
              <a:rPr sz="1050" spc="-5" dirty="0">
                <a:latin typeface="Segoe UI"/>
                <a:cs typeface="Segoe UI"/>
              </a:rPr>
              <a:t> </a:t>
            </a:r>
            <a:r>
              <a:rPr sz="1050" dirty="0">
                <a:latin typeface="Segoe UI"/>
                <a:cs typeface="Segoe UI"/>
              </a:rPr>
              <a:t>delivery had</a:t>
            </a:r>
            <a:r>
              <a:rPr sz="1050" spc="-5" dirty="0">
                <a:latin typeface="Segoe UI"/>
                <a:cs typeface="Segoe UI"/>
              </a:rPr>
              <a:t> </a:t>
            </a:r>
            <a:r>
              <a:rPr sz="1050" dirty="0">
                <a:latin typeface="Segoe UI"/>
                <a:cs typeface="Segoe UI"/>
              </a:rPr>
              <a:t>the highest</a:t>
            </a:r>
            <a:r>
              <a:rPr sz="1050" spc="-5" dirty="0">
                <a:latin typeface="Segoe UI"/>
                <a:cs typeface="Segoe UI"/>
              </a:rPr>
              <a:t> </a:t>
            </a:r>
            <a:r>
              <a:rPr sz="1050" dirty="0">
                <a:latin typeface="Segoe UI"/>
                <a:cs typeface="Segoe UI"/>
              </a:rPr>
              <a:t>order item</a:t>
            </a:r>
            <a:r>
              <a:rPr sz="1050" spc="-5" dirty="0">
                <a:latin typeface="Segoe UI"/>
                <a:cs typeface="Segoe UI"/>
              </a:rPr>
              <a:t> </a:t>
            </a:r>
            <a:r>
              <a:rPr sz="1050" dirty="0">
                <a:latin typeface="Segoe UI"/>
                <a:cs typeface="Segoe UI"/>
              </a:rPr>
              <a:t>total at</a:t>
            </a:r>
            <a:r>
              <a:rPr sz="1050" spc="-5" dirty="0">
                <a:latin typeface="Segoe UI"/>
                <a:cs typeface="Segoe UI"/>
              </a:rPr>
              <a:t> </a:t>
            </a:r>
            <a:r>
              <a:rPr sz="1050" dirty="0">
                <a:latin typeface="Segoe UI"/>
                <a:cs typeface="Segoe UI"/>
              </a:rPr>
              <a:t>$18,082,555.30, followed</a:t>
            </a:r>
            <a:r>
              <a:rPr sz="1050" spc="-5" dirty="0">
                <a:latin typeface="Segoe UI"/>
                <a:cs typeface="Segoe UI"/>
              </a:rPr>
              <a:t> </a:t>
            </a:r>
            <a:r>
              <a:rPr sz="1050" dirty="0">
                <a:latin typeface="Segoe UI"/>
                <a:cs typeface="Segoe UI"/>
              </a:rPr>
              <a:t>by Advance</a:t>
            </a:r>
            <a:r>
              <a:rPr sz="1050" spc="-5" dirty="0">
                <a:latin typeface="Segoe UI"/>
                <a:cs typeface="Segoe UI"/>
              </a:rPr>
              <a:t> </a:t>
            </a:r>
            <a:r>
              <a:rPr sz="1050" dirty="0">
                <a:latin typeface="Segoe UI"/>
                <a:cs typeface="Segoe UI"/>
              </a:rPr>
              <a:t>shipping, Shipping</a:t>
            </a:r>
            <a:r>
              <a:rPr sz="1050" spc="-5" dirty="0">
                <a:latin typeface="Segoe UI"/>
                <a:cs typeface="Segoe UI"/>
              </a:rPr>
              <a:t> </a:t>
            </a:r>
            <a:r>
              <a:rPr sz="1050" dirty="0">
                <a:latin typeface="Segoe UI"/>
                <a:cs typeface="Segoe UI"/>
              </a:rPr>
              <a:t>on time,</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Shipping canceled.</a:t>
            </a:r>
          </a:p>
          <a:p>
            <a:pPr marL="12700" marR="52069" algn="just">
              <a:lnSpc>
                <a:spcPct val="131000"/>
              </a:lnSpc>
              <a:spcBef>
                <a:spcPts val="1125"/>
              </a:spcBef>
            </a:pPr>
            <a:r>
              <a:rPr sz="1050" dirty="0">
                <a:latin typeface="Segoe UI"/>
                <a:cs typeface="Segoe UI"/>
              </a:rPr>
              <a:t>They</a:t>
            </a:r>
            <a:r>
              <a:rPr sz="1050" spc="-5" dirty="0">
                <a:latin typeface="Segoe UI"/>
                <a:cs typeface="Segoe UI"/>
              </a:rPr>
              <a:t> </a:t>
            </a:r>
            <a:r>
              <a:rPr sz="1050" dirty="0">
                <a:latin typeface="Segoe UI"/>
                <a:cs typeface="Segoe UI"/>
              </a:rPr>
              <a:t>also</a:t>
            </a:r>
            <a:r>
              <a:rPr sz="1050" spc="-5" dirty="0">
                <a:latin typeface="Segoe UI"/>
                <a:cs typeface="Segoe UI"/>
              </a:rPr>
              <a:t> </a:t>
            </a:r>
            <a:r>
              <a:rPr sz="1050" dirty="0">
                <a:latin typeface="Segoe UI"/>
                <a:cs typeface="Segoe UI"/>
              </a:rPr>
              <a:t>noticed</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correlation</a:t>
            </a:r>
            <a:r>
              <a:rPr sz="1050" spc="-5" dirty="0">
                <a:latin typeface="Segoe UI"/>
                <a:cs typeface="Segoe UI"/>
              </a:rPr>
              <a:t> </a:t>
            </a:r>
            <a:r>
              <a:rPr sz="1050" dirty="0">
                <a:latin typeface="Segoe UI"/>
                <a:cs typeface="Segoe UI"/>
              </a:rPr>
              <a:t>between</a:t>
            </a:r>
            <a:r>
              <a:rPr sz="1050" spc="-5" dirty="0">
                <a:latin typeface="Segoe UI"/>
                <a:cs typeface="Segoe UI"/>
              </a:rPr>
              <a:t> </a:t>
            </a:r>
            <a:r>
              <a:rPr sz="1050" dirty="0">
                <a:latin typeface="Segoe UI"/>
                <a:cs typeface="Segoe UI"/>
              </a:rPr>
              <a:t>days for</a:t>
            </a:r>
            <a:r>
              <a:rPr sz="1050" spc="-5" dirty="0">
                <a:latin typeface="Segoe UI"/>
                <a:cs typeface="Segoe UI"/>
              </a:rPr>
              <a:t> </a:t>
            </a:r>
            <a:r>
              <a:rPr sz="1050" dirty="0">
                <a:latin typeface="Segoe UI"/>
                <a:cs typeface="Segoe UI"/>
              </a:rPr>
              <a:t>shipping</a:t>
            </a:r>
            <a:r>
              <a:rPr sz="1050" spc="-5" dirty="0">
                <a:latin typeface="Segoe UI"/>
                <a:cs typeface="Segoe UI"/>
              </a:rPr>
              <a:t> </a:t>
            </a:r>
            <a:r>
              <a:rPr sz="1050" dirty="0">
                <a:latin typeface="Segoe UI"/>
                <a:cs typeface="Segoe UI"/>
              </a:rPr>
              <a:t>(real)</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total</a:t>
            </a:r>
            <a:r>
              <a:rPr sz="1050" spc="-5" dirty="0">
                <a:latin typeface="Segoe UI"/>
                <a:cs typeface="Segoe UI"/>
              </a:rPr>
              <a:t> </a:t>
            </a:r>
            <a:r>
              <a:rPr sz="1050" dirty="0">
                <a:latin typeface="Segoe UI"/>
                <a:cs typeface="Segoe UI"/>
              </a:rPr>
              <a:t>days</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shipment (scheduled)</a:t>
            </a:r>
            <a:r>
              <a:rPr sz="1050" spc="-5" dirty="0">
                <a:latin typeface="Segoe UI"/>
                <a:cs typeface="Segoe UI"/>
              </a:rPr>
              <a:t> </a:t>
            </a:r>
            <a:r>
              <a:rPr sz="1050" dirty="0">
                <a:latin typeface="Segoe UI"/>
                <a:cs typeface="Segoe UI"/>
              </a:rPr>
              <a:t>was</a:t>
            </a:r>
            <a:r>
              <a:rPr sz="1050" spc="-5" dirty="0">
                <a:latin typeface="Segoe UI"/>
                <a:cs typeface="Segoe UI"/>
              </a:rPr>
              <a:t> </a:t>
            </a:r>
            <a:r>
              <a:rPr sz="1050" dirty="0">
                <a:latin typeface="Segoe UI"/>
                <a:cs typeface="Segoe UI"/>
              </a:rPr>
              <a:t>positive.</a:t>
            </a:r>
            <a:r>
              <a:rPr sz="1050" spc="-5" dirty="0">
                <a:latin typeface="Segoe UI"/>
                <a:cs typeface="Segoe UI"/>
              </a:rPr>
              <a:t> </a:t>
            </a:r>
            <a:r>
              <a:rPr sz="1050" dirty="0">
                <a:latin typeface="Segoe UI"/>
                <a:cs typeface="Segoe UI"/>
              </a:rPr>
              <a:t>Finally,</a:t>
            </a:r>
            <a:r>
              <a:rPr sz="1050" spc="-5" dirty="0">
                <a:latin typeface="Segoe UI"/>
                <a:cs typeface="Segoe UI"/>
              </a:rPr>
              <a:t> </a:t>
            </a:r>
            <a:r>
              <a:rPr sz="1050" dirty="0">
                <a:latin typeface="Segoe UI"/>
                <a:cs typeface="Segoe UI"/>
              </a:rPr>
              <a:t>they</a:t>
            </a:r>
            <a:r>
              <a:rPr sz="1050" spc="-5" dirty="0">
                <a:latin typeface="Segoe UI"/>
                <a:cs typeface="Segoe UI"/>
              </a:rPr>
              <a:t> </a:t>
            </a:r>
            <a:r>
              <a:rPr sz="1050" dirty="0">
                <a:latin typeface="Segoe UI"/>
                <a:cs typeface="Segoe UI"/>
              </a:rPr>
              <a:t>found</a:t>
            </a:r>
            <a:r>
              <a:rPr sz="1050" spc="-5" dirty="0">
                <a:latin typeface="Segoe UI"/>
                <a:cs typeface="Segoe UI"/>
              </a:rPr>
              <a:t> </a:t>
            </a:r>
            <a:r>
              <a:rPr sz="1050" dirty="0">
                <a:latin typeface="Segoe UI"/>
                <a:cs typeface="Segoe UI"/>
              </a:rPr>
              <a:t>that order </a:t>
            </a:r>
            <a:r>
              <a:rPr sz="1050" spc="-280"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ID ranged from 3,191 to 69,373 across</a:t>
            </a:r>
            <a:r>
              <a:rPr sz="1050" spc="-5" dirty="0">
                <a:latin typeface="Segoe UI"/>
                <a:cs typeface="Segoe UI"/>
              </a:rPr>
              <a:t> </a:t>
            </a:r>
            <a:r>
              <a:rPr sz="1050" dirty="0">
                <a:latin typeface="Segoe UI"/>
                <a:cs typeface="Segoe UI"/>
              </a:rPr>
              <a:t>all 10 customer states.</a:t>
            </a:r>
          </a:p>
        </p:txBody>
      </p:sp>
      <p:sp>
        <p:nvSpPr>
          <p:cNvPr id="3" name="object 3">
            <a:extLst>
              <a:ext uri="{FF2B5EF4-FFF2-40B4-BE49-F238E27FC236}">
                <a16:creationId xmlns:a16="http://schemas.microsoft.com/office/drawing/2014/main" id="{B811E7CA-121E-678A-10C4-C249AF59491F}"/>
              </a:ext>
            </a:extLst>
          </p:cNvPr>
          <p:cNvSpPr txBox="1"/>
          <p:nvPr/>
        </p:nvSpPr>
        <p:spPr>
          <a:xfrm>
            <a:off x="469900" y="361950"/>
            <a:ext cx="9753600" cy="1175899"/>
          </a:xfrm>
          <a:prstGeom prst="rect">
            <a:avLst/>
          </a:prstGeom>
        </p:spPr>
        <p:txBody>
          <a:bodyPr vert="horz" wrap="square" lIns="0" tIns="7620" rIns="0" bIns="0" rtlCol="0">
            <a:spAutoFit/>
          </a:bodyPr>
          <a:lstStyle/>
          <a:p>
            <a:pPr marL="12700" marR="5080" algn="just">
              <a:lnSpc>
                <a:spcPct val="133900"/>
              </a:lnSpc>
              <a:spcBef>
                <a:spcPts val="60"/>
              </a:spcBef>
            </a:pPr>
            <a:r>
              <a:rPr sz="1050" dirty="0">
                <a:latin typeface="Segoe UI"/>
                <a:cs typeface="Segoe UI"/>
              </a:rPr>
              <a:t>Once upon a time, there was a company that sold various products to different customer segments. They were interested in understanding their sales </a:t>
            </a:r>
            <a:r>
              <a:rPr sz="1050" spc="5" dirty="0">
                <a:latin typeface="Segoe UI"/>
                <a:cs typeface="Segoe UI"/>
              </a:rPr>
              <a:t> </a:t>
            </a:r>
            <a:r>
              <a:rPr sz="1050" dirty="0">
                <a:latin typeface="Segoe UI"/>
                <a:cs typeface="Segoe UI"/>
              </a:rPr>
              <a:t>performance</a:t>
            </a:r>
            <a:r>
              <a:rPr sz="1050" spc="-5" dirty="0">
                <a:latin typeface="Segoe UI"/>
                <a:cs typeface="Segoe UI"/>
              </a:rPr>
              <a:t> </a:t>
            </a:r>
            <a:r>
              <a:rPr sz="1050" dirty="0">
                <a:latin typeface="Segoe UI"/>
                <a:cs typeface="Segoe UI"/>
              </a:rPr>
              <a:t>across</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segments</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optimize</a:t>
            </a:r>
            <a:r>
              <a:rPr sz="1050" spc="-5" dirty="0">
                <a:latin typeface="Segoe UI"/>
                <a:cs typeface="Segoe UI"/>
              </a:rPr>
              <a:t> </a:t>
            </a:r>
            <a:r>
              <a:rPr sz="1050" dirty="0">
                <a:latin typeface="Segoe UI"/>
                <a:cs typeface="Segoe UI"/>
              </a:rPr>
              <a:t>their</a:t>
            </a:r>
            <a:r>
              <a:rPr sz="1050" spc="-5" dirty="0">
                <a:latin typeface="Segoe UI"/>
                <a:cs typeface="Segoe UI"/>
              </a:rPr>
              <a:t> </a:t>
            </a:r>
            <a:r>
              <a:rPr sz="1050" dirty="0">
                <a:latin typeface="Segoe UI"/>
                <a:cs typeface="Segoe UI"/>
              </a:rPr>
              <a:t>business</a:t>
            </a:r>
            <a:r>
              <a:rPr sz="1050" spc="-5" dirty="0">
                <a:latin typeface="Segoe UI"/>
                <a:cs typeface="Segoe UI"/>
              </a:rPr>
              <a:t> </a:t>
            </a:r>
            <a:r>
              <a:rPr sz="1050" dirty="0">
                <a:latin typeface="Segoe UI"/>
                <a:cs typeface="Segoe UI"/>
              </a:rPr>
              <a:t>strategies.</a:t>
            </a:r>
            <a:r>
              <a:rPr sz="1050" spc="-5" dirty="0">
                <a:latin typeface="Segoe UI"/>
                <a:cs typeface="Segoe UI"/>
              </a:rPr>
              <a:t> </a:t>
            </a:r>
            <a:r>
              <a:rPr sz="1050" dirty="0">
                <a:latin typeface="Segoe UI"/>
                <a:cs typeface="Segoe UI"/>
              </a:rPr>
              <a:t>They</a:t>
            </a:r>
            <a:r>
              <a:rPr sz="1050" spc="-5" dirty="0">
                <a:latin typeface="Segoe UI"/>
                <a:cs typeface="Segoe UI"/>
              </a:rPr>
              <a:t> </a:t>
            </a:r>
            <a:r>
              <a:rPr sz="1050" dirty="0">
                <a:latin typeface="Segoe UI"/>
                <a:cs typeface="Segoe UI"/>
              </a:rPr>
              <a:t>gathered</a:t>
            </a:r>
            <a:r>
              <a:rPr sz="1050" spc="-5" dirty="0">
                <a:latin typeface="Segoe UI"/>
                <a:cs typeface="Segoe UI"/>
              </a:rPr>
              <a:t> </a:t>
            </a:r>
            <a:r>
              <a:rPr sz="1050" dirty="0">
                <a:latin typeface="Segoe UI"/>
                <a:cs typeface="Segoe UI"/>
              </a:rPr>
              <a:t>data</a:t>
            </a:r>
            <a:r>
              <a:rPr sz="1050" spc="-5" dirty="0">
                <a:latin typeface="Segoe UI"/>
                <a:cs typeface="Segoe UI"/>
              </a:rPr>
              <a:t> </a:t>
            </a:r>
            <a:r>
              <a:rPr sz="1050" dirty="0">
                <a:latin typeface="Segoe UI"/>
                <a:cs typeface="Segoe UI"/>
              </a:rPr>
              <a:t>on</a:t>
            </a:r>
            <a:r>
              <a:rPr sz="1050" spc="-5" dirty="0">
                <a:latin typeface="Segoe UI"/>
                <a:cs typeface="Segoe UI"/>
              </a:rPr>
              <a:t> </a:t>
            </a:r>
            <a:r>
              <a:rPr sz="1050" dirty="0">
                <a:latin typeface="Segoe UI"/>
                <a:cs typeface="Segoe UI"/>
              </a:rPr>
              <a:t>various</a:t>
            </a:r>
            <a:r>
              <a:rPr sz="1050" spc="-5" dirty="0">
                <a:latin typeface="Segoe UI"/>
                <a:cs typeface="Segoe UI"/>
              </a:rPr>
              <a:t> </a:t>
            </a:r>
            <a:r>
              <a:rPr sz="1050" dirty="0">
                <a:latin typeface="Segoe UI"/>
                <a:cs typeface="Segoe UI"/>
              </a:rPr>
              <a:t>metrics,</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upon</a:t>
            </a:r>
            <a:r>
              <a:rPr sz="1050" spc="-5" dirty="0">
                <a:latin typeface="Segoe UI"/>
                <a:cs typeface="Segoe UI"/>
              </a:rPr>
              <a:t> </a:t>
            </a:r>
            <a:r>
              <a:rPr sz="1050" dirty="0">
                <a:latin typeface="Segoe UI"/>
                <a:cs typeface="Segoe UI"/>
              </a:rPr>
              <a:t>analyzing</a:t>
            </a:r>
            <a:r>
              <a:rPr sz="1050" spc="-5" dirty="0">
                <a:latin typeface="Segoe UI"/>
                <a:cs typeface="Segoe UI"/>
              </a:rPr>
              <a:t> </a:t>
            </a:r>
            <a:r>
              <a:rPr sz="1050" dirty="0">
                <a:latin typeface="Segoe UI"/>
                <a:cs typeface="Segoe UI"/>
              </a:rPr>
              <a:t>it,</a:t>
            </a:r>
            <a:r>
              <a:rPr sz="1050" spc="-5" dirty="0">
                <a:latin typeface="Segoe UI"/>
                <a:cs typeface="Segoe UI"/>
              </a:rPr>
              <a:t> </a:t>
            </a:r>
            <a:r>
              <a:rPr sz="1050" dirty="0">
                <a:latin typeface="Segoe UI"/>
                <a:cs typeface="Segoe UI"/>
              </a:rPr>
              <a:t>they</a:t>
            </a:r>
            <a:r>
              <a:rPr sz="1050" spc="-5" dirty="0">
                <a:latin typeface="Segoe UI"/>
                <a:cs typeface="Segoe UI"/>
              </a:rPr>
              <a:t> </a:t>
            </a:r>
            <a:r>
              <a:rPr sz="1050" dirty="0">
                <a:latin typeface="Segoe UI"/>
                <a:cs typeface="Segoe UI"/>
              </a:rPr>
              <a:t>found </a:t>
            </a:r>
            <a:r>
              <a:rPr sz="1050" spc="-280" dirty="0">
                <a:latin typeface="Segoe UI"/>
                <a:cs typeface="Segoe UI"/>
              </a:rPr>
              <a:t> </a:t>
            </a:r>
            <a:r>
              <a:rPr sz="1050" dirty="0">
                <a:latin typeface="Segoe UI"/>
                <a:cs typeface="Segoe UI"/>
              </a:rPr>
              <a:t>some</a:t>
            </a:r>
            <a:r>
              <a:rPr sz="1050" spc="-5" dirty="0">
                <a:latin typeface="Segoe UI"/>
                <a:cs typeface="Segoe UI"/>
              </a:rPr>
              <a:t> </a:t>
            </a:r>
            <a:r>
              <a:rPr sz="1050" dirty="0">
                <a:latin typeface="Segoe UI"/>
                <a:cs typeface="Segoe UI"/>
              </a:rPr>
              <a:t>interesting insights.</a:t>
            </a:r>
          </a:p>
          <a:p>
            <a:pPr algn="just">
              <a:lnSpc>
                <a:spcPct val="100000"/>
              </a:lnSpc>
              <a:spcBef>
                <a:spcPts val="45"/>
              </a:spcBef>
            </a:pPr>
            <a:endParaRPr sz="1050" dirty="0">
              <a:latin typeface="Segoe UI"/>
              <a:cs typeface="Segoe UI"/>
            </a:endParaRPr>
          </a:p>
          <a:p>
            <a:pPr marL="12700" algn="just">
              <a:lnSpc>
                <a:spcPct val="100000"/>
              </a:lnSpc>
            </a:pPr>
            <a:r>
              <a:rPr sz="1050" dirty="0">
                <a:latin typeface="Segoe UI"/>
                <a:cs typeface="Segoe UI"/>
              </a:rPr>
              <a:t>They discovered that</a:t>
            </a:r>
            <a:r>
              <a:rPr sz="1050" spc="5" dirty="0">
                <a:latin typeface="Segoe UI"/>
                <a:cs typeface="Segoe UI"/>
              </a:rPr>
              <a:t> </a:t>
            </a:r>
            <a:r>
              <a:rPr sz="1050" dirty="0">
                <a:latin typeface="Segoe UI"/>
                <a:cs typeface="Segoe UI"/>
              </a:rPr>
              <a:t>the Consumer segment</a:t>
            </a:r>
            <a:r>
              <a:rPr sz="1050" spc="5" dirty="0">
                <a:latin typeface="Segoe UI"/>
                <a:cs typeface="Segoe UI"/>
              </a:rPr>
              <a:t> </a:t>
            </a:r>
            <a:r>
              <a:rPr sz="1050" dirty="0">
                <a:latin typeface="Segoe UI"/>
                <a:cs typeface="Segoe UI"/>
              </a:rPr>
              <a:t>had the highest</a:t>
            </a:r>
            <a:r>
              <a:rPr sz="1050" spc="5" dirty="0">
                <a:latin typeface="Segoe UI"/>
                <a:cs typeface="Segoe UI"/>
              </a:rPr>
              <a:t> </a:t>
            </a:r>
            <a:r>
              <a:rPr sz="1050" dirty="0">
                <a:latin typeface="Segoe UI"/>
                <a:cs typeface="Segoe UI"/>
              </a:rPr>
              <a:t>sales at</a:t>
            </a:r>
            <a:r>
              <a:rPr sz="1050" spc="5" dirty="0">
                <a:latin typeface="Segoe UI"/>
                <a:cs typeface="Segoe UI"/>
              </a:rPr>
              <a:t> </a:t>
            </a:r>
            <a:r>
              <a:rPr sz="1000" spc="40" dirty="0">
                <a:latin typeface="Microsoft Sans Serif"/>
                <a:cs typeface="Microsoft Sans Serif"/>
              </a:rPr>
              <a:t>19,</a:t>
            </a:r>
            <a:r>
              <a:rPr sz="1000" spc="-70" dirty="0">
                <a:latin typeface="Microsoft Sans Serif"/>
                <a:cs typeface="Microsoft Sans Serif"/>
              </a:rPr>
              <a:t> </a:t>
            </a:r>
            <a:r>
              <a:rPr sz="1000" spc="40" dirty="0">
                <a:latin typeface="Microsoft Sans Serif"/>
                <a:cs typeface="Microsoft Sans Serif"/>
              </a:rPr>
              <a:t>095,</a:t>
            </a:r>
            <a:r>
              <a:rPr sz="1000" spc="-70" dirty="0">
                <a:latin typeface="Microsoft Sans Serif"/>
                <a:cs typeface="Microsoft Sans Serif"/>
              </a:rPr>
              <a:t> </a:t>
            </a:r>
            <a:r>
              <a:rPr sz="1000" spc="40" dirty="0">
                <a:latin typeface="Microsoft Sans Serif"/>
                <a:cs typeface="Microsoft Sans Serif"/>
              </a:rPr>
              <a:t>790.16,</a:t>
            </a:r>
            <a:r>
              <a:rPr sz="1000" spc="-70" dirty="0">
                <a:latin typeface="Microsoft Sans Serif"/>
                <a:cs typeface="Microsoft Sans Serif"/>
              </a:rPr>
              <a:t> </a:t>
            </a:r>
            <a:r>
              <a:rPr sz="1050" spc="30" dirty="0">
                <a:latin typeface="Trebuchet MS"/>
                <a:cs typeface="Trebuchet MS"/>
              </a:rPr>
              <a:t>followedbyCorporateat</a:t>
            </a:r>
            <a:r>
              <a:rPr sz="1050" spc="30" dirty="0">
                <a:latin typeface="Segoe UI"/>
                <a:cs typeface="Segoe UI"/>
              </a:rPr>
              <a:t>11,168,406.84,</a:t>
            </a:r>
            <a:r>
              <a:rPr sz="1050" spc="5" dirty="0">
                <a:latin typeface="Segoe UI"/>
                <a:cs typeface="Segoe UI"/>
              </a:rPr>
              <a:t> </a:t>
            </a:r>
            <a:r>
              <a:rPr sz="1050" dirty="0">
                <a:latin typeface="Segoe UI"/>
                <a:cs typeface="Segoe UI"/>
              </a:rPr>
              <a:t>and Home Office</a:t>
            </a:r>
            <a:r>
              <a:rPr sz="1050" spc="5" dirty="0">
                <a:latin typeface="Segoe UI"/>
                <a:cs typeface="Segoe UI"/>
              </a:rPr>
              <a:t> </a:t>
            </a:r>
            <a:r>
              <a:rPr sz="1050" dirty="0">
                <a:latin typeface="Segoe UI"/>
                <a:cs typeface="Segoe UI"/>
              </a:rPr>
              <a:t>at</a:t>
            </a:r>
          </a:p>
          <a:p>
            <a:pPr marL="12700" marR="11430" algn="just">
              <a:lnSpc>
                <a:spcPts val="1730"/>
              </a:lnSpc>
              <a:spcBef>
                <a:spcPts val="15"/>
              </a:spcBef>
            </a:pPr>
            <a:r>
              <a:rPr sz="1000" spc="40" dirty="0">
                <a:latin typeface="Microsoft Sans Serif"/>
                <a:cs typeface="Microsoft Sans Serif"/>
              </a:rPr>
              <a:t>6,</a:t>
            </a:r>
            <a:r>
              <a:rPr sz="1000" spc="-60" dirty="0">
                <a:latin typeface="Microsoft Sans Serif"/>
                <a:cs typeface="Microsoft Sans Serif"/>
              </a:rPr>
              <a:t> </a:t>
            </a:r>
            <a:r>
              <a:rPr sz="1000" spc="40" dirty="0">
                <a:latin typeface="Microsoft Sans Serif"/>
                <a:cs typeface="Microsoft Sans Serif"/>
              </a:rPr>
              <a:t>520,</a:t>
            </a:r>
            <a:r>
              <a:rPr sz="1000" spc="-60" dirty="0">
                <a:latin typeface="Microsoft Sans Serif"/>
                <a:cs typeface="Microsoft Sans Serif"/>
              </a:rPr>
              <a:t> </a:t>
            </a:r>
            <a:r>
              <a:rPr sz="1000" spc="55" dirty="0">
                <a:latin typeface="Microsoft Sans Serif"/>
                <a:cs typeface="Microsoft Sans Serif"/>
              </a:rPr>
              <a:t>538.02.</a:t>
            </a:r>
            <a:r>
              <a:rPr sz="1050" spc="55" dirty="0">
                <a:latin typeface="Trebuchet MS"/>
                <a:cs typeface="Trebuchet MS"/>
              </a:rPr>
              <a:t>TheyalsofoundthattheConsumersegmenthadthehighestbenefitperorderat</a:t>
            </a:r>
            <a:r>
              <a:rPr sz="1050" spc="55" dirty="0">
                <a:latin typeface="Segoe UI"/>
                <a:cs typeface="Segoe UI"/>
              </a:rPr>
              <a:t>2,073,487.67,</a:t>
            </a:r>
            <a:r>
              <a:rPr sz="1050" spc="15" dirty="0">
                <a:latin typeface="Segoe UI"/>
                <a:cs typeface="Segoe UI"/>
              </a:rPr>
              <a:t> </a:t>
            </a:r>
            <a:r>
              <a:rPr sz="1050" dirty="0">
                <a:latin typeface="Segoe UI"/>
                <a:cs typeface="Segoe UI"/>
              </a:rPr>
              <a:t>which</a:t>
            </a:r>
            <a:r>
              <a:rPr sz="1050" spc="15" dirty="0">
                <a:latin typeface="Segoe UI"/>
                <a:cs typeface="Segoe UI"/>
              </a:rPr>
              <a:t> </a:t>
            </a:r>
            <a:r>
              <a:rPr sz="1050" dirty="0">
                <a:latin typeface="Segoe UI"/>
                <a:cs typeface="Segoe UI"/>
              </a:rPr>
              <a:t>was</a:t>
            </a:r>
            <a:r>
              <a:rPr sz="1050" spc="20" dirty="0">
                <a:latin typeface="Segoe UI"/>
                <a:cs typeface="Segoe UI"/>
              </a:rPr>
              <a:t> </a:t>
            </a:r>
            <a:r>
              <a:rPr sz="1050" dirty="0">
                <a:latin typeface="Segoe UI"/>
                <a:cs typeface="Segoe UI"/>
              </a:rPr>
              <a:t>200.14%</a:t>
            </a:r>
            <a:r>
              <a:rPr sz="1050" spc="15" dirty="0">
                <a:latin typeface="Segoe UI"/>
                <a:cs typeface="Segoe UI"/>
              </a:rPr>
              <a:t> </a:t>
            </a:r>
            <a:r>
              <a:rPr sz="1050" dirty="0">
                <a:latin typeface="Segoe UI"/>
                <a:cs typeface="Segoe UI"/>
              </a:rPr>
              <a:t>higher</a:t>
            </a:r>
            <a:r>
              <a:rPr sz="1050" spc="15" dirty="0">
                <a:latin typeface="Segoe UI"/>
                <a:cs typeface="Segoe UI"/>
              </a:rPr>
              <a:t> </a:t>
            </a:r>
            <a:r>
              <a:rPr sz="1050" dirty="0">
                <a:latin typeface="Segoe UI"/>
                <a:cs typeface="Segoe UI"/>
              </a:rPr>
              <a:t>than</a:t>
            </a:r>
            <a:r>
              <a:rPr sz="1050" spc="15" dirty="0">
                <a:latin typeface="Segoe UI"/>
                <a:cs typeface="Segoe UI"/>
              </a:rPr>
              <a:t> </a:t>
            </a:r>
            <a:r>
              <a:rPr sz="1050" dirty="0">
                <a:latin typeface="Segoe UI"/>
                <a:cs typeface="Segoe UI"/>
              </a:rPr>
              <a:t>Home </a:t>
            </a:r>
            <a:r>
              <a:rPr sz="1050" spc="-270" dirty="0">
                <a:latin typeface="Segoe UI"/>
                <a:cs typeface="Segoe UI"/>
              </a:rPr>
              <a:t> </a:t>
            </a:r>
            <a:r>
              <a:rPr sz="1050" dirty="0">
                <a:latin typeface="Segoe UI"/>
                <a:cs typeface="Segoe UI"/>
              </a:rPr>
              <a:t>Office,</a:t>
            </a:r>
            <a:r>
              <a:rPr sz="1050" spc="-5" dirty="0">
                <a:latin typeface="Segoe UI"/>
                <a:cs typeface="Segoe UI"/>
              </a:rPr>
              <a:t> </a:t>
            </a:r>
            <a:r>
              <a:rPr sz="1050" dirty="0">
                <a:latin typeface="Segoe UI"/>
                <a:cs typeface="Segoe UI"/>
              </a:rPr>
              <a:t>the segment with the lowest benefit per</a:t>
            </a:r>
            <a:r>
              <a:rPr sz="1050" spc="-5" dirty="0">
                <a:latin typeface="Segoe UI"/>
                <a:cs typeface="Segoe UI"/>
              </a:rPr>
              <a:t> </a:t>
            </a:r>
            <a:r>
              <a:rPr sz="1050" dirty="0">
                <a:latin typeface="Segoe UI"/>
                <a:cs typeface="Segoe UI"/>
              </a:rPr>
              <a:t>order at $690,840.34.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95E23-4768-4967-AF87-EC4F705D3D35}"/>
              </a:ext>
            </a:extLst>
          </p:cNvPr>
          <p:cNvSpPr>
            <a:spLocks noGrp="1"/>
          </p:cNvSpPr>
          <p:nvPr>
            <p:ph sz="half" idx="2"/>
          </p:nvPr>
        </p:nvSpPr>
        <p:spPr>
          <a:xfrm>
            <a:off x="393700" y="480134"/>
            <a:ext cx="9982200" cy="2677656"/>
          </a:xfrm>
        </p:spPr>
        <p:txBody>
          <a:bodyPr/>
          <a:lstStyle/>
          <a:p>
            <a:r>
              <a:rPr lang="en-US" spc="10" dirty="0">
                <a:latin typeface="Segoe UI Semibold"/>
                <a:cs typeface="Segoe UI Semibold"/>
              </a:rPr>
              <a:t>Machine learning model to predict the delivery risk </a:t>
            </a:r>
          </a:p>
          <a:p>
            <a:endParaRPr lang="en-US" sz="1800" spc="10" dirty="0">
              <a:latin typeface="Segoe UI Semibold"/>
              <a:cs typeface="Segoe UI Semibold"/>
            </a:endParaRPr>
          </a:p>
          <a:p>
            <a:pPr marL="171450" indent="-171450">
              <a:buFont typeface="Wingdings" panose="05000000000000000000" pitchFamily="2" charset="2"/>
              <a:buChar char="Ø"/>
            </a:pPr>
            <a:r>
              <a:rPr lang="en-US" sz="1050" spc="10" dirty="0">
                <a:latin typeface="Segoe UI" panose="020B0502040204020203" pitchFamily="34" charset="0"/>
                <a:cs typeface="Segoe UI" panose="020B0502040204020203" pitchFamily="34" charset="0"/>
              </a:rPr>
              <a:t>For </a:t>
            </a:r>
            <a:r>
              <a:rPr lang="en-US" sz="1050" spc="10" dirty="0" err="1">
                <a:latin typeface="Segoe UI" panose="020B0502040204020203" pitchFamily="34" charset="0"/>
                <a:cs typeface="Segoe UI" panose="020B0502040204020203" pitchFamily="34" charset="0"/>
              </a:rPr>
              <a:t>predic</a:t>
            </a:r>
            <a:r>
              <a:rPr lang="en-IN" sz="1050" spc="10" dirty="0">
                <a:latin typeface="Segoe UI" panose="020B0502040204020203" pitchFamily="34" charset="0"/>
                <a:cs typeface="Segoe UI" panose="020B0502040204020203" pitchFamily="34" charset="0"/>
              </a:rPr>
              <a:t>ting the delivery risk we use random forest algorithm and </a:t>
            </a:r>
            <a:r>
              <a:rPr lang="en-IN" sz="1050" spc="10" dirty="0" err="1">
                <a:latin typeface="Segoe UI" panose="020B0502040204020203" pitchFamily="34" charset="0"/>
                <a:cs typeface="Segoe UI" panose="020B0502040204020203" pitchFamily="34" charset="0"/>
              </a:rPr>
              <a:t>XGBoost</a:t>
            </a:r>
            <a:r>
              <a:rPr lang="en-IN" sz="1050" spc="10" dirty="0">
                <a:latin typeface="Segoe UI" panose="020B0502040204020203" pitchFamily="34" charset="0"/>
                <a:cs typeface="Segoe UI" panose="020B0502040204020203" pitchFamily="34" charset="0"/>
              </a:rPr>
              <a:t> algorithm which both give same accuracy around 97%</a:t>
            </a:r>
          </a:p>
          <a:p>
            <a:endParaRPr lang="en-IN" sz="1050" spc="10" dirty="0">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Ø"/>
            </a:pPr>
            <a:r>
              <a:rPr lang="en-IN" sz="1050" spc="10" dirty="0">
                <a:latin typeface="Segoe UI" panose="020B0502040204020203" pitchFamily="34" charset="0"/>
                <a:cs typeface="Segoe UI" panose="020B0502040204020203" pitchFamily="34" charset="0"/>
              </a:rPr>
              <a:t>From below parameter we predict a delivery risk:</a:t>
            </a:r>
          </a:p>
          <a:p>
            <a:pPr marL="171450" indent="-171450">
              <a:buFont typeface="Courier New" panose="02070309020205020404" pitchFamily="49" charset="0"/>
              <a:buChar char="o"/>
            </a:pPr>
            <a:r>
              <a:rPr lang="en-US" sz="1050" u="sng" dirty="0">
                <a:solidFill>
                  <a:schemeClr val="tx1"/>
                </a:solidFill>
                <a:effectLst/>
                <a:latin typeface="Segoe UI" panose="020B0502040204020203" pitchFamily="34" charset="0"/>
                <a:cs typeface="Segoe UI" panose="020B0502040204020203" pitchFamily="34" charset="0"/>
              </a:rPr>
              <a:t>Days for shipping (real)</a:t>
            </a:r>
            <a:r>
              <a:rPr lang="en-US" sz="1050" dirty="0">
                <a:solidFill>
                  <a:schemeClr val="tx1"/>
                </a:solidFill>
                <a:effectLst/>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Days for shipment (scheduled)</a:t>
            </a:r>
            <a:r>
              <a:rPr lang="en-US" sz="1050" dirty="0">
                <a:solidFill>
                  <a:schemeClr val="tx1"/>
                </a:solidFill>
                <a:effectLst/>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Benefit per order</a:t>
            </a:r>
            <a:r>
              <a:rPr lang="en-US" sz="1050" dirty="0">
                <a:solidFill>
                  <a:schemeClr val="tx1"/>
                </a:solidFill>
                <a:effectLst/>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Sales per customer</a:t>
            </a:r>
            <a:r>
              <a:rPr lang="en-US" sz="1050" dirty="0">
                <a:solidFill>
                  <a:schemeClr val="tx1"/>
                </a:solidFill>
                <a:effectLst/>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Category Name</a:t>
            </a:r>
            <a:r>
              <a:rPr lang="en-US" sz="1050" dirty="0">
                <a:solidFill>
                  <a:schemeClr val="tx1"/>
                </a:solidFill>
                <a:effectLst/>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Customer</a:t>
            </a:r>
            <a:r>
              <a:rPr lang="en-US" sz="1050" u="sng" dirty="0">
                <a:solidFill>
                  <a:schemeClr val="tx1"/>
                </a:solidFill>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City</a:t>
            </a:r>
            <a:r>
              <a:rPr lang="en-US" sz="1050" dirty="0">
                <a:solidFill>
                  <a:schemeClr val="tx1"/>
                </a:solidFill>
                <a:latin typeface="Segoe UI" panose="020B0502040204020203" pitchFamily="34" charset="0"/>
                <a:cs typeface="Segoe UI" panose="020B0502040204020203" pitchFamily="34" charset="0"/>
              </a:rPr>
              <a:t> </a:t>
            </a:r>
            <a:r>
              <a:rPr lang="en-US" sz="1050" dirty="0">
                <a:solidFill>
                  <a:schemeClr val="tx1"/>
                </a:solidFill>
                <a:effectLst/>
                <a:latin typeface="Segoe UI" panose="020B0502040204020203" pitchFamily="34" charset="0"/>
                <a:cs typeface="Segoe UI" panose="020B0502040204020203" pitchFamily="34" charset="0"/>
              </a:rPr>
              <a:t>,</a:t>
            </a:r>
            <a:r>
              <a:rPr lang="en-US" sz="1050" dirty="0">
                <a:solidFill>
                  <a:schemeClr val="tx1"/>
                </a:solidFill>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Order Item Product Price</a:t>
            </a:r>
            <a:r>
              <a:rPr lang="en-US" sz="1050" dirty="0">
                <a:solidFill>
                  <a:schemeClr val="tx1"/>
                </a:solidFill>
                <a:effectLst/>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Order Item Total</a:t>
            </a:r>
            <a:r>
              <a:rPr lang="en-US" sz="1050" dirty="0">
                <a:solidFill>
                  <a:schemeClr val="tx1"/>
                </a:solidFill>
                <a:effectLst/>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Order Profit Per Order</a:t>
            </a:r>
            <a:r>
              <a:rPr lang="en-US" sz="1050" dirty="0">
                <a:solidFill>
                  <a:schemeClr val="tx1"/>
                </a:solidFill>
                <a:effectLst/>
                <a:latin typeface="Segoe UI" panose="020B0502040204020203" pitchFamily="34" charset="0"/>
                <a:cs typeface="Segoe UI" panose="020B0502040204020203" pitchFamily="34" charset="0"/>
              </a:rPr>
              <a:t>,</a:t>
            </a:r>
            <a:r>
              <a:rPr lang="en-US" sz="1050" dirty="0">
                <a:solidFill>
                  <a:schemeClr val="tx1"/>
                </a:solidFill>
                <a:latin typeface="Segoe UI" panose="020B0502040204020203" pitchFamily="34" charset="0"/>
                <a:cs typeface="Segoe UI" panose="020B0502040204020203" pitchFamily="34" charset="0"/>
              </a:rPr>
              <a:t> </a:t>
            </a:r>
            <a:r>
              <a:rPr lang="en-US" sz="1050" u="sng" dirty="0">
                <a:solidFill>
                  <a:schemeClr val="tx1"/>
                </a:solidFill>
                <a:effectLst/>
                <a:latin typeface="Segoe UI" panose="020B0502040204020203" pitchFamily="34" charset="0"/>
                <a:cs typeface="Segoe UI" panose="020B0502040204020203" pitchFamily="34" charset="0"/>
              </a:rPr>
              <a:t>Product Name</a:t>
            </a:r>
          </a:p>
          <a:p>
            <a:pPr marL="171450" indent="-171450">
              <a:buFont typeface="Courier New" panose="02070309020205020404" pitchFamily="49" charset="0"/>
              <a:buChar char="o"/>
            </a:pPr>
            <a:endParaRPr lang="en-US" sz="1050" u="sng" dirty="0">
              <a:solidFill>
                <a:schemeClr val="tx1"/>
              </a:solidFill>
              <a:effectLst/>
              <a:latin typeface="Segoe UI" panose="020B0502040204020203" pitchFamily="34" charset="0"/>
              <a:cs typeface="Segoe UI" panose="020B0502040204020203" pitchFamily="34" charset="0"/>
            </a:endParaRPr>
          </a:p>
          <a:p>
            <a:endParaRPr lang="en-US" sz="1050" u="sng" dirty="0">
              <a:solidFill>
                <a:schemeClr val="tx1"/>
              </a:solidFill>
              <a:effectLst/>
              <a:latin typeface="Segoe UI" panose="020B0502040204020203" pitchFamily="34" charset="0"/>
              <a:cs typeface="Segoe UI" panose="020B0502040204020203" pitchFamily="34" charset="0"/>
            </a:endParaRPr>
          </a:p>
          <a:p>
            <a:pPr marL="171450" indent="-171450">
              <a:buFont typeface="Courier New" panose="02070309020205020404" pitchFamily="49" charset="0"/>
              <a:buChar char="o"/>
            </a:pPr>
            <a:endParaRPr lang="en-IN" sz="1050" spc="10" dirty="0">
              <a:latin typeface="Segoe UI" panose="020B0502040204020203" pitchFamily="34" charset="0"/>
              <a:cs typeface="Segoe UI" panose="020B0502040204020203" pitchFamily="34" charset="0"/>
            </a:endParaRPr>
          </a:p>
          <a:p>
            <a:endParaRPr lang="en-IN" spc="10" dirty="0">
              <a:latin typeface="Segoe UI"/>
              <a:cs typeface="Segoe UI"/>
            </a:endParaRPr>
          </a:p>
          <a:p>
            <a:endParaRPr lang="en-IN" spc="10" dirty="0">
              <a:latin typeface="Segoe UI"/>
              <a:cs typeface="Segoe UI"/>
            </a:endParaRPr>
          </a:p>
          <a:p>
            <a:endParaRPr lang="en-US" sz="1800" dirty="0">
              <a:latin typeface="Segoe UI Semibold"/>
              <a:cs typeface="Segoe UI Semibold"/>
            </a:endParaRPr>
          </a:p>
        </p:txBody>
      </p:sp>
      <p:pic>
        <p:nvPicPr>
          <p:cNvPr id="10" name="Picture 9">
            <a:extLst>
              <a:ext uri="{FF2B5EF4-FFF2-40B4-BE49-F238E27FC236}">
                <a16:creationId xmlns:a16="http://schemas.microsoft.com/office/drawing/2014/main" id="{FFEF1B2F-82E7-344F-F452-64059B655821}"/>
              </a:ext>
            </a:extLst>
          </p:cNvPr>
          <p:cNvPicPr>
            <a:picLocks noChangeAspect="1"/>
          </p:cNvPicPr>
          <p:nvPr/>
        </p:nvPicPr>
        <p:blipFill rotWithShape="1">
          <a:blip r:embed="rId2"/>
          <a:srcRect l="2256" t="20863" r="48575" b="25930"/>
          <a:stretch/>
        </p:blipFill>
        <p:spPr>
          <a:xfrm>
            <a:off x="317500" y="2428165"/>
            <a:ext cx="5029200" cy="4114801"/>
          </a:xfrm>
          <a:prstGeom prst="rect">
            <a:avLst/>
          </a:prstGeom>
        </p:spPr>
      </p:pic>
      <p:pic>
        <p:nvPicPr>
          <p:cNvPr id="12" name="Picture 11">
            <a:extLst>
              <a:ext uri="{FF2B5EF4-FFF2-40B4-BE49-F238E27FC236}">
                <a16:creationId xmlns:a16="http://schemas.microsoft.com/office/drawing/2014/main" id="{2EA162DD-3B01-A26C-352C-5A684144E8FB}"/>
              </a:ext>
            </a:extLst>
          </p:cNvPr>
          <p:cNvPicPr>
            <a:picLocks noChangeAspect="1"/>
          </p:cNvPicPr>
          <p:nvPr/>
        </p:nvPicPr>
        <p:blipFill rotWithShape="1">
          <a:blip r:embed="rId3"/>
          <a:srcRect l="2969" t="20863" r="52851" b="10728"/>
          <a:stretch/>
        </p:blipFill>
        <p:spPr>
          <a:xfrm>
            <a:off x="5651499" y="2406650"/>
            <a:ext cx="4751145" cy="3952380"/>
          </a:xfrm>
          <a:prstGeom prst="rect">
            <a:avLst/>
          </a:prstGeom>
        </p:spPr>
      </p:pic>
      <p:sp>
        <p:nvSpPr>
          <p:cNvPr id="13" name="TextBox 12">
            <a:extLst>
              <a:ext uri="{FF2B5EF4-FFF2-40B4-BE49-F238E27FC236}">
                <a16:creationId xmlns:a16="http://schemas.microsoft.com/office/drawing/2014/main" id="{67531446-E236-F3EF-6CEA-7CD710FE92F6}"/>
              </a:ext>
            </a:extLst>
          </p:cNvPr>
          <p:cNvSpPr txBox="1"/>
          <p:nvPr/>
        </p:nvSpPr>
        <p:spPr>
          <a:xfrm>
            <a:off x="1536625" y="2058833"/>
            <a:ext cx="2971950" cy="369332"/>
          </a:xfrm>
          <a:prstGeom prst="rect">
            <a:avLst/>
          </a:prstGeom>
          <a:noFill/>
        </p:spPr>
        <p:txBody>
          <a:bodyPr wrap="square" rtlCol="0">
            <a:spAutoFit/>
          </a:bodyPr>
          <a:lstStyle/>
          <a:p>
            <a:r>
              <a:rPr lang="en-US" b="1" dirty="0"/>
              <a:t>Random forest algorithm</a:t>
            </a:r>
            <a:endParaRPr lang="en-IN" b="1" dirty="0"/>
          </a:p>
        </p:txBody>
      </p:sp>
      <p:sp>
        <p:nvSpPr>
          <p:cNvPr id="16" name="TextBox 15">
            <a:extLst>
              <a:ext uri="{FF2B5EF4-FFF2-40B4-BE49-F238E27FC236}">
                <a16:creationId xmlns:a16="http://schemas.microsoft.com/office/drawing/2014/main" id="{5D6EF182-C1EC-1C50-F1B1-778D652617DB}"/>
              </a:ext>
            </a:extLst>
          </p:cNvPr>
          <p:cNvSpPr txBox="1"/>
          <p:nvPr/>
        </p:nvSpPr>
        <p:spPr>
          <a:xfrm>
            <a:off x="7251700" y="2058833"/>
            <a:ext cx="2667150" cy="369332"/>
          </a:xfrm>
          <a:prstGeom prst="rect">
            <a:avLst/>
          </a:prstGeom>
          <a:noFill/>
        </p:spPr>
        <p:txBody>
          <a:bodyPr wrap="square" rtlCol="0">
            <a:spAutoFit/>
          </a:bodyPr>
          <a:lstStyle/>
          <a:p>
            <a:r>
              <a:rPr lang="en-US" b="1" dirty="0" err="1"/>
              <a:t>XGBoost</a:t>
            </a:r>
            <a:r>
              <a:rPr lang="en-US" b="1" dirty="0"/>
              <a:t> algorithm </a:t>
            </a:r>
            <a:endParaRPr lang="en-IN" b="1" dirty="0"/>
          </a:p>
        </p:txBody>
      </p:sp>
    </p:spTree>
    <p:extLst>
      <p:ext uri="{BB962C8B-B14F-4D97-AF65-F5344CB8AC3E}">
        <p14:creationId xmlns:p14="http://schemas.microsoft.com/office/powerpoint/2010/main" val="176223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95E23-4768-4967-AF87-EC4F705D3D35}"/>
              </a:ext>
            </a:extLst>
          </p:cNvPr>
          <p:cNvSpPr>
            <a:spLocks noGrp="1"/>
          </p:cNvSpPr>
          <p:nvPr>
            <p:ph sz="half" idx="2"/>
          </p:nvPr>
        </p:nvSpPr>
        <p:spPr>
          <a:xfrm>
            <a:off x="393700" y="480134"/>
            <a:ext cx="9982200" cy="276999"/>
          </a:xfrm>
        </p:spPr>
        <p:txBody>
          <a:bodyPr/>
          <a:lstStyle/>
          <a:p>
            <a:r>
              <a:rPr lang="en-US" dirty="0">
                <a:latin typeface="Segoe UI Semibold"/>
                <a:cs typeface="Segoe UI Semibold"/>
              </a:rPr>
              <a:t>Correlation matrix of independent feature:</a:t>
            </a:r>
          </a:p>
        </p:txBody>
      </p:sp>
      <p:pic>
        <p:nvPicPr>
          <p:cNvPr id="1026" name="Picture 2">
            <a:extLst>
              <a:ext uri="{FF2B5EF4-FFF2-40B4-BE49-F238E27FC236}">
                <a16:creationId xmlns:a16="http://schemas.microsoft.com/office/drawing/2014/main" id="{4D3F89A9-CFA4-C11D-8A50-A25318CA9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035050"/>
            <a:ext cx="8370887" cy="667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16" descr="object 2"/>
          <p:cNvPicPr preferRelativeResize="0"/>
          <p:nvPr/>
        </p:nvPicPr>
        <p:blipFill rotWithShape="1">
          <a:blip r:embed="rId3">
            <a:alphaModFix/>
          </a:blip>
          <a:srcRect/>
          <a:stretch/>
        </p:blipFill>
        <p:spPr>
          <a:xfrm>
            <a:off x="3365500" y="2064436"/>
            <a:ext cx="4163689" cy="3427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0680B638-7F5B-6BC0-813A-0438BDA46339}"/>
              </a:ext>
            </a:extLst>
          </p:cNvPr>
          <p:cNvSpPr txBox="1"/>
          <p:nvPr/>
        </p:nvSpPr>
        <p:spPr>
          <a:xfrm>
            <a:off x="3594100" y="1035050"/>
            <a:ext cx="3505200" cy="477695"/>
          </a:xfrm>
          <a:prstGeom prst="rect">
            <a:avLst/>
          </a:prstGeom>
        </p:spPr>
        <p:txBody>
          <a:bodyPr vert="horz" wrap="square" lIns="0" tIns="15875" rIns="0" bIns="0" rtlCol="0">
            <a:spAutoFit/>
          </a:bodyPr>
          <a:lstStyle/>
          <a:p>
            <a:pPr marL="12700" algn="ctr">
              <a:lnSpc>
                <a:spcPct val="100000"/>
              </a:lnSpc>
              <a:spcBef>
                <a:spcPts val="125"/>
              </a:spcBef>
            </a:pPr>
            <a:r>
              <a:rPr lang="en-US" sz="3000" dirty="0">
                <a:latin typeface="Segoe UI Semibold"/>
                <a:cs typeface="Segoe UI Semibold"/>
              </a:rPr>
              <a:t>Introduction </a:t>
            </a:r>
            <a:endParaRPr sz="3000" dirty="0">
              <a:latin typeface="Segoe UI Semibold"/>
              <a:cs typeface="Segoe UI Semibold"/>
            </a:endParaRPr>
          </a:p>
        </p:txBody>
      </p:sp>
      <p:sp>
        <p:nvSpPr>
          <p:cNvPr id="4" name="TextBox 3">
            <a:extLst>
              <a:ext uri="{FF2B5EF4-FFF2-40B4-BE49-F238E27FC236}">
                <a16:creationId xmlns:a16="http://schemas.microsoft.com/office/drawing/2014/main" id="{3C39C292-41B4-D58A-DE09-9B15311A797D}"/>
              </a:ext>
            </a:extLst>
          </p:cNvPr>
          <p:cNvSpPr txBox="1"/>
          <p:nvPr/>
        </p:nvSpPr>
        <p:spPr>
          <a:xfrm>
            <a:off x="469900" y="2069590"/>
            <a:ext cx="9753600" cy="4451860"/>
          </a:xfrm>
          <a:prstGeom prst="rect">
            <a:avLst/>
          </a:prstGeom>
          <a:noFill/>
        </p:spPr>
        <p:txBody>
          <a:bodyPr wrap="square">
            <a:spAutoFit/>
          </a:bodyPr>
          <a:lstStyle/>
          <a:p>
            <a:pPr algn="just">
              <a:lnSpc>
                <a:spcPct val="107000"/>
              </a:lnSpc>
              <a:spcAft>
                <a:spcPts val="800"/>
              </a:spcAft>
            </a:pPr>
            <a:r>
              <a:rPr lang="en-IN" sz="2000" kern="100" dirty="0">
                <a:latin typeface="Segoe UI "/>
                <a:ea typeface="Calibri" panose="020F0502020204030204" pitchFamily="34" charset="0"/>
                <a:cs typeface="Segoe UI Semibold" panose="020B0702040204020203" pitchFamily="34" charset="0"/>
              </a:rPr>
              <a:t>Supply chains play a vital role in the success of businesses, ensuring the seamless movement of products from manufacturers to end customers. However, supply chain operations are often complex, involving multiple stakeholders, processes, and variables that can lead to delays and inefficiencies. Late deliveries not only result in dissatisfied customers but also impact the overall profitability and reputation of organizations.</a:t>
            </a:r>
          </a:p>
          <a:p>
            <a:pPr algn="just">
              <a:lnSpc>
                <a:spcPct val="107000"/>
              </a:lnSpc>
              <a:spcAft>
                <a:spcPts val="1600"/>
              </a:spcAft>
            </a:pPr>
            <a:r>
              <a:rPr lang="en-IN" sz="2000" kern="100" dirty="0">
                <a:latin typeface="Segoe UI "/>
                <a:ea typeface="Calibri" panose="020F0502020204030204" pitchFamily="34" charset="0"/>
                <a:cs typeface="Segoe UI Semibold" panose="020B0702040204020203" pitchFamily="34" charset="0"/>
              </a:rPr>
              <a:t>To address this challenge, this project aims to leverage data analytics and predictive </a:t>
            </a:r>
            <a:r>
              <a:rPr lang="en-IN" sz="2000" kern="100" dirty="0" err="1">
                <a:latin typeface="Segoe UI "/>
                <a:ea typeface="Calibri" panose="020F0502020204030204" pitchFamily="34" charset="0"/>
                <a:cs typeface="Segoe UI Semibold" panose="020B0702040204020203" pitchFamily="34" charset="0"/>
              </a:rPr>
              <a:t>modeling</a:t>
            </a:r>
            <a:r>
              <a:rPr lang="en-IN" sz="2000" kern="100" dirty="0">
                <a:latin typeface="Segoe UI "/>
                <a:ea typeface="Calibri" panose="020F0502020204030204" pitchFamily="34" charset="0"/>
                <a:cs typeface="Segoe UI Semibold" panose="020B0702040204020203" pitchFamily="34" charset="0"/>
              </a:rPr>
              <a:t> techniques to optimize supply chain operations and improve overall efficiency. There are 8 key factors that would be taken into account which will help in determining, </a:t>
            </a:r>
            <a:r>
              <a:rPr lang="en-IN" sz="2000" u="sng" kern="100" dirty="0">
                <a:latin typeface="Segoe UI "/>
                <a:ea typeface="Calibri" panose="020F0502020204030204" pitchFamily="34" charset="0"/>
                <a:cs typeface="Segoe UI Semibold" panose="020B0702040204020203" pitchFamily="34" charset="0"/>
              </a:rPr>
              <a:t>days for shipping (real), days for shipment (scheduled), order item quantity, order region, shipping mode, market, order state, and order status.</a:t>
            </a:r>
            <a:r>
              <a:rPr lang="en-IN" sz="2000" kern="100" dirty="0">
                <a:latin typeface="Segoe UI "/>
                <a:ea typeface="Calibri" panose="020F0502020204030204" pitchFamily="34" charset="0"/>
                <a:cs typeface="Segoe UI Semibold" panose="020B0702040204020203" pitchFamily="34" charset="0"/>
              </a:rPr>
              <a:t> The insights will enable proactive decision-making and process improvements to reduce delivery delays and enhance customer satisfaction.</a:t>
            </a:r>
          </a:p>
        </p:txBody>
      </p:sp>
    </p:spTree>
    <p:extLst>
      <p:ext uri="{BB962C8B-B14F-4D97-AF65-F5344CB8AC3E}">
        <p14:creationId xmlns:p14="http://schemas.microsoft.com/office/powerpoint/2010/main" val="422620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0680B638-7F5B-6BC0-813A-0438BDA46339}"/>
              </a:ext>
            </a:extLst>
          </p:cNvPr>
          <p:cNvSpPr txBox="1"/>
          <p:nvPr/>
        </p:nvSpPr>
        <p:spPr>
          <a:xfrm>
            <a:off x="3594100" y="1644650"/>
            <a:ext cx="3505200" cy="477695"/>
          </a:xfrm>
          <a:prstGeom prst="rect">
            <a:avLst/>
          </a:prstGeom>
        </p:spPr>
        <p:txBody>
          <a:bodyPr vert="horz" wrap="square" lIns="0" tIns="15875" rIns="0" bIns="0" rtlCol="0">
            <a:spAutoFit/>
          </a:bodyPr>
          <a:lstStyle/>
          <a:p>
            <a:pPr marL="12700" algn="ctr">
              <a:lnSpc>
                <a:spcPct val="100000"/>
              </a:lnSpc>
              <a:spcBef>
                <a:spcPts val="125"/>
              </a:spcBef>
            </a:pPr>
            <a:r>
              <a:rPr lang="en-US" sz="3000" dirty="0">
                <a:latin typeface="Segoe UI Semibold"/>
                <a:cs typeface="Segoe UI Semibold"/>
              </a:rPr>
              <a:t>Project Summary </a:t>
            </a:r>
            <a:endParaRPr sz="3000" dirty="0">
              <a:latin typeface="Segoe UI Semibold"/>
              <a:cs typeface="Segoe UI Semibold"/>
            </a:endParaRPr>
          </a:p>
        </p:txBody>
      </p:sp>
      <p:sp>
        <p:nvSpPr>
          <p:cNvPr id="4" name="TextBox 3">
            <a:extLst>
              <a:ext uri="{FF2B5EF4-FFF2-40B4-BE49-F238E27FC236}">
                <a16:creationId xmlns:a16="http://schemas.microsoft.com/office/drawing/2014/main" id="{3C39C292-41B4-D58A-DE09-9B15311A797D}"/>
              </a:ext>
            </a:extLst>
          </p:cNvPr>
          <p:cNvSpPr txBox="1"/>
          <p:nvPr/>
        </p:nvSpPr>
        <p:spPr>
          <a:xfrm>
            <a:off x="622300" y="2863850"/>
            <a:ext cx="9753600" cy="2379947"/>
          </a:xfrm>
          <a:prstGeom prst="rect">
            <a:avLst/>
          </a:prstGeom>
          <a:noFill/>
        </p:spPr>
        <p:txBody>
          <a:bodyPr wrap="square">
            <a:spAutoFit/>
          </a:bodyPr>
          <a:lstStyle/>
          <a:p>
            <a:pPr marL="342900" lvl="0" indent="-342900" algn="just">
              <a:lnSpc>
                <a:spcPct val="107000"/>
              </a:lnSpc>
              <a:spcAft>
                <a:spcPts val="1600"/>
              </a:spcAft>
              <a:buFont typeface="Cambria" panose="02040503050406030204" pitchFamily="18" charset="0"/>
              <a:buChar char="-"/>
            </a:pPr>
            <a:r>
              <a:rPr lang="en-IN" sz="1800" kern="100" dirty="0">
                <a:effectLst/>
                <a:latin typeface="Segoe UI "/>
                <a:ea typeface="Calibri" panose="020F0502020204030204" pitchFamily="34" charset="0"/>
                <a:cs typeface="Shruti" panose="020B0502040204020203" pitchFamily="34" charset="0"/>
              </a:rPr>
              <a:t>Identify factors contributing to late deliveries in the supply chain.</a:t>
            </a:r>
          </a:p>
          <a:p>
            <a:pPr marL="342900" lvl="0" indent="-342900" algn="just">
              <a:lnSpc>
                <a:spcPct val="107000"/>
              </a:lnSpc>
              <a:spcAft>
                <a:spcPts val="1600"/>
              </a:spcAft>
              <a:buFont typeface="Cambria" panose="02040503050406030204" pitchFamily="18" charset="0"/>
              <a:buChar char="-"/>
            </a:pPr>
            <a:r>
              <a:rPr lang="en-IN" sz="1800" kern="100" dirty="0">
                <a:effectLst/>
                <a:latin typeface="Segoe UI "/>
                <a:ea typeface="Calibri" panose="020F0502020204030204" pitchFamily="34" charset="0"/>
                <a:cs typeface="Shruti" panose="020B0502040204020203" pitchFamily="34" charset="0"/>
              </a:rPr>
              <a:t>Develop a predictive model to assess the risk of late deliveries based on available data.</a:t>
            </a:r>
          </a:p>
          <a:p>
            <a:pPr marL="342900" lvl="0" indent="-342900" algn="just">
              <a:lnSpc>
                <a:spcPct val="107000"/>
              </a:lnSpc>
              <a:spcAft>
                <a:spcPts val="1600"/>
              </a:spcAft>
              <a:buFont typeface="Cambria" panose="02040503050406030204" pitchFamily="18" charset="0"/>
              <a:buChar char="-"/>
            </a:pPr>
            <a:r>
              <a:rPr lang="en-IN" sz="1800" kern="100" dirty="0">
                <a:effectLst/>
                <a:latin typeface="Segoe UI "/>
                <a:ea typeface="Calibri" panose="020F0502020204030204" pitchFamily="34" charset="0"/>
                <a:cs typeface="Shruti" panose="020B0502040204020203" pitchFamily="34" charset="0"/>
              </a:rPr>
              <a:t>Enable proactive decision-making by providing insights to supply chain managers.</a:t>
            </a:r>
          </a:p>
          <a:p>
            <a:pPr marL="342900" lvl="0" indent="-342900" algn="just">
              <a:lnSpc>
                <a:spcPct val="107000"/>
              </a:lnSpc>
              <a:spcAft>
                <a:spcPts val="1600"/>
              </a:spcAft>
              <a:buFont typeface="Cambria" panose="02040503050406030204" pitchFamily="18" charset="0"/>
              <a:buChar char="-"/>
            </a:pPr>
            <a:r>
              <a:rPr lang="en-IN" sz="1800" kern="100" dirty="0">
                <a:effectLst/>
                <a:latin typeface="Segoe UI "/>
                <a:ea typeface="Calibri" panose="020F0502020204030204" pitchFamily="34" charset="0"/>
                <a:cs typeface="Shruti" panose="020B0502040204020203" pitchFamily="34" charset="0"/>
              </a:rPr>
              <a:t>Optimize delivery time and reduce the number of late deliveries.</a:t>
            </a:r>
          </a:p>
          <a:p>
            <a:pPr marL="342900" lvl="0" indent="-342900" algn="just">
              <a:lnSpc>
                <a:spcPct val="107000"/>
              </a:lnSpc>
              <a:spcAft>
                <a:spcPts val="1600"/>
              </a:spcAft>
              <a:buFont typeface="Cambria" panose="02040503050406030204" pitchFamily="18" charset="0"/>
              <a:buChar char="-"/>
            </a:pPr>
            <a:r>
              <a:rPr lang="en-IN" sz="1800" kern="100" dirty="0">
                <a:effectLst/>
                <a:latin typeface="Segoe UI "/>
                <a:ea typeface="Calibri" panose="020F0502020204030204" pitchFamily="34" charset="0"/>
                <a:cs typeface="Shruti" panose="020B0502040204020203" pitchFamily="34" charset="0"/>
              </a:rPr>
              <a:t>Improve customer satisfaction and overall supply chain efficiency.</a:t>
            </a:r>
          </a:p>
        </p:txBody>
      </p:sp>
    </p:spTree>
    <p:extLst>
      <p:ext uri="{BB962C8B-B14F-4D97-AF65-F5344CB8AC3E}">
        <p14:creationId xmlns:p14="http://schemas.microsoft.com/office/powerpoint/2010/main" val="423467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0680B638-7F5B-6BC0-813A-0438BDA46339}"/>
              </a:ext>
            </a:extLst>
          </p:cNvPr>
          <p:cNvSpPr txBox="1"/>
          <p:nvPr/>
        </p:nvSpPr>
        <p:spPr>
          <a:xfrm>
            <a:off x="469900" y="620984"/>
            <a:ext cx="9677400" cy="1747273"/>
          </a:xfrm>
          <a:prstGeom prst="rect">
            <a:avLst/>
          </a:prstGeom>
        </p:spPr>
        <p:txBody>
          <a:bodyPr vert="horz" wrap="square" lIns="0" tIns="15875" rIns="0" bIns="0" rtlCol="0">
            <a:spAutoFit/>
          </a:bodyPr>
          <a:lstStyle/>
          <a:p>
            <a:pPr marL="12700">
              <a:lnSpc>
                <a:spcPct val="100000"/>
              </a:lnSpc>
              <a:spcBef>
                <a:spcPts val="125"/>
              </a:spcBef>
            </a:pPr>
            <a:r>
              <a:rPr lang="en-US" sz="3000" dirty="0">
                <a:latin typeface="Segoe UI Semibold"/>
                <a:cs typeface="Segoe UI Semibold"/>
              </a:rPr>
              <a:t>Data Source</a:t>
            </a:r>
          </a:p>
          <a:p>
            <a:pPr marL="12700">
              <a:spcBef>
                <a:spcPts val="125"/>
              </a:spcBef>
            </a:pPr>
            <a:r>
              <a:rPr lang="en-IN" sz="2000" kern="100" dirty="0">
                <a:solidFill>
                  <a:srgbClr val="0070C0"/>
                </a:solidFill>
                <a:effectLst/>
                <a:latin typeface="Cambria" panose="02040503050406030204" pitchFamily="18" charset="0"/>
                <a:ea typeface="Calibri" panose="020F0502020204030204" pitchFamily="34" charset="0"/>
                <a:cs typeface="Shruti" panose="020B0502040204020203" pitchFamily="34" charset="0"/>
                <a:hlinkClick r:id="rId2"/>
              </a:rPr>
              <a:t>( Click Here )</a:t>
            </a:r>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pPr marL="12700">
              <a:lnSpc>
                <a:spcPct val="100000"/>
              </a:lnSpc>
              <a:spcBef>
                <a:spcPts val="125"/>
              </a:spcBef>
            </a:pPr>
            <a:endParaRPr lang="en-US" sz="3000" dirty="0">
              <a:latin typeface="Segoe UI Semibold"/>
              <a:cs typeface="Segoe UI Semibold"/>
            </a:endParaRPr>
          </a:p>
          <a:p>
            <a:pPr marL="12700">
              <a:lnSpc>
                <a:spcPct val="100000"/>
              </a:lnSpc>
              <a:spcBef>
                <a:spcPts val="125"/>
              </a:spcBef>
            </a:pPr>
            <a:r>
              <a:rPr lang="en-US" sz="3000" dirty="0">
                <a:latin typeface="Segoe UI Semibold"/>
                <a:cs typeface="Segoe UI Semibold"/>
              </a:rPr>
              <a:t> </a:t>
            </a:r>
            <a:endParaRPr sz="3000" dirty="0">
              <a:latin typeface="Segoe UI Semibold"/>
              <a:cs typeface="Segoe UI Semibold"/>
            </a:endParaRPr>
          </a:p>
        </p:txBody>
      </p:sp>
      <p:pic>
        <p:nvPicPr>
          <p:cNvPr id="6" name="Picture 5">
            <a:extLst>
              <a:ext uri="{FF2B5EF4-FFF2-40B4-BE49-F238E27FC236}">
                <a16:creationId xmlns:a16="http://schemas.microsoft.com/office/drawing/2014/main" id="{800AC0BB-01FD-520F-08FC-39367F888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1633145"/>
            <a:ext cx="9613900" cy="5340404"/>
          </a:xfrm>
          <a:prstGeom prst="rect">
            <a:avLst/>
          </a:prstGeom>
          <a:ln>
            <a:noFill/>
          </a:ln>
          <a:effectLst>
            <a:softEdge rad="112500"/>
          </a:effectLst>
        </p:spPr>
      </p:pic>
    </p:spTree>
    <p:extLst>
      <p:ext uri="{BB962C8B-B14F-4D97-AF65-F5344CB8AC3E}">
        <p14:creationId xmlns:p14="http://schemas.microsoft.com/office/powerpoint/2010/main" val="282526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423607"/>
            <a:ext cx="3797339" cy="1005205"/>
          </a:xfrm>
          <a:prstGeom prst="rect">
            <a:avLst/>
          </a:prstGeom>
        </p:spPr>
        <p:txBody>
          <a:bodyPr vert="horz" wrap="square" lIns="0" tIns="15875" rIns="0" bIns="0" rtlCol="0">
            <a:spAutoFit/>
          </a:bodyPr>
          <a:lstStyle/>
          <a:p>
            <a:pPr marL="12700" algn="l">
              <a:lnSpc>
                <a:spcPct val="100000"/>
              </a:lnSpc>
              <a:spcBef>
                <a:spcPts val="125"/>
              </a:spcBef>
            </a:pPr>
            <a:r>
              <a:rPr spc="10" dirty="0"/>
              <a:t>Lets</a:t>
            </a:r>
            <a:r>
              <a:rPr spc="-10" dirty="0"/>
              <a:t> </a:t>
            </a:r>
            <a:r>
              <a:rPr spc="10" dirty="0"/>
              <a:t>Start</a:t>
            </a:r>
            <a:r>
              <a:rPr spc="-5" dirty="0"/>
              <a:t> </a:t>
            </a:r>
            <a:r>
              <a:rPr spc="10" dirty="0"/>
              <a:t>the</a:t>
            </a:r>
            <a:r>
              <a:rPr spc="-5" dirty="0"/>
              <a:t> </a:t>
            </a:r>
            <a:r>
              <a:rPr spc="10" dirty="0"/>
              <a:t>Story</a:t>
            </a:r>
            <a:r>
              <a:rPr spc="-10" dirty="0"/>
              <a:t> </a:t>
            </a:r>
            <a:r>
              <a:rPr spc="-20" dirty="0"/>
              <a:t>Telling</a:t>
            </a:r>
          </a:p>
          <a:p>
            <a:pPr marL="12700" algn="l">
              <a:lnSpc>
                <a:spcPct val="100000"/>
              </a:lnSpc>
              <a:spcBef>
                <a:spcPts val="2520"/>
              </a:spcBef>
            </a:pPr>
            <a:r>
              <a:rPr spc="10" dirty="0"/>
              <a:t>Sales</a:t>
            </a:r>
            <a:r>
              <a:rPr spc="-25" dirty="0"/>
              <a:t> </a:t>
            </a:r>
            <a:r>
              <a:rPr spc="10" dirty="0"/>
              <a:t>Report</a:t>
            </a:r>
          </a:p>
        </p:txBody>
      </p:sp>
      <p:sp>
        <p:nvSpPr>
          <p:cNvPr id="3" name="object 3"/>
          <p:cNvSpPr txBox="1"/>
          <p:nvPr/>
        </p:nvSpPr>
        <p:spPr>
          <a:xfrm>
            <a:off x="469900" y="1604993"/>
            <a:ext cx="9753600" cy="942053"/>
          </a:xfrm>
          <a:prstGeom prst="rect">
            <a:avLst/>
          </a:prstGeom>
        </p:spPr>
        <p:txBody>
          <a:bodyPr vert="horz" wrap="square" lIns="0" tIns="12700" rIns="0" bIns="0" rtlCol="0">
            <a:spAutoFit/>
          </a:bodyPr>
          <a:lstStyle/>
          <a:p>
            <a:pPr marL="12700">
              <a:lnSpc>
                <a:spcPct val="100000"/>
              </a:lnSpc>
              <a:spcBef>
                <a:spcPts val="100"/>
              </a:spcBef>
            </a:pPr>
            <a:r>
              <a:rPr sz="1050" b="1" dirty="0">
                <a:latin typeface="Segoe UI"/>
                <a:cs typeface="Segoe UI"/>
              </a:rPr>
              <a:t>The first</a:t>
            </a:r>
            <a:r>
              <a:rPr sz="1050" b="1" spc="5" dirty="0">
                <a:latin typeface="Segoe UI"/>
                <a:cs typeface="Segoe UI"/>
              </a:rPr>
              <a:t> </a:t>
            </a:r>
            <a:r>
              <a:rPr sz="1050" b="1" dirty="0">
                <a:latin typeface="Segoe UI"/>
                <a:cs typeface="Segoe UI"/>
              </a:rPr>
              <a:t>section is</a:t>
            </a:r>
            <a:r>
              <a:rPr sz="1050" b="1" spc="5" dirty="0">
                <a:latin typeface="Segoe UI"/>
                <a:cs typeface="Segoe UI"/>
              </a:rPr>
              <a:t> </a:t>
            </a:r>
            <a:r>
              <a:rPr sz="1050" b="1" dirty="0">
                <a:latin typeface="Segoe UI"/>
                <a:cs typeface="Segoe UI"/>
              </a:rPr>
              <a:t>a sales</a:t>
            </a:r>
            <a:r>
              <a:rPr sz="1050" b="1" spc="5" dirty="0">
                <a:latin typeface="Segoe UI"/>
                <a:cs typeface="Segoe UI"/>
              </a:rPr>
              <a:t> </a:t>
            </a:r>
            <a:r>
              <a:rPr sz="1050" b="1" dirty="0">
                <a:latin typeface="Segoe UI"/>
                <a:cs typeface="Segoe UI"/>
              </a:rPr>
              <a:t>report, the</a:t>
            </a:r>
            <a:r>
              <a:rPr sz="1050" b="1" spc="5" dirty="0">
                <a:latin typeface="Segoe UI"/>
                <a:cs typeface="Segoe UI"/>
              </a:rPr>
              <a:t> </a:t>
            </a:r>
            <a:r>
              <a:rPr sz="1050" b="1" dirty="0">
                <a:latin typeface="Segoe UI"/>
                <a:cs typeface="Segoe UI"/>
              </a:rPr>
              <a:t>second section</a:t>
            </a:r>
            <a:r>
              <a:rPr sz="1050" b="1" spc="5" dirty="0">
                <a:latin typeface="Segoe UI"/>
                <a:cs typeface="Segoe UI"/>
              </a:rPr>
              <a:t> </a:t>
            </a:r>
            <a:r>
              <a:rPr sz="1050" b="1" dirty="0">
                <a:latin typeface="Segoe UI"/>
                <a:cs typeface="Segoe UI"/>
              </a:rPr>
              <a:t>is a</a:t>
            </a:r>
            <a:r>
              <a:rPr sz="1050" b="1" spc="5" dirty="0">
                <a:latin typeface="Segoe UI"/>
                <a:cs typeface="Segoe UI"/>
              </a:rPr>
              <a:t> </a:t>
            </a:r>
            <a:r>
              <a:rPr sz="1050" b="1" dirty="0">
                <a:latin typeface="Segoe UI"/>
                <a:cs typeface="Segoe UI"/>
              </a:rPr>
              <a:t>delivery report,</a:t>
            </a:r>
            <a:r>
              <a:rPr sz="1050" b="1" spc="5" dirty="0">
                <a:latin typeface="Segoe UI"/>
                <a:cs typeface="Segoe UI"/>
              </a:rPr>
              <a:t> </a:t>
            </a:r>
            <a:r>
              <a:rPr sz="1050" b="1" dirty="0">
                <a:latin typeface="Segoe UI"/>
                <a:cs typeface="Segoe UI"/>
              </a:rPr>
              <a:t>and the</a:t>
            </a:r>
            <a:r>
              <a:rPr sz="1050" b="1" spc="5" dirty="0">
                <a:latin typeface="Segoe UI"/>
                <a:cs typeface="Segoe UI"/>
              </a:rPr>
              <a:t> </a:t>
            </a:r>
            <a:r>
              <a:rPr sz="1050" b="1" spc="-5" dirty="0">
                <a:latin typeface="Segoe UI"/>
                <a:cs typeface="Segoe UI"/>
              </a:rPr>
              <a:t>third</a:t>
            </a:r>
            <a:r>
              <a:rPr sz="1050" b="1" dirty="0">
                <a:latin typeface="Segoe UI"/>
                <a:cs typeface="Segoe UI"/>
              </a:rPr>
              <a:t> section</a:t>
            </a:r>
            <a:r>
              <a:rPr sz="1050" b="1" spc="5" dirty="0">
                <a:latin typeface="Segoe UI"/>
                <a:cs typeface="Segoe UI"/>
              </a:rPr>
              <a:t> </a:t>
            </a:r>
            <a:r>
              <a:rPr sz="1050" b="1" dirty="0">
                <a:latin typeface="Segoe UI"/>
                <a:cs typeface="Segoe UI"/>
              </a:rPr>
              <a:t>is a</a:t>
            </a:r>
            <a:r>
              <a:rPr sz="1050" b="1" spc="5" dirty="0">
                <a:latin typeface="Segoe UI"/>
                <a:cs typeface="Segoe UI"/>
              </a:rPr>
              <a:t> </a:t>
            </a:r>
            <a:r>
              <a:rPr sz="1050" b="1" spc="-5" dirty="0">
                <a:latin typeface="Segoe UI"/>
                <a:cs typeface="Segoe UI"/>
              </a:rPr>
              <a:t>customer</a:t>
            </a:r>
            <a:r>
              <a:rPr sz="1050" b="1" dirty="0">
                <a:latin typeface="Segoe UI"/>
                <a:cs typeface="Segoe UI"/>
              </a:rPr>
              <a:t> segment</a:t>
            </a:r>
            <a:r>
              <a:rPr sz="1050" b="1" spc="5" dirty="0">
                <a:latin typeface="Segoe UI"/>
                <a:cs typeface="Segoe UI"/>
              </a:rPr>
              <a:t> </a:t>
            </a:r>
            <a:r>
              <a:rPr sz="1050" b="1" dirty="0">
                <a:latin typeface="Segoe UI"/>
                <a:cs typeface="Segoe UI"/>
              </a:rPr>
              <a:t>report.</a:t>
            </a:r>
            <a:endParaRPr sz="1050" dirty="0">
              <a:latin typeface="Segoe UI"/>
              <a:cs typeface="Segoe UI"/>
            </a:endParaRPr>
          </a:p>
          <a:p>
            <a:pPr>
              <a:lnSpc>
                <a:spcPct val="100000"/>
              </a:lnSpc>
            </a:pPr>
            <a:endParaRPr sz="1250" dirty="0">
              <a:latin typeface="Segoe UI"/>
              <a:cs typeface="Segoe UI"/>
            </a:endParaRPr>
          </a:p>
          <a:p>
            <a:pPr marL="12700">
              <a:lnSpc>
                <a:spcPct val="100000"/>
              </a:lnSpc>
            </a:pPr>
            <a:r>
              <a:rPr sz="1050" dirty="0">
                <a:latin typeface="Segoe UI"/>
                <a:cs typeface="Segoe UI"/>
              </a:rPr>
              <a:t>The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on</a:t>
            </a:r>
            <a:r>
              <a:rPr sz="1050" spc="-5" dirty="0">
                <a:latin typeface="Segoe UI"/>
                <a:cs typeface="Segoe UI"/>
              </a:rPr>
              <a:t> </a:t>
            </a:r>
            <a:r>
              <a:rPr sz="1050" dirty="0">
                <a:latin typeface="Segoe UI"/>
                <a:cs typeface="Segoe UI"/>
              </a:rPr>
              <a:t>the first</a:t>
            </a:r>
            <a:r>
              <a:rPr sz="1050" spc="-5" dirty="0">
                <a:latin typeface="Segoe UI"/>
                <a:cs typeface="Segoe UI"/>
              </a:rPr>
              <a:t> </a:t>
            </a:r>
            <a:r>
              <a:rPr sz="1050" dirty="0">
                <a:latin typeface="Segoe UI"/>
                <a:cs typeface="Segoe UI"/>
              </a:rPr>
              <a:t>page</a:t>
            </a:r>
            <a:r>
              <a:rPr sz="1050" spc="-5" dirty="0">
                <a:latin typeface="Segoe UI"/>
                <a:cs typeface="Segoe UI"/>
              </a:rPr>
              <a:t> </a:t>
            </a:r>
            <a:r>
              <a:rPr sz="1050" dirty="0">
                <a:latin typeface="Segoe UI"/>
                <a:cs typeface="Segoe UI"/>
              </a:rPr>
              <a:t>will</a:t>
            </a:r>
            <a:r>
              <a:rPr sz="1050" spc="-5" dirty="0">
                <a:latin typeface="Segoe UI"/>
                <a:cs typeface="Segoe UI"/>
              </a:rPr>
              <a:t> </a:t>
            </a:r>
            <a:r>
              <a:rPr sz="1050" dirty="0">
                <a:latin typeface="Segoe UI"/>
                <a:cs typeface="Segoe UI"/>
              </a:rPr>
              <a:t>likely analyze</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data contained</a:t>
            </a:r>
            <a:r>
              <a:rPr sz="1050" spc="-5" dirty="0">
                <a:latin typeface="Segoe UI"/>
                <a:cs typeface="Segoe UI"/>
              </a:rPr>
              <a:t> </a:t>
            </a:r>
            <a:r>
              <a:rPr sz="1050" dirty="0">
                <a:latin typeface="Segoe UI"/>
                <a:cs typeface="Segoe UI"/>
              </a:rPr>
              <a:t>in</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dataset, including</a:t>
            </a:r>
            <a:r>
              <a:rPr sz="1050" spc="-5" dirty="0">
                <a:latin typeface="Segoe UI"/>
                <a:cs typeface="Segoe UI"/>
              </a:rPr>
              <a:t> </a:t>
            </a:r>
            <a:r>
              <a:rPr sz="1050" dirty="0">
                <a:latin typeface="Segoe UI"/>
                <a:cs typeface="Segoe UI"/>
              </a:rPr>
              <a:t>variables</a:t>
            </a:r>
            <a:r>
              <a:rPr sz="1050" spc="-5" dirty="0">
                <a:latin typeface="Segoe UI"/>
                <a:cs typeface="Segoe UI"/>
              </a:rPr>
              <a:t> </a:t>
            </a:r>
            <a:r>
              <a:rPr sz="1050" dirty="0">
                <a:latin typeface="Segoe UI"/>
                <a:cs typeface="Segoe UI"/>
              </a:rPr>
              <a:t>such</a:t>
            </a:r>
            <a:r>
              <a:rPr sz="1050" spc="-5" dirty="0">
                <a:latin typeface="Segoe UI"/>
                <a:cs typeface="Segoe UI"/>
              </a:rPr>
              <a:t> </a:t>
            </a:r>
            <a:r>
              <a:rPr sz="1050" dirty="0">
                <a:latin typeface="Segoe UI"/>
                <a:cs typeface="Segoe UI"/>
              </a:rPr>
              <a:t>as</a:t>
            </a:r>
            <a:r>
              <a:rPr sz="1050" spc="-5" dirty="0">
                <a:latin typeface="Segoe UI"/>
                <a:cs typeface="Segoe UI"/>
              </a:rPr>
              <a:t> </a:t>
            </a:r>
            <a:r>
              <a:rPr sz="1050" dirty="0">
                <a:latin typeface="Segoe UI"/>
                <a:cs typeface="Segoe UI"/>
              </a:rPr>
              <a:t>Profit per</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delivery</a:t>
            </a:r>
          </a:p>
          <a:p>
            <a:pPr marL="12700" marR="5080">
              <a:lnSpc>
                <a:spcPct val="131000"/>
              </a:lnSpc>
              <a:spcBef>
                <a:spcPts val="75"/>
              </a:spcBef>
            </a:pPr>
            <a:r>
              <a:rPr sz="1050" dirty="0">
                <a:latin typeface="Segoe UI"/>
                <a:cs typeface="Segoe UI"/>
              </a:rPr>
              <a:t>status,</a:t>
            </a:r>
            <a:r>
              <a:rPr sz="1050" spc="-5" dirty="0">
                <a:latin typeface="Segoe UI"/>
                <a:cs typeface="Segoe UI"/>
              </a:rPr>
              <a:t> </a:t>
            </a:r>
            <a:r>
              <a:rPr sz="1050" dirty="0">
                <a:latin typeface="Segoe UI"/>
                <a:cs typeface="Segoe UI"/>
              </a:rPr>
              <a:t>avg</a:t>
            </a:r>
            <a:r>
              <a:rPr sz="1050" spc="-5" dirty="0">
                <a:latin typeface="Segoe UI"/>
                <a:cs typeface="Segoe UI"/>
              </a:rPr>
              <a:t> </a:t>
            </a:r>
            <a:r>
              <a:rPr sz="1050" dirty="0">
                <a:latin typeface="Segoe UI"/>
                <a:cs typeface="Segoe UI"/>
              </a:rPr>
              <a:t>of</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per customer</a:t>
            </a:r>
            <a:r>
              <a:rPr sz="1050" spc="-5" dirty="0">
                <a:latin typeface="Segoe UI"/>
                <a:cs typeface="Segoe UI"/>
              </a:rPr>
              <a:t> </a:t>
            </a:r>
            <a:r>
              <a:rPr sz="1050" dirty="0">
                <a:latin typeface="Segoe UI"/>
                <a:cs typeface="Segoe UI"/>
              </a:rPr>
              <a:t>by</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and sales</a:t>
            </a:r>
            <a:r>
              <a:rPr sz="1050" spc="-5" dirty="0">
                <a:latin typeface="Segoe UI"/>
                <a:cs typeface="Segoe UI"/>
              </a:rPr>
              <a:t> </a:t>
            </a:r>
            <a:r>
              <a:rPr sz="1050" dirty="0">
                <a:latin typeface="Segoe UI"/>
                <a:cs typeface="Segoe UI"/>
              </a:rPr>
              <a:t>per</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country many</a:t>
            </a:r>
            <a:r>
              <a:rPr sz="1050" spc="-5" dirty="0">
                <a:latin typeface="Segoe UI"/>
                <a:cs typeface="Segoe UI"/>
              </a:rPr>
              <a:t> </a:t>
            </a:r>
            <a:r>
              <a:rPr sz="1050" dirty="0">
                <a:latin typeface="Segoe UI"/>
                <a:cs typeface="Segoe UI"/>
              </a:rPr>
              <a:t>more</a:t>
            </a:r>
            <a:r>
              <a:rPr sz="1050" spc="-5" dirty="0">
                <a:latin typeface="Segoe UI"/>
                <a:cs typeface="Segoe UI"/>
              </a:rPr>
              <a:t> </a:t>
            </a:r>
            <a:r>
              <a:rPr sz="1050" dirty="0">
                <a:latin typeface="Segoe UI"/>
                <a:cs typeface="Segoe UI"/>
              </a:rPr>
              <a:t>.</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report may</a:t>
            </a:r>
            <a:r>
              <a:rPr sz="1050" spc="-5" dirty="0">
                <a:latin typeface="Segoe UI"/>
                <a:cs typeface="Segoe UI"/>
              </a:rPr>
              <a:t> </a:t>
            </a:r>
            <a:r>
              <a:rPr sz="1050" dirty="0">
                <a:latin typeface="Segoe UI"/>
                <a:cs typeface="Segoe UI"/>
              </a:rPr>
              <a:t>identify</a:t>
            </a:r>
            <a:r>
              <a:rPr sz="1050" spc="-5" dirty="0">
                <a:latin typeface="Segoe UI"/>
                <a:cs typeface="Segoe UI"/>
              </a:rPr>
              <a:t> </a:t>
            </a:r>
            <a:r>
              <a:rPr sz="1050" dirty="0">
                <a:latin typeface="Segoe UI"/>
                <a:cs typeface="Segoe UI"/>
              </a:rPr>
              <a:t>top-selling</a:t>
            </a:r>
            <a:r>
              <a:rPr sz="1050" spc="-5" dirty="0">
                <a:latin typeface="Segoe UI"/>
                <a:cs typeface="Segoe UI"/>
              </a:rPr>
              <a:t> </a:t>
            </a:r>
            <a:r>
              <a:rPr sz="1050" dirty="0">
                <a:latin typeface="Segoe UI"/>
                <a:cs typeface="Segoe UI"/>
              </a:rPr>
              <a:t>products, trends</a:t>
            </a:r>
            <a:r>
              <a:rPr sz="1050" spc="-5" dirty="0">
                <a:latin typeface="Segoe UI"/>
                <a:cs typeface="Segoe UI"/>
              </a:rPr>
              <a:t> </a:t>
            </a:r>
            <a:r>
              <a:rPr sz="1050" dirty="0">
                <a:latin typeface="Segoe UI"/>
                <a:cs typeface="Segoe UI"/>
              </a:rPr>
              <a:t>in</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over time, </a:t>
            </a:r>
            <a:r>
              <a:rPr sz="1050" spc="-280"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opportunities for increasing sales and profitability many</a:t>
            </a:r>
            <a:r>
              <a:rPr sz="1050" spc="-5" dirty="0">
                <a:latin typeface="Segoe UI"/>
                <a:cs typeface="Segoe UI"/>
              </a:rPr>
              <a:t> </a:t>
            </a:r>
            <a:r>
              <a:rPr sz="1050" dirty="0">
                <a:latin typeface="Segoe UI"/>
                <a:cs typeface="Segoe UI"/>
              </a:rPr>
              <a:t>more.</a:t>
            </a:r>
          </a:p>
        </p:txBody>
      </p:sp>
      <p:pic>
        <p:nvPicPr>
          <p:cNvPr id="4" name="object 2">
            <a:extLst>
              <a:ext uri="{FF2B5EF4-FFF2-40B4-BE49-F238E27FC236}">
                <a16:creationId xmlns:a16="http://schemas.microsoft.com/office/drawing/2014/main" id="{7C39AF4A-BF62-EE4B-4E97-AABC4394350E}"/>
              </a:ext>
            </a:extLst>
          </p:cNvPr>
          <p:cNvPicPr/>
          <p:nvPr/>
        </p:nvPicPr>
        <p:blipFill>
          <a:blip r:embed="rId2" cstate="print"/>
          <a:stretch>
            <a:fillRect/>
          </a:stretch>
        </p:blipFill>
        <p:spPr>
          <a:xfrm>
            <a:off x="660400" y="2752437"/>
            <a:ext cx="9372600" cy="4540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0375" y="5875655"/>
            <a:ext cx="9763125" cy="1244600"/>
          </a:xfrm>
          <a:prstGeom prst="rect">
            <a:avLst/>
          </a:prstGeom>
        </p:spPr>
        <p:txBody>
          <a:bodyPr vert="horz" wrap="square" lIns="0" tIns="12700" rIns="0" bIns="0" rtlCol="0">
            <a:spAutoFit/>
          </a:bodyPr>
          <a:lstStyle/>
          <a:p>
            <a:pPr marL="12700" marR="220979">
              <a:lnSpc>
                <a:spcPct val="131000"/>
              </a:lnSpc>
              <a:spcBef>
                <a:spcPts val="100"/>
              </a:spcBef>
            </a:pPr>
            <a:r>
              <a:rPr sz="1050" dirty="0">
                <a:latin typeface="Segoe UI"/>
                <a:cs typeface="Segoe UI"/>
              </a:rPr>
              <a:t>As</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saying</a:t>
            </a:r>
            <a:r>
              <a:rPr sz="1050" spc="-5" dirty="0">
                <a:latin typeface="Segoe UI"/>
                <a:cs typeface="Segoe UI"/>
              </a:rPr>
              <a:t> </a:t>
            </a:r>
            <a:r>
              <a:rPr sz="1050" dirty="0">
                <a:latin typeface="Segoe UI"/>
                <a:cs typeface="Segoe UI"/>
              </a:rPr>
              <a:t>goes,</a:t>
            </a:r>
            <a:r>
              <a:rPr sz="1050" spc="-5" dirty="0">
                <a:latin typeface="Segoe UI"/>
                <a:cs typeface="Segoe UI"/>
              </a:rPr>
              <a:t> </a:t>
            </a:r>
            <a:r>
              <a:rPr sz="1050" dirty="0">
                <a:latin typeface="Segoe UI"/>
                <a:cs typeface="Segoe UI"/>
              </a:rPr>
              <a:t>numbers</a:t>
            </a:r>
            <a:r>
              <a:rPr sz="1050" spc="-5" dirty="0">
                <a:latin typeface="Segoe UI"/>
                <a:cs typeface="Segoe UI"/>
              </a:rPr>
              <a:t> </a:t>
            </a:r>
            <a:r>
              <a:rPr sz="1050" dirty="0">
                <a:latin typeface="Segoe UI"/>
                <a:cs typeface="Segoe UI"/>
              </a:rPr>
              <a:t>don't</a:t>
            </a:r>
            <a:r>
              <a:rPr sz="1050" spc="-5" dirty="0">
                <a:latin typeface="Segoe UI"/>
                <a:cs typeface="Segoe UI"/>
              </a:rPr>
              <a:t> </a:t>
            </a:r>
            <a:r>
              <a:rPr sz="1050" dirty="0">
                <a:latin typeface="Segoe UI"/>
                <a:cs typeface="Segoe UI"/>
              </a:rPr>
              <a:t>lie.</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for the</a:t>
            </a:r>
            <a:r>
              <a:rPr sz="1050" spc="-5" dirty="0">
                <a:latin typeface="Segoe UI"/>
                <a:cs typeface="Segoe UI"/>
              </a:rPr>
              <a:t> </a:t>
            </a:r>
            <a:r>
              <a:rPr sz="1050" dirty="0">
                <a:latin typeface="Segoe UI"/>
                <a:cs typeface="Segoe UI"/>
              </a:rPr>
              <a:t>DataCo</a:t>
            </a:r>
            <a:r>
              <a:rPr sz="1050" spc="-5" dirty="0">
                <a:latin typeface="Segoe UI"/>
                <a:cs typeface="Segoe UI"/>
              </a:rPr>
              <a:t> </a:t>
            </a:r>
            <a:r>
              <a:rPr sz="1050" dirty="0">
                <a:latin typeface="Segoe UI"/>
                <a:cs typeface="Segoe UI"/>
              </a:rPr>
              <a:t>Global</a:t>
            </a:r>
            <a:r>
              <a:rPr sz="1050" spc="-5" dirty="0">
                <a:latin typeface="Segoe UI"/>
                <a:cs typeface="Segoe UI"/>
              </a:rPr>
              <a:t> </a:t>
            </a:r>
            <a:r>
              <a:rPr sz="1050" dirty="0">
                <a:latin typeface="Segoe UI"/>
                <a:cs typeface="Segoe UI"/>
              </a:rPr>
              <a:t>supply</a:t>
            </a:r>
            <a:r>
              <a:rPr sz="1050" spc="-5" dirty="0">
                <a:latin typeface="Segoe UI"/>
                <a:cs typeface="Segoe UI"/>
              </a:rPr>
              <a:t> </a:t>
            </a:r>
            <a:r>
              <a:rPr sz="1050" dirty="0">
                <a:latin typeface="Segoe UI"/>
                <a:cs typeface="Segoe UI"/>
              </a:rPr>
              <a:t>chain</a:t>
            </a:r>
            <a:r>
              <a:rPr sz="1050" spc="-5" dirty="0">
                <a:latin typeface="Segoe UI"/>
                <a:cs typeface="Segoe UI"/>
              </a:rPr>
              <a:t> </a:t>
            </a:r>
            <a:r>
              <a:rPr sz="1050" dirty="0">
                <a:latin typeface="Segoe UI"/>
                <a:cs typeface="Segoe UI"/>
              </a:rPr>
              <a:t>dataset</a:t>
            </a:r>
            <a:r>
              <a:rPr sz="1050" spc="-5" dirty="0">
                <a:latin typeface="Segoe UI"/>
                <a:cs typeface="Segoe UI"/>
              </a:rPr>
              <a:t> </a:t>
            </a:r>
            <a:r>
              <a:rPr sz="1050" dirty="0">
                <a:latin typeface="Segoe UI"/>
                <a:cs typeface="Segoe UI"/>
              </a:rPr>
              <a:t>reveals</a:t>
            </a:r>
            <a:r>
              <a:rPr sz="1050" spc="-5" dirty="0">
                <a:latin typeface="Segoe UI"/>
                <a:cs typeface="Segoe UI"/>
              </a:rPr>
              <a:t> </a:t>
            </a:r>
            <a:r>
              <a:rPr sz="1050" dirty="0">
                <a:latin typeface="Segoe UI"/>
                <a:cs typeface="Segoe UI"/>
              </a:rPr>
              <a:t>some</a:t>
            </a:r>
            <a:r>
              <a:rPr sz="1050" spc="-5" dirty="0">
                <a:latin typeface="Segoe UI"/>
                <a:cs typeface="Segoe UI"/>
              </a:rPr>
              <a:t> </a:t>
            </a:r>
            <a:r>
              <a:rPr sz="1050" dirty="0">
                <a:latin typeface="Segoe UI"/>
                <a:cs typeface="Segoe UI"/>
              </a:rPr>
              <a:t>fascinating</a:t>
            </a:r>
            <a:r>
              <a:rPr sz="1050" spc="-5" dirty="0">
                <a:latin typeface="Segoe UI"/>
                <a:cs typeface="Segoe UI"/>
              </a:rPr>
              <a:t> </a:t>
            </a:r>
            <a:r>
              <a:rPr sz="1050" dirty="0">
                <a:latin typeface="Segoe UI"/>
                <a:cs typeface="Segoe UI"/>
              </a:rPr>
              <a:t>insights</a:t>
            </a:r>
            <a:r>
              <a:rPr sz="1050" spc="-5" dirty="0">
                <a:latin typeface="Segoe UI"/>
                <a:cs typeface="Segoe UI"/>
              </a:rPr>
              <a:t> </a:t>
            </a:r>
            <a:r>
              <a:rPr sz="1050" dirty="0">
                <a:latin typeface="Segoe UI"/>
                <a:cs typeface="Segoe UI"/>
              </a:rPr>
              <a:t>into consumer </a:t>
            </a:r>
            <a:r>
              <a:rPr sz="1050" spc="-280" dirty="0">
                <a:latin typeface="Segoe UI"/>
                <a:cs typeface="Segoe UI"/>
              </a:rPr>
              <a:t> </a:t>
            </a:r>
            <a:r>
              <a:rPr sz="1050" dirty="0">
                <a:latin typeface="Segoe UI"/>
                <a:cs typeface="Segoe UI"/>
              </a:rPr>
              <a:t>behavior</a:t>
            </a:r>
            <a:r>
              <a:rPr sz="1050" spc="-5" dirty="0">
                <a:latin typeface="Segoe UI"/>
                <a:cs typeface="Segoe UI"/>
              </a:rPr>
              <a:t> </a:t>
            </a:r>
            <a:r>
              <a:rPr sz="1050" dirty="0">
                <a:latin typeface="Segoe UI"/>
                <a:cs typeface="Segoe UI"/>
              </a:rPr>
              <a:t>and sales trends.</a:t>
            </a:r>
          </a:p>
          <a:p>
            <a:pPr>
              <a:lnSpc>
                <a:spcPct val="100000"/>
              </a:lnSpc>
              <a:spcBef>
                <a:spcPts val="15"/>
              </a:spcBef>
            </a:pPr>
            <a:endParaRPr sz="1000" dirty="0">
              <a:latin typeface="Segoe UI"/>
              <a:cs typeface="Segoe UI"/>
            </a:endParaRPr>
          </a:p>
          <a:p>
            <a:pPr marL="12700" marR="5080">
              <a:lnSpc>
                <a:spcPct val="131000"/>
              </a:lnSpc>
            </a:pPr>
            <a:r>
              <a:rPr sz="1050" dirty="0">
                <a:latin typeface="Segoe UI"/>
                <a:cs typeface="Segoe UI"/>
              </a:rPr>
              <a:t>Looking</a:t>
            </a:r>
            <a:r>
              <a:rPr sz="1050" spc="-5" dirty="0">
                <a:latin typeface="Segoe UI"/>
                <a:cs typeface="Segoe UI"/>
              </a:rPr>
              <a:t> </a:t>
            </a:r>
            <a:r>
              <a:rPr sz="1050" dirty="0">
                <a:latin typeface="Segoe UI"/>
                <a:cs typeface="Segoe UI"/>
              </a:rPr>
              <a:t>at</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by</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segment,</a:t>
            </a:r>
            <a:r>
              <a:rPr sz="1050" spc="-5" dirty="0">
                <a:latin typeface="Segoe UI"/>
                <a:cs typeface="Segoe UI"/>
              </a:rPr>
              <a:t> </a:t>
            </a:r>
            <a:r>
              <a:rPr sz="1050" dirty="0">
                <a:latin typeface="Segoe UI"/>
                <a:cs typeface="Segoe UI"/>
              </a:rPr>
              <a:t>it's evident</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consumers</a:t>
            </a:r>
            <a:r>
              <a:rPr sz="1050" spc="-5" dirty="0">
                <a:latin typeface="Segoe UI"/>
                <a:cs typeface="Segoe UI"/>
              </a:rPr>
              <a:t> </a:t>
            </a:r>
            <a:r>
              <a:rPr sz="1050" dirty="0">
                <a:latin typeface="Segoe UI"/>
                <a:cs typeface="Segoe UI"/>
              </a:rPr>
              <a:t>were</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biggest</a:t>
            </a:r>
            <a:r>
              <a:rPr sz="1050" spc="-5" dirty="0">
                <a:latin typeface="Segoe UI"/>
                <a:cs typeface="Segoe UI"/>
              </a:rPr>
              <a:t> </a:t>
            </a:r>
            <a:r>
              <a:rPr sz="1050" dirty="0">
                <a:latin typeface="Segoe UI"/>
                <a:cs typeface="Segoe UI"/>
              </a:rPr>
              <a:t>spenders,</a:t>
            </a:r>
            <a:r>
              <a:rPr sz="1050" spc="-5" dirty="0">
                <a:latin typeface="Segoe UI"/>
                <a:cs typeface="Segoe UI"/>
              </a:rPr>
              <a:t> </a:t>
            </a:r>
            <a:r>
              <a:rPr sz="1050" dirty="0">
                <a:latin typeface="Segoe UI"/>
                <a:cs typeface="Segoe UI"/>
              </a:rPr>
              <a:t>with a</a:t>
            </a:r>
            <a:r>
              <a:rPr sz="1050" spc="-5" dirty="0">
                <a:latin typeface="Segoe UI"/>
                <a:cs typeface="Segoe UI"/>
              </a:rPr>
              <a:t> </a:t>
            </a:r>
            <a:r>
              <a:rPr sz="1050" dirty="0">
                <a:latin typeface="Segoe UI"/>
                <a:cs typeface="Segoe UI"/>
              </a:rPr>
              <a:t>total</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figure</a:t>
            </a:r>
            <a:r>
              <a:rPr sz="1050" spc="-5" dirty="0">
                <a:latin typeface="Segoe UI"/>
                <a:cs typeface="Segoe UI"/>
              </a:rPr>
              <a:t> </a:t>
            </a:r>
            <a:r>
              <a:rPr sz="1050" dirty="0">
                <a:latin typeface="Segoe UI"/>
                <a:cs typeface="Segoe UI"/>
              </a:rPr>
              <a:t>of</a:t>
            </a:r>
            <a:r>
              <a:rPr sz="1050" spc="-5" dirty="0">
                <a:latin typeface="Segoe UI"/>
                <a:cs typeface="Segoe UI"/>
              </a:rPr>
              <a:t> </a:t>
            </a:r>
            <a:r>
              <a:rPr sz="1050" dirty="0">
                <a:latin typeface="Segoe UI"/>
                <a:cs typeface="Segoe UI"/>
              </a:rPr>
              <a:t>7,413,629.73,</a:t>
            </a:r>
            <a:r>
              <a:rPr sz="1050" spc="-5" dirty="0">
                <a:latin typeface="Segoe UI"/>
                <a:cs typeface="Segoe UI"/>
              </a:rPr>
              <a:t> </a:t>
            </a:r>
            <a:r>
              <a:rPr sz="1050" dirty="0">
                <a:latin typeface="Segoe UI"/>
                <a:cs typeface="Segoe UI"/>
              </a:rPr>
              <a:t>followed by  corporate customers at 4,252,647.58 and home office customers at 2,495,321.50. Estados Unidos in the customer segment made up 18.11% of sales, </a:t>
            </a:r>
            <a:r>
              <a:rPr sz="1050" spc="5" dirty="0">
                <a:latin typeface="Segoe UI"/>
                <a:cs typeface="Segoe UI"/>
              </a:rPr>
              <a:t> </a:t>
            </a:r>
            <a:r>
              <a:rPr sz="1050" dirty="0">
                <a:latin typeface="Segoe UI"/>
                <a:cs typeface="Segoe UI"/>
              </a:rPr>
              <a:t>indicating</a:t>
            </a:r>
            <a:r>
              <a:rPr sz="1050" spc="-5" dirty="0">
                <a:latin typeface="Segoe UI"/>
                <a:cs typeface="Segoe UI"/>
              </a:rPr>
              <a:t> </a:t>
            </a:r>
            <a:r>
              <a:rPr sz="1050" dirty="0">
                <a:latin typeface="Segoe UI"/>
                <a:cs typeface="Segoe UI"/>
              </a:rPr>
              <a:t>the importance of this market for the</a:t>
            </a:r>
            <a:r>
              <a:rPr sz="1050" spc="-5" dirty="0">
                <a:latin typeface="Segoe UI"/>
                <a:cs typeface="Segoe UI"/>
              </a:rPr>
              <a:t> </a:t>
            </a:r>
            <a:r>
              <a:rPr sz="1050" dirty="0">
                <a:latin typeface="Segoe UI"/>
                <a:cs typeface="Segoe UI"/>
              </a:rPr>
              <a:t>company.</a:t>
            </a:r>
          </a:p>
        </p:txBody>
      </p:sp>
      <p:pic>
        <p:nvPicPr>
          <p:cNvPr id="8" name="object 2">
            <a:extLst>
              <a:ext uri="{FF2B5EF4-FFF2-40B4-BE49-F238E27FC236}">
                <a16:creationId xmlns:a16="http://schemas.microsoft.com/office/drawing/2014/main" id="{46AABC29-2C7F-AE46-73D5-455E6CDB9BD3}"/>
              </a:ext>
            </a:extLst>
          </p:cNvPr>
          <p:cNvPicPr/>
          <p:nvPr/>
        </p:nvPicPr>
        <p:blipFill>
          <a:blip r:embed="rId2" cstate="print"/>
          <a:stretch>
            <a:fillRect/>
          </a:stretch>
        </p:blipFill>
        <p:spPr>
          <a:xfrm>
            <a:off x="803274" y="409575"/>
            <a:ext cx="9077325" cy="51141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100" y="693737"/>
            <a:ext cx="9677400" cy="6169025"/>
          </a:xfrm>
          <a:prstGeom prst="rect">
            <a:avLst/>
          </a:prstGeom>
        </p:spPr>
        <p:txBody>
          <a:bodyPr vert="horz" wrap="square" lIns="0" tIns="12700" rIns="0" bIns="0" rtlCol="0">
            <a:spAutoFit/>
          </a:bodyPr>
          <a:lstStyle/>
          <a:p>
            <a:pPr marL="12700" marR="165100">
              <a:lnSpc>
                <a:spcPct val="131000"/>
              </a:lnSpc>
              <a:spcBef>
                <a:spcPts val="100"/>
              </a:spcBef>
            </a:pPr>
            <a:r>
              <a:rPr sz="1050" dirty="0">
                <a:latin typeface="Segoe UI"/>
                <a:cs typeface="Segoe UI"/>
              </a:rPr>
              <a:t>The</a:t>
            </a:r>
            <a:r>
              <a:rPr sz="1050" spc="-5" dirty="0">
                <a:latin typeface="Segoe UI"/>
                <a:cs typeface="Segoe UI"/>
              </a:rPr>
              <a:t> </a:t>
            </a:r>
            <a:r>
              <a:rPr sz="1050" dirty="0">
                <a:latin typeface="Segoe UI"/>
                <a:cs typeface="Segoe UI"/>
              </a:rPr>
              <a:t>average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per</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segment</a:t>
            </a:r>
            <a:r>
              <a:rPr sz="1050" spc="-5" dirty="0">
                <a:latin typeface="Segoe UI"/>
                <a:cs typeface="Segoe UI"/>
              </a:rPr>
              <a:t> </a:t>
            </a:r>
            <a:r>
              <a:rPr sz="1050" dirty="0">
                <a:latin typeface="Segoe UI"/>
                <a:cs typeface="Segoe UI"/>
              </a:rPr>
              <a:t>reveal</a:t>
            </a:r>
            <a:r>
              <a:rPr sz="1050" spc="-5" dirty="0">
                <a:latin typeface="Segoe UI"/>
                <a:cs typeface="Segoe UI"/>
              </a:rPr>
              <a:t> </a:t>
            </a:r>
            <a:r>
              <a:rPr sz="1050" dirty="0">
                <a:latin typeface="Segoe UI"/>
                <a:cs typeface="Segoe UI"/>
              </a:rPr>
              <a:t>a similar</a:t>
            </a:r>
            <a:r>
              <a:rPr sz="1050" spc="-5" dirty="0">
                <a:latin typeface="Segoe UI"/>
                <a:cs typeface="Segoe UI"/>
              </a:rPr>
              <a:t> </a:t>
            </a:r>
            <a:r>
              <a:rPr sz="1050" dirty="0">
                <a:latin typeface="Segoe UI"/>
                <a:cs typeface="Segoe UI"/>
              </a:rPr>
              <a:t>trend,</a:t>
            </a:r>
            <a:r>
              <a:rPr sz="1050" spc="-5" dirty="0">
                <a:latin typeface="Segoe UI"/>
                <a:cs typeface="Segoe UI"/>
              </a:rPr>
              <a:t> </a:t>
            </a:r>
            <a:r>
              <a:rPr sz="1050" dirty="0">
                <a:latin typeface="Segoe UI"/>
                <a:cs typeface="Segoe UI"/>
              </a:rPr>
              <a:t>with</a:t>
            </a:r>
            <a:r>
              <a:rPr sz="1050" spc="-5" dirty="0">
                <a:latin typeface="Segoe UI"/>
                <a:cs typeface="Segoe UI"/>
              </a:rPr>
              <a:t> </a:t>
            </a:r>
            <a:r>
              <a:rPr sz="1050" dirty="0">
                <a:latin typeface="Segoe UI"/>
                <a:cs typeface="Segoe UI"/>
              </a:rPr>
              <a:t>consumers</a:t>
            </a:r>
            <a:r>
              <a:rPr sz="1050" spc="-5" dirty="0">
                <a:latin typeface="Segoe UI"/>
                <a:cs typeface="Segoe UI"/>
              </a:rPr>
              <a:t> </a:t>
            </a:r>
            <a:r>
              <a:rPr sz="1050" dirty="0">
                <a:latin typeface="Segoe UI"/>
                <a:cs typeface="Segoe UI"/>
              </a:rPr>
              <a:t>once</a:t>
            </a:r>
            <a:r>
              <a:rPr sz="1050" spc="-5" dirty="0">
                <a:latin typeface="Segoe UI"/>
                <a:cs typeface="Segoe UI"/>
              </a:rPr>
              <a:t> </a:t>
            </a:r>
            <a:r>
              <a:rPr sz="1050" dirty="0">
                <a:latin typeface="Segoe UI"/>
                <a:cs typeface="Segoe UI"/>
              </a:rPr>
              <a:t>again</a:t>
            </a:r>
            <a:r>
              <a:rPr sz="1050" spc="-5" dirty="0">
                <a:latin typeface="Segoe UI"/>
                <a:cs typeface="Segoe UI"/>
              </a:rPr>
              <a:t> </a:t>
            </a:r>
            <a:r>
              <a:rPr sz="1050" dirty="0">
                <a:latin typeface="Segoe UI"/>
                <a:cs typeface="Segoe UI"/>
              </a:rPr>
              <a:t>leading</a:t>
            </a:r>
            <a:r>
              <a:rPr sz="1050" spc="-5" dirty="0">
                <a:latin typeface="Segoe UI"/>
                <a:cs typeface="Segoe UI"/>
              </a:rPr>
              <a:t> </a:t>
            </a:r>
            <a:r>
              <a:rPr sz="1050" dirty="0">
                <a:latin typeface="Segoe UI"/>
                <a:cs typeface="Segoe UI"/>
              </a:rPr>
              <a:t>the way</a:t>
            </a:r>
            <a:r>
              <a:rPr sz="1050" spc="-5" dirty="0">
                <a:latin typeface="Segoe UI"/>
                <a:cs typeface="Segoe UI"/>
              </a:rPr>
              <a:t> </a:t>
            </a:r>
            <a:r>
              <a:rPr sz="1050" dirty="0">
                <a:latin typeface="Segoe UI"/>
                <a:cs typeface="Segoe UI"/>
              </a:rPr>
              <a:t>with</a:t>
            </a:r>
            <a:r>
              <a:rPr sz="1050" spc="-5" dirty="0">
                <a:latin typeface="Segoe UI"/>
                <a:cs typeface="Segoe UI"/>
              </a:rPr>
              <a:t> </a:t>
            </a:r>
            <a:r>
              <a:rPr sz="1050" dirty="0">
                <a:latin typeface="Segoe UI"/>
                <a:cs typeface="Segoe UI"/>
              </a:rPr>
              <a:t>an</a:t>
            </a:r>
            <a:r>
              <a:rPr sz="1050" spc="-5" dirty="0">
                <a:latin typeface="Segoe UI"/>
                <a:cs typeface="Segoe UI"/>
              </a:rPr>
              <a:t> </a:t>
            </a:r>
            <a:r>
              <a:rPr sz="1050" dirty="0">
                <a:latin typeface="Segoe UI"/>
                <a:cs typeface="Segoe UI"/>
              </a:rPr>
              <a:t>average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figure</a:t>
            </a:r>
            <a:r>
              <a:rPr sz="1050" spc="-5" dirty="0">
                <a:latin typeface="Segoe UI"/>
                <a:cs typeface="Segoe UI"/>
              </a:rPr>
              <a:t> </a:t>
            </a:r>
            <a:r>
              <a:rPr sz="1050" dirty="0">
                <a:latin typeface="Segoe UI"/>
                <a:cs typeface="Segoe UI"/>
              </a:rPr>
              <a:t>of 1,482,725.95, </a:t>
            </a:r>
            <a:r>
              <a:rPr sz="1050" spc="-275" dirty="0">
                <a:latin typeface="Segoe UI"/>
                <a:cs typeface="Segoe UI"/>
              </a:rPr>
              <a:t> </a:t>
            </a:r>
            <a:r>
              <a:rPr sz="1050" dirty="0">
                <a:latin typeface="Segoe UI"/>
                <a:cs typeface="Segoe UI"/>
              </a:rPr>
              <a:t>followed</a:t>
            </a:r>
            <a:r>
              <a:rPr sz="1050" spc="-5" dirty="0">
                <a:latin typeface="Segoe UI"/>
                <a:cs typeface="Segoe UI"/>
              </a:rPr>
              <a:t> </a:t>
            </a:r>
            <a:r>
              <a:rPr sz="1050" dirty="0">
                <a:latin typeface="Segoe UI"/>
                <a:cs typeface="Segoe UI"/>
              </a:rPr>
              <a:t>by corporate customers at 850,529.52</a:t>
            </a:r>
            <a:r>
              <a:rPr sz="1050" spc="-5" dirty="0">
                <a:latin typeface="Segoe UI"/>
                <a:cs typeface="Segoe UI"/>
              </a:rPr>
              <a:t> </a:t>
            </a:r>
            <a:r>
              <a:rPr sz="1050" dirty="0">
                <a:latin typeface="Segoe UI"/>
                <a:cs typeface="Segoe UI"/>
              </a:rPr>
              <a:t>and home office customers at 499,064.30.</a:t>
            </a:r>
          </a:p>
          <a:p>
            <a:pPr>
              <a:lnSpc>
                <a:spcPct val="100000"/>
              </a:lnSpc>
              <a:spcBef>
                <a:spcPts val="15"/>
              </a:spcBef>
            </a:pPr>
            <a:endParaRPr sz="1000" dirty="0">
              <a:latin typeface="Segoe UI"/>
              <a:cs typeface="Segoe UI"/>
            </a:endParaRPr>
          </a:p>
          <a:p>
            <a:pPr marL="12700" marR="73025">
              <a:lnSpc>
                <a:spcPct val="131000"/>
              </a:lnSpc>
            </a:pPr>
            <a:r>
              <a:rPr sz="1050" dirty="0">
                <a:latin typeface="Segoe UI"/>
                <a:cs typeface="Segoe UI"/>
              </a:rPr>
              <a:t>When</a:t>
            </a:r>
            <a:r>
              <a:rPr sz="1050" spc="-5" dirty="0">
                <a:latin typeface="Segoe UI"/>
                <a:cs typeface="Segoe UI"/>
              </a:rPr>
              <a:t> </a:t>
            </a:r>
            <a:r>
              <a:rPr sz="1050" dirty="0">
                <a:latin typeface="Segoe UI"/>
                <a:cs typeface="Segoe UI"/>
              </a:rPr>
              <a:t>analyzing</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by</a:t>
            </a:r>
            <a:r>
              <a:rPr sz="1050" spc="-5" dirty="0">
                <a:latin typeface="Segoe UI"/>
                <a:cs typeface="Segoe UI"/>
              </a:rPr>
              <a:t> </a:t>
            </a:r>
            <a:r>
              <a:rPr sz="1050" dirty="0">
                <a:latin typeface="Segoe UI"/>
                <a:cs typeface="Segoe UI"/>
              </a:rPr>
              <a:t>category</a:t>
            </a:r>
            <a:r>
              <a:rPr sz="1050" spc="-5" dirty="0">
                <a:latin typeface="Segoe UI"/>
                <a:cs typeface="Segoe UI"/>
              </a:rPr>
              <a:t> </a:t>
            </a:r>
            <a:r>
              <a:rPr sz="1050" dirty="0">
                <a:latin typeface="Segoe UI"/>
                <a:cs typeface="Segoe UI"/>
              </a:rPr>
              <a:t>name, fishing</a:t>
            </a:r>
            <a:r>
              <a:rPr sz="1050" spc="-5" dirty="0">
                <a:latin typeface="Segoe UI"/>
                <a:cs typeface="Segoe UI"/>
              </a:rPr>
              <a:t> </a:t>
            </a:r>
            <a:r>
              <a:rPr sz="1050" dirty="0">
                <a:latin typeface="Segoe UI"/>
                <a:cs typeface="Segoe UI"/>
              </a:rPr>
              <a:t>accounted</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a</a:t>
            </a:r>
            <a:r>
              <a:rPr sz="1050" spc="-5" dirty="0">
                <a:latin typeface="Segoe UI"/>
                <a:cs typeface="Segoe UI"/>
              </a:rPr>
              <a:t> </a:t>
            </a:r>
            <a:r>
              <a:rPr sz="1050" dirty="0">
                <a:latin typeface="Segoe UI"/>
                <a:cs typeface="Segoe UI"/>
              </a:rPr>
              <a:t>significant</a:t>
            </a:r>
            <a:r>
              <a:rPr sz="1050" spc="-5" dirty="0">
                <a:latin typeface="Segoe UI"/>
                <a:cs typeface="Segoe UI"/>
              </a:rPr>
              <a:t> </a:t>
            </a:r>
            <a:r>
              <a:rPr sz="1050" dirty="0">
                <a:latin typeface="Segoe UI"/>
                <a:cs typeface="Segoe UI"/>
              </a:rPr>
              <a:t>portion of</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profit</a:t>
            </a:r>
            <a:r>
              <a:rPr sz="1050" spc="-5" dirty="0">
                <a:latin typeface="Segoe UI"/>
                <a:cs typeface="Segoe UI"/>
              </a:rPr>
              <a:t> </a:t>
            </a:r>
            <a:r>
              <a:rPr sz="1050" dirty="0">
                <a:latin typeface="Segoe UI"/>
                <a:cs typeface="Segoe UI"/>
              </a:rPr>
              <a:t>per</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at 19.06%.</a:t>
            </a:r>
            <a:r>
              <a:rPr sz="1050" spc="-5" dirty="0">
                <a:latin typeface="Segoe UI"/>
                <a:cs typeface="Segoe UI"/>
              </a:rPr>
              <a:t> </a:t>
            </a:r>
            <a:r>
              <a:rPr sz="1050" dirty="0">
                <a:latin typeface="Segoe UI"/>
                <a:cs typeface="Segoe UI"/>
              </a:rPr>
              <a:t>Fishing</a:t>
            </a:r>
            <a:r>
              <a:rPr sz="1050" spc="-5" dirty="0">
                <a:latin typeface="Segoe UI"/>
                <a:cs typeface="Segoe UI"/>
              </a:rPr>
              <a:t> </a:t>
            </a:r>
            <a:r>
              <a:rPr sz="1050" dirty="0">
                <a:latin typeface="Segoe UI"/>
                <a:cs typeface="Segoe UI"/>
              </a:rPr>
              <a:t>also</a:t>
            </a:r>
            <a:r>
              <a:rPr sz="1050" spc="-5" dirty="0">
                <a:latin typeface="Segoe UI"/>
                <a:cs typeface="Segoe UI"/>
              </a:rPr>
              <a:t> </a:t>
            </a:r>
            <a:r>
              <a:rPr sz="1050" dirty="0">
                <a:latin typeface="Segoe UI"/>
                <a:cs typeface="Segoe UI"/>
              </a:rPr>
              <a:t>had</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highest order </a:t>
            </a:r>
            <a:r>
              <a:rPr sz="1050" spc="-275" dirty="0">
                <a:latin typeface="Segoe UI"/>
                <a:cs typeface="Segoe UI"/>
              </a:rPr>
              <a:t> </a:t>
            </a:r>
            <a:r>
              <a:rPr sz="1050" dirty="0">
                <a:latin typeface="Segoe UI"/>
                <a:cs typeface="Segoe UI"/>
              </a:rPr>
              <a:t>profit</a:t>
            </a:r>
            <a:r>
              <a:rPr sz="1050" spc="-5" dirty="0">
                <a:latin typeface="Segoe UI"/>
                <a:cs typeface="Segoe UI"/>
              </a:rPr>
              <a:t> </a:t>
            </a:r>
            <a:r>
              <a:rPr sz="1050" dirty="0">
                <a:latin typeface="Segoe UI"/>
                <a:cs typeface="Segoe UI"/>
              </a:rPr>
              <a:t>per order</a:t>
            </a:r>
            <a:r>
              <a:rPr sz="1050" spc="-5" dirty="0">
                <a:latin typeface="Segoe UI"/>
                <a:cs typeface="Segoe UI"/>
              </a:rPr>
              <a:t> </a:t>
            </a:r>
            <a:r>
              <a:rPr sz="1050" dirty="0">
                <a:latin typeface="Segoe UI"/>
                <a:cs typeface="Segoe UI"/>
              </a:rPr>
              <a:t>at 756,220.77,</a:t>
            </a:r>
            <a:r>
              <a:rPr sz="1050" spc="-5" dirty="0">
                <a:latin typeface="Segoe UI"/>
                <a:cs typeface="Segoe UI"/>
              </a:rPr>
              <a:t> </a:t>
            </a:r>
            <a:r>
              <a:rPr sz="1050" dirty="0">
                <a:latin typeface="Segoe UI"/>
                <a:cs typeface="Segoe UI"/>
              </a:rPr>
              <a:t>which was</a:t>
            </a:r>
            <a:r>
              <a:rPr sz="1050" spc="-5" dirty="0">
                <a:latin typeface="Segoe UI"/>
                <a:cs typeface="Segoe UI"/>
              </a:rPr>
              <a:t> </a:t>
            </a:r>
            <a:r>
              <a:rPr sz="1050" dirty="0">
                <a:latin typeface="Segoe UI"/>
                <a:cs typeface="Segoe UI"/>
              </a:rPr>
              <a:t>227,464.79% higher than</a:t>
            </a:r>
            <a:r>
              <a:rPr sz="1050" spc="-5" dirty="0">
                <a:latin typeface="Segoe UI"/>
                <a:cs typeface="Segoe UI"/>
              </a:rPr>
              <a:t> </a:t>
            </a:r>
            <a:r>
              <a:rPr sz="1050" dirty="0">
                <a:latin typeface="Segoe UI"/>
                <a:cs typeface="Segoe UI"/>
              </a:rPr>
              <a:t>strength training,</a:t>
            </a:r>
            <a:r>
              <a:rPr sz="1050" spc="-5" dirty="0">
                <a:latin typeface="Segoe UI"/>
                <a:cs typeface="Segoe UI"/>
              </a:rPr>
              <a:t> </a:t>
            </a:r>
            <a:r>
              <a:rPr sz="1050" dirty="0">
                <a:latin typeface="Segoe UI"/>
                <a:cs typeface="Segoe UI"/>
              </a:rPr>
              <a:t>which had</a:t>
            </a:r>
            <a:r>
              <a:rPr sz="1050" spc="-5" dirty="0">
                <a:latin typeface="Segoe UI"/>
                <a:cs typeface="Segoe UI"/>
              </a:rPr>
              <a:t> </a:t>
            </a:r>
            <a:r>
              <a:rPr sz="1050" dirty="0">
                <a:latin typeface="Segoe UI"/>
                <a:cs typeface="Segoe UI"/>
              </a:rPr>
              <a:t>the lowest</a:t>
            </a:r>
            <a:r>
              <a:rPr sz="1050" spc="-5" dirty="0">
                <a:latin typeface="Segoe UI"/>
                <a:cs typeface="Segoe UI"/>
              </a:rPr>
              <a:t> </a:t>
            </a:r>
            <a:r>
              <a:rPr sz="1050" dirty="0">
                <a:latin typeface="Segoe UI"/>
                <a:cs typeface="Segoe UI"/>
              </a:rPr>
              <a:t>order profit per</a:t>
            </a:r>
            <a:r>
              <a:rPr sz="1050" spc="-5" dirty="0">
                <a:latin typeface="Segoe UI"/>
                <a:cs typeface="Segoe UI"/>
              </a:rPr>
              <a:t> </a:t>
            </a:r>
            <a:r>
              <a:rPr sz="1050" dirty="0">
                <a:latin typeface="Segoe UI"/>
                <a:cs typeface="Segoe UI"/>
              </a:rPr>
              <a:t>order at</a:t>
            </a:r>
            <a:r>
              <a:rPr sz="1050" spc="-5" dirty="0">
                <a:latin typeface="Segoe UI"/>
                <a:cs typeface="Segoe UI"/>
              </a:rPr>
              <a:t> </a:t>
            </a:r>
            <a:r>
              <a:rPr sz="1050" dirty="0">
                <a:latin typeface="Segoe UI"/>
                <a:cs typeface="Segoe UI"/>
              </a:rPr>
              <a:t>332.31.</a:t>
            </a:r>
          </a:p>
          <a:p>
            <a:pPr marL="12700" marR="213995">
              <a:lnSpc>
                <a:spcPct val="131000"/>
              </a:lnSpc>
              <a:spcBef>
                <a:spcPts val="1125"/>
              </a:spcBef>
            </a:pPr>
            <a:r>
              <a:rPr sz="1050" dirty="0">
                <a:latin typeface="Segoe UI"/>
                <a:cs typeface="Segoe UI"/>
              </a:rPr>
              <a:t>Interestingly,</a:t>
            </a:r>
            <a:r>
              <a:rPr sz="1050" spc="-5" dirty="0">
                <a:latin typeface="Segoe UI"/>
                <a:cs typeface="Segoe UI"/>
              </a:rPr>
              <a:t> </a:t>
            </a:r>
            <a:r>
              <a:rPr sz="1050" dirty="0">
                <a:latin typeface="Segoe UI"/>
                <a:cs typeface="Segoe UI"/>
              </a:rPr>
              <a:t>standard</a:t>
            </a:r>
            <a:r>
              <a:rPr sz="1050" spc="-5" dirty="0">
                <a:latin typeface="Segoe UI"/>
                <a:cs typeface="Segoe UI"/>
              </a:rPr>
              <a:t> </a:t>
            </a:r>
            <a:r>
              <a:rPr sz="1050" dirty="0">
                <a:latin typeface="Segoe UI"/>
                <a:cs typeface="Segoe UI"/>
              </a:rPr>
              <a:t>class</a:t>
            </a:r>
            <a:r>
              <a:rPr sz="1050" spc="-5" dirty="0">
                <a:latin typeface="Segoe UI"/>
                <a:cs typeface="Segoe UI"/>
              </a:rPr>
              <a:t> </a:t>
            </a:r>
            <a:r>
              <a:rPr sz="1050" dirty="0">
                <a:latin typeface="Segoe UI"/>
                <a:cs typeface="Segoe UI"/>
              </a:rPr>
              <a:t>had</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highest</a:t>
            </a:r>
            <a:r>
              <a:rPr sz="1050" spc="-5" dirty="0">
                <a:latin typeface="Segoe UI"/>
                <a:cs typeface="Segoe UI"/>
              </a:rPr>
              <a:t> </a:t>
            </a:r>
            <a:r>
              <a:rPr sz="1050" dirty="0">
                <a:latin typeface="Segoe UI"/>
                <a:cs typeface="Segoe UI"/>
              </a:rPr>
              <a:t>average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figure</a:t>
            </a:r>
            <a:r>
              <a:rPr sz="1050" spc="-5" dirty="0">
                <a:latin typeface="Segoe UI"/>
                <a:cs typeface="Segoe UI"/>
              </a:rPr>
              <a:t> </a:t>
            </a:r>
            <a:r>
              <a:rPr sz="1050" dirty="0">
                <a:latin typeface="Segoe UI"/>
                <a:cs typeface="Segoe UI"/>
              </a:rPr>
              <a:t>at</a:t>
            </a:r>
            <a:r>
              <a:rPr sz="1050" spc="-5" dirty="0">
                <a:latin typeface="Segoe UI"/>
                <a:cs typeface="Segoe UI"/>
              </a:rPr>
              <a:t> </a:t>
            </a:r>
            <a:r>
              <a:rPr sz="1050" dirty="0">
                <a:latin typeface="Segoe UI"/>
                <a:cs typeface="Segoe UI"/>
              </a:rPr>
              <a:t>2,675,827.30,</a:t>
            </a:r>
            <a:r>
              <a:rPr sz="1050" spc="-5" dirty="0">
                <a:latin typeface="Segoe UI"/>
                <a:cs typeface="Segoe UI"/>
              </a:rPr>
              <a:t> </a:t>
            </a:r>
            <a:r>
              <a:rPr sz="1050" dirty="0">
                <a:latin typeface="Segoe UI"/>
                <a:cs typeface="Segoe UI"/>
              </a:rPr>
              <a:t>followed</a:t>
            </a:r>
            <a:r>
              <a:rPr sz="1050" spc="-5" dirty="0">
                <a:latin typeface="Segoe UI"/>
                <a:cs typeface="Segoe UI"/>
              </a:rPr>
              <a:t> </a:t>
            </a:r>
            <a:r>
              <a:rPr sz="1050" dirty="0">
                <a:latin typeface="Segoe UI"/>
                <a:cs typeface="Segoe UI"/>
              </a:rPr>
              <a:t>by</a:t>
            </a:r>
            <a:r>
              <a:rPr sz="1050" spc="-5" dirty="0">
                <a:latin typeface="Segoe UI"/>
                <a:cs typeface="Segoe UI"/>
              </a:rPr>
              <a:t> </a:t>
            </a:r>
            <a:r>
              <a:rPr sz="1050" dirty="0">
                <a:latin typeface="Segoe UI"/>
                <a:cs typeface="Segoe UI"/>
              </a:rPr>
              <a:t>second</a:t>
            </a:r>
            <a:r>
              <a:rPr sz="1050" spc="-5" dirty="0">
                <a:latin typeface="Segoe UI"/>
                <a:cs typeface="Segoe UI"/>
              </a:rPr>
              <a:t> </a:t>
            </a:r>
            <a:r>
              <a:rPr sz="1050" dirty="0">
                <a:latin typeface="Segoe UI"/>
                <a:cs typeface="Segoe UI"/>
              </a:rPr>
              <a:t>class,</a:t>
            </a:r>
            <a:r>
              <a:rPr sz="1050" spc="-5" dirty="0">
                <a:latin typeface="Segoe UI"/>
                <a:cs typeface="Segoe UI"/>
              </a:rPr>
              <a:t> </a:t>
            </a:r>
            <a:r>
              <a:rPr sz="1050" dirty="0">
                <a:latin typeface="Segoe UI"/>
                <a:cs typeface="Segoe UI"/>
              </a:rPr>
              <a:t>first</a:t>
            </a:r>
            <a:r>
              <a:rPr sz="1050" spc="-5" dirty="0">
                <a:latin typeface="Segoe UI"/>
                <a:cs typeface="Segoe UI"/>
              </a:rPr>
              <a:t> </a:t>
            </a:r>
            <a:r>
              <a:rPr sz="1050" dirty="0">
                <a:latin typeface="Segoe UI"/>
                <a:cs typeface="Segoe UI"/>
              </a:rPr>
              <a:t>class,</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same</a:t>
            </a:r>
            <a:r>
              <a:rPr sz="1050" spc="-5" dirty="0">
                <a:latin typeface="Segoe UI"/>
                <a:cs typeface="Segoe UI"/>
              </a:rPr>
              <a:t> </a:t>
            </a:r>
            <a:r>
              <a:rPr sz="1050" dirty="0">
                <a:latin typeface="Segoe UI"/>
                <a:cs typeface="Segoe UI"/>
              </a:rPr>
              <a:t>day. However,</a:t>
            </a:r>
            <a:r>
              <a:rPr sz="1050" spc="-5" dirty="0">
                <a:latin typeface="Segoe UI"/>
                <a:cs typeface="Segoe UI"/>
              </a:rPr>
              <a:t> </a:t>
            </a:r>
            <a:r>
              <a:rPr sz="1050" dirty="0">
                <a:latin typeface="Segoe UI"/>
                <a:cs typeface="Segoe UI"/>
              </a:rPr>
              <a:t>standard </a:t>
            </a:r>
            <a:r>
              <a:rPr sz="1050" spc="-275" dirty="0">
                <a:latin typeface="Segoe UI"/>
                <a:cs typeface="Segoe UI"/>
              </a:rPr>
              <a:t> </a:t>
            </a:r>
            <a:r>
              <a:rPr sz="1050" dirty="0">
                <a:latin typeface="Segoe UI"/>
                <a:cs typeface="Segoe UI"/>
              </a:rPr>
              <a:t>class</a:t>
            </a:r>
            <a:r>
              <a:rPr sz="1050" spc="-5" dirty="0">
                <a:latin typeface="Segoe UI"/>
                <a:cs typeface="Segoe UI"/>
              </a:rPr>
              <a:t> </a:t>
            </a:r>
            <a:r>
              <a:rPr sz="1050" dirty="0">
                <a:latin typeface="Segoe UI"/>
                <a:cs typeface="Segoe UI"/>
              </a:rPr>
              <a:t>also had the highest total sales figure</a:t>
            </a:r>
            <a:r>
              <a:rPr sz="1050" spc="-5" dirty="0">
                <a:latin typeface="Segoe UI"/>
                <a:cs typeface="Segoe UI"/>
              </a:rPr>
              <a:t> </a:t>
            </a:r>
            <a:r>
              <a:rPr sz="1050" dirty="0">
                <a:latin typeface="Segoe UI"/>
                <a:cs typeface="Segoe UI"/>
              </a:rPr>
              <a:t>at 13,379,136.51.</a:t>
            </a:r>
          </a:p>
          <a:p>
            <a:pPr marL="12700" marR="109855">
              <a:lnSpc>
                <a:spcPct val="133900"/>
              </a:lnSpc>
              <a:spcBef>
                <a:spcPts val="1240"/>
              </a:spcBef>
            </a:pPr>
            <a:r>
              <a:rPr sz="1050" dirty="0">
                <a:latin typeface="Segoe UI"/>
                <a:cs typeface="Segoe UI"/>
              </a:rPr>
              <a:t>Sales trends over time are also worth examining, and the report shows a steady decline in sales figures since 2015, with a 97.31% decrease over the past </a:t>
            </a:r>
            <a:r>
              <a:rPr sz="1050" spc="5" dirty="0">
                <a:latin typeface="Segoe UI"/>
                <a:cs typeface="Segoe UI"/>
              </a:rPr>
              <a:t> </a:t>
            </a:r>
            <a:r>
              <a:rPr sz="1050" dirty="0">
                <a:latin typeface="Segoe UI"/>
                <a:cs typeface="Segoe UI"/>
              </a:rPr>
              <a:t>three</a:t>
            </a:r>
            <a:r>
              <a:rPr sz="1050" spc="-5" dirty="0">
                <a:latin typeface="Segoe UI"/>
                <a:cs typeface="Segoe UI"/>
              </a:rPr>
              <a:t> </a:t>
            </a:r>
            <a:r>
              <a:rPr sz="1050" dirty="0">
                <a:latin typeface="Segoe UI"/>
                <a:cs typeface="Segoe UI"/>
              </a:rPr>
              <a:t>years.</a:t>
            </a:r>
            <a:r>
              <a:rPr sz="1050" spc="-5" dirty="0">
                <a:latin typeface="Segoe UI"/>
                <a:cs typeface="Segoe UI"/>
              </a:rPr>
              <a:t> </a:t>
            </a:r>
            <a:r>
              <a:rPr sz="1050" dirty="0">
                <a:latin typeface="Segoe UI"/>
                <a:cs typeface="Segoe UI"/>
              </a:rPr>
              <a:t>Despite</a:t>
            </a:r>
            <a:r>
              <a:rPr sz="1050" spc="-5" dirty="0">
                <a:latin typeface="Segoe UI"/>
                <a:cs typeface="Segoe UI"/>
              </a:rPr>
              <a:t> </a:t>
            </a:r>
            <a:r>
              <a:rPr sz="1050" dirty="0">
                <a:latin typeface="Segoe UI"/>
                <a:cs typeface="Segoe UI"/>
              </a:rPr>
              <a:t>this, </a:t>
            </a:r>
            <a:r>
              <a:rPr sz="1050" spc="-10" dirty="0">
                <a:latin typeface="Segoe UI"/>
                <a:cs typeface="Segoe UI"/>
              </a:rPr>
              <a:t>Western</a:t>
            </a:r>
            <a:r>
              <a:rPr sz="1050" spc="-5" dirty="0">
                <a:latin typeface="Segoe UI"/>
                <a:cs typeface="Segoe UI"/>
              </a:rPr>
              <a:t> </a:t>
            </a:r>
            <a:r>
              <a:rPr sz="1050" dirty="0">
                <a:latin typeface="Segoe UI"/>
                <a:cs typeface="Segoe UI"/>
              </a:rPr>
              <a:t>Europe</a:t>
            </a:r>
            <a:r>
              <a:rPr sz="1050" spc="-5" dirty="0">
                <a:latin typeface="Segoe UI"/>
                <a:cs typeface="Segoe UI"/>
              </a:rPr>
              <a:t> </a:t>
            </a:r>
            <a:r>
              <a:rPr sz="1050" dirty="0">
                <a:latin typeface="Segoe UI"/>
                <a:cs typeface="Segoe UI"/>
              </a:rPr>
              <a:t>still accounted</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the highest</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figure at</a:t>
            </a:r>
            <a:r>
              <a:rPr sz="1050" spc="-5" dirty="0">
                <a:latin typeface="Segoe UI"/>
                <a:cs typeface="Segoe UI"/>
              </a:rPr>
              <a:t> </a:t>
            </a:r>
            <a:r>
              <a:rPr sz="1050" dirty="0">
                <a:latin typeface="Segoe UI"/>
                <a:cs typeface="Segoe UI"/>
              </a:rPr>
              <a:t>5,894,380.77,</a:t>
            </a:r>
            <a:r>
              <a:rPr sz="1050" spc="-5" dirty="0">
                <a:latin typeface="Segoe UI"/>
                <a:cs typeface="Segoe UI"/>
              </a:rPr>
              <a:t> </a:t>
            </a:r>
            <a:r>
              <a:rPr sz="1050" dirty="0">
                <a:latin typeface="Segoe UI"/>
                <a:cs typeface="Segoe UI"/>
              </a:rPr>
              <a:t>which was</a:t>
            </a:r>
            <a:r>
              <a:rPr sz="1050" spc="-5" dirty="0">
                <a:latin typeface="Segoe UI"/>
                <a:cs typeface="Segoe UI"/>
              </a:rPr>
              <a:t> </a:t>
            </a:r>
            <a:r>
              <a:rPr sz="1050" dirty="0">
                <a:latin typeface="Segoe UI"/>
                <a:cs typeface="Segoe UI"/>
              </a:rPr>
              <a:t>5,266.34%</a:t>
            </a:r>
            <a:r>
              <a:rPr sz="1050" spc="-5" dirty="0">
                <a:latin typeface="Segoe UI"/>
                <a:cs typeface="Segoe UI"/>
              </a:rPr>
              <a:t> </a:t>
            </a:r>
            <a:r>
              <a:rPr sz="1050" dirty="0">
                <a:latin typeface="Segoe UI"/>
                <a:cs typeface="Segoe UI"/>
              </a:rPr>
              <a:t>higher than</a:t>
            </a:r>
            <a:r>
              <a:rPr sz="1050" spc="-5" dirty="0">
                <a:latin typeface="Segoe UI"/>
                <a:cs typeface="Segoe UI"/>
              </a:rPr>
              <a:t> </a:t>
            </a:r>
            <a:r>
              <a:rPr sz="1050" dirty="0">
                <a:latin typeface="Segoe UI"/>
                <a:cs typeface="Segoe UI"/>
              </a:rPr>
              <a:t>Central</a:t>
            </a:r>
            <a:r>
              <a:rPr sz="1050" spc="-5" dirty="0">
                <a:latin typeface="Segoe UI"/>
                <a:cs typeface="Segoe UI"/>
              </a:rPr>
              <a:t> </a:t>
            </a:r>
            <a:r>
              <a:rPr sz="1050" dirty="0">
                <a:latin typeface="Segoe UI"/>
                <a:cs typeface="Segoe UI"/>
              </a:rPr>
              <a:t>Asia, which </a:t>
            </a:r>
            <a:r>
              <a:rPr sz="1050" spc="-275" dirty="0">
                <a:latin typeface="Segoe UI"/>
                <a:cs typeface="Segoe UI"/>
              </a:rPr>
              <a:t> </a:t>
            </a:r>
            <a:r>
              <a:rPr sz="1050" dirty="0">
                <a:latin typeface="Segoe UI"/>
                <a:cs typeface="Segoe UI"/>
              </a:rPr>
              <a:t>had</a:t>
            </a:r>
            <a:r>
              <a:rPr sz="1050" spc="-5" dirty="0">
                <a:latin typeface="Segoe UI"/>
                <a:cs typeface="Segoe UI"/>
              </a:rPr>
              <a:t> </a:t>
            </a:r>
            <a:r>
              <a:rPr sz="1050" dirty="0">
                <a:latin typeface="Segoe UI"/>
                <a:cs typeface="Segoe UI"/>
              </a:rPr>
              <a:t>the lowest sales figure at 109,839.93.</a:t>
            </a:r>
          </a:p>
          <a:p>
            <a:pPr>
              <a:lnSpc>
                <a:spcPct val="100000"/>
              </a:lnSpc>
              <a:spcBef>
                <a:spcPts val="10"/>
              </a:spcBef>
            </a:pPr>
            <a:endParaRPr sz="1300" dirty="0">
              <a:latin typeface="Segoe UI"/>
              <a:cs typeface="Segoe UI"/>
            </a:endParaRPr>
          </a:p>
          <a:p>
            <a:pPr marL="12700">
              <a:lnSpc>
                <a:spcPct val="100000"/>
              </a:lnSpc>
            </a:pPr>
            <a:r>
              <a:rPr sz="1050" dirty="0">
                <a:latin typeface="Segoe UI"/>
                <a:cs typeface="Segoe UI"/>
              </a:rPr>
              <a:t>ate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had</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highest</a:t>
            </a:r>
            <a:r>
              <a:rPr sz="1050" spc="-5" dirty="0">
                <a:latin typeface="Segoe UI"/>
                <a:cs typeface="Segoe UI"/>
              </a:rPr>
              <a:t> </a:t>
            </a:r>
            <a:r>
              <a:rPr sz="1050" dirty="0">
                <a:latin typeface="Segoe UI"/>
                <a:cs typeface="Segoe UI"/>
              </a:rPr>
              <a:t>sales in</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indicating</a:t>
            </a:r>
            <a:r>
              <a:rPr sz="1050" spc="-5" dirty="0">
                <a:latin typeface="Segoe UI"/>
                <a:cs typeface="Segoe UI"/>
              </a:rPr>
              <a:t> </a:t>
            </a:r>
            <a:r>
              <a:rPr sz="1050" dirty="0">
                <a:latin typeface="Segoe UI"/>
                <a:cs typeface="Segoe UI"/>
              </a:rPr>
              <a:t>that customers</a:t>
            </a:r>
            <a:r>
              <a:rPr sz="1050" spc="-5" dirty="0">
                <a:latin typeface="Segoe UI"/>
                <a:cs typeface="Segoe UI"/>
              </a:rPr>
              <a:t> </a:t>
            </a:r>
            <a:r>
              <a:rPr sz="1050" dirty="0">
                <a:latin typeface="Segoe UI"/>
                <a:cs typeface="Segoe UI"/>
              </a:rPr>
              <a:t>are</a:t>
            </a:r>
            <a:r>
              <a:rPr sz="1050" spc="-5" dirty="0">
                <a:latin typeface="Segoe UI"/>
                <a:cs typeface="Segoe UI"/>
              </a:rPr>
              <a:t> </a:t>
            </a:r>
            <a:r>
              <a:rPr sz="1050" dirty="0">
                <a:latin typeface="Segoe UI"/>
                <a:cs typeface="Segoe UI"/>
              </a:rPr>
              <a:t>willing</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pay</a:t>
            </a:r>
            <a:r>
              <a:rPr sz="1050" spc="-5" dirty="0">
                <a:latin typeface="Segoe UI"/>
                <a:cs typeface="Segoe UI"/>
              </a:rPr>
              <a:t> </a:t>
            </a:r>
            <a:r>
              <a:rPr sz="1050" dirty="0">
                <a:latin typeface="Segoe UI"/>
                <a:cs typeface="Segoe UI"/>
              </a:rPr>
              <a:t>more for</a:t>
            </a:r>
            <a:r>
              <a:rPr sz="1050" spc="-5" dirty="0">
                <a:latin typeface="Segoe UI"/>
                <a:cs typeface="Segoe UI"/>
              </a:rPr>
              <a:t> </a:t>
            </a:r>
            <a:r>
              <a:rPr sz="1050" dirty="0">
                <a:latin typeface="Segoe UI"/>
                <a:cs typeface="Segoe UI"/>
              </a:rPr>
              <a:t>expedited</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services.</a:t>
            </a:r>
            <a:r>
              <a:rPr sz="1050" spc="-5" dirty="0">
                <a:latin typeface="Segoe UI"/>
                <a:cs typeface="Segoe UI"/>
              </a:rPr>
              <a:t> </a:t>
            </a:r>
            <a:r>
              <a:rPr sz="1050" dirty="0">
                <a:latin typeface="Segoe UI"/>
                <a:cs typeface="Segoe UI"/>
              </a:rPr>
              <a:t>This suggests</a:t>
            </a:r>
          </a:p>
          <a:p>
            <a:pPr marL="12700" marR="83185">
              <a:lnSpc>
                <a:spcPct val="131000"/>
              </a:lnSpc>
            </a:pPr>
            <a:r>
              <a:rPr sz="1050" dirty="0">
                <a:latin typeface="Segoe UI"/>
                <a:cs typeface="Segoe UI"/>
              </a:rPr>
              <a:t>that</a:t>
            </a:r>
            <a:r>
              <a:rPr sz="1050" spc="-5" dirty="0">
                <a:latin typeface="Segoe UI"/>
                <a:cs typeface="Segoe UI"/>
              </a:rPr>
              <a:t> </a:t>
            </a:r>
            <a:r>
              <a:rPr sz="1050" dirty="0">
                <a:latin typeface="Segoe UI"/>
                <a:cs typeface="Segoe UI"/>
              </a:rPr>
              <a:t>timely</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is</a:t>
            </a:r>
            <a:r>
              <a:rPr sz="1050" spc="-5" dirty="0">
                <a:latin typeface="Segoe UI"/>
                <a:cs typeface="Segoe UI"/>
              </a:rPr>
              <a:t> </a:t>
            </a:r>
            <a:r>
              <a:rPr sz="1050" dirty="0">
                <a:latin typeface="Segoe UI"/>
                <a:cs typeface="Segoe UI"/>
              </a:rPr>
              <a:t>critical for</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satisfaction</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retention. However,</a:t>
            </a:r>
            <a:r>
              <a:rPr sz="1050" spc="-5" dirty="0">
                <a:latin typeface="Segoe UI"/>
                <a:cs typeface="Segoe UI"/>
              </a:rPr>
              <a:t> </a:t>
            </a:r>
            <a:r>
              <a:rPr sz="1050" dirty="0">
                <a:latin typeface="Segoe UI"/>
                <a:cs typeface="Segoe UI"/>
              </a:rPr>
              <a:t>despite</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higher</a:t>
            </a:r>
            <a:r>
              <a:rPr sz="1050" spc="-5" dirty="0">
                <a:latin typeface="Segoe UI"/>
                <a:cs typeface="Segoe UI"/>
              </a:rPr>
              <a:t> </a:t>
            </a:r>
            <a:r>
              <a:rPr sz="1050" dirty="0">
                <a:latin typeface="Segoe UI"/>
                <a:cs typeface="Segoe UI"/>
              </a:rPr>
              <a:t>sales for</a:t>
            </a:r>
            <a:r>
              <a:rPr sz="1050" spc="-5" dirty="0">
                <a:latin typeface="Segoe UI"/>
                <a:cs typeface="Segoe UI"/>
              </a:rPr>
              <a:t> </a:t>
            </a:r>
            <a:r>
              <a:rPr sz="1050" dirty="0">
                <a:latin typeface="Segoe UI"/>
                <a:cs typeface="Segoe UI"/>
              </a:rPr>
              <a:t>late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it</a:t>
            </a:r>
            <a:r>
              <a:rPr sz="1050" spc="-5" dirty="0">
                <a:latin typeface="Segoe UI"/>
                <a:cs typeface="Segoe UI"/>
              </a:rPr>
              <a:t> </a:t>
            </a:r>
            <a:r>
              <a:rPr sz="1050" dirty="0">
                <a:latin typeface="Segoe UI"/>
                <a:cs typeface="Segoe UI"/>
              </a:rPr>
              <a:t>is important</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note</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it may </a:t>
            </a:r>
            <a:r>
              <a:rPr sz="1050" spc="-275" dirty="0">
                <a:latin typeface="Segoe UI"/>
                <a:cs typeface="Segoe UI"/>
              </a:rPr>
              <a:t> </a:t>
            </a:r>
            <a:r>
              <a:rPr sz="1050" dirty="0">
                <a:latin typeface="Segoe UI"/>
                <a:cs typeface="Segoe UI"/>
              </a:rPr>
              <a:t>not</a:t>
            </a:r>
            <a:r>
              <a:rPr sz="1050" spc="-5" dirty="0">
                <a:latin typeface="Segoe UI"/>
                <a:cs typeface="Segoe UI"/>
              </a:rPr>
              <a:t> </a:t>
            </a:r>
            <a:r>
              <a:rPr sz="1050" dirty="0">
                <a:latin typeface="Segoe UI"/>
                <a:cs typeface="Segoe UI"/>
              </a:rPr>
              <a:t>always be feasible or cost-effective for</a:t>
            </a:r>
            <a:r>
              <a:rPr sz="1050" spc="-5" dirty="0">
                <a:latin typeface="Segoe UI"/>
                <a:cs typeface="Segoe UI"/>
              </a:rPr>
              <a:t> </a:t>
            </a:r>
            <a:r>
              <a:rPr sz="1050" dirty="0">
                <a:latin typeface="Segoe UI"/>
                <a:cs typeface="Segoe UI"/>
              </a:rPr>
              <a:t>companies to offer this service.</a:t>
            </a:r>
          </a:p>
          <a:p>
            <a:pPr>
              <a:lnSpc>
                <a:spcPct val="100000"/>
              </a:lnSpc>
              <a:spcBef>
                <a:spcPts val="20"/>
              </a:spcBef>
            </a:pPr>
            <a:endParaRPr sz="1000" dirty="0">
              <a:latin typeface="Segoe UI"/>
              <a:cs typeface="Segoe UI"/>
            </a:endParaRPr>
          </a:p>
          <a:p>
            <a:pPr marL="12700" marR="113664" algn="just">
              <a:lnSpc>
                <a:spcPct val="131000"/>
              </a:lnSpc>
            </a:pPr>
            <a:r>
              <a:rPr sz="1050" dirty="0">
                <a:latin typeface="Segoe UI"/>
                <a:cs typeface="Segoe UI"/>
              </a:rPr>
              <a:t>In terms of payment methods, DEBIT had the highest sales, followed by TRANSFER, </a:t>
            </a:r>
            <a:r>
              <a:rPr sz="1050" spc="-20" dirty="0">
                <a:latin typeface="Segoe UI"/>
                <a:cs typeface="Segoe UI"/>
              </a:rPr>
              <a:t>PAYMENT, </a:t>
            </a:r>
            <a:r>
              <a:rPr sz="1050" dirty="0">
                <a:latin typeface="Segoe UI"/>
                <a:cs typeface="Segoe UI"/>
              </a:rPr>
              <a:t>and CASH. DEBIT accounted for the highest percentage of </a:t>
            </a:r>
            <a:r>
              <a:rPr sz="1050" spc="-27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at</a:t>
            </a:r>
            <a:r>
              <a:rPr sz="1050" spc="-5" dirty="0">
                <a:latin typeface="Segoe UI"/>
                <a:cs typeface="Segoe UI"/>
              </a:rPr>
              <a:t> </a:t>
            </a:r>
            <a:r>
              <a:rPr sz="1050" dirty="0">
                <a:latin typeface="Segoe UI"/>
                <a:cs typeface="Segoe UI"/>
              </a:rPr>
              <a:t>38.27%.</a:t>
            </a:r>
            <a:r>
              <a:rPr sz="1050" spc="-5" dirty="0">
                <a:latin typeface="Segoe UI"/>
                <a:cs typeface="Segoe UI"/>
              </a:rPr>
              <a:t> </a:t>
            </a:r>
            <a:r>
              <a:rPr sz="1050" dirty="0">
                <a:latin typeface="Segoe UI"/>
                <a:cs typeface="Segoe UI"/>
              </a:rPr>
              <a:t>This</a:t>
            </a:r>
            <a:r>
              <a:rPr sz="1050" spc="-5" dirty="0">
                <a:latin typeface="Segoe UI"/>
                <a:cs typeface="Segoe UI"/>
              </a:rPr>
              <a:t> </a:t>
            </a:r>
            <a:r>
              <a:rPr sz="1050" dirty="0">
                <a:latin typeface="Segoe UI"/>
                <a:cs typeface="Segoe UI"/>
              </a:rPr>
              <a:t>indicates</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customers</a:t>
            </a:r>
            <a:r>
              <a:rPr sz="1050" spc="-5" dirty="0">
                <a:latin typeface="Segoe UI"/>
                <a:cs typeface="Segoe UI"/>
              </a:rPr>
              <a:t> </a:t>
            </a:r>
            <a:r>
              <a:rPr sz="1050" dirty="0">
                <a:latin typeface="Segoe UI"/>
                <a:cs typeface="Segoe UI"/>
              </a:rPr>
              <a:t>prefer</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pay</a:t>
            </a:r>
            <a:r>
              <a:rPr sz="1050" spc="-5" dirty="0">
                <a:latin typeface="Segoe UI"/>
                <a:cs typeface="Segoe UI"/>
              </a:rPr>
              <a:t> </a:t>
            </a:r>
            <a:r>
              <a:rPr sz="1050" dirty="0">
                <a:latin typeface="Segoe UI"/>
                <a:cs typeface="Segoe UI"/>
              </a:rPr>
              <a:t>using</a:t>
            </a:r>
            <a:r>
              <a:rPr sz="1050" spc="-5" dirty="0">
                <a:latin typeface="Segoe UI"/>
                <a:cs typeface="Segoe UI"/>
              </a:rPr>
              <a:t> </a:t>
            </a:r>
            <a:r>
              <a:rPr sz="1050" dirty="0">
                <a:latin typeface="Segoe UI"/>
                <a:cs typeface="Segoe UI"/>
              </a:rPr>
              <a:t>debit</a:t>
            </a:r>
            <a:r>
              <a:rPr sz="1050" spc="-5" dirty="0">
                <a:latin typeface="Segoe UI"/>
                <a:cs typeface="Segoe UI"/>
              </a:rPr>
              <a:t> </a:t>
            </a:r>
            <a:r>
              <a:rPr sz="1050" dirty="0">
                <a:latin typeface="Segoe UI"/>
                <a:cs typeface="Segoe UI"/>
              </a:rPr>
              <a:t>cards</a:t>
            </a:r>
            <a:r>
              <a:rPr sz="1050" spc="-5" dirty="0">
                <a:latin typeface="Segoe UI"/>
                <a:cs typeface="Segoe UI"/>
              </a:rPr>
              <a:t> </a:t>
            </a:r>
            <a:r>
              <a:rPr sz="1050" dirty="0">
                <a:latin typeface="Segoe UI"/>
                <a:cs typeface="Segoe UI"/>
              </a:rPr>
              <a:t>over</a:t>
            </a:r>
            <a:r>
              <a:rPr sz="1050" spc="-5" dirty="0">
                <a:latin typeface="Segoe UI"/>
                <a:cs typeface="Segoe UI"/>
              </a:rPr>
              <a:t> </a:t>
            </a:r>
            <a:r>
              <a:rPr sz="1050" dirty="0">
                <a:latin typeface="Segoe UI"/>
                <a:cs typeface="Segoe UI"/>
              </a:rPr>
              <a:t>other</a:t>
            </a:r>
            <a:r>
              <a:rPr sz="1050" spc="-5" dirty="0">
                <a:latin typeface="Segoe UI"/>
                <a:cs typeface="Segoe UI"/>
              </a:rPr>
              <a:t> </a:t>
            </a:r>
            <a:r>
              <a:rPr sz="1050" dirty="0">
                <a:latin typeface="Segoe UI"/>
                <a:cs typeface="Segoe UI"/>
              </a:rPr>
              <a:t>payment</a:t>
            </a:r>
            <a:r>
              <a:rPr sz="1050" spc="-5" dirty="0">
                <a:latin typeface="Segoe UI"/>
                <a:cs typeface="Segoe UI"/>
              </a:rPr>
              <a:t> </a:t>
            </a:r>
            <a:r>
              <a:rPr sz="1050" dirty="0">
                <a:latin typeface="Segoe UI"/>
                <a:cs typeface="Segoe UI"/>
              </a:rPr>
              <a:t>methods.</a:t>
            </a:r>
            <a:r>
              <a:rPr sz="1050" spc="-5" dirty="0">
                <a:latin typeface="Segoe UI"/>
                <a:cs typeface="Segoe UI"/>
              </a:rPr>
              <a:t> </a:t>
            </a:r>
            <a:r>
              <a:rPr sz="1050" dirty="0">
                <a:latin typeface="Segoe UI"/>
                <a:cs typeface="Segoe UI"/>
              </a:rPr>
              <a:t>Companies</a:t>
            </a:r>
            <a:r>
              <a:rPr sz="1050" spc="-5" dirty="0">
                <a:latin typeface="Segoe UI"/>
                <a:cs typeface="Segoe UI"/>
              </a:rPr>
              <a:t> </a:t>
            </a:r>
            <a:r>
              <a:rPr sz="1050" dirty="0">
                <a:latin typeface="Segoe UI"/>
                <a:cs typeface="Segoe UI"/>
              </a:rPr>
              <a:t>should</a:t>
            </a:r>
            <a:r>
              <a:rPr sz="1050" spc="-5" dirty="0">
                <a:latin typeface="Segoe UI"/>
                <a:cs typeface="Segoe UI"/>
              </a:rPr>
              <a:t> </a:t>
            </a:r>
            <a:r>
              <a:rPr sz="1050" dirty="0">
                <a:latin typeface="Segoe UI"/>
                <a:cs typeface="Segoe UI"/>
              </a:rPr>
              <a:t>consider offering</a:t>
            </a:r>
            <a:r>
              <a:rPr sz="1050" spc="-5" dirty="0">
                <a:latin typeface="Segoe UI"/>
                <a:cs typeface="Segoe UI"/>
              </a:rPr>
              <a:t> </a:t>
            </a:r>
            <a:r>
              <a:rPr sz="1050" dirty="0">
                <a:latin typeface="Segoe UI"/>
                <a:cs typeface="Segoe UI"/>
              </a:rPr>
              <a:t>multiple </a:t>
            </a:r>
            <a:r>
              <a:rPr sz="1050" spc="-280" dirty="0">
                <a:latin typeface="Segoe UI"/>
                <a:cs typeface="Segoe UI"/>
              </a:rPr>
              <a:t> </a:t>
            </a:r>
            <a:r>
              <a:rPr sz="1050" dirty="0">
                <a:latin typeface="Segoe UI"/>
                <a:cs typeface="Segoe UI"/>
              </a:rPr>
              <a:t>payment</a:t>
            </a:r>
            <a:r>
              <a:rPr sz="1050" spc="-5" dirty="0">
                <a:latin typeface="Segoe UI"/>
                <a:cs typeface="Segoe UI"/>
              </a:rPr>
              <a:t> </a:t>
            </a:r>
            <a:r>
              <a:rPr sz="1050" dirty="0">
                <a:latin typeface="Segoe UI"/>
                <a:cs typeface="Segoe UI"/>
              </a:rPr>
              <a:t>options to cater to different customer preferences.</a:t>
            </a:r>
          </a:p>
          <a:p>
            <a:pPr>
              <a:lnSpc>
                <a:spcPct val="100000"/>
              </a:lnSpc>
              <a:spcBef>
                <a:spcPts val="15"/>
              </a:spcBef>
            </a:pPr>
            <a:endParaRPr sz="1000" dirty="0">
              <a:latin typeface="Segoe UI"/>
              <a:cs typeface="Segoe UI"/>
            </a:endParaRPr>
          </a:p>
          <a:p>
            <a:pPr marL="12700" marR="34290" algn="just">
              <a:lnSpc>
                <a:spcPct val="131000"/>
              </a:lnSpc>
              <a:spcBef>
                <a:spcPts val="5"/>
              </a:spcBef>
            </a:pPr>
            <a:r>
              <a:rPr sz="1050" dirty="0">
                <a:latin typeface="Segoe UI"/>
                <a:cs typeface="Segoe UI"/>
              </a:rPr>
              <a:t>It</a:t>
            </a:r>
            <a:r>
              <a:rPr sz="1050" spc="-5" dirty="0">
                <a:latin typeface="Segoe UI"/>
                <a:cs typeface="Segoe UI"/>
              </a:rPr>
              <a:t> </a:t>
            </a:r>
            <a:r>
              <a:rPr sz="1050" dirty="0">
                <a:latin typeface="Segoe UI"/>
                <a:cs typeface="Segoe UI"/>
              </a:rPr>
              <a:t>is</a:t>
            </a:r>
            <a:r>
              <a:rPr sz="1050" spc="-5" dirty="0">
                <a:latin typeface="Segoe UI"/>
                <a:cs typeface="Segoe UI"/>
              </a:rPr>
              <a:t> </a:t>
            </a:r>
            <a:r>
              <a:rPr sz="1050" dirty="0">
                <a:latin typeface="Segoe UI"/>
                <a:cs typeface="Segoe UI"/>
              </a:rPr>
              <a:t>interesting</a:t>
            </a:r>
            <a:r>
              <a:rPr sz="1050" spc="-5" dirty="0">
                <a:latin typeface="Segoe UI"/>
                <a:cs typeface="Segoe UI"/>
              </a:rPr>
              <a:t> </a:t>
            </a:r>
            <a:r>
              <a:rPr sz="1050" dirty="0">
                <a:latin typeface="Segoe UI"/>
                <a:cs typeface="Segoe UI"/>
              </a:rPr>
              <a:t>to note</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DEBIT</a:t>
            </a:r>
            <a:r>
              <a:rPr sz="1050" spc="-5" dirty="0">
                <a:latin typeface="Segoe UI"/>
                <a:cs typeface="Segoe UI"/>
              </a:rPr>
              <a:t> </a:t>
            </a:r>
            <a:r>
              <a:rPr sz="1050" dirty="0">
                <a:latin typeface="Segoe UI"/>
                <a:cs typeface="Segoe UI"/>
              </a:rPr>
              <a:t>had the</a:t>
            </a:r>
            <a:r>
              <a:rPr sz="1050" spc="-5" dirty="0">
                <a:latin typeface="Segoe UI"/>
                <a:cs typeface="Segoe UI"/>
              </a:rPr>
              <a:t> </a:t>
            </a:r>
            <a:r>
              <a:rPr sz="1050" dirty="0">
                <a:latin typeface="Segoe UI"/>
                <a:cs typeface="Segoe UI"/>
              </a:rPr>
              <a:t>highest</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with a</a:t>
            </a:r>
            <a:r>
              <a:rPr sz="1050" spc="-5" dirty="0">
                <a:latin typeface="Segoe UI"/>
                <a:cs typeface="Segoe UI"/>
              </a:rPr>
              <a:t> </a:t>
            </a:r>
            <a:r>
              <a:rPr sz="1050" dirty="0">
                <a:latin typeface="Segoe UI"/>
                <a:cs typeface="Segoe UI"/>
              </a:rPr>
              <a:t>total</a:t>
            </a:r>
            <a:r>
              <a:rPr sz="1050" spc="-5" dirty="0">
                <a:latin typeface="Segoe UI"/>
                <a:cs typeface="Segoe UI"/>
              </a:rPr>
              <a:t> </a:t>
            </a:r>
            <a:r>
              <a:rPr sz="1050" dirty="0">
                <a:latin typeface="Segoe UI"/>
                <a:cs typeface="Segoe UI"/>
              </a:rPr>
              <a:t>of</a:t>
            </a:r>
            <a:r>
              <a:rPr sz="1050" spc="-5" dirty="0">
                <a:latin typeface="Segoe UI"/>
                <a:cs typeface="Segoe UI"/>
              </a:rPr>
              <a:t> </a:t>
            </a:r>
            <a:r>
              <a:rPr sz="1050" dirty="0">
                <a:latin typeface="Segoe UI"/>
                <a:cs typeface="Segoe UI"/>
              </a:rPr>
              <a:t>14,076,857.66, which</a:t>
            </a:r>
            <a:r>
              <a:rPr sz="1050" spc="-5" dirty="0">
                <a:latin typeface="Segoe UI"/>
                <a:cs typeface="Segoe UI"/>
              </a:rPr>
              <a:t> </a:t>
            </a:r>
            <a:r>
              <a:rPr sz="1050" dirty="0">
                <a:latin typeface="Segoe UI"/>
                <a:cs typeface="Segoe UI"/>
              </a:rPr>
              <a:t>was</a:t>
            </a:r>
            <a:r>
              <a:rPr sz="1050" spc="-5" dirty="0">
                <a:latin typeface="Segoe UI"/>
                <a:cs typeface="Segoe UI"/>
              </a:rPr>
              <a:t> </a:t>
            </a:r>
            <a:r>
              <a:rPr sz="1050" dirty="0">
                <a:latin typeface="Segoe UI"/>
                <a:cs typeface="Segoe UI"/>
              </a:rPr>
              <a:t>249.94%</a:t>
            </a:r>
            <a:r>
              <a:rPr sz="1050" spc="-5" dirty="0">
                <a:latin typeface="Segoe UI"/>
                <a:cs typeface="Segoe UI"/>
              </a:rPr>
              <a:t> </a:t>
            </a:r>
            <a:r>
              <a:rPr sz="1050" dirty="0">
                <a:latin typeface="Segoe UI"/>
                <a:cs typeface="Segoe UI"/>
              </a:rPr>
              <a:t>higher than</a:t>
            </a:r>
            <a:r>
              <a:rPr sz="1050" spc="-5" dirty="0">
                <a:latin typeface="Segoe UI"/>
                <a:cs typeface="Segoe UI"/>
              </a:rPr>
              <a:t> </a:t>
            </a:r>
            <a:r>
              <a:rPr sz="1050" dirty="0">
                <a:latin typeface="Segoe UI"/>
                <a:cs typeface="Segoe UI"/>
              </a:rPr>
              <a:t>CASH,</a:t>
            </a:r>
            <a:r>
              <a:rPr sz="1050" spc="-5" dirty="0">
                <a:latin typeface="Segoe UI"/>
                <a:cs typeface="Segoe UI"/>
              </a:rPr>
              <a:t> </a:t>
            </a:r>
            <a:r>
              <a:rPr sz="1050" dirty="0">
                <a:latin typeface="Segoe UI"/>
                <a:cs typeface="Segoe UI"/>
              </a:rPr>
              <a:t>which had</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lowest</a:t>
            </a:r>
            <a:r>
              <a:rPr sz="1050" spc="-5" dirty="0">
                <a:latin typeface="Segoe UI"/>
                <a:cs typeface="Segoe UI"/>
              </a:rPr>
              <a:t> </a:t>
            </a:r>
            <a:r>
              <a:rPr sz="1050" dirty="0">
                <a:latin typeface="Segoe UI"/>
                <a:cs typeface="Segoe UI"/>
              </a:rPr>
              <a:t>sales at </a:t>
            </a:r>
            <a:r>
              <a:rPr sz="1050" spc="-280" dirty="0">
                <a:latin typeface="Segoe UI"/>
                <a:cs typeface="Segoe UI"/>
              </a:rPr>
              <a:t> </a:t>
            </a:r>
            <a:r>
              <a:rPr sz="1050" dirty="0">
                <a:latin typeface="Segoe UI"/>
                <a:cs typeface="Segoe UI"/>
              </a:rPr>
              <a:t>4,022,624.17.</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difference</a:t>
            </a:r>
            <a:r>
              <a:rPr sz="1050" spc="-5" dirty="0">
                <a:latin typeface="Segoe UI"/>
                <a:cs typeface="Segoe UI"/>
              </a:rPr>
              <a:t> </a:t>
            </a:r>
            <a:r>
              <a:rPr sz="1050" dirty="0">
                <a:latin typeface="Segoe UI"/>
                <a:cs typeface="Segoe UI"/>
              </a:rPr>
              <a:t>in</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between</a:t>
            </a:r>
            <a:r>
              <a:rPr sz="1050" spc="-5" dirty="0">
                <a:latin typeface="Segoe UI"/>
                <a:cs typeface="Segoe UI"/>
              </a:rPr>
              <a:t> </a:t>
            </a:r>
            <a:r>
              <a:rPr sz="1050" dirty="0">
                <a:latin typeface="Segoe UI"/>
                <a:cs typeface="Segoe UI"/>
              </a:rPr>
              <a:t>these</a:t>
            </a:r>
            <a:r>
              <a:rPr sz="1050" spc="-5" dirty="0">
                <a:latin typeface="Segoe UI"/>
                <a:cs typeface="Segoe UI"/>
              </a:rPr>
              <a:t> </a:t>
            </a:r>
            <a:r>
              <a:rPr sz="1050" dirty="0">
                <a:latin typeface="Segoe UI"/>
                <a:cs typeface="Segoe UI"/>
              </a:rPr>
              <a:t>two payment</a:t>
            </a:r>
            <a:r>
              <a:rPr sz="1050" spc="-5" dirty="0">
                <a:latin typeface="Segoe UI"/>
                <a:cs typeface="Segoe UI"/>
              </a:rPr>
              <a:t> </a:t>
            </a:r>
            <a:r>
              <a:rPr sz="1050" dirty="0">
                <a:latin typeface="Segoe UI"/>
                <a:cs typeface="Segoe UI"/>
              </a:rPr>
              <a:t>methods</a:t>
            </a:r>
            <a:r>
              <a:rPr sz="1050" spc="-5" dirty="0">
                <a:latin typeface="Segoe UI"/>
                <a:cs typeface="Segoe UI"/>
              </a:rPr>
              <a:t> </a:t>
            </a:r>
            <a:r>
              <a:rPr sz="1050" dirty="0">
                <a:latin typeface="Segoe UI"/>
                <a:cs typeface="Segoe UI"/>
              </a:rPr>
              <a:t>is</a:t>
            </a:r>
            <a:r>
              <a:rPr sz="1050" spc="-5" dirty="0">
                <a:latin typeface="Segoe UI"/>
                <a:cs typeface="Segoe UI"/>
              </a:rPr>
              <a:t> </a:t>
            </a:r>
            <a:r>
              <a:rPr sz="1050" dirty="0">
                <a:latin typeface="Segoe UI"/>
                <a:cs typeface="Segoe UI"/>
              </a:rPr>
              <a:t>quite</a:t>
            </a:r>
            <a:r>
              <a:rPr sz="1050" spc="-5" dirty="0">
                <a:latin typeface="Segoe UI"/>
                <a:cs typeface="Segoe UI"/>
              </a:rPr>
              <a:t> </a:t>
            </a:r>
            <a:r>
              <a:rPr sz="1050" dirty="0">
                <a:latin typeface="Segoe UI"/>
                <a:cs typeface="Segoe UI"/>
              </a:rPr>
              <a:t>significant</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highlights</a:t>
            </a:r>
            <a:r>
              <a:rPr sz="1050" spc="-5" dirty="0">
                <a:latin typeface="Segoe UI"/>
                <a:cs typeface="Segoe UI"/>
              </a:rPr>
              <a:t> </a:t>
            </a:r>
            <a:r>
              <a:rPr sz="1050" dirty="0">
                <a:latin typeface="Segoe UI"/>
                <a:cs typeface="Segoe UI"/>
              </a:rPr>
              <a:t>the importance</a:t>
            </a:r>
            <a:r>
              <a:rPr sz="1050" spc="-5" dirty="0">
                <a:latin typeface="Segoe UI"/>
                <a:cs typeface="Segoe UI"/>
              </a:rPr>
              <a:t> </a:t>
            </a:r>
            <a:r>
              <a:rPr sz="1050" dirty="0">
                <a:latin typeface="Segoe UI"/>
                <a:cs typeface="Segoe UI"/>
              </a:rPr>
              <a:t>of</a:t>
            </a:r>
            <a:r>
              <a:rPr sz="1050" spc="-5" dirty="0">
                <a:latin typeface="Segoe UI"/>
                <a:cs typeface="Segoe UI"/>
              </a:rPr>
              <a:t> </a:t>
            </a:r>
            <a:r>
              <a:rPr sz="1050" dirty="0">
                <a:latin typeface="Segoe UI"/>
                <a:cs typeface="Segoe UI"/>
              </a:rPr>
              <a:t>understanding</a:t>
            </a:r>
            <a:r>
              <a:rPr sz="1050" spc="-5" dirty="0">
                <a:latin typeface="Segoe UI"/>
                <a:cs typeface="Segoe UI"/>
              </a:rPr>
              <a:t> </a:t>
            </a:r>
            <a:r>
              <a:rPr sz="1050" dirty="0">
                <a:latin typeface="Segoe UI"/>
                <a:cs typeface="Segoe UI"/>
              </a:rPr>
              <a:t>customer</a:t>
            </a:r>
          </a:p>
          <a:p>
            <a:pPr marL="12700">
              <a:lnSpc>
                <a:spcPct val="100000"/>
              </a:lnSpc>
              <a:spcBef>
                <a:spcPts val="464"/>
              </a:spcBef>
            </a:pPr>
            <a:r>
              <a:rPr sz="1050" dirty="0">
                <a:latin typeface="Segoe UI"/>
                <a:cs typeface="Segoe UI"/>
              </a:rPr>
              <a:t>behavior</a:t>
            </a:r>
            <a:r>
              <a:rPr sz="1050" spc="-15" dirty="0">
                <a:latin typeface="Segoe UI"/>
                <a:cs typeface="Segoe UI"/>
              </a:rPr>
              <a:t> </a:t>
            </a:r>
            <a:r>
              <a:rPr sz="1050" dirty="0">
                <a:latin typeface="Segoe UI"/>
                <a:cs typeface="Segoe UI"/>
              </a:rPr>
              <a:t>and</a:t>
            </a:r>
            <a:r>
              <a:rPr sz="1050" spc="-10" dirty="0">
                <a:latin typeface="Segoe UI"/>
                <a:cs typeface="Segoe UI"/>
              </a:rPr>
              <a:t> </a:t>
            </a:r>
            <a:r>
              <a:rPr sz="1050" dirty="0">
                <a:latin typeface="Segoe UI"/>
                <a:cs typeface="Segoe UI"/>
              </a:rPr>
              <a:t>preferences</a:t>
            </a:r>
            <a:r>
              <a:rPr sz="1050" spc="-10" dirty="0">
                <a:latin typeface="Segoe UI"/>
                <a:cs typeface="Segoe UI"/>
              </a:rPr>
              <a:t> </a:t>
            </a:r>
            <a:r>
              <a:rPr sz="1050" dirty="0">
                <a:latin typeface="Segoe UI"/>
                <a:cs typeface="Segoe UI"/>
              </a:rPr>
              <a:t>when</a:t>
            </a:r>
            <a:r>
              <a:rPr sz="1050" spc="-10" dirty="0">
                <a:latin typeface="Segoe UI"/>
                <a:cs typeface="Segoe UI"/>
              </a:rPr>
              <a:t> </a:t>
            </a:r>
            <a:r>
              <a:rPr sz="1050" dirty="0">
                <a:latin typeface="Segoe UI"/>
                <a:cs typeface="Segoe UI"/>
              </a:rPr>
              <a:t>it</a:t>
            </a:r>
            <a:r>
              <a:rPr sz="1050" spc="-10" dirty="0">
                <a:latin typeface="Segoe UI"/>
                <a:cs typeface="Segoe UI"/>
              </a:rPr>
              <a:t> </a:t>
            </a:r>
            <a:r>
              <a:rPr sz="1050" dirty="0">
                <a:latin typeface="Segoe UI"/>
                <a:cs typeface="Segoe UI"/>
              </a:rPr>
              <a:t>comes</a:t>
            </a:r>
            <a:r>
              <a:rPr sz="1050" spc="-15" dirty="0">
                <a:latin typeface="Segoe UI"/>
                <a:cs typeface="Segoe UI"/>
              </a:rPr>
              <a:t> </a:t>
            </a:r>
            <a:r>
              <a:rPr sz="1050" dirty="0">
                <a:latin typeface="Segoe UI"/>
                <a:cs typeface="Segoe UI"/>
              </a:rPr>
              <a:t>to</a:t>
            </a:r>
            <a:r>
              <a:rPr sz="1050" spc="-10" dirty="0">
                <a:latin typeface="Segoe UI"/>
                <a:cs typeface="Segoe UI"/>
              </a:rPr>
              <a:t> </a:t>
            </a:r>
            <a:r>
              <a:rPr sz="1050" dirty="0">
                <a:latin typeface="Segoe UI"/>
                <a:cs typeface="Segoe UI"/>
              </a:rPr>
              <a:t>payment</a:t>
            </a:r>
            <a:r>
              <a:rPr sz="1050" spc="-10" dirty="0">
                <a:latin typeface="Segoe UI"/>
                <a:cs typeface="Segoe UI"/>
              </a:rPr>
              <a:t> </a:t>
            </a:r>
            <a:r>
              <a:rPr sz="1050" dirty="0">
                <a:latin typeface="Segoe UI"/>
                <a:cs typeface="Segoe UI"/>
              </a:rPr>
              <a:t>methods.</a:t>
            </a:r>
          </a:p>
          <a:p>
            <a:pPr marL="12700" marR="65405" algn="just">
              <a:lnSpc>
                <a:spcPct val="131000"/>
              </a:lnSpc>
              <a:spcBef>
                <a:spcPts val="1050"/>
              </a:spcBef>
            </a:pPr>
            <a:r>
              <a:rPr sz="1050" dirty="0">
                <a:latin typeface="Segoe UI"/>
                <a:cs typeface="Segoe UI"/>
              </a:rPr>
              <a:t>Overall,</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provides</a:t>
            </a:r>
            <a:r>
              <a:rPr sz="1050" spc="-5" dirty="0">
                <a:latin typeface="Segoe UI"/>
                <a:cs typeface="Segoe UI"/>
              </a:rPr>
              <a:t> </a:t>
            </a:r>
            <a:r>
              <a:rPr sz="1050" dirty="0">
                <a:latin typeface="Segoe UI"/>
                <a:cs typeface="Segoe UI"/>
              </a:rPr>
              <a:t>valuable</a:t>
            </a:r>
            <a:r>
              <a:rPr sz="1050" spc="-5" dirty="0">
                <a:latin typeface="Segoe UI"/>
                <a:cs typeface="Segoe UI"/>
              </a:rPr>
              <a:t> </a:t>
            </a:r>
            <a:r>
              <a:rPr sz="1050" dirty="0">
                <a:latin typeface="Segoe UI"/>
                <a:cs typeface="Segoe UI"/>
              </a:rPr>
              <a:t>insights</a:t>
            </a:r>
            <a:r>
              <a:rPr sz="1050" spc="-5" dirty="0">
                <a:latin typeface="Segoe UI"/>
                <a:cs typeface="Segoe UI"/>
              </a:rPr>
              <a:t> </a:t>
            </a:r>
            <a:r>
              <a:rPr sz="1050" dirty="0">
                <a:latin typeface="Segoe UI"/>
                <a:cs typeface="Segoe UI"/>
              </a:rPr>
              <a:t>into</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payment</a:t>
            </a:r>
            <a:r>
              <a:rPr sz="1050" spc="-5" dirty="0">
                <a:latin typeface="Segoe UI"/>
                <a:cs typeface="Segoe UI"/>
              </a:rPr>
              <a:t> </a:t>
            </a:r>
            <a:r>
              <a:rPr sz="1050" dirty="0">
                <a:latin typeface="Segoe UI"/>
                <a:cs typeface="Segoe UI"/>
              </a:rPr>
              <a:t>processes</a:t>
            </a:r>
            <a:r>
              <a:rPr sz="1050" spc="-5" dirty="0">
                <a:latin typeface="Segoe UI"/>
                <a:cs typeface="Segoe UI"/>
              </a:rPr>
              <a:t> </a:t>
            </a:r>
            <a:r>
              <a:rPr sz="1050" dirty="0">
                <a:latin typeface="Segoe UI"/>
                <a:cs typeface="Segoe UI"/>
              </a:rPr>
              <a:t>of</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company.</a:t>
            </a:r>
            <a:r>
              <a:rPr sz="1050" spc="-5" dirty="0">
                <a:latin typeface="Segoe UI"/>
                <a:cs typeface="Segoe UI"/>
              </a:rPr>
              <a:t> </a:t>
            </a:r>
            <a:r>
              <a:rPr sz="1050" dirty="0">
                <a:latin typeface="Segoe UI"/>
                <a:cs typeface="Segoe UI"/>
              </a:rPr>
              <a:t>Companies</a:t>
            </a:r>
            <a:r>
              <a:rPr sz="1050" spc="-5" dirty="0">
                <a:latin typeface="Segoe UI"/>
                <a:cs typeface="Segoe UI"/>
              </a:rPr>
              <a:t> </a:t>
            </a:r>
            <a:r>
              <a:rPr sz="1050" dirty="0">
                <a:latin typeface="Segoe UI"/>
                <a:cs typeface="Segoe UI"/>
              </a:rPr>
              <a:t>should</a:t>
            </a:r>
            <a:r>
              <a:rPr sz="1050" spc="-5" dirty="0">
                <a:latin typeface="Segoe UI"/>
                <a:cs typeface="Segoe UI"/>
              </a:rPr>
              <a:t> </a:t>
            </a:r>
            <a:r>
              <a:rPr sz="1050" dirty="0">
                <a:latin typeface="Segoe UI"/>
                <a:cs typeface="Segoe UI"/>
              </a:rPr>
              <a:t>use</a:t>
            </a:r>
            <a:r>
              <a:rPr sz="1050" spc="-5" dirty="0">
                <a:latin typeface="Segoe UI"/>
                <a:cs typeface="Segoe UI"/>
              </a:rPr>
              <a:t> </a:t>
            </a:r>
            <a:r>
              <a:rPr sz="1050" dirty="0">
                <a:latin typeface="Segoe UI"/>
                <a:cs typeface="Segoe UI"/>
              </a:rPr>
              <a:t>this information</a:t>
            </a:r>
            <a:r>
              <a:rPr sz="1050" spc="-5" dirty="0">
                <a:latin typeface="Segoe UI"/>
                <a:cs typeface="Segoe UI"/>
              </a:rPr>
              <a:t> </a:t>
            </a:r>
            <a:r>
              <a:rPr sz="1050" dirty="0">
                <a:latin typeface="Segoe UI"/>
                <a:cs typeface="Segoe UI"/>
              </a:rPr>
              <a:t>to </a:t>
            </a:r>
            <a:r>
              <a:rPr sz="1050" spc="-280" dirty="0">
                <a:latin typeface="Segoe UI"/>
                <a:cs typeface="Segoe UI"/>
              </a:rPr>
              <a:t> </a:t>
            </a:r>
            <a:r>
              <a:rPr sz="1050" dirty="0">
                <a:latin typeface="Segoe UI"/>
                <a:cs typeface="Segoe UI"/>
              </a:rPr>
              <a:t>optimize</a:t>
            </a:r>
            <a:r>
              <a:rPr sz="1050" spc="-5" dirty="0">
                <a:latin typeface="Segoe UI"/>
                <a:cs typeface="Segoe UI"/>
              </a:rPr>
              <a:t> </a:t>
            </a:r>
            <a:r>
              <a:rPr sz="1050" dirty="0">
                <a:latin typeface="Segoe UI"/>
                <a:cs typeface="Segoe UI"/>
              </a:rPr>
              <a:t>their operations and</a:t>
            </a:r>
            <a:r>
              <a:rPr sz="1050" spc="-5" dirty="0">
                <a:latin typeface="Segoe UI"/>
                <a:cs typeface="Segoe UI"/>
              </a:rPr>
              <a:t> </a:t>
            </a:r>
            <a:r>
              <a:rPr sz="1050" dirty="0">
                <a:latin typeface="Segoe UI"/>
                <a:cs typeface="Segoe UI"/>
              </a:rPr>
              <a:t>better meet customer needs,</a:t>
            </a:r>
            <a:r>
              <a:rPr sz="1050" spc="-5" dirty="0">
                <a:latin typeface="Segoe UI"/>
                <a:cs typeface="Segoe UI"/>
              </a:rPr>
              <a:t> </a:t>
            </a:r>
            <a:r>
              <a:rPr sz="1050" dirty="0">
                <a:latin typeface="Segoe UI"/>
                <a:cs typeface="Segoe UI"/>
              </a:rPr>
              <a:t>resulting in increased customer</a:t>
            </a:r>
            <a:r>
              <a:rPr sz="1050" spc="-5" dirty="0">
                <a:latin typeface="Segoe UI"/>
                <a:cs typeface="Segoe UI"/>
              </a:rPr>
              <a:t> </a:t>
            </a:r>
            <a:r>
              <a:rPr sz="1050" dirty="0">
                <a:latin typeface="Segoe UI"/>
                <a:cs typeface="Segoe UI"/>
              </a:rPr>
              <a:t>satisfaction and sales.</a:t>
            </a:r>
          </a:p>
          <a:p>
            <a:pPr>
              <a:lnSpc>
                <a:spcPct val="100000"/>
              </a:lnSpc>
              <a:spcBef>
                <a:spcPts val="15"/>
              </a:spcBef>
            </a:pPr>
            <a:endParaRPr sz="1000" dirty="0">
              <a:latin typeface="Segoe UI"/>
              <a:cs typeface="Segoe UI"/>
            </a:endParaRPr>
          </a:p>
          <a:p>
            <a:pPr marL="12700" marR="5080">
              <a:lnSpc>
                <a:spcPct val="131000"/>
              </a:lnSpc>
            </a:pPr>
            <a:r>
              <a:rPr sz="1050" dirty="0">
                <a:latin typeface="Segoe UI"/>
                <a:cs typeface="Segoe UI"/>
              </a:rPr>
              <a:t>Overall,</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reveals</a:t>
            </a:r>
            <a:r>
              <a:rPr sz="1050" spc="-5" dirty="0">
                <a:latin typeface="Segoe UI"/>
                <a:cs typeface="Segoe UI"/>
              </a:rPr>
              <a:t> </a:t>
            </a:r>
            <a:r>
              <a:rPr sz="1050" dirty="0">
                <a:latin typeface="Segoe UI"/>
                <a:cs typeface="Segoe UI"/>
              </a:rPr>
              <a:t>some</a:t>
            </a:r>
            <a:r>
              <a:rPr sz="1050" spc="-5" dirty="0">
                <a:latin typeface="Segoe UI"/>
                <a:cs typeface="Segoe UI"/>
              </a:rPr>
              <a:t> </a:t>
            </a:r>
            <a:r>
              <a:rPr sz="1050" dirty="0">
                <a:latin typeface="Segoe UI"/>
                <a:cs typeface="Segoe UI"/>
              </a:rPr>
              <a:t>interesting</a:t>
            </a:r>
            <a:r>
              <a:rPr sz="1050" spc="-5" dirty="0">
                <a:latin typeface="Segoe UI"/>
                <a:cs typeface="Segoe UI"/>
              </a:rPr>
              <a:t> </a:t>
            </a:r>
            <a:r>
              <a:rPr sz="1050" dirty="0">
                <a:latin typeface="Segoe UI"/>
                <a:cs typeface="Segoe UI"/>
              </a:rPr>
              <a:t>insights</a:t>
            </a:r>
            <a:r>
              <a:rPr sz="1050" spc="-5" dirty="0">
                <a:latin typeface="Segoe UI"/>
                <a:cs typeface="Segoe UI"/>
              </a:rPr>
              <a:t> </a:t>
            </a:r>
            <a:r>
              <a:rPr sz="1050" dirty="0">
                <a:latin typeface="Segoe UI"/>
                <a:cs typeface="Segoe UI"/>
              </a:rPr>
              <a:t>into</a:t>
            </a:r>
            <a:r>
              <a:rPr sz="1050" spc="-5" dirty="0">
                <a:latin typeface="Segoe UI"/>
                <a:cs typeface="Segoe UI"/>
              </a:rPr>
              <a:t> </a:t>
            </a:r>
            <a:r>
              <a:rPr sz="1050" dirty="0">
                <a:latin typeface="Segoe UI"/>
                <a:cs typeface="Segoe UI"/>
              </a:rPr>
              <a:t>consumer</a:t>
            </a:r>
            <a:r>
              <a:rPr sz="1050" spc="-5" dirty="0">
                <a:latin typeface="Segoe UI"/>
                <a:cs typeface="Segoe UI"/>
              </a:rPr>
              <a:t> </a:t>
            </a:r>
            <a:r>
              <a:rPr sz="1050" dirty="0">
                <a:latin typeface="Segoe UI"/>
                <a:cs typeface="Segoe UI"/>
              </a:rPr>
              <a:t>behavior</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sales</a:t>
            </a:r>
            <a:r>
              <a:rPr sz="1050" spc="-5" dirty="0">
                <a:latin typeface="Segoe UI"/>
                <a:cs typeface="Segoe UI"/>
              </a:rPr>
              <a:t> </a:t>
            </a:r>
            <a:r>
              <a:rPr sz="1050" dirty="0">
                <a:latin typeface="Segoe UI"/>
                <a:cs typeface="Segoe UI"/>
              </a:rPr>
              <a:t>trends,</a:t>
            </a:r>
            <a:r>
              <a:rPr sz="1050" spc="-5" dirty="0">
                <a:latin typeface="Segoe UI"/>
                <a:cs typeface="Segoe UI"/>
              </a:rPr>
              <a:t> </a:t>
            </a:r>
            <a:r>
              <a:rPr sz="1050" dirty="0">
                <a:latin typeface="Segoe UI"/>
                <a:cs typeface="Segoe UI"/>
              </a:rPr>
              <a:t>highlighting</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importance</a:t>
            </a:r>
            <a:r>
              <a:rPr sz="1050" spc="-5" dirty="0">
                <a:latin typeface="Segoe UI"/>
                <a:cs typeface="Segoe UI"/>
              </a:rPr>
              <a:t> </a:t>
            </a:r>
            <a:r>
              <a:rPr sz="1050" dirty="0">
                <a:latin typeface="Segoe UI"/>
                <a:cs typeface="Segoe UI"/>
              </a:rPr>
              <a:t>of</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segments</a:t>
            </a:r>
            <a:r>
              <a:rPr sz="1050" spc="-5" dirty="0">
                <a:latin typeface="Segoe UI"/>
                <a:cs typeface="Segoe UI"/>
              </a:rPr>
              <a:t> </a:t>
            </a:r>
            <a:r>
              <a:rPr sz="1050" dirty="0">
                <a:latin typeface="Segoe UI"/>
                <a:cs typeface="Segoe UI"/>
              </a:rPr>
              <a:t>and </a:t>
            </a:r>
            <a:r>
              <a:rPr sz="1050" spc="-280" dirty="0">
                <a:latin typeface="Segoe UI"/>
                <a:cs typeface="Segoe UI"/>
              </a:rPr>
              <a:t> </a:t>
            </a:r>
            <a:r>
              <a:rPr sz="1050" dirty="0">
                <a:latin typeface="Segoe UI"/>
                <a:cs typeface="Segoe UI"/>
              </a:rPr>
              <a:t>category</a:t>
            </a:r>
            <a:r>
              <a:rPr sz="1050" spc="-5" dirty="0">
                <a:latin typeface="Segoe UI"/>
                <a:cs typeface="Segoe UI"/>
              </a:rPr>
              <a:t> </a:t>
            </a:r>
            <a:r>
              <a:rPr sz="1050" dirty="0">
                <a:latin typeface="Segoe UI"/>
                <a:cs typeface="Segoe UI"/>
              </a:rPr>
              <a:t>performance.</a:t>
            </a:r>
            <a:r>
              <a:rPr sz="1050" spc="-5" dirty="0">
                <a:latin typeface="Segoe UI"/>
                <a:cs typeface="Segoe UI"/>
              </a:rPr>
              <a:t> </a:t>
            </a:r>
            <a:r>
              <a:rPr sz="1050" dirty="0">
                <a:latin typeface="Segoe UI"/>
                <a:cs typeface="Segoe UI"/>
              </a:rPr>
              <a:t>It also</a:t>
            </a:r>
            <a:r>
              <a:rPr sz="1050" spc="-5" dirty="0">
                <a:latin typeface="Segoe UI"/>
                <a:cs typeface="Segoe UI"/>
              </a:rPr>
              <a:t> </a:t>
            </a:r>
            <a:r>
              <a:rPr sz="1050" dirty="0">
                <a:latin typeface="Segoe UI"/>
                <a:cs typeface="Segoe UI"/>
              </a:rPr>
              <a:t>underscores the</a:t>
            </a:r>
            <a:r>
              <a:rPr sz="1050" spc="-5" dirty="0">
                <a:latin typeface="Segoe UI"/>
                <a:cs typeface="Segoe UI"/>
              </a:rPr>
              <a:t> </a:t>
            </a:r>
            <a:r>
              <a:rPr sz="1050" dirty="0">
                <a:latin typeface="Segoe UI"/>
                <a:cs typeface="Segoe UI"/>
              </a:rPr>
              <a:t>need to</a:t>
            </a:r>
            <a:r>
              <a:rPr sz="1050" spc="-5" dirty="0">
                <a:latin typeface="Segoe UI"/>
                <a:cs typeface="Segoe UI"/>
              </a:rPr>
              <a:t> </a:t>
            </a:r>
            <a:r>
              <a:rPr sz="1050" dirty="0">
                <a:latin typeface="Segoe UI"/>
                <a:cs typeface="Segoe UI"/>
              </a:rPr>
              <a:t>pay close</a:t>
            </a:r>
            <a:r>
              <a:rPr sz="1050" spc="-5" dirty="0">
                <a:latin typeface="Segoe UI"/>
                <a:cs typeface="Segoe UI"/>
              </a:rPr>
              <a:t> </a:t>
            </a:r>
            <a:r>
              <a:rPr sz="1050" dirty="0">
                <a:latin typeface="Segoe UI"/>
                <a:cs typeface="Segoe UI"/>
              </a:rPr>
              <a:t>attention to</a:t>
            </a:r>
            <a:r>
              <a:rPr sz="1050" spc="-5" dirty="0">
                <a:latin typeface="Segoe UI"/>
                <a:cs typeface="Segoe UI"/>
              </a:rPr>
              <a:t> </a:t>
            </a:r>
            <a:r>
              <a:rPr sz="1050" dirty="0">
                <a:latin typeface="Segoe UI"/>
                <a:cs typeface="Segoe UI"/>
              </a:rPr>
              <a:t>sales trends</a:t>
            </a:r>
            <a:r>
              <a:rPr sz="1050" spc="-5" dirty="0">
                <a:latin typeface="Segoe UI"/>
                <a:cs typeface="Segoe UI"/>
              </a:rPr>
              <a:t> </a:t>
            </a:r>
            <a:r>
              <a:rPr sz="1050" dirty="0">
                <a:latin typeface="Segoe UI"/>
                <a:cs typeface="Segoe UI"/>
              </a:rPr>
              <a:t>over time</a:t>
            </a:r>
            <a:r>
              <a:rPr sz="1050" spc="-5" dirty="0">
                <a:latin typeface="Segoe UI"/>
                <a:cs typeface="Segoe UI"/>
              </a:rPr>
              <a:t> </a:t>
            </a:r>
            <a:r>
              <a:rPr sz="1050" dirty="0">
                <a:latin typeface="Segoe UI"/>
                <a:cs typeface="Segoe UI"/>
              </a:rPr>
              <a:t>and the</a:t>
            </a:r>
            <a:r>
              <a:rPr sz="1050" spc="-5" dirty="0">
                <a:latin typeface="Segoe UI"/>
                <a:cs typeface="Segoe UI"/>
              </a:rPr>
              <a:t> </a:t>
            </a:r>
            <a:r>
              <a:rPr sz="1050" dirty="0">
                <a:latin typeface="Segoe UI"/>
                <a:cs typeface="Segoe UI"/>
              </a:rPr>
              <a:t>impact</a:t>
            </a:r>
            <a:r>
              <a:rPr sz="1050" spc="-5" dirty="0">
                <a:latin typeface="Segoe UI"/>
                <a:cs typeface="Segoe UI"/>
              </a:rPr>
              <a:t> </a:t>
            </a:r>
            <a:r>
              <a:rPr sz="1050" dirty="0">
                <a:latin typeface="Segoe UI"/>
                <a:cs typeface="Segoe UI"/>
              </a:rPr>
              <a:t>of market</a:t>
            </a:r>
            <a:r>
              <a:rPr sz="1050" spc="-5" dirty="0">
                <a:latin typeface="Segoe UI"/>
                <a:cs typeface="Segoe UI"/>
              </a:rPr>
              <a:t> </a:t>
            </a:r>
            <a:r>
              <a:rPr sz="1050" dirty="0">
                <a:latin typeface="Segoe UI"/>
                <a:cs typeface="Segoe UI"/>
              </a:rPr>
              <a:t>geography on</a:t>
            </a:r>
            <a:r>
              <a:rPr sz="1050" spc="-5" dirty="0">
                <a:latin typeface="Segoe UI"/>
                <a:cs typeface="Segoe UI"/>
              </a:rPr>
              <a:t> </a:t>
            </a:r>
            <a:r>
              <a:rPr sz="1050" dirty="0">
                <a:latin typeface="Segoe UI"/>
                <a:cs typeface="Segoe UI"/>
              </a:rPr>
              <a:t>sales</a:t>
            </a:r>
          </a:p>
          <a:p>
            <a:pPr marL="12700">
              <a:lnSpc>
                <a:spcPct val="100000"/>
              </a:lnSpc>
              <a:spcBef>
                <a:spcPts val="465"/>
              </a:spcBef>
            </a:pPr>
            <a:r>
              <a:rPr sz="1050" dirty="0">
                <a:latin typeface="Segoe UI"/>
                <a:cs typeface="Segoe UI"/>
              </a:rPr>
              <a:t>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100" y="958850"/>
            <a:ext cx="9677400" cy="633635"/>
          </a:xfrm>
          <a:prstGeom prst="rect">
            <a:avLst/>
          </a:prstGeom>
        </p:spPr>
        <p:txBody>
          <a:bodyPr vert="horz" wrap="square" lIns="0" tIns="7620" rIns="0" bIns="0" rtlCol="0">
            <a:spAutoFit/>
          </a:bodyPr>
          <a:lstStyle/>
          <a:p>
            <a:pPr marL="12700" marR="5080">
              <a:lnSpc>
                <a:spcPct val="133900"/>
              </a:lnSpc>
              <a:spcBef>
                <a:spcPts val="60"/>
              </a:spcBef>
            </a:pPr>
            <a:r>
              <a:rPr sz="1050" dirty="0">
                <a:latin typeface="Segoe UI"/>
                <a:cs typeface="Segoe UI"/>
              </a:rPr>
              <a:t>The delivery report on the second page will likely analyze the delivery data contained in the dataset, including variables such as days for shipping, delivery </a:t>
            </a:r>
            <a:r>
              <a:rPr sz="1050" spc="-275" dirty="0">
                <a:latin typeface="Segoe UI"/>
                <a:cs typeface="Segoe UI"/>
              </a:rPr>
              <a:t> </a:t>
            </a:r>
            <a:r>
              <a:rPr sz="1050" dirty="0">
                <a:latin typeface="Segoe UI"/>
                <a:cs typeface="Segoe UI"/>
              </a:rPr>
              <a:t>status,</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late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risk. The</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may</a:t>
            </a:r>
            <a:r>
              <a:rPr sz="1050" spc="-5" dirty="0">
                <a:latin typeface="Segoe UI"/>
                <a:cs typeface="Segoe UI"/>
              </a:rPr>
              <a:t> </a:t>
            </a:r>
            <a:r>
              <a:rPr sz="1050" dirty="0">
                <a:latin typeface="Segoe UI"/>
                <a:cs typeface="Segoe UI"/>
              </a:rPr>
              <a:t>identify</a:t>
            </a:r>
            <a:r>
              <a:rPr sz="1050" spc="-5" dirty="0">
                <a:latin typeface="Segoe UI"/>
                <a:cs typeface="Segoe UI"/>
              </a:rPr>
              <a:t> </a:t>
            </a:r>
            <a:r>
              <a:rPr sz="1050" dirty="0">
                <a:latin typeface="Segoe UI"/>
                <a:cs typeface="Segoe UI"/>
              </a:rPr>
              <a:t>areas of</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supply</a:t>
            </a:r>
            <a:r>
              <a:rPr sz="1050" spc="-5" dirty="0">
                <a:latin typeface="Segoe UI"/>
                <a:cs typeface="Segoe UI"/>
              </a:rPr>
              <a:t> </a:t>
            </a:r>
            <a:r>
              <a:rPr sz="1050" dirty="0">
                <a:latin typeface="Segoe UI"/>
                <a:cs typeface="Segoe UI"/>
              </a:rPr>
              <a:t>chain</a:t>
            </a:r>
            <a:r>
              <a:rPr sz="1050" spc="-5" dirty="0">
                <a:latin typeface="Segoe UI"/>
                <a:cs typeface="Segoe UI"/>
              </a:rPr>
              <a:t> </a:t>
            </a:r>
            <a:r>
              <a:rPr sz="1050" dirty="0">
                <a:latin typeface="Segoe UI"/>
                <a:cs typeface="Segoe UI"/>
              </a:rPr>
              <a:t>where delays</a:t>
            </a:r>
            <a:r>
              <a:rPr sz="1050" spc="-5" dirty="0">
                <a:latin typeface="Segoe UI"/>
                <a:cs typeface="Segoe UI"/>
              </a:rPr>
              <a:t> </a:t>
            </a:r>
            <a:r>
              <a:rPr sz="1050" dirty="0">
                <a:latin typeface="Segoe UI"/>
                <a:cs typeface="Segoe UI"/>
              </a:rPr>
              <a:t>or</a:t>
            </a:r>
            <a:r>
              <a:rPr sz="1050" spc="-5" dirty="0">
                <a:latin typeface="Segoe UI"/>
                <a:cs typeface="Segoe UI"/>
              </a:rPr>
              <a:t> </a:t>
            </a:r>
            <a:r>
              <a:rPr sz="1050" dirty="0">
                <a:latin typeface="Segoe UI"/>
                <a:cs typeface="Segoe UI"/>
              </a:rPr>
              <a:t>other</a:t>
            </a:r>
            <a:r>
              <a:rPr sz="1050" spc="-5" dirty="0">
                <a:latin typeface="Segoe UI"/>
                <a:cs typeface="Segoe UI"/>
              </a:rPr>
              <a:t> </a:t>
            </a:r>
            <a:r>
              <a:rPr sz="1050" dirty="0">
                <a:latin typeface="Segoe UI"/>
                <a:cs typeface="Segoe UI"/>
              </a:rPr>
              <a:t>issues</a:t>
            </a:r>
            <a:r>
              <a:rPr sz="1050" spc="-5" dirty="0">
                <a:latin typeface="Segoe UI"/>
                <a:cs typeface="Segoe UI"/>
              </a:rPr>
              <a:t> </a:t>
            </a:r>
            <a:r>
              <a:rPr sz="1050" dirty="0">
                <a:latin typeface="Segoe UI"/>
                <a:cs typeface="Segoe UI"/>
              </a:rPr>
              <a:t>are occurring</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suggest</a:t>
            </a:r>
            <a:r>
              <a:rPr sz="1050" spc="-5" dirty="0">
                <a:latin typeface="Segoe UI"/>
                <a:cs typeface="Segoe UI"/>
              </a:rPr>
              <a:t> </a:t>
            </a:r>
            <a:r>
              <a:rPr sz="1050" dirty="0">
                <a:latin typeface="Segoe UI"/>
                <a:cs typeface="Segoe UI"/>
              </a:rPr>
              <a:t>solutions</a:t>
            </a:r>
            <a:r>
              <a:rPr sz="1050" spc="-5" dirty="0">
                <a:latin typeface="Segoe UI"/>
                <a:cs typeface="Segoe UI"/>
              </a:rPr>
              <a:t> </a:t>
            </a:r>
            <a:r>
              <a:rPr sz="1050" dirty="0">
                <a:latin typeface="Segoe UI"/>
                <a:cs typeface="Segoe UI"/>
              </a:rPr>
              <a:t>to improve </a:t>
            </a:r>
            <a:r>
              <a:rPr sz="1050" spc="-280"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times and customer satisfaction.</a:t>
            </a:r>
          </a:p>
        </p:txBody>
      </p:sp>
      <p:pic>
        <p:nvPicPr>
          <p:cNvPr id="3" name="object 3"/>
          <p:cNvPicPr/>
          <p:nvPr/>
        </p:nvPicPr>
        <p:blipFill>
          <a:blip r:embed="rId2" cstate="print"/>
          <a:stretch>
            <a:fillRect/>
          </a:stretch>
        </p:blipFill>
        <p:spPr>
          <a:xfrm>
            <a:off x="808037" y="1873250"/>
            <a:ext cx="9077325" cy="5110619"/>
          </a:xfrm>
          <a:prstGeom prst="rect">
            <a:avLst/>
          </a:prstGeom>
        </p:spPr>
      </p:pic>
      <p:sp>
        <p:nvSpPr>
          <p:cNvPr id="5" name="object 3">
            <a:extLst>
              <a:ext uri="{FF2B5EF4-FFF2-40B4-BE49-F238E27FC236}">
                <a16:creationId xmlns:a16="http://schemas.microsoft.com/office/drawing/2014/main" id="{33CFD924-FEF1-FCC4-085A-8B45CEBEB1D0}"/>
              </a:ext>
            </a:extLst>
          </p:cNvPr>
          <p:cNvSpPr txBox="1"/>
          <p:nvPr/>
        </p:nvSpPr>
        <p:spPr>
          <a:xfrm>
            <a:off x="546100" y="393878"/>
            <a:ext cx="1984375" cy="357505"/>
          </a:xfrm>
          <a:prstGeom prst="rect">
            <a:avLst/>
          </a:prstGeom>
        </p:spPr>
        <p:txBody>
          <a:bodyPr vert="horz" wrap="square" lIns="0" tIns="15875" rIns="0" bIns="0" rtlCol="0">
            <a:spAutoFit/>
          </a:bodyPr>
          <a:lstStyle/>
          <a:p>
            <a:pPr marL="12700">
              <a:lnSpc>
                <a:spcPct val="100000"/>
              </a:lnSpc>
              <a:spcBef>
                <a:spcPts val="125"/>
              </a:spcBef>
            </a:pPr>
            <a:r>
              <a:rPr sz="2150" spc="20" dirty="0">
                <a:latin typeface="Segoe UI Semibold"/>
                <a:cs typeface="Segoe UI Semibold"/>
              </a:rPr>
              <a:t>Delivery</a:t>
            </a:r>
            <a:r>
              <a:rPr sz="2150" spc="-55" dirty="0">
                <a:latin typeface="Segoe UI Semibold"/>
                <a:cs typeface="Segoe UI Semibold"/>
              </a:rPr>
              <a:t> </a:t>
            </a:r>
            <a:r>
              <a:rPr sz="2150" spc="10" dirty="0">
                <a:latin typeface="Segoe UI Semibold"/>
                <a:cs typeface="Segoe UI Semibold"/>
              </a:rPr>
              <a:t>Report</a:t>
            </a:r>
            <a:endParaRPr sz="2150" dirty="0">
              <a:latin typeface="Segoe UI Semibold"/>
              <a:cs typeface="Segoe UI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2300" y="2025650"/>
            <a:ext cx="9601200" cy="4835811"/>
          </a:xfrm>
          <a:prstGeom prst="rect">
            <a:avLst/>
          </a:prstGeom>
        </p:spPr>
        <p:txBody>
          <a:bodyPr vert="horz" wrap="square" lIns="0" tIns="9525" rIns="0" bIns="0" rtlCol="0">
            <a:spAutoFit/>
          </a:bodyPr>
          <a:lstStyle/>
          <a:p>
            <a:pPr marL="12700" marR="168910">
              <a:lnSpc>
                <a:spcPct val="132900"/>
              </a:lnSpc>
              <a:spcBef>
                <a:spcPts val="75"/>
              </a:spcBef>
            </a:pPr>
            <a:r>
              <a:rPr sz="1050" dirty="0">
                <a:latin typeface="Segoe UI"/>
                <a:cs typeface="Segoe UI"/>
              </a:rPr>
              <a:t>The first insight from the report tells us that </a:t>
            </a:r>
            <a:r>
              <a:rPr sz="1050" spc="-5" dirty="0">
                <a:latin typeface="Segoe UI"/>
                <a:cs typeface="Segoe UI"/>
              </a:rPr>
              <a:t>Standard </a:t>
            </a:r>
            <a:r>
              <a:rPr sz="1050" dirty="0">
                <a:latin typeface="Segoe UI"/>
                <a:cs typeface="Segoe UI"/>
              </a:rPr>
              <a:t>Class had the highest total Order Item Quantity, followed by Second Class, First Class, and Same </a:t>
            </a:r>
            <a:r>
              <a:rPr sz="1050" spc="5" dirty="0">
                <a:latin typeface="Segoe UI"/>
                <a:cs typeface="Segoe UI"/>
              </a:rPr>
              <a:t> </a:t>
            </a:r>
            <a:r>
              <a:rPr sz="1050" dirty="0">
                <a:latin typeface="Segoe UI"/>
                <a:cs typeface="Segoe UI"/>
              </a:rPr>
              <a:t>Day.</a:t>
            </a:r>
            <a:r>
              <a:rPr sz="1050" spc="-5" dirty="0">
                <a:latin typeface="Segoe UI"/>
                <a:cs typeface="Segoe UI"/>
              </a:rPr>
              <a:t> </a:t>
            </a:r>
            <a:r>
              <a:rPr sz="1050" dirty="0">
                <a:latin typeface="Segoe UI"/>
                <a:cs typeface="Segoe UI"/>
              </a:rPr>
              <a:t>This</a:t>
            </a:r>
            <a:r>
              <a:rPr sz="1050" spc="-5" dirty="0">
                <a:latin typeface="Segoe UI"/>
                <a:cs typeface="Segoe UI"/>
              </a:rPr>
              <a:t> </a:t>
            </a:r>
            <a:r>
              <a:rPr sz="1050" dirty="0">
                <a:latin typeface="Segoe UI"/>
                <a:cs typeface="Segoe UI"/>
              </a:rPr>
              <a:t>means</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most customers</a:t>
            </a:r>
            <a:r>
              <a:rPr sz="1050" spc="-5" dirty="0">
                <a:latin typeface="Segoe UI"/>
                <a:cs typeface="Segoe UI"/>
              </a:rPr>
              <a:t> </a:t>
            </a:r>
            <a:r>
              <a:rPr sz="1050" dirty="0">
                <a:latin typeface="Segoe UI"/>
                <a:cs typeface="Segoe UI"/>
              </a:rPr>
              <a:t>prefer</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choose</a:t>
            </a:r>
            <a:r>
              <a:rPr sz="1050" spc="-5" dirty="0">
                <a:latin typeface="Segoe UI"/>
                <a:cs typeface="Segoe UI"/>
              </a:rPr>
              <a:t> </a:t>
            </a:r>
            <a:r>
              <a:rPr sz="1050" dirty="0">
                <a:latin typeface="Segoe UI"/>
                <a:cs typeface="Segoe UI"/>
              </a:rPr>
              <a:t>the standard</a:t>
            </a:r>
            <a:r>
              <a:rPr sz="1050" spc="-5" dirty="0">
                <a:latin typeface="Segoe UI"/>
                <a:cs typeface="Segoe UI"/>
              </a:rPr>
              <a:t> </a:t>
            </a:r>
            <a:r>
              <a:rPr sz="1050" dirty="0">
                <a:latin typeface="Segoe UI"/>
                <a:cs typeface="Segoe UI"/>
              </a:rPr>
              <a:t>shipping</a:t>
            </a:r>
            <a:r>
              <a:rPr sz="1050" spc="-5" dirty="0">
                <a:latin typeface="Segoe UI"/>
                <a:cs typeface="Segoe UI"/>
              </a:rPr>
              <a:t> </a:t>
            </a:r>
            <a:r>
              <a:rPr sz="1050" dirty="0">
                <a:latin typeface="Segoe UI"/>
                <a:cs typeface="Segoe UI"/>
              </a:rPr>
              <a:t>option</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are willing</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wait</a:t>
            </a:r>
            <a:r>
              <a:rPr sz="1050" spc="-5" dirty="0">
                <a:latin typeface="Segoe UI"/>
                <a:cs typeface="Segoe UI"/>
              </a:rPr>
              <a:t> </a:t>
            </a:r>
            <a:r>
              <a:rPr sz="1050" dirty="0">
                <a:latin typeface="Segoe UI"/>
                <a:cs typeface="Segoe UI"/>
              </a:rPr>
              <a:t>a</a:t>
            </a:r>
            <a:r>
              <a:rPr sz="1050" spc="-5" dirty="0">
                <a:latin typeface="Segoe UI"/>
                <a:cs typeface="Segoe UI"/>
              </a:rPr>
              <a:t> </a:t>
            </a:r>
            <a:r>
              <a:rPr sz="1050" dirty="0">
                <a:latin typeface="Segoe UI"/>
                <a:cs typeface="Segoe UI"/>
              </a:rPr>
              <a:t>little longer</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their</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However, it's </a:t>
            </a:r>
            <a:r>
              <a:rPr sz="1050" spc="-280" dirty="0">
                <a:latin typeface="Segoe UI"/>
                <a:cs typeface="Segoe UI"/>
              </a:rPr>
              <a:t> </a:t>
            </a:r>
            <a:r>
              <a:rPr sz="1050" dirty="0">
                <a:latin typeface="Segoe UI"/>
                <a:cs typeface="Segoe UI"/>
              </a:rPr>
              <a:t>important</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note</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Advance</a:t>
            </a:r>
            <a:r>
              <a:rPr sz="1050" spc="-5" dirty="0">
                <a:latin typeface="Segoe UI"/>
                <a:cs typeface="Segoe UI"/>
              </a:rPr>
              <a:t> </a:t>
            </a:r>
            <a:r>
              <a:rPr sz="1050" dirty="0">
                <a:latin typeface="Segoe UI"/>
                <a:cs typeface="Segoe UI"/>
              </a:rPr>
              <a:t>shipping in</a:t>
            </a:r>
            <a:r>
              <a:rPr sz="1050" spc="-5" dirty="0">
                <a:latin typeface="Segoe UI"/>
                <a:cs typeface="Segoe UI"/>
              </a:rPr>
              <a:t> </a:t>
            </a:r>
            <a:r>
              <a:rPr sz="1050" dirty="0">
                <a:latin typeface="Segoe UI"/>
                <a:cs typeface="Segoe UI"/>
              </a:rPr>
              <a:t>Shipping</a:t>
            </a:r>
            <a:r>
              <a:rPr sz="1050" spc="-5" dirty="0">
                <a:latin typeface="Segoe UI"/>
                <a:cs typeface="Segoe UI"/>
              </a:rPr>
              <a:t> </a:t>
            </a:r>
            <a:r>
              <a:rPr sz="1050" dirty="0">
                <a:latin typeface="Segoe UI"/>
                <a:cs typeface="Segoe UI"/>
              </a:rPr>
              <a:t>Mode</a:t>
            </a:r>
            <a:r>
              <a:rPr sz="1050" spc="-5" dirty="0">
                <a:latin typeface="Segoe UI"/>
                <a:cs typeface="Segoe UI"/>
              </a:rPr>
              <a:t> </a:t>
            </a:r>
            <a:r>
              <a:rPr sz="1050" dirty="0">
                <a:latin typeface="Segoe UI"/>
                <a:cs typeface="Segoe UI"/>
              </a:rPr>
              <a:t>made</a:t>
            </a:r>
            <a:r>
              <a:rPr sz="1050" spc="-5" dirty="0">
                <a:latin typeface="Segoe UI"/>
                <a:cs typeface="Segoe UI"/>
              </a:rPr>
              <a:t> </a:t>
            </a:r>
            <a:r>
              <a:rPr sz="1050" dirty="0">
                <a:latin typeface="Segoe UI"/>
                <a:cs typeface="Segoe UI"/>
              </a:rPr>
              <a:t>up</a:t>
            </a:r>
            <a:r>
              <a:rPr sz="1050" spc="-5" dirty="0">
                <a:latin typeface="Segoe UI"/>
                <a:cs typeface="Segoe UI"/>
              </a:rPr>
              <a:t> </a:t>
            </a:r>
            <a:r>
              <a:rPr sz="1050" dirty="0">
                <a:latin typeface="Segoe UI"/>
                <a:cs typeface="Segoe UI"/>
              </a:rPr>
              <a:t>23.10% of</a:t>
            </a:r>
            <a:r>
              <a:rPr sz="1050" spc="-5" dirty="0">
                <a:latin typeface="Segoe UI"/>
                <a:cs typeface="Segoe UI"/>
              </a:rPr>
              <a:t> </a:t>
            </a:r>
            <a:r>
              <a:rPr sz="1050" dirty="0">
                <a:latin typeface="Segoe UI"/>
                <a:cs typeface="Segoe UI"/>
              </a:rPr>
              <a:t>Order</a:t>
            </a:r>
            <a:r>
              <a:rPr sz="1050" spc="-5" dirty="0">
                <a:latin typeface="Segoe UI"/>
                <a:cs typeface="Segoe UI"/>
              </a:rPr>
              <a:t> </a:t>
            </a:r>
            <a:r>
              <a:rPr sz="1050" dirty="0">
                <a:latin typeface="Segoe UI"/>
                <a:cs typeface="Segoe UI"/>
              </a:rPr>
              <a:t>Item</a:t>
            </a:r>
            <a:r>
              <a:rPr sz="1050" spc="-5" dirty="0">
                <a:latin typeface="Segoe UI"/>
                <a:cs typeface="Segoe UI"/>
              </a:rPr>
              <a:t> </a:t>
            </a:r>
            <a:r>
              <a:rPr sz="1050" dirty="0">
                <a:latin typeface="Segoe UI"/>
                <a:cs typeface="Segoe UI"/>
              </a:rPr>
              <a:t>Quantity,</a:t>
            </a:r>
            <a:r>
              <a:rPr sz="1050" spc="-5" dirty="0">
                <a:latin typeface="Segoe UI"/>
                <a:cs typeface="Segoe UI"/>
              </a:rPr>
              <a:t> </a:t>
            </a:r>
            <a:r>
              <a:rPr sz="1050" dirty="0">
                <a:latin typeface="Segoe UI"/>
                <a:cs typeface="Segoe UI"/>
              </a:rPr>
              <a:t>so</a:t>
            </a:r>
            <a:r>
              <a:rPr sz="1050" spc="-5" dirty="0">
                <a:latin typeface="Segoe UI"/>
                <a:cs typeface="Segoe UI"/>
              </a:rPr>
              <a:t> </a:t>
            </a:r>
            <a:r>
              <a:rPr sz="1050" dirty="0">
                <a:latin typeface="Segoe UI"/>
                <a:cs typeface="Segoe UI"/>
              </a:rPr>
              <a:t>it's crucial</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offer</a:t>
            </a:r>
            <a:r>
              <a:rPr sz="1050" spc="-5" dirty="0">
                <a:latin typeface="Segoe UI"/>
                <a:cs typeface="Segoe UI"/>
              </a:rPr>
              <a:t> </a:t>
            </a:r>
            <a:r>
              <a:rPr sz="1050" dirty="0">
                <a:latin typeface="Segoe UI"/>
                <a:cs typeface="Segoe UI"/>
              </a:rPr>
              <a:t>different</a:t>
            </a:r>
            <a:r>
              <a:rPr sz="1050" spc="-5" dirty="0">
                <a:latin typeface="Segoe UI"/>
                <a:cs typeface="Segoe UI"/>
              </a:rPr>
              <a:t> </a:t>
            </a:r>
            <a:r>
              <a:rPr sz="1050" dirty="0">
                <a:latin typeface="Segoe UI"/>
                <a:cs typeface="Segoe UI"/>
              </a:rPr>
              <a:t>shipping options</a:t>
            </a:r>
            <a:r>
              <a:rPr sz="1050" spc="-5" dirty="0">
                <a:latin typeface="Segoe UI"/>
                <a:cs typeface="Segoe UI"/>
              </a:rPr>
              <a:t> </a:t>
            </a:r>
            <a:r>
              <a:rPr sz="1050" dirty="0">
                <a:latin typeface="Segoe UI"/>
                <a:cs typeface="Segoe UI"/>
              </a:rPr>
              <a:t>to </a:t>
            </a:r>
            <a:r>
              <a:rPr sz="1050" spc="-275" dirty="0">
                <a:latin typeface="Segoe UI"/>
                <a:cs typeface="Segoe UI"/>
              </a:rPr>
              <a:t> </a:t>
            </a:r>
            <a:r>
              <a:rPr sz="1050" dirty="0">
                <a:latin typeface="Segoe UI"/>
                <a:cs typeface="Segoe UI"/>
              </a:rPr>
              <a:t>cater</a:t>
            </a:r>
            <a:r>
              <a:rPr sz="1050" spc="-5" dirty="0">
                <a:latin typeface="Segoe UI"/>
                <a:cs typeface="Segoe UI"/>
              </a:rPr>
              <a:t> </a:t>
            </a:r>
            <a:r>
              <a:rPr sz="1050" dirty="0">
                <a:latin typeface="Segoe UI"/>
                <a:cs typeface="Segoe UI"/>
              </a:rPr>
              <a:t>to all your customers' needs.</a:t>
            </a:r>
          </a:p>
          <a:p>
            <a:pPr marL="12700" marR="69215" algn="just">
              <a:lnSpc>
                <a:spcPct val="131000"/>
              </a:lnSpc>
              <a:spcBef>
                <a:spcPts val="1125"/>
              </a:spcBef>
            </a:pPr>
            <a:r>
              <a:rPr sz="1050" dirty="0">
                <a:latin typeface="Segoe UI"/>
                <a:cs typeface="Segoe UI"/>
              </a:rPr>
              <a:t>Secondly, the report reveals that Late delivery had the highest Order Item </a:t>
            </a:r>
            <a:r>
              <a:rPr sz="1050" spc="-20" dirty="0">
                <a:latin typeface="Segoe UI"/>
                <a:cs typeface="Segoe UI"/>
              </a:rPr>
              <a:t>Total, </a:t>
            </a:r>
            <a:r>
              <a:rPr sz="1050" dirty="0">
                <a:latin typeface="Segoe UI"/>
                <a:cs typeface="Segoe UI"/>
              </a:rPr>
              <a:t>followed by Advance shipping, Shipping on time, and Shipping canceled. </a:t>
            </a:r>
            <a:r>
              <a:rPr sz="1050" spc="-275" dirty="0">
                <a:latin typeface="Segoe UI"/>
                <a:cs typeface="Segoe UI"/>
              </a:rPr>
              <a:t> </a:t>
            </a:r>
            <a:r>
              <a:rPr sz="1050" dirty="0">
                <a:latin typeface="Segoe UI"/>
                <a:cs typeface="Segoe UI"/>
              </a:rPr>
              <a:t>This</a:t>
            </a:r>
            <a:r>
              <a:rPr sz="1050" spc="-5" dirty="0">
                <a:latin typeface="Segoe UI"/>
                <a:cs typeface="Segoe UI"/>
              </a:rPr>
              <a:t> </a:t>
            </a:r>
            <a:r>
              <a:rPr sz="1050" dirty="0">
                <a:latin typeface="Segoe UI"/>
                <a:cs typeface="Segoe UI"/>
              </a:rPr>
              <a:t>indicates</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customers</a:t>
            </a:r>
            <a:r>
              <a:rPr sz="1050" spc="-5" dirty="0">
                <a:latin typeface="Segoe UI"/>
                <a:cs typeface="Segoe UI"/>
              </a:rPr>
              <a:t> </a:t>
            </a:r>
            <a:r>
              <a:rPr sz="1050" dirty="0">
                <a:latin typeface="Segoe UI"/>
                <a:cs typeface="Segoe UI"/>
              </a:rPr>
              <a:t>are</a:t>
            </a:r>
            <a:r>
              <a:rPr sz="1050" spc="-5" dirty="0">
                <a:latin typeface="Segoe UI"/>
                <a:cs typeface="Segoe UI"/>
              </a:rPr>
              <a:t> </a:t>
            </a:r>
            <a:r>
              <a:rPr sz="1050" dirty="0">
                <a:latin typeface="Segoe UI"/>
                <a:cs typeface="Segoe UI"/>
              </a:rPr>
              <a:t>willing</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pay</a:t>
            </a:r>
            <a:r>
              <a:rPr sz="1050" spc="-5" dirty="0">
                <a:latin typeface="Segoe UI"/>
                <a:cs typeface="Segoe UI"/>
              </a:rPr>
              <a:t> </a:t>
            </a:r>
            <a:r>
              <a:rPr sz="1050" dirty="0">
                <a:latin typeface="Segoe UI"/>
                <a:cs typeface="Segoe UI"/>
              </a:rPr>
              <a:t>more</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expedited shipping</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are</a:t>
            </a:r>
            <a:r>
              <a:rPr sz="1050" spc="-5" dirty="0">
                <a:latin typeface="Segoe UI"/>
                <a:cs typeface="Segoe UI"/>
              </a:rPr>
              <a:t> </a:t>
            </a:r>
            <a:r>
              <a:rPr sz="1050" dirty="0">
                <a:latin typeface="Segoe UI"/>
                <a:cs typeface="Segoe UI"/>
              </a:rPr>
              <a:t>disappointed</a:t>
            </a:r>
            <a:r>
              <a:rPr sz="1050" spc="-5" dirty="0">
                <a:latin typeface="Segoe UI"/>
                <a:cs typeface="Segoe UI"/>
              </a:rPr>
              <a:t> </a:t>
            </a:r>
            <a:r>
              <a:rPr sz="1050" dirty="0">
                <a:latin typeface="Segoe UI"/>
                <a:cs typeface="Segoe UI"/>
              </a:rPr>
              <a:t>when</a:t>
            </a:r>
            <a:r>
              <a:rPr sz="1050" spc="-5" dirty="0">
                <a:latin typeface="Segoe UI"/>
                <a:cs typeface="Segoe UI"/>
              </a:rPr>
              <a:t> </a:t>
            </a:r>
            <a:r>
              <a:rPr sz="1050" dirty="0">
                <a:latin typeface="Segoe UI"/>
                <a:cs typeface="Segoe UI"/>
              </a:rPr>
              <a:t>their</a:t>
            </a:r>
            <a:r>
              <a:rPr sz="1050" spc="-5" dirty="0">
                <a:latin typeface="Segoe UI"/>
                <a:cs typeface="Segoe UI"/>
              </a:rPr>
              <a:t> </a:t>
            </a:r>
            <a:r>
              <a:rPr sz="1050" dirty="0">
                <a:latin typeface="Segoe UI"/>
                <a:cs typeface="Segoe UI"/>
              </a:rPr>
              <a:t>package</a:t>
            </a:r>
            <a:r>
              <a:rPr sz="1050" spc="-5" dirty="0">
                <a:latin typeface="Segoe UI"/>
                <a:cs typeface="Segoe UI"/>
              </a:rPr>
              <a:t> </a:t>
            </a:r>
            <a:r>
              <a:rPr sz="1050" dirty="0">
                <a:latin typeface="Segoe UI"/>
                <a:cs typeface="Segoe UI"/>
              </a:rPr>
              <a:t>arrives</a:t>
            </a:r>
            <a:r>
              <a:rPr sz="1050" spc="-5" dirty="0">
                <a:latin typeface="Segoe UI"/>
                <a:cs typeface="Segoe UI"/>
              </a:rPr>
              <a:t> </a:t>
            </a:r>
            <a:r>
              <a:rPr sz="1050" dirty="0">
                <a:latin typeface="Segoe UI"/>
                <a:cs typeface="Segoe UI"/>
              </a:rPr>
              <a:t>late.</a:t>
            </a:r>
            <a:r>
              <a:rPr sz="1050" spc="-5" dirty="0">
                <a:latin typeface="Segoe UI"/>
                <a:cs typeface="Segoe UI"/>
              </a:rPr>
              <a:t> </a:t>
            </a:r>
            <a:r>
              <a:rPr sz="1050" dirty="0">
                <a:latin typeface="Segoe UI"/>
                <a:cs typeface="Segoe UI"/>
              </a:rPr>
              <a:t>Therefore,</a:t>
            </a:r>
            <a:r>
              <a:rPr sz="1050" spc="-5" dirty="0">
                <a:latin typeface="Segoe UI"/>
                <a:cs typeface="Segoe UI"/>
              </a:rPr>
              <a:t> </a:t>
            </a:r>
            <a:r>
              <a:rPr sz="1050" dirty="0">
                <a:latin typeface="Segoe UI"/>
                <a:cs typeface="Segoe UI"/>
              </a:rPr>
              <a:t>it's essential  to</a:t>
            </a:r>
            <a:r>
              <a:rPr sz="1050" spc="-5" dirty="0">
                <a:latin typeface="Segoe UI"/>
                <a:cs typeface="Segoe UI"/>
              </a:rPr>
              <a:t> </a:t>
            </a:r>
            <a:r>
              <a:rPr sz="1050" dirty="0">
                <a:latin typeface="Segoe UI"/>
                <a:cs typeface="Segoe UI"/>
              </a:rPr>
              <a:t>have a reliable delivery system in</a:t>
            </a:r>
            <a:r>
              <a:rPr sz="1050" spc="-5" dirty="0">
                <a:latin typeface="Segoe UI"/>
                <a:cs typeface="Segoe UI"/>
              </a:rPr>
              <a:t> </a:t>
            </a:r>
            <a:r>
              <a:rPr sz="1050" dirty="0">
                <a:latin typeface="Segoe UI"/>
                <a:cs typeface="Segoe UI"/>
              </a:rPr>
              <a:t>place that can deliver packages on</a:t>
            </a:r>
            <a:r>
              <a:rPr sz="1050" spc="-5" dirty="0">
                <a:latin typeface="Segoe UI"/>
                <a:cs typeface="Segoe UI"/>
              </a:rPr>
              <a:t> </a:t>
            </a:r>
            <a:r>
              <a:rPr sz="1050" dirty="0">
                <a:latin typeface="Segoe UI"/>
                <a:cs typeface="Segoe UI"/>
              </a:rPr>
              <a:t>time, every time.</a:t>
            </a:r>
          </a:p>
          <a:p>
            <a:pPr marL="12700" marR="121285" algn="just">
              <a:lnSpc>
                <a:spcPct val="131000"/>
              </a:lnSpc>
              <a:spcBef>
                <a:spcPts val="1125"/>
              </a:spcBef>
            </a:pPr>
            <a:r>
              <a:rPr sz="1050" dirty="0">
                <a:latin typeface="Segoe UI"/>
                <a:cs typeface="Segoe UI"/>
              </a:rPr>
              <a:t>The report also shows that Late delivery accounted for 54.71% of Order Item </a:t>
            </a:r>
            <a:r>
              <a:rPr sz="1050" spc="-20" dirty="0">
                <a:latin typeface="Segoe UI"/>
                <a:cs typeface="Segoe UI"/>
              </a:rPr>
              <a:t>Total, </a:t>
            </a:r>
            <a:r>
              <a:rPr sz="1050" dirty="0">
                <a:latin typeface="Segoe UI"/>
                <a:cs typeface="Segoe UI"/>
              </a:rPr>
              <a:t>which is a significant amount. </a:t>
            </a:r>
            <a:r>
              <a:rPr sz="1050" spc="-55" dirty="0">
                <a:latin typeface="Segoe UI"/>
                <a:cs typeface="Segoe UI"/>
              </a:rPr>
              <a:t>To </a:t>
            </a:r>
            <a:r>
              <a:rPr sz="1050" dirty="0">
                <a:latin typeface="Segoe UI"/>
                <a:cs typeface="Segoe UI"/>
              </a:rPr>
              <a:t>reduce the number of late deliveries, </a:t>
            </a:r>
            <a:r>
              <a:rPr sz="1050" spc="-280" dirty="0">
                <a:latin typeface="Segoe UI"/>
                <a:cs typeface="Segoe UI"/>
              </a:rPr>
              <a:t> </a:t>
            </a:r>
            <a:r>
              <a:rPr sz="1050" dirty="0">
                <a:latin typeface="Segoe UI"/>
                <a:cs typeface="Segoe UI"/>
              </a:rPr>
              <a:t>businesses</a:t>
            </a:r>
            <a:r>
              <a:rPr sz="1050" spc="-5" dirty="0">
                <a:latin typeface="Segoe UI"/>
                <a:cs typeface="Segoe UI"/>
              </a:rPr>
              <a:t> </a:t>
            </a:r>
            <a:r>
              <a:rPr sz="1050" dirty="0">
                <a:latin typeface="Segoe UI"/>
                <a:cs typeface="Segoe UI"/>
              </a:rPr>
              <a:t>need</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work</a:t>
            </a:r>
            <a:r>
              <a:rPr sz="1050" spc="-5" dirty="0">
                <a:latin typeface="Segoe UI"/>
                <a:cs typeface="Segoe UI"/>
              </a:rPr>
              <a:t> </a:t>
            </a:r>
            <a:r>
              <a:rPr sz="1050" dirty="0">
                <a:latin typeface="Segoe UI"/>
                <a:cs typeface="Segoe UI"/>
              </a:rPr>
              <a:t>on</a:t>
            </a:r>
            <a:r>
              <a:rPr sz="1050" spc="-5" dirty="0">
                <a:latin typeface="Segoe UI"/>
                <a:cs typeface="Segoe UI"/>
              </a:rPr>
              <a:t> </a:t>
            </a:r>
            <a:r>
              <a:rPr sz="1050" dirty="0">
                <a:latin typeface="Segoe UI"/>
                <a:cs typeface="Segoe UI"/>
              </a:rPr>
              <a:t>improving</a:t>
            </a:r>
            <a:r>
              <a:rPr sz="1050" spc="-5" dirty="0">
                <a:latin typeface="Segoe UI"/>
                <a:cs typeface="Segoe UI"/>
              </a:rPr>
              <a:t> </a:t>
            </a:r>
            <a:r>
              <a:rPr sz="1050" dirty="0">
                <a:latin typeface="Segoe UI"/>
                <a:cs typeface="Segoe UI"/>
              </a:rPr>
              <a:t>their logistics</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shipment</a:t>
            </a:r>
            <a:r>
              <a:rPr sz="1050" spc="-5" dirty="0">
                <a:latin typeface="Segoe UI"/>
                <a:cs typeface="Segoe UI"/>
              </a:rPr>
              <a:t> </a:t>
            </a:r>
            <a:r>
              <a:rPr sz="1050" dirty="0">
                <a:latin typeface="Segoe UI"/>
                <a:cs typeface="Segoe UI"/>
              </a:rPr>
              <a:t>tracking</a:t>
            </a:r>
            <a:r>
              <a:rPr sz="1050" spc="-5" dirty="0">
                <a:latin typeface="Segoe UI"/>
                <a:cs typeface="Segoe UI"/>
              </a:rPr>
              <a:t> </a:t>
            </a:r>
            <a:r>
              <a:rPr sz="1050" dirty="0">
                <a:latin typeface="Segoe UI"/>
                <a:cs typeface="Segoe UI"/>
              </a:rPr>
              <a:t>systems.</a:t>
            </a:r>
            <a:r>
              <a:rPr sz="1050" spc="-5" dirty="0">
                <a:latin typeface="Segoe UI"/>
                <a:cs typeface="Segoe UI"/>
              </a:rPr>
              <a:t> </a:t>
            </a:r>
            <a:r>
              <a:rPr sz="1050" dirty="0">
                <a:latin typeface="Segoe UI"/>
                <a:cs typeface="Segoe UI"/>
              </a:rPr>
              <a:t>By investing</a:t>
            </a:r>
            <a:r>
              <a:rPr sz="1050" spc="-5" dirty="0">
                <a:latin typeface="Segoe UI"/>
                <a:cs typeface="Segoe UI"/>
              </a:rPr>
              <a:t> </a:t>
            </a:r>
            <a:r>
              <a:rPr sz="1050" dirty="0">
                <a:latin typeface="Segoe UI"/>
                <a:cs typeface="Segoe UI"/>
              </a:rPr>
              <a:t>in</a:t>
            </a:r>
            <a:r>
              <a:rPr sz="1050" spc="-5" dirty="0">
                <a:latin typeface="Segoe UI"/>
                <a:cs typeface="Segoe UI"/>
              </a:rPr>
              <a:t> </a:t>
            </a:r>
            <a:r>
              <a:rPr sz="1050" dirty="0">
                <a:latin typeface="Segoe UI"/>
                <a:cs typeface="Segoe UI"/>
              </a:rPr>
              <a:t>technology</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provides</a:t>
            </a:r>
            <a:r>
              <a:rPr sz="1050" spc="-5" dirty="0">
                <a:latin typeface="Segoe UI"/>
                <a:cs typeface="Segoe UI"/>
              </a:rPr>
              <a:t> </a:t>
            </a:r>
            <a:r>
              <a:rPr sz="1050" dirty="0">
                <a:latin typeface="Segoe UI"/>
                <a:cs typeface="Segoe UI"/>
              </a:rPr>
              <a:t>real-time updates</a:t>
            </a:r>
            <a:r>
              <a:rPr sz="1050" spc="-5" dirty="0">
                <a:latin typeface="Segoe UI"/>
                <a:cs typeface="Segoe UI"/>
              </a:rPr>
              <a:t> </a:t>
            </a:r>
            <a:r>
              <a:rPr sz="1050" dirty="0">
                <a:latin typeface="Segoe UI"/>
                <a:cs typeface="Segoe UI"/>
              </a:rPr>
              <a:t>on</a:t>
            </a:r>
            <a:r>
              <a:rPr sz="1050" spc="-5" dirty="0">
                <a:latin typeface="Segoe UI"/>
                <a:cs typeface="Segoe UI"/>
              </a:rPr>
              <a:t> </a:t>
            </a:r>
            <a:r>
              <a:rPr sz="1050" dirty="0">
                <a:latin typeface="Segoe UI"/>
                <a:cs typeface="Segoe UI"/>
              </a:rPr>
              <a:t>the</a:t>
            </a:r>
          </a:p>
          <a:p>
            <a:pPr marL="12700">
              <a:lnSpc>
                <a:spcPct val="100000"/>
              </a:lnSpc>
              <a:spcBef>
                <a:spcPts val="464"/>
              </a:spcBef>
            </a:pPr>
            <a:r>
              <a:rPr sz="1050" dirty="0">
                <a:latin typeface="Segoe UI"/>
                <a:cs typeface="Segoe UI"/>
              </a:rPr>
              <a:t>status</a:t>
            </a:r>
            <a:r>
              <a:rPr sz="1050" spc="-10" dirty="0">
                <a:latin typeface="Segoe UI"/>
                <a:cs typeface="Segoe UI"/>
              </a:rPr>
              <a:t> </a:t>
            </a:r>
            <a:r>
              <a:rPr sz="1050" dirty="0">
                <a:latin typeface="Segoe UI"/>
                <a:cs typeface="Segoe UI"/>
              </a:rPr>
              <a:t>of</a:t>
            </a:r>
            <a:r>
              <a:rPr sz="1050" spc="-10" dirty="0">
                <a:latin typeface="Segoe UI"/>
                <a:cs typeface="Segoe UI"/>
              </a:rPr>
              <a:t> </a:t>
            </a:r>
            <a:r>
              <a:rPr sz="1050" dirty="0">
                <a:latin typeface="Segoe UI"/>
                <a:cs typeface="Segoe UI"/>
              </a:rPr>
              <a:t>packages,</a:t>
            </a:r>
            <a:r>
              <a:rPr sz="1050" spc="-10" dirty="0">
                <a:latin typeface="Segoe UI"/>
                <a:cs typeface="Segoe UI"/>
              </a:rPr>
              <a:t> </a:t>
            </a:r>
            <a:r>
              <a:rPr sz="1050" dirty="0">
                <a:latin typeface="Segoe UI"/>
                <a:cs typeface="Segoe UI"/>
              </a:rPr>
              <a:t>businesses</a:t>
            </a:r>
            <a:r>
              <a:rPr sz="1050" spc="-10" dirty="0">
                <a:latin typeface="Segoe UI"/>
                <a:cs typeface="Segoe UI"/>
              </a:rPr>
              <a:t> </a:t>
            </a:r>
            <a:r>
              <a:rPr sz="1050" dirty="0">
                <a:latin typeface="Segoe UI"/>
                <a:cs typeface="Segoe UI"/>
              </a:rPr>
              <a:t>can</a:t>
            </a:r>
            <a:r>
              <a:rPr sz="1050" spc="-5" dirty="0">
                <a:latin typeface="Segoe UI"/>
                <a:cs typeface="Segoe UI"/>
              </a:rPr>
              <a:t> </a:t>
            </a:r>
            <a:r>
              <a:rPr sz="1050" dirty="0">
                <a:latin typeface="Segoe UI"/>
                <a:cs typeface="Segoe UI"/>
              </a:rPr>
              <a:t>reduce</a:t>
            </a:r>
            <a:r>
              <a:rPr sz="1050" spc="-10" dirty="0">
                <a:latin typeface="Segoe UI"/>
                <a:cs typeface="Segoe UI"/>
              </a:rPr>
              <a:t> </a:t>
            </a:r>
            <a:r>
              <a:rPr sz="1050" dirty="0">
                <a:latin typeface="Segoe UI"/>
                <a:cs typeface="Segoe UI"/>
              </a:rPr>
              <a:t>the</a:t>
            </a:r>
            <a:r>
              <a:rPr sz="1050" spc="-10" dirty="0">
                <a:latin typeface="Segoe UI"/>
                <a:cs typeface="Segoe UI"/>
              </a:rPr>
              <a:t> </a:t>
            </a:r>
            <a:r>
              <a:rPr sz="1050" dirty="0">
                <a:latin typeface="Segoe UI"/>
                <a:cs typeface="Segoe UI"/>
              </a:rPr>
              <a:t>chances</a:t>
            </a:r>
            <a:r>
              <a:rPr sz="1050" spc="-10" dirty="0">
                <a:latin typeface="Segoe UI"/>
                <a:cs typeface="Segoe UI"/>
              </a:rPr>
              <a:t> </a:t>
            </a:r>
            <a:r>
              <a:rPr sz="1050" dirty="0">
                <a:latin typeface="Segoe UI"/>
                <a:cs typeface="Segoe UI"/>
              </a:rPr>
              <a:t>of</a:t>
            </a:r>
            <a:r>
              <a:rPr sz="1050" spc="-10" dirty="0">
                <a:latin typeface="Segoe UI"/>
                <a:cs typeface="Segoe UI"/>
              </a:rPr>
              <a:t> </a:t>
            </a:r>
            <a:r>
              <a:rPr sz="1050" dirty="0">
                <a:latin typeface="Segoe UI"/>
                <a:cs typeface="Segoe UI"/>
              </a:rPr>
              <a:t>delayed</a:t>
            </a:r>
            <a:r>
              <a:rPr sz="1050" spc="-5" dirty="0">
                <a:latin typeface="Segoe UI"/>
                <a:cs typeface="Segoe UI"/>
              </a:rPr>
              <a:t> </a:t>
            </a:r>
            <a:r>
              <a:rPr sz="1050" dirty="0">
                <a:latin typeface="Segoe UI"/>
                <a:cs typeface="Segoe UI"/>
              </a:rPr>
              <a:t>deliveries.</a:t>
            </a:r>
          </a:p>
          <a:p>
            <a:pPr marL="12700" marR="5080">
              <a:lnSpc>
                <a:spcPct val="133900"/>
              </a:lnSpc>
              <a:spcBef>
                <a:spcPts val="1010"/>
              </a:spcBef>
            </a:pPr>
            <a:r>
              <a:rPr sz="1050" dirty="0">
                <a:latin typeface="Segoe UI"/>
                <a:cs typeface="Segoe UI"/>
              </a:rPr>
              <a:t>Another important insight from the report is that the </a:t>
            </a:r>
            <a:r>
              <a:rPr sz="1050" spc="-5" dirty="0">
                <a:latin typeface="Segoe UI"/>
                <a:cs typeface="Segoe UI"/>
              </a:rPr>
              <a:t>Average </a:t>
            </a:r>
            <a:r>
              <a:rPr sz="1050" dirty="0">
                <a:latin typeface="Segoe UI"/>
                <a:cs typeface="Segoe UI"/>
              </a:rPr>
              <a:t>of Days for shipping (real) is positively correlated with total Days for shipment (scheduled). </a:t>
            </a:r>
            <a:r>
              <a:rPr sz="1050" spc="5" dirty="0">
                <a:latin typeface="Segoe UI"/>
                <a:cs typeface="Segoe UI"/>
              </a:rPr>
              <a:t> </a:t>
            </a:r>
            <a:r>
              <a:rPr sz="1050" dirty="0">
                <a:latin typeface="Segoe UI"/>
                <a:cs typeface="Segoe UI"/>
              </a:rPr>
              <a:t>This</a:t>
            </a:r>
            <a:r>
              <a:rPr sz="1050" spc="-5" dirty="0">
                <a:latin typeface="Segoe UI"/>
                <a:cs typeface="Segoe UI"/>
              </a:rPr>
              <a:t> </a:t>
            </a:r>
            <a:r>
              <a:rPr sz="1050" dirty="0">
                <a:latin typeface="Segoe UI"/>
                <a:cs typeface="Segoe UI"/>
              </a:rPr>
              <a:t>means</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businesses</a:t>
            </a:r>
            <a:r>
              <a:rPr sz="1050" spc="-5" dirty="0">
                <a:latin typeface="Segoe UI"/>
                <a:cs typeface="Segoe UI"/>
              </a:rPr>
              <a:t> </a:t>
            </a:r>
            <a:r>
              <a:rPr sz="1050" dirty="0">
                <a:latin typeface="Segoe UI"/>
                <a:cs typeface="Segoe UI"/>
              </a:rPr>
              <a:t>need</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ensure</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they</a:t>
            </a:r>
            <a:r>
              <a:rPr sz="1050" spc="-5" dirty="0">
                <a:latin typeface="Segoe UI"/>
                <a:cs typeface="Segoe UI"/>
              </a:rPr>
              <a:t> </a:t>
            </a:r>
            <a:r>
              <a:rPr sz="1050" dirty="0">
                <a:latin typeface="Segoe UI"/>
                <a:cs typeface="Segoe UI"/>
              </a:rPr>
              <a:t>accurately</a:t>
            </a:r>
            <a:r>
              <a:rPr sz="1050" spc="-5" dirty="0">
                <a:latin typeface="Segoe UI"/>
                <a:cs typeface="Segoe UI"/>
              </a:rPr>
              <a:t> </a:t>
            </a:r>
            <a:r>
              <a:rPr sz="1050" dirty="0">
                <a:latin typeface="Segoe UI"/>
                <a:cs typeface="Segoe UI"/>
              </a:rPr>
              <a:t>estimate</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time</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set</a:t>
            </a:r>
            <a:r>
              <a:rPr sz="1050" spc="-5" dirty="0">
                <a:latin typeface="Segoe UI"/>
                <a:cs typeface="Segoe UI"/>
              </a:rPr>
              <a:t> </a:t>
            </a:r>
            <a:r>
              <a:rPr sz="1050" dirty="0">
                <a:latin typeface="Segoe UI"/>
                <a:cs typeface="Segoe UI"/>
              </a:rPr>
              <a:t>realistic</a:t>
            </a:r>
            <a:r>
              <a:rPr sz="1050" spc="-5" dirty="0">
                <a:latin typeface="Segoe UI"/>
                <a:cs typeface="Segoe UI"/>
              </a:rPr>
              <a:t> </a:t>
            </a:r>
            <a:r>
              <a:rPr sz="1050" dirty="0">
                <a:latin typeface="Segoe UI"/>
                <a:cs typeface="Segoe UI"/>
              </a:rPr>
              <a:t>expectations</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their</a:t>
            </a:r>
            <a:r>
              <a:rPr sz="1050" spc="-5" dirty="0">
                <a:latin typeface="Segoe UI"/>
                <a:cs typeface="Segoe UI"/>
              </a:rPr>
              <a:t> </a:t>
            </a:r>
            <a:r>
              <a:rPr sz="1050" dirty="0">
                <a:latin typeface="Segoe UI"/>
                <a:cs typeface="Segoe UI"/>
              </a:rPr>
              <a:t>customers. Overpromising  and</a:t>
            </a:r>
            <a:r>
              <a:rPr sz="1050" spc="-5" dirty="0">
                <a:latin typeface="Segoe UI"/>
                <a:cs typeface="Segoe UI"/>
              </a:rPr>
              <a:t> </a:t>
            </a:r>
            <a:r>
              <a:rPr sz="1050" dirty="0">
                <a:latin typeface="Segoe UI"/>
                <a:cs typeface="Segoe UI"/>
              </a:rPr>
              <a:t>underdelivering can lead to dissatisfied</a:t>
            </a:r>
            <a:r>
              <a:rPr sz="1050" spc="-5" dirty="0">
                <a:latin typeface="Segoe UI"/>
                <a:cs typeface="Segoe UI"/>
              </a:rPr>
              <a:t> </a:t>
            </a:r>
            <a:r>
              <a:rPr sz="1050" dirty="0">
                <a:latin typeface="Segoe UI"/>
                <a:cs typeface="Segoe UI"/>
              </a:rPr>
              <a:t>customers and ultimately harm the business.</a:t>
            </a:r>
          </a:p>
          <a:p>
            <a:pPr>
              <a:lnSpc>
                <a:spcPct val="100000"/>
              </a:lnSpc>
              <a:spcBef>
                <a:spcPts val="45"/>
              </a:spcBef>
            </a:pPr>
            <a:endParaRPr sz="1050" dirty="0">
              <a:latin typeface="Segoe UI"/>
              <a:cs typeface="Segoe UI"/>
            </a:endParaRPr>
          </a:p>
          <a:p>
            <a:pPr marL="12700">
              <a:lnSpc>
                <a:spcPct val="100000"/>
              </a:lnSpc>
            </a:pPr>
            <a:r>
              <a:rPr sz="1050" dirty="0">
                <a:latin typeface="Segoe UI"/>
                <a:cs typeface="Segoe UI"/>
              </a:rPr>
              <a:t>Finally,</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shows</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Days</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shipping (real)</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total</a:t>
            </a:r>
            <a:r>
              <a:rPr sz="1050" spc="-5" dirty="0">
                <a:latin typeface="Segoe UI"/>
                <a:cs typeface="Segoe UI"/>
              </a:rPr>
              <a:t> </a:t>
            </a:r>
            <a:r>
              <a:rPr sz="1050" dirty="0">
                <a:latin typeface="Segoe UI"/>
                <a:cs typeface="Segoe UI"/>
              </a:rPr>
              <a:t>Days</a:t>
            </a:r>
            <a:r>
              <a:rPr sz="1050" spc="-5" dirty="0">
                <a:latin typeface="Segoe UI"/>
                <a:cs typeface="Segoe UI"/>
              </a:rPr>
              <a:t> </a:t>
            </a:r>
            <a:r>
              <a:rPr sz="1050" dirty="0">
                <a:latin typeface="Segoe UI"/>
                <a:cs typeface="Segoe UI"/>
              </a:rPr>
              <a:t>for</a:t>
            </a:r>
            <a:r>
              <a:rPr sz="1050" spc="-5" dirty="0">
                <a:latin typeface="Segoe UI"/>
                <a:cs typeface="Segoe UI"/>
              </a:rPr>
              <a:t> </a:t>
            </a:r>
            <a:r>
              <a:rPr sz="1050" dirty="0">
                <a:latin typeface="Segoe UI"/>
                <a:cs typeface="Segoe UI"/>
              </a:rPr>
              <a:t>shipment</a:t>
            </a:r>
            <a:r>
              <a:rPr sz="1050" spc="-5" dirty="0">
                <a:latin typeface="Segoe UI"/>
                <a:cs typeface="Segoe UI"/>
              </a:rPr>
              <a:t> </a:t>
            </a:r>
            <a:r>
              <a:rPr sz="1050" dirty="0">
                <a:latin typeface="Segoe UI"/>
                <a:cs typeface="Segoe UI"/>
              </a:rPr>
              <a:t>(scheduled) vary</a:t>
            </a:r>
            <a:r>
              <a:rPr sz="1050" spc="-5" dirty="0">
                <a:latin typeface="Segoe UI"/>
                <a:cs typeface="Segoe UI"/>
              </a:rPr>
              <a:t> </a:t>
            </a:r>
            <a:r>
              <a:rPr sz="1050" dirty="0">
                <a:latin typeface="Segoe UI"/>
                <a:cs typeface="Segoe UI"/>
              </a:rPr>
              <a:t>across</a:t>
            </a:r>
            <a:r>
              <a:rPr sz="1050" spc="-5" dirty="0">
                <a:latin typeface="Segoe UI"/>
                <a:cs typeface="Segoe UI"/>
              </a:rPr>
              <a:t> </a:t>
            </a:r>
            <a:r>
              <a:rPr sz="1050" dirty="0">
                <a:latin typeface="Segoe UI"/>
                <a:cs typeface="Segoe UI"/>
              </a:rPr>
              <a:t>different</a:t>
            </a:r>
            <a:r>
              <a:rPr sz="1050" spc="-5" dirty="0">
                <a:latin typeface="Segoe UI"/>
                <a:cs typeface="Segoe UI"/>
              </a:rPr>
              <a:t> </a:t>
            </a:r>
            <a:r>
              <a:rPr sz="1050" dirty="0">
                <a:latin typeface="Segoe UI"/>
                <a:cs typeface="Segoe UI"/>
              </a:rPr>
              <a:t>markets.</a:t>
            </a:r>
            <a:r>
              <a:rPr sz="1050" spc="-5" dirty="0">
                <a:latin typeface="Segoe UI"/>
                <a:cs typeface="Segoe UI"/>
              </a:rPr>
              <a:t> </a:t>
            </a:r>
            <a:r>
              <a:rPr sz="1050" dirty="0">
                <a:latin typeface="Segoe UI"/>
                <a:cs typeface="Segoe UI"/>
              </a:rPr>
              <a:t>Therefore,</a:t>
            </a:r>
            <a:r>
              <a:rPr sz="1050" spc="-5" dirty="0">
                <a:latin typeface="Segoe UI"/>
                <a:cs typeface="Segoe UI"/>
              </a:rPr>
              <a:t> </a:t>
            </a:r>
            <a:r>
              <a:rPr sz="1050" dirty="0">
                <a:latin typeface="Segoe UI"/>
                <a:cs typeface="Segoe UI"/>
              </a:rPr>
              <a:t>it's</a:t>
            </a:r>
            <a:r>
              <a:rPr sz="1050" spc="-5" dirty="0">
                <a:latin typeface="Segoe UI"/>
                <a:cs typeface="Segoe UI"/>
              </a:rPr>
              <a:t> </a:t>
            </a:r>
            <a:r>
              <a:rPr sz="1050" dirty="0">
                <a:latin typeface="Segoe UI"/>
                <a:cs typeface="Segoe UI"/>
              </a:rPr>
              <a:t>essential to</a:t>
            </a:r>
          </a:p>
          <a:p>
            <a:pPr marL="12700" marR="61594">
              <a:lnSpc>
                <a:spcPts val="1730"/>
              </a:lnSpc>
              <a:spcBef>
                <a:spcPts val="55"/>
              </a:spcBef>
            </a:pPr>
            <a:r>
              <a:rPr sz="1050" dirty="0">
                <a:latin typeface="Segoe UI"/>
                <a:cs typeface="Segoe UI"/>
              </a:rPr>
              <a:t>tailor</a:t>
            </a:r>
            <a:r>
              <a:rPr sz="1050" spc="-5" dirty="0">
                <a:latin typeface="Segoe UI"/>
                <a:cs typeface="Segoe UI"/>
              </a:rPr>
              <a:t> </a:t>
            </a:r>
            <a:r>
              <a:rPr sz="1050" dirty="0">
                <a:latin typeface="Segoe UI"/>
                <a:cs typeface="Segoe UI"/>
              </a:rPr>
              <a:t>your</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process</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suit</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needs</a:t>
            </a:r>
            <a:r>
              <a:rPr sz="1050" spc="-5" dirty="0">
                <a:latin typeface="Segoe UI"/>
                <a:cs typeface="Segoe UI"/>
              </a:rPr>
              <a:t> </a:t>
            </a:r>
            <a:r>
              <a:rPr sz="1050" dirty="0">
                <a:latin typeface="Segoe UI"/>
                <a:cs typeface="Segoe UI"/>
              </a:rPr>
              <a:t>of</a:t>
            </a:r>
            <a:r>
              <a:rPr sz="1050" spc="-5" dirty="0">
                <a:latin typeface="Segoe UI"/>
                <a:cs typeface="Segoe UI"/>
              </a:rPr>
              <a:t> </a:t>
            </a:r>
            <a:r>
              <a:rPr sz="1050" dirty="0">
                <a:latin typeface="Segoe UI"/>
                <a:cs typeface="Segoe UI"/>
              </a:rPr>
              <a:t>each</a:t>
            </a:r>
            <a:r>
              <a:rPr sz="1050" spc="-5" dirty="0">
                <a:latin typeface="Segoe UI"/>
                <a:cs typeface="Segoe UI"/>
              </a:rPr>
              <a:t> </a:t>
            </a:r>
            <a:r>
              <a:rPr sz="1050" dirty="0">
                <a:latin typeface="Segoe UI"/>
                <a:cs typeface="Segoe UI"/>
              </a:rPr>
              <a:t>market. By</a:t>
            </a:r>
            <a:r>
              <a:rPr sz="1050" spc="-5" dirty="0">
                <a:latin typeface="Segoe UI"/>
                <a:cs typeface="Segoe UI"/>
              </a:rPr>
              <a:t> </a:t>
            </a:r>
            <a:r>
              <a:rPr sz="1050" dirty="0">
                <a:latin typeface="Segoe UI"/>
                <a:cs typeface="Segoe UI"/>
              </a:rPr>
              <a:t>doing</a:t>
            </a:r>
            <a:r>
              <a:rPr sz="1050" spc="-5" dirty="0">
                <a:latin typeface="Segoe UI"/>
                <a:cs typeface="Segoe UI"/>
              </a:rPr>
              <a:t> </a:t>
            </a:r>
            <a:r>
              <a:rPr sz="1050" dirty="0">
                <a:latin typeface="Segoe UI"/>
                <a:cs typeface="Segoe UI"/>
              </a:rPr>
              <a:t>so,</a:t>
            </a:r>
            <a:r>
              <a:rPr sz="1050" spc="-5" dirty="0">
                <a:latin typeface="Segoe UI"/>
                <a:cs typeface="Segoe UI"/>
              </a:rPr>
              <a:t> </a:t>
            </a:r>
            <a:r>
              <a:rPr sz="1050" dirty="0">
                <a:latin typeface="Segoe UI"/>
                <a:cs typeface="Segoe UI"/>
              </a:rPr>
              <a:t>businesses</a:t>
            </a:r>
            <a:r>
              <a:rPr sz="1050" spc="-5" dirty="0">
                <a:latin typeface="Segoe UI"/>
                <a:cs typeface="Segoe UI"/>
              </a:rPr>
              <a:t> </a:t>
            </a:r>
            <a:r>
              <a:rPr sz="1050" dirty="0">
                <a:latin typeface="Segoe UI"/>
                <a:cs typeface="Segoe UI"/>
              </a:rPr>
              <a:t>can</a:t>
            </a:r>
            <a:r>
              <a:rPr sz="1050" spc="-5" dirty="0">
                <a:latin typeface="Segoe UI"/>
                <a:cs typeface="Segoe UI"/>
              </a:rPr>
              <a:t> </a:t>
            </a:r>
            <a:r>
              <a:rPr sz="1050" dirty="0">
                <a:latin typeface="Segoe UI"/>
                <a:cs typeface="Segoe UI"/>
              </a:rPr>
              <a:t>improve</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satisfaction</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build</a:t>
            </a:r>
            <a:r>
              <a:rPr sz="1050" spc="-5" dirty="0">
                <a:latin typeface="Segoe UI"/>
                <a:cs typeface="Segoe UI"/>
              </a:rPr>
              <a:t> </a:t>
            </a:r>
            <a:r>
              <a:rPr sz="1050" dirty="0">
                <a:latin typeface="Segoe UI"/>
                <a:cs typeface="Segoe UI"/>
              </a:rPr>
              <a:t>long-term relationships </a:t>
            </a:r>
            <a:r>
              <a:rPr sz="1050" spc="-280" dirty="0">
                <a:latin typeface="Segoe UI"/>
                <a:cs typeface="Segoe UI"/>
              </a:rPr>
              <a:t> </a:t>
            </a:r>
            <a:r>
              <a:rPr sz="1050" dirty="0">
                <a:latin typeface="Segoe UI"/>
                <a:cs typeface="Segoe UI"/>
              </a:rPr>
              <a:t>with</a:t>
            </a:r>
            <a:r>
              <a:rPr sz="1050" spc="-5" dirty="0">
                <a:latin typeface="Segoe UI"/>
                <a:cs typeface="Segoe UI"/>
              </a:rPr>
              <a:t> </a:t>
            </a:r>
            <a:r>
              <a:rPr sz="1050" dirty="0">
                <a:latin typeface="Segoe UI"/>
                <a:cs typeface="Segoe UI"/>
              </a:rPr>
              <a:t>their customers.</a:t>
            </a:r>
          </a:p>
          <a:p>
            <a:pPr marL="12700" marR="15875">
              <a:lnSpc>
                <a:spcPct val="136900"/>
              </a:lnSpc>
              <a:spcBef>
                <a:spcPts val="835"/>
              </a:spcBef>
            </a:pPr>
            <a:r>
              <a:rPr sz="1050" dirty="0">
                <a:latin typeface="Segoe UI"/>
                <a:cs typeface="Segoe UI"/>
              </a:rPr>
              <a:t>In</a:t>
            </a:r>
            <a:r>
              <a:rPr sz="1050" spc="-5" dirty="0">
                <a:latin typeface="Segoe UI"/>
                <a:cs typeface="Segoe UI"/>
              </a:rPr>
              <a:t> </a:t>
            </a:r>
            <a:r>
              <a:rPr sz="1050" dirty="0">
                <a:latin typeface="Segoe UI"/>
                <a:cs typeface="Segoe UI"/>
              </a:rPr>
              <a:t>conclusion,</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report</a:t>
            </a:r>
            <a:r>
              <a:rPr sz="1050" spc="-5" dirty="0">
                <a:latin typeface="Segoe UI"/>
                <a:cs typeface="Segoe UI"/>
              </a:rPr>
              <a:t> </a:t>
            </a:r>
            <a:r>
              <a:rPr sz="1050" dirty="0">
                <a:latin typeface="Segoe UI"/>
                <a:cs typeface="Segoe UI"/>
              </a:rPr>
              <a:t>provides</a:t>
            </a:r>
            <a:r>
              <a:rPr sz="1050" spc="-5" dirty="0">
                <a:latin typeface="Segoe UI"/>
                <a:cs typeface="Segoe UI"/>
              </a:rPr>
              <a:t> </a:t>
            </a:r>
            <a:r>
              <a:rPr sz="1050" dirty="0">
                <a:latin typeface="Segoe UI"/>
                <a:cs typeface="Segoe UI"/>
              </a:rPr>
              <a:t>valuable</a:t>
            </a:r>
            <a:r>
              <a:rPr sz="1050" spc="-5" dirty="0">
                <a:latin typeface="Segoe UI"/>
                <a:cs typeface="Segoe UI"/>
              </a:rPr>
              <a:t> </a:t>
            </a:r>
            <a:r>
              <a:rPr sz="1050" dirty="0">
                <a:latin typeface="Segoe UI"/>
                <a:cs typeface="Segoe UI"/>
              </a:rPr>
              <a:t>insights</a:t>
            </a:r>
            <a:r>
              <a:rPr sz="1050" spc="-5" dirty="0">
                <a:latin typeface="Segoe UI"/>
                <a:cs typeface="Segoe UI"/>
              </a:rPr>
              <a:t> </a:t>
            </a:r>
            <a:r>
              <a:rPr sz="1050" dirty="0">
                <a:latin typeface="Segoe UI"/>
                <a:cs typeface="Segoe UI"/>
              </a:rPr>
              <a:t>into</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process,</a:t>
            </a:r>
            <a:r>
              <a:rPr sz="1050" spc="-5" dirty="0">
                <a:latin typeface="Segoe UI"/>
                <a:cs typeface="Segoe UI"/>
              </a:rPr>
              <a:t> </a:t>
            </a:r>
            <a:r>
              <a:rPr sz="1050" dirty="0">
                <a:latin typeface="Segoe UI"/>
                <a:cs typeface="Segoe UI"/>
              </a:rPr>
              <a:t>highlighting</a:t>
            </a:r>
            <a:r>
              <a:rPr sz="1050" spc="-5" dirty="0">
                <a:latin typeface="Segoe UI"/>
                <a:cs typeface="Segoe UI"/>
              </a:rPr>
              <a:t> </a:t>
            </a:r>
            <a:r>
              <a:rPr sz="1050" dirty="0">
                <a:latin typeface="Segoe UI"/>
                <a:cs typeface="Segoe UI"/>
              </a:rPr>
              <a:t>areas</a:t>
            </a:r>
            <a:r>
              <a:rPr sz="1050" spc="-5" dirty="0">
                <a:latin typeface="Segoe UI"/>
                <a:cs typeface="Segoe UI"/>
              </a:rPr>
              <a:t> </a:t>
            </a:r>
            <a:r>
              <a:rPr sz="1050" dirty="0">
                <a:latin typeface="Segoe UI"/>
                <a:cs typeface="Segoe UI"/>
              </a:rPr>
              <a:t>that</a:t>
            </a:r>
            <a:r>
              <a:rPr sz="1050" spc="-5" dirty="0">
                <a:latin typeface="Segoe UI"/>
                <a:cs typeface="Segoe UI"/>
              </a:rPr>
              <a:t> </a:t>
            </a:r>
            <a:r>
              <a:rPr sz="1050" dirty="0">
                <a:latin typeface="Segoe UI"/>
                <a:cs typeface="Segoe UI"/>
              </a:rPr>
              <a:t>need</a:t>
            </a:r>
            <a:r>
              <a:rPr sz="1050" spc="-5" dirty="0">
                <a:latin typeface="Segoe UI"/>
                <a:cs typeface="Segoe UI"/>
              </a:rPr>
              <a:t> </a:t>
            </a:r>
            <a:r>
              <a:rPr sz="1050" dirty="0">
                <a:latin typeface="Segoe UI"/>
                <a:cs typeface="Segoe UI"/>
              </a:rPr>
              <a:t>improvement.</a:t>
            </a:r>
            <a:r>
              <a:rPr sz="1050" spc="-5" dirty="0">
                <a:latin typeface="Segoe UI"/>
                <a:cs typeface="Segoe UI"/>
              </a:rPr>
              <a:t> </a:t>
            </a:r>
            <a:r>
              <a:rPr sz="1050" dirty="0">
                <a:latin typeface="Segoe UI"/>
                <a:cs typeface="Segoe UI"/>
              </a:rPr>
              <a:t>By</a:t>
            </a:r>
            <a:r>
              <a:rPr sz="1050" spc="-5" dirty="0">
                <a:latin typeface="Segoe UI"/>
                <a:cs typeface="Segoe UI"/>
              </a:rPr>
              <a:t> </a:t>
            </a:r>
            <a:r>
              <a:rPr sz="1050" dirty="0">
                <a:latin typeface="Segoe UI"/>
                <a:cs typeface="Segoe UI"/>
              </a:rPr>
              <a:t>using</a:t>
            </a:r>
            <a:r>
              <a:rPr sz="1050" spc="-5" dirty="0">
                <a:latin typeface="Segoe UI"/>
                <a:cs typeface="Segoe UI"/>
              </a:rPr>
              <a:t> </a:t>
            </a:r>
            <a:r>
              <a:rPr sz="1050" dirty="0">
                <a:latin typeface="Segoe UI"/>
                <a:cs typeface="Segoe UI"/>
              </a:rPr>
              <a:t>this</a:t>
            </a:r>
            <a:r>
              <a:rPr sz="1050" spc="-5" dirty="0">
                <a:latin typeface="Segoe UI"/>
                <a:cs typeface="Segoe UI"/>
              </a:rPr>
              <a:t> </a:t>
            </a:r>
            <a:r>
              <a:rPr sz="1050" dirty="0">
                <a:latin typeface="Segoe UI"/>
                <a:cs typeface="Segoe UI"/>
              </a:rPr>
              <a:t>information, </a:t>
            </a:r>
            <a:r>
              <a:rPr sz="1050" spc="-280" dirty="0">
                <a:latin typeface="Segoe UI"/>
                <a:cs typeface="Segoe UI"/>
              </a:rPr>
              <a:t> </a:t>
            </a:r>
            <a:r>
              <a:rPr sz="1050" dirty="0">
                <a:latin typeface="Segoe UI"/>
                <a:cs typeface="Segoe UI"/>
              </a:rPr>
              <a:t>businesses</a:t>
            </a:r>
            <a:r>
              <a:rPr sz="1050" spc="-5" dirty="0">
                <a:latin typeface="Segoe UI"/>
                <a:cs typeface="Segoe UI"/>
              </a:rPr>
              <a:t> </a:t>
            </a:r>
            <a:r>
              <a:rPr sz="1050" dirty="0">
                <a:latin typeface="Segoe UI"/>
                <a:cs typeface="Segoe UI"/>
              </a:rPr>
              <a:t>can optimize their</a:t>
            </a:r>
            <a:r>
              <a:rPr sz="1050" spc="-5" dirty="0">
                <a:latin typeface="Segoe UI"/>
                <a:cs typeface="Segoe UI"/>
              </a:rPr>
              <a:t> </a:t>
            </a:r>
            <a:r>
              <a:rPr sz="1050" dirty="0">
                <a:latin typeface="Segoe UI"/>
                <a:cs typeface="Segoe UI"/>
              </a:rPr>
              <a:t>delivery process, provide</a:t>
            </a:r>
            <a:r>
              <a:rPr sz="1050" spc="-5" dirty="0">
                <a:latin typeface="Segoe UI"/>
                <a:cs typeface="Segoe UI"/>
              </a:rPr>
              <a:t> </a:t>
            </a:r>
            <a:r>
              <a:rPr sz="1050" dirty="0">
                <a:latin typeface="Segoe UI"/>
                <a:cs typeface="Segoe UI"/>
              </a:rPr>
              <a:t>a better customer</a:t>
            </a:r>
            <a:r>
              <a:rPr sz="1050" spc="-5" dirty="0">
                <a:latin typeface="Segoe UI"/>
                <a:cs typeface="Segoe UI"/>
              </a:rPr>
              <a:t> </a:t>
            </a:r>
            <a:r>
              <a:rPr sz="1050" dirty="0">
                <a:latin typeface="Segoe UI"/>
                <a:cs typeface="Segoe UI"/>
              </a:rPr>
              <a:t>experience, and ultimately</a:t>
            </a:r>
            <a:r>
              <a:rPr sz="1050" spc="-5" dirty="0">
                <a:latin typeface="Segoe UI"/>
                <a:cs typeface="Segoe UI"/>
              </a:rPr>
              <a:t> </a:t>
            </a:r>
            <a:r>
              <a:rPr sz="1050" dirty="0">
                <a:latin typeface="Segoe UI"/>
                <a:cs typeface="Segoe UI"/>
              </a:rPr>
              <a:t>improve their bottom</a:t>
            </a:r>
            <a:r>
              <a:rPr sz="1050" spc="-5" dirty="0">
                <a:latin typeface="Segoe UI"/>
                <a:cs typeface="Segoe UI"/>
              </a:rPr>
              <a:t> </a:t>
            </a:r>
            <a:r>
              <a:rPr sz="1050" dirty="0">
                <a:latin typeface="Segoe UI"/>
                <a:cs typeface="Segoe UI"/>
              </a:rPr>
              <a:t>line.</a:t>
            </a:r>
          </a:p>
          <a:p>
            <a:pPr>
              <a:lnSpc>
                <a:spcPct val="100000"/>
              </a:lnSpc>
              <a:spcBef>
                <a:spcPts val="60"/>
              </a:spcBef>
            </a:pPr>
            <a:endParaRPr sz="1900" dirty="0">
              <a:latin typeface="Segoe UI"/>
              <a:cs typeface="Segoe UI"/>
            </a:endParaRPr>
          </a:p>
        </p:txBody>
      </p:sp>
      <p:sp>
        <p:nvSpPr>
          <p:cNvPr id="3" name="object 4">
            <a:extLst>
              <a:ext uri="{FF2B5EF4-FFF2-40B4-BE49-F238E27FC236}">
                <a16:creationId xmlns:a16="http://schemas.microsoft.com/office/drawing/2014/main" id="{C299C67D-A1B3-D117-D281-1F686063C7A6}"/>
              </a:ext>
            </a:extLst>
          </p:cNvPr>
          <p:cNvSpPr txBox="1"/>
          <p:nvPr/>
        </p:nvSpPr>
        <p:spPr>
          <a:xfrm>
            <a:off x="614680" y="934434"/>
            <a:ext cx="9608820" cy="633635"/>
          </a:xfrm>
          <a:prstGeom prst="rect">
            <a:avLst/>
          </a:prstGeom>
        </p:spPr>
        <p:txBody>
          <a:bodyPr vert="horz" wrap="square" lIns="0" tIns="7620" rIns="0" bIns="0" rtlCol="0">
            <a:spAutoFit/>
          </a:bodyPr>
          <a:lstStyle/>
          <a:p>
            <a:pPr marL="12700" marR="5080" algn="just">
              <a:lnSpc>
                <a:spcPct val="133900"/>
              </a:lnSpc>
              <a:spcBef>
                <a:spcPts val="60"/>
              </a:spcBef>
            </a:pPr>
            <a:r>
              <a:rPr sz="1050" dirty="0">
                <a:latin typeface="Segoe UI"/>
                <a:cs typeface="Segoe UI"/>
              </a:rPr>
              <a:t>When</a:t>
            </a:r>
            <a:r>
              <a:rPr sz="1050" spc="-5" dirty="0">
                <a:latin typeface="Segoe UI"/>
                <a:cs typeface="Segoe UI"/>
              </a:rPr>
              <a:t> </a:t>
            </a:r>
            <a:r>
              <a:rPr sz="1050" dirty="0">
                <a:latin typeface="Segoe UI"/>
                <a:cs typeface="Segoe UI"/>
              </a:rPr>
              <a:t>it</a:t>
            </a:r>
            <a:r>
              <a:rPr sz="1050" spc="-5" dirty="0">
                <a:latin typeface="Segoe UI"/>
                <a:cs typeface="Segoe UI"/>
              </a:rPr>
              <a:t> </a:t>
            </a:r>
            <a:r>
              <a:rPr sz="1050" dirty="0">
                <a:latin typeface="Segoe UI"/>
                <a:cs typeface="Segoe UI"/>
              </a:rPr>
              <a:t>comes</a:t>
            </a:r>
            <a:r>
              <a:rPr sz="1050" spc="-5" dirty="0">
                <a:latin typeface="Segoe UI"/>
                <a:cs typeface="Segoe UI"/>
              </a:rPr>
              <a:t> </a:t>
            </a:r>
            <a:r>
              <a:rPr sz="1050" dirty="0">
                <a:latin typeface="Segoe UI"/>
                <a:cs typeface="Segoe UI"/>
              </a:rPr>
              <a:t>to</a:t>
            </a:r>
            <a:r>
              <a:rPr sz="1050" spc="-5" dirty="0">
                <a:latin typeface="Segoe UI"/>
                <a:cs typeface="Segoe UI"/>
              </a:rPr>
              <a:t> </a:t>
            </a:r>
            <a:r>
              <a:rPr sz="1050" dirty="0">
                <a:latin typeface="Segoe UI"/>
                <a:cs typeface="Segoe UI"/>
              </a:rPr>
              <a:t>delivery, every</a:t>
            </a:r>
            <a:r>
              <a:rPr sz="1050" spc="-5" dirty="0">
                <a:latin typeface="Segoe UI"/>
                <a:cs typeface="Segoe UI"/>
              </a:rPr>
              <a:t> </a:t>
            </a:r>
            <a:r>
              <a:rPr sz="1050" dirty="0">
                <a:latin typeface="Segoe UI"/>
                <a:cs typeface="Segoe UI"/>
              </a:rPr>
              <a:t>customer</a:t>
            </a:r>
            <a:r>
              <a:rPr sz="1050" spc="-5" dirty="0">
                <a:latin typeface="Segoe UI"/>
                <a:cs typeface="Segoe UI"/>
              </a:rPr>
              <a:t> </a:t>
            </a:r>
            <a:r>
              <a:rPr sz="1050" dirty="0">
                <a:latin typeface="Segoe UI"/>
                <a:cs typeface="Segoe UI"/>
              </a:rPr>
              <a:t>wants</a:t>
            </a:r>
            <a:r>
              <a:rPr sz="1050" spc="-5" dirty="0">
                <a:latin typeface="Segoe UI"/>
                <a:cs typeface="Segoe UI"/>
              </a:rPr>
              <a:t> </a:t>
            </a:r>
            <a:r>
              <a:rPr sz="1050" dirty="0">
                <a:latin typeface="Segoe UI"/>
                <a:cs typeface="Segoe UI"/>
              </a:rPr>
              <a:t>their</a:t>
            </a:r>
            <a:r>
              <a:rPr sz="1050" spc="-5" dirty="0">
                <a:latin typeface="Segoe UI"/>
                <a:cs typeface="Segoe UI"/>
              </a:rPr>
              <a:t> </a:t>
            </a:r>
            <a:r>
              <a:rPr sz="1050" dirty="0">
                <a:latin typeface="Segoe UI"/>
                <a:cs typeface="Segoe UI"/>
              </a:rPr>
              <a:t>package delivered</a:t>
            </a:r>
            <a:r>
              <a:rPr sz="1050" spc="-5" dirty="0">
                <a:latin typeface="Segoe UI"/>
                <a:cs typeface="Segoe UI"/>
              </a:rPr>
              <a:t> </a:t>
            </a:r>
            <a:r>
              <a:rPr sz="1050" dirty="0">
                <a:latin typeface="Segoe UI"/>
                <a:cs typeface="Segoe UI"/>
              </a:rPr>
              <a:t>on</a:t>
            </a:r>
            <a:r>
              <a:rPr sz="1050" spc="-5" dirty="0">
                <a:latin typeface="Segoe UI"/>
                <a:cs typeface="Segoe UI"/>
              </a:rPr>
              <a:t> </a:t>
            </a:r>
            <a:r>
              <a:rPr sz="1050" dirty="0">
                <a:latin typeface="Segoe UI"/>
                <a:cs typeface="Segoe UI"/>
              </a:rPr>
              <a:t>time</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in perfect</a:t>
            </a:r>
            <a:r>
              <a:rPr sz="1050" spc="-5" dirty="0">
                <a:latin typeface="Segoe UI"/>
                <a:cs typeface="Segoe UI"/>
              </a:rPr>
              <a:t> </a:t>
            </a:r>
            <a:r>
              <a:rPr sz="1050" dirty="0">
                <a:latin typeface="Segoe UI"/>
                <a:cs typeface="Segoe UI"/>
              </a:rPr>
              <a:t>condition.</a:t>
            </a:r>
            <a:r>
              <a:rPr sz="1050" spc="-5" dirty="0">
                <a:latin typeface="Segoe UI"/>
                <a:cs typeface="Segoe UI"/>
              </a:rPr>
              <a:t> </a:t>
            </a:r>
            <a:r>
              <a:rPr sz="1050" dirty="0">
                <a:latin typeface="Segoe UI"/>
                <a:cs typeface="Segoe UI"/>
              </a:rPr>
              <a:t>As</a:t>
            </a:r>
            <a:r>
              <a:rPr sz="1050" spc="-5" dirty="0">
                <a:latin typeface="Segoe UI"/>
                <a:cs typeface="Segoe UI"/>
              </a:rPr>
              <a:t> </a:t>
            </a:r>
            <a:r>
              <a:rPr sz="1050" dirty="0">
                <a:latin typeface="Segoe UI"/>
                <a:cs typeface="Segoe UI"/>
              </a:rPr>
              <a:t>a business</a:t>
            </a:r>
            <a:r>
              <a:rPr sz="1050" spc="-5" dirty="0">
                <a:latin typeface="Segoe UI"/>
                <a:cs typeface="Segoe UI"/>
              </a:rPr>
              <a:t> </a:t>
            </a:r>
            <a:r>
              <a:rPr sz="1050" dirty="0">
                <a:latin typeface="Segoe UI"/>
                <a:cs typeface="Segoe UI"/>
              </a:rPr>
              <a:t>owner,</a:t>
            </a:r>
            <a:r>
              <a:rPr sz="1050" spc="-5" dirty="0">
                <a:latin typeface="Segoe UI"/>
                <a:cs typeface="Segoe UI"/>
              </a:rPr>
              <a:t> </a:t>
            </a:r>
            <a:r>
              <a:rPr sz="1050" dirty="0">
                <a:latin typeface="Segoe UI"/>
                <a:cs typeface="Segoe UI"/>
              </a:rPr>
              <a:t>you</a:t>
            </a:r>
            <a:r>
              <a:rPr sz="1050" spc="-5" dirty="0">
                <a:latin typeface="Segoe UI"/>
                <a:cs typeface="Segoe UI"/>
              </a:rPr>
              <a:t> </a:t>
            </a:r>
            <a:r>
              <a:rPr sz="1050" dirty="0">
                <a:latin typeface="Segoe UI"/>
                <a:cs typeface="Segoe UI"/>
              </a:rPr>
              <a:t>need</a:t>
            </a:r>
            <a:r>
              <a:rPr sz="1050" spc="-5" dirty="0">
                <a:latin typeface="Segoe UI"/>
                <a:cs typeface="Segoe UI"/>
              </a:rPr>
              <a:t> </a:t>
            </a:r>
            <a:r>
              <a:rPr sz="1050" dirty="0">
                <a:latin typeface="Segoe UI"/>
                <a:cs typeface="Segoe UI"/>
              </a:rPr>
              <a:t>to ensure</a:t>
            </a:r>
            <a:r>
              <a:rPr sz="1050" spc="-5" dirty="0">
                <a:latin typeface="Segoe UI"/>
                <a:cs typeface="Segoe UI"/>
              </a:rPr>
              <a:t> </a:t>
            </a:r>
            <a:r>
              <a:rPr sz="1050" dirty="0">
                <a:latin typeface="Segoe UI"/>
                <a:cs typeface="Segoe UI"/>
              </a:rPr>
              <a:t>that </a:t>
            </a:r>
            <a:r>
              <a:rPr sz="1050" spc="-275" dirty="0">
                <a:latin typeface="Segoe UI"/>
                <a:cs typeface="Segoe UI"/>
              </a:rPr>
              <a:t> </a:t>
            </a:r>
            <a:r>
              <a:rPr sz="1050" dirty="0">
                <a:latin typeface="Segoe UI"/>
                <a:cs typeface="Segoe UI"/>
              </a:rPr>
              <a:t>your</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process</a:t>
            </a:r>
            <a:r>
              <a:rPr sz="1050" spc="-5" dirty="0">
                <a:latin typeface="Segoe UI"/>
                <a:cs typeface="Segoe UI"/>
              </a:rPr>
              <a:t> </a:t>
            </a:r>
            <a:r>
              <a:rPr sz="1050" dirty="0">
                <a:latin typeface="Segoe UI"/>
                <a:cs typeface="Segoe UI"/>
              </a:rPr>
              <a:t>is</a:t>
            </a:r>
            <a:r>
              <a:rPr sz="1050" spc="-5" dirty="0">
                <a:latin typeface="Segoe UI"/>
                <a:cs typeface="Segoe UI"/>
              </a:rPr>
              <a:t> </a:t>
            </a:r>
            <a:r>
              <a:rPr sz="1050" dirty="0">
                <a:latin typeface="Segoe UI"/>
                <a:cs typeface="Segoe UI"/>
              </a:rPr>
              <a:t>efficient, timely,</a:t>
            </a:r>
            <a:r>
              <a:rPr sz="1050" spc="-5" dirty="0">
                <a:latin typeface="Segoe UI"/>
                <a:cs typeface="Segoe UI"/>
              </a:rPr>
              <a:t> </a:t>
            </a:r>
            <a:r>
              <a:rPr sz="1050" dirty="0">
                <a:latin typeface="Segoe UI"/>
                <a:cs typeface="Segoe UI"/>
              </a:rPr>
              <a:t>and</a:t>
            </a:r>
            <a:r>
              <a:rPr sz="1050" spc="-5" dirty="0">
                <a:latin typeface="Segoe UI"/>
                <a:cs typeface="Segoe UI"/>
              </a:rPr>
              <a:t> </a:t>
            </a:r>
            <a:r>
              <a:rPr sz="1050" dirty="0">
                <a:latin typeface="Segoe UI"/>
                <a:cs typeface="Segoe UI"/>
              </a:rPr>
              <a:t>reliable.</a:t>
            </a:r>
            <a:r>
              <a:rPr sz="1050" spc="-5" dirty="0">
                <a:latin typeface="Segoe UI"/>
                <a:cs typeface="Segoe UI"/>
              </a:rPr>
              <a:t> </a:t>
            </a:r>
            <a:r>
              <a:rPr sz="1050" dirty="0">
                <a:latin typeface="Segoe UI"/>
                <a:cs typeface="Segoe UI"/>
              </a:rPr>
              <a:t>Let's</a:t>
            </a:r>
            <a:r>
              <a:rPr sz="1050" spc="-5" dirty="0">
                <a:latin typeface="Segoe UI"/>
                <a:cs typeface="Segoe UI"/>
              </a:rPr>
              <a:t> </a:t>
            </a:r>
            <a:r>
              <a:rPr sz="1050" dirty="0">
                <a:latin typeface="Segoe UI"/>
                <a:cs typeface="Segoe UI"/>
              </a:rPr>
              <a:t>take a</a:t>
            </a:r>
            <a:r>
              <a:rPr sz="1050" spc="-5" dirty="0">
                <a:latin typeface="Segoe UI"/>
                <a:cs typeface="Segoe UI"/>
              </a:rPr>
              <a:t> </a:t>
            </a:r>
            <a:r>
              <a:rPr sz="1050" dirty="0">
                <a:latin typeface="Segoe UI"/>
                <a:cs typeface="Segoe UI"/>
              </a:rPr>
              <a:t>closer</a:t>
            </a:r>
            <a:r>
              <a:rPr sz="1050" spc="-5" dirty="0">
                <a:latin typeface="Segoe UI"/>
                <a:cs typeface="Segoe UI"/>
              </a:rPr>
              <a:t> </a:t>
            </a:r>
            <a:r>
              <a:rPr sz="1050" dirty="0">
                <a:latin typeface="Segoe UI"/>
                <a:cs typeface="Segoe UI"/>
              </a:rPr>
              <a:t>look</a:t>
            </a:r>
            <a:r>
              <a:rPr sz="1050" spc="-5" dirty="0">
                <a:latin typeface="Segoe UI"/>
                <a:cs typeface="Segoe UI"/>
              </a:rPr>
              <a:t> </a:t>
            </a:r>
            <a:r>
              <a:rPr sz="1050" dirty="0">
                <a:latin typeface="Segoe UI"/>
                <a:cs typeface="Segoe UI"/>
              </a:rPr>
              <a:t>at</a:t>
            </a:r>
            <a:r>
              <a:rPr sz="1050" spc="-5" dirty="0">
                <a:latin typeface="Segoe UI"/>
                <a:cs typeface="Segoe UI"/>
              </a:rPr>
              <a:t> </a:t>
            </a:r>
            <a:r>
              <a:rPr sz="1050" dirty="0">
                <a:latin typeface="Segoe UI"/>
                <a:cs typeface="Segoe UI"/>
              </a:rPr>
              <a:t>some insights</a:t>
            </a:r>
            <a:r>
              <a:rPr sz="1050" spc="-5" dirty="0">
                <a:latin typeface="Segoe UI"/>
                <a:cs typeface="Segoe UI"/>
              </a:rPr>
              <a:t> </a:t>
            </a:r>
            <a:r>
              <a:rPr sz="1050" dirty="0">
                <a:latin typeface="Segoe UI"/>
                <a:cs typeface="Segoe UI"/>
              </a:rPr>
              <a:t>from</a:t>
            </a:r>
            <a:r>
              <a:rPr sz="1050" spc="-5" dirty="0">
                <a:latin typeface="Segoe UI"/>
                <a:cs typeface="Segoe UI"/>
              </a:rPr>
              <a:t> </a:t>
            </a:r>
            <a:r>
              <a:rPr sz="1050" dirty="0">
                <a:latin typeface="Segoe UI"/>
                <a:cs typeface="Segoe UI"/>
              </a:rPr>
              <a:t>the</a:t>
            </a:r>
            <a:r>
              <a:rPr sz="1050" spc="-5" dirty="0">
                <a:latin typeface="Segoe UI"/>
                <a:cs typeface="Segoe UI"/>
              </a:rPr>
              <a:t> </a:t>
            </a:r>
            <a:r>
              <a:rPr sz="1050" dirty="0">
                <a:latin typeface="Segoe UI"/>
                <a:cs typeface="Segoe UI"/>
              </a:rPr>
              <a:t>delivery</a:t>
            </a:r>
            <a:r>
              <a:rPr sz="1050" spc="-5" dirty="0">
                <a:latin typeface="Segoe UI"/>
                <a:cs typeface="Segoe UI"/>
              </a:rPr>
              <a:t> </a:t>
            </a:r>
            <a:r>
              <a:rPr sz="1050" dirty="0">
                <a:latin typeface="Segoe UI"/>
                <a:cs typeface="Segoe UI"/>
              </a:rPr>
              <a:t>report and</a:t>
            </a:r>
            <a:r>
              <a:rPr sz="1050" spc="-5" dirty="0">
                <a:latin typeface="Segoe UI"/>
                <a:cs typeface="Segoe UI"/>
              </a:rPr>
              <a:t> </a:t>
            </a:r>
            <a:r>
              <a:rPr sz="1050" dirty="0">
                <a:latin typeface="Segoe UI"/>
                <a:cs typeface="Segoe UI"/>
              </a:rPr>
              <a:t>understand</a:t>
            </a:r>
            <a:r>
              <a:rPr sz="1050" spc="-5" dirty="0">
                <a:latin typeface="Segoe UI"/>
                <a:cs typeface="Segoe UI"/>
              </a:rPr>
              <a:t> </a:t>
            </a:r>
            <a:r>
              <a:rPr sz="1050" dirty="0">
                <a:latin typeface="Segoe UI"/>
                <a:cs typeface="Segoe UI"/>
              </a:rPr>
              <a:t>how</a:t>
            </a:r>
            <a:r>
              <a:rPr sz="1050" spc="-5" dirty="0">
                <a:latin typeface="Segoe UI"/>
                <a:cs typeface="Segoe UI"/>
              </a:rPr>
              <a:t> </a:t>
            </a:r>
            <a:r>
              <a:rPr sz="1050" dirty="0">
                <a:latin typeface="Segoe UI"/>
                <a:cs typeface="Segoe UI"/>
              </a:rPr>
              <a:t>they</a:t>
            </a:r>
            <a:r>
              <a:rPr sz="1050" spc="-5" dirty="0">
                <a:latin typeface="Segoe UI"/>
                <a:cs typeface="Segoe UI"/>
              </a:rPr>
              <a:t> </a:t>
            </a:r>
            <a:r>
              <a:rPr sz="1050" dirty="0">
                <a:latin typeface="Segoe UI"/>
                <a:cs typeface="Segoe UI"/>
              </a:rPr>
              <a:t>can help </a:t>
            </a:r>
            <a:r>
              <a:rPr sz="1050" spc="-285" dirty="0">
                <a:latin typeface="Segoe UI"/>
                <a:cs typeface="Segoe UI"/>
              </a:rPr>
              <a:t> </a:t>
            </a:r>
            <a:r>
              <a:rPr sz="1050" dirty="0">
                <a:latin typeface="Segoe UI"/>
                <a:cs typeface="Segoe UI"/>
              </a:rPr>
              <a:t>improve</a:t>
            </a:r>
            <a:r>
              <a:rPr sz="1050" spc="-5" dirty="0">
                <a:latin typeface="Segoe UI"/>
                <a:cs typeface="Segoe UI"/>
              </a:rPr>
              <a:t> </a:t>
            </a:r>
            <a:r>
              <a:rPr sz="1050" dirty="0">
                <a:latin typeface="Segoe UI"/>
                <a:cs typeface="Segoe UI"/>
              </a:rPr>
              <a:t>your business.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1973</Words>
  <Application>Microsoft Office PowerPoint</Application>
  <PresentationFormat>Custom</PresentationFormat>
  <Paragraphs>80</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Cambria</vt:lpstr>
      <vt:lpstr>Courier New</vt:lpstr>
      <vt:lpstr>Microsoft Sans Serif</vt:lpstr>
      <vt:lpstr>Segoe UI</vt:lpstr>
      <vt:lpstr>Segoe UI </vt:lpstr>
      <vt:lpstr>Segoe UI Semibold</vt:lpstr>
      <vt:lpstr>Trebuchet MS</vt:lpstr>
      <vt:lpstr>Wingdings</vt:lpstr>
      <vt:lpstr>Office Theme</vt:lpstr>
      <vt:lpstr>PowerPoint Presentation</vt:lpstr>
      <vt:lpstr>PowerPoint Presentation</vt:lpstr>
      <vt:lpstr>PowerPoint Presentation</vt:lpstr>
      <vt:lpstr>PowerPoint Presentation</vt:lpstr>
      <vt:lpstr>Lets Start the Story Telling Sales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the Story Telling Sales Report</dc:title>
  <cp:lastModifiedBy>Yachi Darji</cp:lastModifiedBy>
  <cp:revision>9</cp:revision>
  <dcterms:created xsi:type="dcterms:W3CDTF">2023-07-28T06:03:56Z</dcterms:created>
  <dcterms:modified xsi:type="dcterms:W3CDTF">2023-12-02T18:49:36Z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2023-07-28T00:00:00Z</vt:filetime>
  </property>
  <property fmtid="{D5CDD505-2E9C-101B-9397-08002B2CF9AE}" pid="3" name="Creator">
    <vt:lpwstr>Mozilla/5.0 (Windows NT 10.0; Win64; x64) AppleWebKit/537.36 (KHTML, like Gecko) Chrome/115.0.0.0 Safari/537.36</vt:lpwstr>
  </property>
  <property fmtid="{D5CDD505-2E9C-101B-9397-08002B2CF9AE}" pid="4" name="LastSaved">
    <vt:filetime>2023-07-28T00:00:00Z</vt:filetime>
  </property>
</Properties>
</file>