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</p:sldIdLst>
  <p:sldSz cx="18288000" cy="10287000"/>
  <p:notesSz cx="6858000" cy="9144000"/>
  <p:embeddedFontLst>
    <p:embeddedFont>
      <p:font typeface="Libre Baskerville" charset="1" panose="02000000000000000000"/>
      <p:regular r:id="rId6"/>
    </p:embeddedFont>
    <p:embeddedFont>
      <p:font typeface="Libre Baskerville Bold" charset="1" panose="02000000000000000000"/>
      <p:regular r:id="rId7"/>
    </p:embeddedFont>
    <p:embeddedFont>
      <p:font typeface="Libre Baskerville Italics" charset="1" panose="02000000000000000000"/>
      <p:regular r:id="rId8"/>
    </p:embeddedFont>
    <p:embeddedFont>
      <p:font typeface="Arimo" charset="1" panose="020B0604020202020204"/>
      <p:regular r:id="rId9"/>
    </p:embeddedFont>
    <p:embeddedFont>
      <p:font typeface="Arimo Bold" charset="1" panose="020B0704020202020204"/>
      <p:regular r:id="rId10"/>
    </p:embeddedFont>
    <p:embeddedFont>
      <p:font typeface="Arimo Italics" charset="1" panose="020B0604020202090204"/>
      <p:regular r:id="rId11"/>
    </p:embeddedFont>
    <p:embeddedFont>
      <p:font typeface="Arimo Bold Italics" charset="1" panose="020B0704020202090204"/>
      <p:regular r:id="rId12"/>
    </p:embeddedFont>
    <p:embeddedFont>
      <p:font typeface="Forum" charset="1" panose="020000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16" Target="slides/slide3.xml" Type="http://schemas.openxmlformats.org/officeDocument/2006/relationships/slide"/><Relationship Id="rId17" Target="slides/slide4.xml" Type="http://schemas.openxmlformats.org/officeDocument/2006/relationships/slide"/><Relationship Id="rId18" Target="slides/slide5.xml" Type="http://schemas.openxmlformats.org/officeDocument/2006/relationships/slide"/><Relationship Id="rId19" Target="slides/slide6.xml" Type="http://schemas.openxmlformats.org/officeDocument/2006/relationships/slide"/><Relationship Id="rId2" Target="presProps.xml" Type="http://schemas.openxmlformats.org/officeDocument/2006/relationships/presProps"/><Relationship Id="rId20" Target="slides/slide7.xml" Type="http://schemas.openxmlformats.org/officeDocument/2006/relationships/slide"/><Relationship Id="rId21" Target="slides/slide8.xml" Type="http://schemas.openxmlformats.org/officeDocument/2006/relationships/slide"/><Relationship Id="rId22" Target="slides/slide9.xml" Type="http://schemas.openxmlformats.org/officeDocument/2006/relationships/slide"/><Relationship Id="rId23" Target="slides/slide10.xml" Type="http://schemas.openxmlformats.org/officeDocument/2006/relationships/slide"/><Relationship Id="rId24" Target="slides/slide11.xml" Type="http://schemas.openxmlformats.org/officeDocument/2006/relationships/slide"/><Relationship Id="rId25" Target="slides/slide12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-1855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28625" y="2544698"/>
            <a:ext cx="12128313" cy="3560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819839" indent="-909920" lvl="1">
              <a:lnSpc>
                <a:spcPts val="9271"/>
              </a:lnSpc>
              <a:buFont typeface="Arial"/>
              <a:buChar char="•"/>
            </a:pPr>
            <a:r>
              <a:rPr lang="en-US" sz="8429" spc="-84">
                <a:solidFill>
                  <a:srgbClr val="FFFFFF"/>
                </a:solidFill>
                <a:latin typeface="Libre Baskerville"/>
              </a:rPr>
              <a:t>Supply Chain Management</a:t>
            </a:r>
          </a:p>
          <a:p>
            <a:pPr>
              <a:lnSpc>
                <a:spcPts val="9271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382415" y="8710930"/>
            <a:ext cx="13104495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Forum"/>
              </a:rPr>
              <a:t>Presented by :  Yachi Darji  </a:t>
            </a:r>
          </a:p>
        </p:txBody>
      </p:sp>
      <p:sp>
        <p:nvSpPr>
          <p:cNvPr name="AutoShape 5" id="5"/>
          <p:cNvSpPr/>
          <p:nvPr/>
        </p:nvSpPr>
        <p:spPr>
          <a:xfrm>
            <a:off x="1382415" y="8255620"/>
            <a:ext cx="15387452" cy="0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4486910" y="481330"/>
            <a:ext cx="13104495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Forum"/>
              </a:rPr>
              <a:t>August Infotech 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85850"/>
            <a:ext cx="8839716" cy="868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10"/>
              </a:lnSpc>
            </a:pPr>
            <a:r>
              <a:rPr lang="en-US" sz="6100" spc="-61">
                <a:solidFill>
                  <a:srgbClr val="000000"/>
                </a:solidFill>
                <a:latin typeface="Libre Baskerville"/>
              </a:rPr>
              <a:t>Acknowledgement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49983" y="3067895"/>
            <a:ext cx="473214" cy="476681"/>
          </a:xfrm>
          <a:custGeom>
            <a:avLst/>
            <a:gdLst/>
            <a:ahLst/>
            <a:cxnLst/>
            <a:rect r="r" b="b" t="t" l="l"/>
            <a:pathLst>
              <a:path h="476681" w="473214">
                <a:moveTo>
                  <a:pt x="0" y="0"/>
                </a:moveTo>
                <a:lnTo>
                  <a:pt x="473214" y="0"/>
                </a:lnTo>
                <a:lnTo>
                  <a:pt x="473214" y="476680"/>
                </a:lnTo>
                <a:lnTo>
                  <a:pt x="0" y="4766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347705" y="3023240"/>
            <a:ext cx="14490311" cy="1064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Libre Baskerville"/>
              </a:rPr>
              <a:t>https://www.kaggle.com/datasets/shashwatwork/dataco-smart-supply-chain-for-big-data-analysis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419380" y="3806190"/>
            <a:ext cx="5449241" cy="2522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000000"/>
                </a:solidFill>
                <a:latin typeface="Forum"/>
              </a:rPr>
              <a:t>ANY QUESTION ?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419380" y="4444365"/>
            <a:ext cx="5449241" cy="1245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000000"/>
                </a:solidFill>
                <a:latin typeface="Forum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00250" y="1471355"/>
            <a:ext cx="8424851" cy="1940937"/>
            <a:chOff x="0" y="0"/>
            <a:chExt cx="11233135" cy="2587916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57150"/>
              <a:ext cx="6213350" cy="13567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700"/>
                </a:lnSpc>
              </a:pPr>
              <a:r>
                <a:rPr lang="en-US" sz="7000" spc="-70">
                  <a:solidFill>
                    <a:srgbClr val="000000"/>
                  </a:solidFill>
                  <a:latin typeface="Libre Baskerville"/>
                </a:rPr>
                <a:t>Abstract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902116"/>
              <a:ext cx="11233135" cy="685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605278" y="3880323"/>
            <a:ext cx="473214" cy="476681"/>
          </a:xfrm>
          <a:custGeom>
            <a:avLst/>
            <a:gdLst/>
            <a:ahLst/>
            <a:cxnLst/>
            <a:rect r="r" b="b" t="t" l="l"/>
            <a:pathLst>
              <a:path h="476681" w="473214">
                <a:moveTo>
                  <a:pt x="0" y="0"/>
                </a:moveTo>
                <a:lnTo>
                  <a:pt x="473214" y="0"/>
                </a:lnTo>
                <a:lnTo>
                  <a:pt x="473214" y="476680"/>
                </a:lnTo>
                <a:lnTo>
                  <a:pt x="0" y="4766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503000" y="3823173"/>
            <a:ext cx="12947261" cy="1064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Libre Baskerville"/>
              </a:rPr>
              <a:t>Leveraging data analytics and predictive modeling techniques to optimize supply chain operations and reduce delivery delays.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2605278" y="6325073"/>
            <a:ext cx="473214" cy="476681"/>
          </a:xfrm>
          <a:custGeom>
            <a:avLst/>
            <a:gdLst/>
            <a:ahLst/>
            <a:cxnLst/>
            <a:rect r="r" b="b" t="t" l="l"/>
            <a:pathLst>
              <a:path h="476681" w="473214">
                <a:moveTo>
                  <a:pt x="0" y="0"/>
                </a:moveTo>
                <a:lnTo>
                  <a:pt x="473214" y="0"/>
                </a:lnTo>
                <a:lnTo>
                  <a:pt x="473214" y="476681"/>
                </a:lnTo>
                <a:lnTo>
                  <a:pt x="0" y="4766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503000" y="6267923"/>
            <a:ext cx="13241950" cy="1064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Libre Baskerville"/>
              </a:rPr>
              <a:t>Complexities within supply chain operations often lead to delays, impacting customer satisfaction and organizational profitability.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00250" y="1471355"/>
            <a:ext cx="10567976" cy="1940937"/>
            <a:chOff x="0" y="0"/>
            <a:chExt cx="14090635" cy="2587916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57150"/>
              <a:ext cx="7793911" cy="13567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700"/>
                </a:lnSpc>
              </a:pPr>
              <a:r>
                <a:rPr lang="en-US" sz="7000" spc="-70">
                  <a:solidFill>
                    <a:srgbClr val="000000"/>
                  </a:solidFill>
                  <a:latin typeface="Libre Baskerville"/>
                </a:rPr>
                <a:t>Motivation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902116"/>
              <a:ext cx="14090635" cy="685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605278" y="3880323"/>
            <a:ext cx="473214" cy="476681"/>
          </a:xfrm>
          <a:custGeom>
            <a:avLst/>
            <a:gdLst/>
            <a:ahLst/>
            <a:cxnLst/>
            <a:rect r="r" b="b" t="t" l="l"/>
            <a:pathLst>
              <a:path h="476681" w="473214">
                <a:moveTo>
                  <a:pt x="0" y="0"/>
                </a:moveTo>
                <a:lnTo>
                  <a:pt x="473214" y="0"/>
                </a:lnTo>
                <a:lnTo>
                  <a:pt x="473214" y="476680"/>
                </a:lnTo>
                <a:lnTo>
                  <a:pt x="0" y="4766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503000" y="3823173"/>
            <a:ext cx="14490311" cy="1607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Libre Baskerville"/>
              </a:rPr>
              <a:t>The motivation for this analysis stemmed from late deliveries, highlighting the critical importance of addressing this issue. </a:t>
            </a:r>
          </a:p>
          <a:p>
            <a:pPr>
              <a:lnSpc>
                <a:spcPts val="433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00250" y="1471355"/>
            <a:ext cx="8424851" cy="1940937"/>
            <a:chOff x="0" y="0"/>
            <a:chExt cx="11233135" cy="2587916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57150"/>
              <a:ext cx="6213350" cy="13567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700"/>
                </a:lnSpc>
              </a:pPr>
              <a:r>
                <a:rPr lang="en-US" sz="7000" spc="-70">
                  <a:solidFill>
                    <a:srgbClr val="000000"/>
                  </a:solidFill>
                  <a:latin typeface="Libre Baskerville"/>
                </a:rPr>
                <a:t>Dataset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902116"/>
              <a:ext cx="11233135" cy="685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00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rot="0">
            <a:off x="-228600" y="-409591"/>
            <a:ext cx="7553583" cy="11343303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6" id="6"/>
          <p:cNvSpPr txBox="true"/>
          <p:nvPr/>
        </p:nvSpPr>
        <p:spPr>
          <a:xfrm rot="0">
            <a:off x="1028700" y="1528505"/>
            <a:ext cx="6917386" cy="868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10"/>
              </a:lnSpc>
            </a:pPr>
            <a:r>
              <a:rPr lang="en-US" sz="6100" spc="-61">
                <a:solidFill>
                  <a:srgbClr val="000000"/>
                </a:solidFill>
                <a:latin typeface="Libre Baskerville"/>
              </a:rPr>
              <a:t>Dataset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35825" y="2874145"/>
            <a:ext cx="5824733" cy="6715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Libre Baskerville Bold"/>
              </a:rPr>
              <a:t>Transaction Information:</a:t>
            </a:r>
          </a:p>
          <a:p>
            <a:pPr marL="734061" indent="-244687" lvl="2">
              <a:lnSpc>
                <a:spcPts val="2380"/>
              </a:lnSpc>
              <a:buFont typeface="Arial"/>
              <a:buChar char="⚬"/>
            </a:pPr>
            <a:r>
              <a:rPr lang="en-US" sz="1700">
                <a:solidFill>
                  <a:srgbClr val="000000"/>
                </a:solidFill>
                <a:latin typeface="Libre Baskerville"/>
              </a:rPr>
              <a:t>Type</a:t>
            </a:r>
          </a:p>
          <a:p>
            <a:pPr marL="734061" indent="-244687" lvl="2">
              <a:lnSpc>
                <a:spcPts val="2380"/>
              </a:lnSpc>
              <a:buFont typeface="Arial"/>
              <a:buChar char="⚬"/>
            </a:pPr>
            <a:r>
              <a:rPr lang="en-US" sz="1700">
                <a:solidFill>
                  <a:srgbClr val="000000"/>
                </a:solidFill>
                <a:latin typeface="Libre Baskerville"/>
              </a:rPr>
              <a:t>Order ID</a:t>
            </a:r>
          </a:p>
          <a:p>
            <a:pPr marL="734061" indent="-244687" lvl="2">
              <a:lnSpc>
                <a:spcPts val="2380"/>
              </a:lnSpc>
              <a:buFont typeface="Arial"/>
              <a:buChar char="⚬"/>
            </a:pPr>
            <a:r>
              <a:rPr lang="en-US" sz="1700">
                <a:solidFill>
                  <a:srgbClr val="000000"/>
                </a:solidFill>
                <a:latin typeface="Libre Baskerville"/>
              </a:rPr>
              <a:t>Order Status</a:t>
            </a:r>
          </a:p>
          <a:p>
            <a:pPr marL="734061" indent="-244687" lvl="2">
              <a:lnSpc>
                <a:spcPts val="2380"/>
              </a:lnSpc>
              <a:buFont typeface="Arial"/>
              <a:buChar char="⚬"/>
            </a:pPr>
            <a:r>
              <a:rPr lang="en-US" sz="1700">
                <a:solidFill>
                  <a:srgbClr val="000000"/>
                </a:solidFill>
                <a:latin typeface="Libre Baskerville"/>
              </a:rPr>
              <a:t>Order Date</a:t>
            </a:r>
          </a:p>
          <a:p>
            <a:pPr marL="734061" indent="-244687" lvl="2">
              <a:lnSpc>
                <a:spcPts val="2380"/>
              </a:lnSpc>
              <a:buFont typeface="Arial"/>
              <a:buChar char="⚬"/>
            </a:pPr>
            <a:r>
              <a:rPr lang="en-US" sz="1700">
                <a:solidFill>
                  <a:srgbClr val="000000"/>
                </a:solidFill>
                <a:latin typeface="Libre Baskerville"/>
              </a:rPr>
              <a:t>Shipping Date</a:t>
            </a:r>
          </a:p>
          <a:p>
            <a:pPr marL="734061" indent="-244687" lvl="2">
              <a:lnSpc>
                <a:spcPts val="2380"/>
              </a:lnSpc>
              <a:buFont typeface="Arial"/>
              <a:buChar char="⚬"/>
            </a:pPr>
            <a:r>
              <a:rPr lang="en-US" sz="1700">
                <a:solidFill>
                  <a:srgbClr val="000000"/>
                </a:solidFill>
                <a:latin typeface="Libre Baskerville"/>
              </a:rPr>
              <a:t>Scheduled Shipping Days</a:t>
            </a:r>
          </a:p>
          <a:p>
            <a:pPr marL="734061" indent="-244687" lvl="2">
              <a:lnSpc>
                <a:spcPts val="2380"/>
              </a:lnSpc>
              <a:buFont typeface="Arial"/>
              <a:buChar char="⚬"/>
            </a:pPr>
            <a:r>
              <a:rPr lang="en-US" sz="1700">
                <a:solidFill>
                  <a:srgbClr val="000000"/>
                </a:solidFill>
                <a:latin typeface="Libre Baskerville"/>
              </a:rPr>
              <a:t>Real Shipping Days</a:t>
            </a:r>
          </a:p>
          <a:p>
            <a:pPr marL="734061" indent="-244687" lvl="2">
              <a:lnSpc>
                <a:spcPts val="2380"/>
              </a:lnSpc>
              <a:buFont typeface="Arial"/>
              <a:buChar char="⚬"/>
            </a:pPr>
            <a:r>
              <a:rPr lang="en-US" sz="1700">
                <a:solidFill>
                  <a:srgbClr val="000000"/>
                </a:solidFill>
                <a:latin typeface="Libre Baskerville"/>
              </a:rPr>
              <a:t>Shipping Mode</a:t>
            </a:r>
          </a:p>
          <a:p>
            <a:pPr marL="734061" indent="-244687" lvl="2">
              <a:lnSpc>
                <a:spcPts val="2380"/>
              </a:lnSpc>
              <a:buFont typeface="Arial"/>
              <a:buChar char="⚬"/>
            </a:pPr>
            <a:r>
              <a:rPr lang="en-US" sz="1700">
                <a:solidFill>
                  <a:srgbClr val="000000"/>
                </a:solidFill>
                <a:latin typeface="Libre Baskerville"/>
              </a:rPr>
              <a:t>Late Delivery (Binary: 1 for late, 0 for on time)</a:t>
            </a:r>
          </a:p>
          <a:p>
            <a:pPr marL="734061" indent="-244687" lvl="2">
              <a:lnSpc>
                <a:spcPts val="2380"/>
              </a:lnSpc>
              <a:buFont typeface="Arial"/>
              <a:buChar char="⚬"/>
            </a:pPr>
            <a:r>
              <a:rPr lang="en-US" sz="1700">
                <a:solidFill>
                  <a:srgbClr val="000000"/>
                </a:solidFill>
                <a:latin typeface="Libre Baskerville"/>
              </a:rPr>
              <a:t>Fraud (Binary: 1 for suspected fraud, 0 for not suspected)</a:t>
            </a:r>
          </a:p>
          <a:p>
            <a:pPr>
              <a:lnSpc>
                <a:spcPts val="2380"/>
              </a:lnSpc>
            </a:pPr>
          </a:p>
          <a:p>
            <a:pPr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Libre Baskerville Bold"/>
              </a:rPr>
              <a:t>Sales and Benefit Information:</a:t>
            </a:r>
          </a:p>
          <a:p>
            <a:pPr marL="734061" indent="-244687" lvl="2">
              <a:lnSpc>
                <a:spcPts val="2380"/>
              </a:lnSpc>
              <a:buFont typeface="Arial"/>
              <a:buChar char="⚬"/>
            </a:pPr>
            <a:r>
              <a:rPr lang="en-US" sz="1700">
                <a:solidFill>
                  <a:srgbClr val="000000"/>
                </a:solidFill>
                <a:latin typeface="Libre Baskerville"/>
              </a:rPr>
              <a:t>Sales</a:t>
            </a:r>
          </a:p>
          <a:p>
            <a:pPr marL="734061" indent="-244687" lvl="2">
              <a:lnSpc>
                <a:spcPts val="2380"/>
              </a:lnSpc>
              <a:buFont typeface="Arial"/>
              <a:buChar char="⚬"/>
            </a:pPr>
            <a:r>
              <a:rPr lang="en-US" sz="1700">
                <a:solidFill>
                  <a:srgbClr val="000000"/>
                </a:solidFill>
                <a:latin typeface="Libre Baskerville"/>
              </a:rPr>
              <a:t>Benefit per Order</a:t>
            </a:r>
          </a:p>
          <a:p>
            <a:pPr>
              <a:lnSpc>
                <a:spcPts val="2380"/>
              </a:lnSpc>
            </a:pPr>
          </a:p>
          <a:p>
            <a:pPr>
              <a:lnSpc>
                <a:spcPts val="2380"/>
              </a:lnSpc>
            </a:pPr>
          </a:p>
          <a:p>
            <a:pPr>
              <a:lnSpc>
                <a:spcPts val="2625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6460558" y="2874145"/>
            <a:ext cx="5824733" cy="5498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1" indent="-280670" lvl="1">
              <a:lnSpc>
                <a:spcPts val="3640"/>
              </a:lnSpc>
              <a:spcBef>
                <a:spcPct val="0"/>
              </a:spcBef>
              <a:buFont typeface="Arial"/>
              <a:buChar char="•"/>
            </a:pPr>
            <a:r>
              <a:rPr lang="en-US" sz="2600" strike="noStrike" u="none">
                <a:solidFill>
                  <a:srgbClr val="000000"/>
                </a:solidFill>
                <a:latin typeface="Libre Baskerville Bold"/>
              </a:rPr>
              <a:t>Customer Information:</a:t>
            </a:r>
          </a:p>
          <a:p>
            <a:pPr algn="l" marL="734061" indent="-244687" lvl="2">
              <a:lnSpc>
                <a:spcPts val="2380"/>
              </a:lnSpc>
              <a:spcBef>
                <a:spcPct val="0"/>
              </a:spcBef>
              <a:buFont typeface="Arial"/>
              <a:buChar char="⚬"/>
            </a:pPr>
            <a:r>
              <a:rPr lang="en-US" sz="1700" strike="noStrike" u="none">
                <a:solidFill>
                  <a:srgbClr val="000000"/>
                </a:solidFill>
                <a:latin typeface="Libre Baskerville"/>
              </a:rPr>
              <a:t>Customer ID</a:t>
            </a:r>
          </a:p>
          <a:p>
            <a:pPr algn="l" marL="734061" indent="-244687" lvl="2">
              <a:lnSpc>
                <a:spcPts val="2380"/>
              </a:lnSpc>
              <a:spcBef>
                <a:spcPct val="0"/>
              </a:spcBef>
              <a:buFont typeface="Arial"/>
              <a:buChar char="⚬"/>
            </a:pPr>
            <a:r>
              <a:rPr lang="en-US" sz="1700" strike="noStrike" u="none">
                <a:solidFill>
                  <a:srgbClr val="000000"/>
                </a:solidFill>
                <a:latin typeface="Libre Baskerville"/>
              </a:rPr>
              <a:t>Customer Segment</a:t>
            </a:r>
          </a:p>
          <a:p>
            <a:pPr algn="l" marL="734061" indent="-244687" lvl="2">
              <a:lnSpc>
                <a:spcPts val="2380"/>
              </a:lnSpc>
              <a:spcBef>
                <a:spcPct val="0"/>
              </a:spcBef>
              <a:buFont typeface="Arial"/>
              <a:buChar char="⚬"/>
            </a:pPr>
            <a:r>
              <a:rPr lang="en-US" sz="1700" strike="noStrike" u="none">
                <a:solidFill>
                  <a:srgbClr val="000000"/>
                </a:solidFill>
                <a:latin typeface="Libre Baskerville"/>
              </a:rPr>
              <a:t>Customer City</a:t>
            </a:r>
          </a:p>
          <a:p>
            <a:pPr algn="l" marL="734061" indent="-244687" lvl="2">
              <a:lnSpc>
                <a:spcPts val="2380"/>
              </a:lnSpc>
              <a:spcBef>
                <a:spcPct val="0"/>
              </a:spcBef>
              <a:buFont typeface="Arial"/>
              <a:buChar char="⚬"/>
            </a:pPr>
            <a:r>
              <a:rPr lang="en-US" sz="1700" strike="noStrike" u="none">
                <a:solidFill>
                  <a:srgbClr val="000000"/>
                </a:solidFill>
                <a:latin typeface="Libre Baskerville"/>
              </a:rPr>
              <a:t>Customer State</a:t>
            </a:r>
          </a:p>
          <a:p>
            <a:pPr algn="l" marL="734061" indent="-244687" lvl="2">
              <a:lnSpc>
                <a:spcPts val="2380"/>
              </a:lnSpc>
              <a:spcBef>
                <a:spcPct val="0"/>
              </a:spcBef>
              <a:buFont typeface="Arial"/>
              <a:buChar char="⚬"/>
            </a:pPr>
            <a:r>
              <a:rPr lang="en-US" sz="1700" strike="noStrike" u="none">
                <a:solidFill>
                  <a:srgbClr val="000000"/>
                </a:solidFill>
                <a:latin typeface="Libre Baskerville"/>
              </a:rPr>
              <a:t>Customer Country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</a:p>
          <a:p>
            <a:pPr algn="l" marL="561341" indent="-280670" lvl="1">
              <a:lnSpc>
                <a:spcPts val="3640"/>
              </a:lnSpc>
              <a:spcBef>
                <a:spcPct val="0"/>
              </a:spcBef>
              <a:buFont typeface="Arial"/>
              <a:buChar char="•"/>
            </a:pPr>
            <a:r>
              <a:rPr lang="en-US" sz="2600" strike="noStrike" u="none">
                <a:solidFill>
                  <a:srgbClr val="000000"/>
                </a:solidFill>
                <a:latin typeface="Libre Baskerville Bold"/>
              </a:rPr>
              <a:t>Product Information:</a:t>
            </a:r>
          </a:p>
          <a:p>
            <a:pPr algn="l" marL="734061" indent="-244687" lvl="2">
              <a:lnSpc>
                <a:spcPts val="2380"/>
              </a:lnSpc>
              <a:spcBef>
                <a:spcPct val="0"/>
              </a:spcBef>
              <a:buFont typeface="Arial"/>
              <a:buChar char="⚬"/>
            </a:pPr>
            <a:r>
              <a:rPr lang="en-US" sz="1700" strike="noStrike" u="none">
                <a:solidFill>
                  <a:srgbClr val="000000"/>
                </a:solidFill>
                <a:latin typeface="Libre Baskerville"/>
              </a:rPr>
              <a:t>Product Category ID</a:t>
            </a:r>
          </a:p>
          <a:p>
            <a:pPr algn="l" marL="734061" indent="-244687" lvl="2">
              <a:lnSpc>
                <a:spcPts val="2380"/>
              </a:lnSpc>
              <a:spcBef>
                <a:spcPct val="0"/>
              </a:spcBef>
              <a:buFont typeface="Arial"/>
              <a:buChar char="⚬"/>
            </a:pPr>
            <a:r>
              <a:rPr lang="en-US" sz="1700" strike="noStrike" u="none">
                <a:solidFill>
                  <a:srgbClr val="000000"/>
                </a:solidFill>
                <a:latin typeface="Libre Baskerville"/>
              </a:rPr>
              <a:t>Category Name</a:t>
            </a:r>
          </a:p>
          <a:p>
            <a:pPr algn="l" marL="734061" indent="-244687" lvl="2">
              <a:lnSpc>
                <a:spcPts val="2380"/>
              </a:lnSpc>
              <a:spcBef>
                <a:spcPct val="0"/>
              </a:spcBef>
              <a:buFont typeface="Arial"/>
              <a:buChar char="⚬"/>
            </a:pPr>
            <a:r>
              <a:rPr lang="en-US" sz="1700" strike="noStrike" u="none">
                <a:solidFill>
                  <a:srgbClr val="000000"/>
                </a:solidFill>
                <a:latin typeface="Libre Baskerville"/>
              </a:rPr>
              <a:t>Product Name</a:t>
            </a:r>
          </a:p>
          <a:p>
            <a:pPr algn="l" marL="734061" indent="-244687" lvl="2">
              <a:lnSpc>
                <a:spcPts val="2380"/>
              </a:lnSpc>
              <a:spcBef>
                <a:spcPct val="0"/>
              </a:spcBef>
              <a:buFont typeface="Arial"/>
              <a:buChar char="⚬"/>
            </a:pPr>
            <a:r>
              <a:rPr lang="en-US" sz="1700" strike="noStrike" u="none">
                <a:solidFill>
                  <a:srgbClr val="000000"/>
                </a:solidFill>
                <a:latin typeface="Libre Baskerville"/>
              </a:rPr>
              <a:t>Product Price</a:t>
            </a:r>
          </a:p>
          <a:p>
            <a:pPr algn="l" marL="734061" indent="-244687" lvl="2">
              <a:lnSpc>
                <a:spcPts val="2380"/>
              </a:lnSpc>
              <a:spcBef>
                <a:spcPct val="0"/>
              </a:spcBef>
              <a:buFont typeface="Arial"/>
              <a:buChar char="⚬"/>
            </a:pPr>
            <a:r>
              <a:rPr lang="en-US" sz="1700" strike="noStrike" u="none">
                <a:solidFill>
                  <a:srgbClr val="000000"/>
                </a:solidFill>
                <a:latin typeface="Libre Baskerville"/>
              </a:rPr>
              <a:t>Order Item Information:</a:t>
            </a:r>
          </a:p>
          <a:p>
            <a:pPr algn="l" marL="734061" indent="-244687" lvl="2">
              <a:lnSpc>
                <a:spcPts val="2380"/>
              </a:lnSpc>
              <a:spcBef>
                <a:spcPct val="0"/>
              </a:spcBef>
              <a:buFont typeface="Arial"/>
              <a:buChar char="⚬"/>
            </a:pPr>
            <a:r>
              <a:rPr lang="en-US" sz="1700" strike="noStrike" u="none">
                <a:solidFill>
                  <a:srgbClr val="000000"/>
                </a:solidFill>
                <a:latin typeface="Libre Baskerville"/>
              </a:rPr>
              <a:t>Order Item Quantity</a:t>
            </a:r>
          </a:p>
          <a:p>
            <a:pPr algn="l" marL="734061" indent="-244687" lvl="2">
              <a:lnSpc>
                <a:spcPts val="2380"/>
              </a:lnSpc>
              <a:spcBef>
                <a:spcPct val="0"/>
              </a:spcBef>
              <a:buFont typeface="Arial"/>
              <a:buChar char="⚬"/>
            </a:pPr>
            <a:r>
              <a:rPr lang="en-US" sz="1700" strike="noStrike" u="none">
                <a:solidFill>
                  <a:srgbClr val="000000"/>
                </a:solidFill>
                <a:latin typeface="Libre Baskerville"/>
              </a:rPr>
              <a:t>Order Item Discount</a:t>
            </a:r>
          </a:p>
          <a:p>
            <a:pPr algn="l" marL="734061" indent="-244687" lvl="2">
              <a:lnSpc>
                <a:spcPts val="2380"/>
              </a:lnSpc>
              <a:spcBef>
                <a:spcPct val="0"/>
              </a:spcBef>
              <a:buFont typeface="Arial"/>
              <a:buChar char="⚬"/>
            </a:pPr>
            <a:r>
              <a:rPr lang="en-US" sz="1700" strike="noStrike" u="none">
                <a:solidFill>
                  <a:srgbClr val="000000"/>
                </a:solidFill>
                <a:latin typeface="Libre Baskerville"/>
              </a:rPr>
              <a:t>Order Item Discount Rate</a:t>
            </a:r>
          </a:p>
          <a:p>
            <a:pPr algn="l" marL="734061" indent="-244687" lvl="2">
              <a:lnSpc>
                <a:spcPts val="2380"/>
              </a:lnSpc>
              <a:spcBef>
                <a:spcPct val="0"/>
              </a:spcBef>
              <a:buFont typeface="Arial"/>
              <a:buChar char="⚬"/>
            </a:pPr>
            <a:r>
              <a:rPr lang="en-US" sz="1700" strike="noStrike" u="none">
                <a:solidFill>
                  <a:srgbClr val="000000"/>
                </a:solidFill>
                <a:latin typeface="Libre Baskerville"/>
              </a:rPr>
              <a:t>Order Item Profit Ratio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285292" y="3035385"/>
            <a:ext cx="6270783" cy="5175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1" indent="-280670" lvl="1">
              <a:lnSpc>
                <a:spcPts val="3640"/>
              </a:lnSpc>
              <a:spcBef>
                <a:spcPct val="0"/>
              </a:spcBef>
              <a:buFont typeface="Arial"/>
              <a:buChar char="•"/>
            </a:pPr>
            <a:r>
              <a:rPr lang="en-US" sz="2600" strike="noStrike" u="none">
                <a:solidFill>
                  <a:srgbClr val="000000"/>
                </a:solidFill>
                <a:latin typeface="Libre Baskerville Bold"/>
              </a:rPr>
              <a:t>Order Item Information:</a:t>
            </a:r>
          </a:p>
          <a:p>
            <a:pPr algn="l" marL="734061" indent="-244687" lvl="2">
              <a:lnSpc>
                <a:spcPts val="2380"/>
              </a:lnSpc>
              <a:spcBef>
                <a:spcPct val="0"/>
              </a:spcBef>
              <a:buFont typeface="Arial"/>
              <a:buChar char="⚬"/>
            </a:pPr>
            <a:r>
              <a:rPr lang="en-US" sz="1700" strike="noStrike" u="none">
                <a:solidFill>
                  <a:srgbClr val="000000"/>
                </a:solidFill>
                <a:latin typeface="Libre Baskerville"/>
              </a:rPr>
              <a:t>Order Item Quantity</a:t>
            </a:r>
          </a:p>
          <a:p>
            <a:pPr algn="l" marL="734061" indent="-244687" lvl="2">
              <a:lnSpc>
                <a:spcPts val="2380"/>
              </a:lnSpc>
              <a:spcBef>
                <a:spcPct val="0"/>
              </a:spcBef>
              <a:buFont typeface="Arial"/>
              <a:buChar char="⚬"/>
            </a:pPr>
            <a:r>
              <a:rPr lang="en-US" sz="1700" strike="noStrike" u="none">
                <a:solidFill>
                  <a:srgbClr val="000000"/>
                </a:solidFill>
                <a:latin typeface="Libre Baskerville"/>
              </a:rPr>
              <a:t>Order Item Discount</a:t>
            </a:r>
          </a:p>
          <a:p>
            <a:pPr algn="l" marL="734061" indent="-244687" lvl="2">
              <a:lnSpc>
                <a:spcPts val="2380"/>
              </a:lnSpc>
              <a:spcBef>
                <a:spcPct val="0"/>
              </a:spcBef>
              <a:buFont typeface="Arial"/>
              <a:buChar char="⚬"/>
            </a:pPr>
            <a:r>
              <a:rPr lang="en-US" sz="1700" strike="noStrike" u="none">
                <a:solidFill>
                  <a:srgbClr val="000000"/>
                </a:solidFill>
                <a:latin typeface="Libre Baskerville"/>
              </a:rPr>
              <a:t>Order Item Discount Rate</a:t>
            </a:r>
          </a:p>
          <a:p>
            <a:pPr algn="l" marL="734061" indent="-244687" lvl="2">
              <a:lnSpc>
                <a:spcPts val="2380"/>
              </a:lnSpc>
              <a:spcBef>
                <a:spcPct val="0"/>
              </a:spcBef>
              <a:buFont typeface="Arial"/>
              <a:buChar char="⚬"/>
            </a:pPr>
            <a:r>
              <a:rPr lang="en-US" sz="1700" strike="noStrike" u="none">
                <a:solidFill>
                  <a:srgbClr val="000000"/>
                </a:solidFill>
                <a:latin typeface="Libre Baskerville"/>
              </a:rPr>
              <a:t>Order Item Profit Ratio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</a:p>
          <a:p>
            <a:pPr algn="l" marL="561341" indent="-280670" lvl="1">
              <a:lnSpc>
                <a:spcPts val="3640"/>
              </a:lnSpc>
              <a:spcBef>
                <a:spcPct val="0"/>
              </a:spcBef>
              <a:buFont typeface="Arial"/>
              <a:buChar char="•"/>
            </a:pPr>
            <a:r>
              <a:rPr lang="en-US" sz="2600" strike="noStrike" u="none">
                <a:solidFill>
                  <a:srgbClr val="000000"/>
                </a:solidFill>
                <a:latin typeface="Libre Baskerville Bold"/>
              </a:rPr>
              <a:t>Location and Market Information:</a:t>
            </a:r>
          </a:p>
          <a:p>
            <a:pPr algn="l" marL="734061" indent="-244687" lvl="2">
              <a:lnSpc>
                <a:spcPts val="2380"/>
              </a:lnSpc>
              <a:spcBef>
                <a:spcPct val="0"/>
              </a:spcBef>
              <a:buFont typeface="Arial"/>
              <a:buChar char="⚬"/>
            </a:pPr>
            <a:r>
              <a:rPr lang="en-US" sz="1700" strike="noStrike" u="none">
                <a:solidFill>
                  <a:srgbClr val="000000"/>
                </a:solidFill>
                <a:latin typeface="Libre Baskerville"/>
              </a:rPr>
              <a:t>Department ID</a:t>
            </a:r>
          </a:p>
          <a:p>
            <a:pPr algn="l" marL="734061" indent="-244687" lvl="2">
              <a:lnSpc>
                <a:spcPts val="2380"/>
              </a:lnSpc>
              <a:spcBef>
                <a:spcPct val="0"/>
              </a:spcBef>
              <a:buFont typeface="Arial"/>
              <a:buChar char="⚬"/>
            </a:pPr>
            <a:r>
              <a:rPr lang="en-US" sz="1700" strike="noStrike" u="none">
                <a:solidFill>
                  <a:srgbClr val="000000"/>
                </a:solidFill>
                <a:latin typeface="Libre Baskerville"/>
              </a:rPr>
              <a:t>Department Name</a:t>
            </a:r>
          </a:p>
          <a:p>
            <a:pPr algn="l" marL="734061" indent="-244687" lvl="2">
              <a:lnSpc>
                <a:spcPts val="2380"/>
              </a:lnSpc>
              <a:spcBef>
                <a:spcPct val="0"/>
              </a:spcBef>
              <a:buFont typeface="Arial"/>
              <a:buChar char="⚬"/>
            </a:pPr>
            <a:r>
              <a:rPr lang="en-US" sz="1700" strike="noStrike" u="none">
                <a:solidFill>
                  <a:srgbClr val="000000"/>
                </a:solidFill>
                <a:latin typeface="Libre Baskerville"/>
              </a:rPr>
              <a:t>Market</a:t>
            </a:r>
          </a:p>
          <a:p>
            <a:pPr algn="l" marL="734061" indent="-244687" lvl="2">
              <a:lnSpc>
                <a:spcPts val="2380"/>
              </a:lnSpc>
              <a:spcBef>
                <a:spcPct val="0"/>
              </a:spcBef>
              <a:buFont typeface="Arial"/>
              <a:buChar char="⚬"/>
            </a:pPr>
            <a:r>
              <a:rPr lang="en-US" sz="1700" strike="noStrike" u="none">
                <a:solidFill>
                  <a:srgbClr val="000000"/>
                </a:solidFill>
                <a:latin typeface="Libre Baskerville"/>
              </a:rPr>
              <a:t>Order Region</a:t>
            </a:r>
          </a:p>
          <a:p>
            <a:pPr algn="l" marL="734061" indent="-244687" lvl="2">
              <a:lnSpc>
                <a:spcPts val="2380"/>
              </a:lnSpc>
              <a:spcBef>
                <a:spcPct val="0"/>
              </a:spcBef>
              <a:buFont typeface="Arial"/>
              <a:buChar char="⚬"/>
            </a:pPr>
            <a:r>
              <a:rPr lang="en-US" sz="1700" strike="noStrike" u="none">
                <a:solidFill>
                  <a:srgbClr val="000000"/>
                </a:solidFill>
                <a:latin typeface="Libre Baskerville"/>
              </a:rPr>
              <a:t>Order Country</a:t>
            </a:r>
          </a:p>
          <a:p>
            <a:pPr algn="l" marL="734061" indent="-244687" lvl="2">
              <a:lnSpc>
                <a:spcPts val="2380"/>
              </a:lnSpc>
              <a:spcBef>
                <a:spcPct val="0"/>
              </a:spcBef>
              <a:buFont typeface="Arial"/>
              <a:buChar char="⚬"/>
            </a:pPr>
            <a:r>
              <a:rPr lang="en-US" sz="1700" strike="noStrike" u="none">
                <a:solidFill>
                  <a:srgbClr val="000000"/>
                </a:solidFill>
                <a:latin typeface="Libre Baskerville"/>
              </a:rPr>
              <a:t>Order State</a:t>
            </a:r>
          </a:p>
          <a:p>
            <a:pPr algn="l">
              <a:lnSpc>
                <a:spcPts val="327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631549"/>
            <a:ext cx="29963720" cy="3884037"/>
            <a:chOff x="0" y="0"/>
            <a:chExt cx="39951627" cy="5178716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66675"/>
              <a:ext cx="22098324" cy="39380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699"/>
                </a:lnSpc>
              </a:pPr>
              <a:r>
                <a:rPr lang="en-US" sz="6999" spc="-69">
                  <a:solidFill>
                    <a:srgbClr val="000000"/>
                  </a:solidFill>
                  <a:latin typeface="Libre Baskerville"/>
                </a:rPr>
                <a:t>Data Preparation and Cleaning</a:t>
              </a:r>
            </a:p>
            <a:p>
              <a:pPr>
                <a:lnSpc>
                  <a:spcPts val="7699"/>
                </a:lnSpc>
              </a:pPr>
            </a:p>
            <a:p>
              <a:pPr>
                <a:lnSpc>
                  <a:spcPts val="7700"/>
                </a:lnSpc>
              </a:pP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4492916"/>
              <a:ext cx="39951627" cy="685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49983" y="4097020"/>
            <a:ext cx="473214" cy="476681"/>
          </a:xfrm>
          <a:custGeom>
            <a:avLst/>
            <a:gdLst/>
            <a:ahLst/>
            <a:cxnLst/>
            <a:rect r="r" b="b" t="t" l="l"/>
            <a:pathLst>
              <a:path h="476681" w="473214">
                <a:moveTo>
                  <a:pt x="0" y="0"/>
                </a:moveTo>
                <a:lnTo>
                  <a:pt x="473214" y="0"/>
                </a:lnTo>
                <a:lnTo>
                  <a:pt x="473214" y="476681"/>
                </a:lnTo>
                <a:lnTo>
                  <a:pt x="0" y="4766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347705" y="4039870"/>
            <a:ext cx="14490311" cy="1064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Libre Baskerville"/>
              </a:rPr>
              <a:t>There was 53 columns in data, removed it using correlation matrix and using analysis.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449983" y="5277245"/>
            <a:ext cx="473214" cy="476681"/>
          </a:xfrm>
          <a:custGeom>
            <a:avLst/>
            <a:gdLst/>
            <a:ahLst/>
            <a:cxnLst/>
            <a:rect r="r" b="b" t="t" l="l"/>
            <a:pathLst>
              <a:path h="476681" w="473214">
                <a:moveTo>
                  <a:pt x="0" y="0"/>
                </a:moveTo>
                <a:lnTo>
                  <a:pt x="473214" y="0"/>
                </a:lnTo>
                <a:lnTo>
                  <a:pt x="473214" y="476681"/>
                </a:lnTo>
                <a:lnTo>
                  <a:pt x="0" y="4766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347705" y="5324690"/>
            <a:ext cx="14490311" cy="521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Libre Baskerville"/>
              </a:rPr>
              <a:t>No null and duplicate values in data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449983" y="6191681"/>
            <a:ext cx="473214" cy="476681"/>
          </a:xfrm>
          <a:custGeom>
            <a:avLst/>
            <a:gdLst/>
            <a:ahLst/>
            <a:cxnLst/>
            <a:rect r="r" b="b" t="t" l="l"/>
            <a:pathLst>
              <a:path h="476681" w="473214">
                <a:moveTo>
                  <a:pt x="0" y="0"/>
                </a:moveTo>
                <a:lnTo>
                  <a:pt x="473214" y="0"/>
                </a:lnTo>
                <a:lnTo>
                  <a:pt x="473214" y="476681"/>
                </a:lnTo>
                <a:lnTo>
                  <a:pt x="0" y="4766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347705" y="6134531"/>
            <a:ext cx="14490311" cy="521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Libre Baskerville"/>
              </a:rPr>
              <a:t>Need to add 2 columns for late delivery and fraud analysis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528505"/>
            <a:ext cx="8839716" cy="868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10"/>
              </a:lnSpc>
            </a:pPr>
            <a:r>
              <a:rPr lang="en-US" sz="6100" spc="-61">
                <a:solidFill>
                  <a:srgbClr val="000000"/>
                </a:solidFill>
                <a:latin typeface="Libre Baskerville"/>
              </a:rPr>
              <a:t>Research Question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347705" y="3371181"/>
            <a:ext cx="14490311" cy="2693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69289" indent="-334645" lvl="1">
              <a:lnSpc>
                <a:spcPts val="4339"/>
              </a:lnSpc>
              <a:buAutoNum type="arabicPeriod" startAt="1"/>
            </a:pPr>
            <a:r>
              <a:rPr lang="en-US" sz="3099">
                <a:solidFill>
                  <a:srgbClr val="000000"/>
                </a:solidFill>
                <a:latin typeface="Libre Baskerville"/>
              </a:rPr>
              <a:t>What are the key factors contributing to late deliveries in the supply chain?</a:t>
            </a:r>
          </a:p>
          <a:p>
            <a:pPr marL="669289" indent="-334645" lvl="1">
              <a:lnSpc>
                <a:spcPts val="4339"/>
              </a:lnSpc>
              <a:spcBef>
                <a:spcPct val="0"/>
              </a:spcBef>
              <a:buAutoNum type="arabicPeriod" startAt="1"/>
            </a:pPr>
            <a:r>
              <a:rPr lang="en-US" sz="3099">
                <a:solidFill>
                  <a:srgbClr val="000000"/>
                </a:solidFill>
                <a:latin typeface="Libre Baskerville"/>
              </a:rPr>
              <a:t>Can predictive modeling help assess and mitigate the risk of late deliveries?</a:t>
            </a:r>
          </a:p>
          <a:p>
            <a:pPr>
              <a:lnSpc>
                <a:spcPts val="433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347021"/>
            <a:ext cx="473214" cy="476681"/>
          </a:xfrm>
          <a:custGeom>
            <a:avLst/>
            <a:gdLst/>
            <a:ahLst/>
            <a:cxnLst/>
            <a:rect r="r" b="b" t="t" l="l"/>
            <a:pathLst>
              <a:path h="476681" w="473214">
                <a:moveTo>
                  <a:pt x="0" y="0"/>
                </a:moveTo>
                <a:lnTo>
                  <a:pt x="473214" y="0"/>
                </a:lnTo>
                <a:lnTo>
                  <a:pt x="473214" y="476681"/>
                </a:lnTo>
                <a:lnTo>
                  <a:pt x="0" y="4766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48360" y="623252"/>
            <a:ext cx="5275396" cy="868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10"/>
              </a:lnSpc>
            </a:pPr>
            <a:r>
              <a:rPr lang="en-US" sz="6100" spc="-61">
                <a:solidFill>
                  <a:srgbClr val="000000"/>
                </a:solidFill>
                <a:latin typeface="Libre Baskerville"/>
              </a:rPr>
              <a:t>Findings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898844" y="2262997"/>
            <a:ext cx="14490311" cy="1064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Libre Baskerville"/>
              </a:rPr>
              <a:t>Customer Buying behaviour :</a:t>
            </a:r>
          </a:p>
          <a:p>
            <a:pPr>
              <a:lnSpc>
                <a:spcPts val="4339"/>
              </a:lnSpc>
              <a:spcBef>
                <a:spcPct val="0"/>
              </a:spcBef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028700" y="4308763"/>
            <a:ext cx="473214" cy="476681"/>
          </a:xfrm>
          <a:custGeom>
            <a:avLst/>
            <a:gdLst/>
            <a:ahLst/>
            <a:cxnLst/>
            <a:rect r="r" b="b" t="t" l="l"/>
            <a:pathLst>
              <a:path h="476681" w="473214">
                <a:moveTo>
                  <a:pt x="0" y="0"/>
                </a:moveTo>
                <a:lnTo>
                  <a:pt x="473214" y="0"/>
                </a:lnTo>
                <a:lnTo>
                  <a:pt x="473214" y="476680"/>
                </a:lnTo>
                <a:lnTo>
                  <a:pt x="0" y="4766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3327257"/>
            <a:ext cx="473214" cy="476681"/>
          </a:xfrm>
          <a:custGeom>
            <a:avLst/>
            <a:gdLst/>
            <a:ahLst/>
            <a:cxnLst/>
            <a:rect r="r" b="b" t="t" l="l"/>
            <a:pathLst>
              <a:path h="476681" w="473214">
                <a:moveTo>
                  <a:pt x="0" y="0"/>
                </a:moveTo>
                <a:lnTo>
                  <a:pt x="473214" y="0"/>
                </a:lnTo>
                <a:lnTo>
                  <a:pt x="473214" y="476681"/>
                </a:lnTo>
                <a:lnTo>
                  <a:pt x="0" y="4766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898844" y="3243233"/>
            <a:ext cx="14490311" cy="521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Libre Baskerville"/>
              </a:rPr>
              <a:t>Supply chain issues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98844" y="4251613"/>
            <a:ext cx="14490311" cy="521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Libre Baskerville"/>
              </a:rPr>
              <a:t>Business Perspectives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85850"/>
            <a:ext cx="8839716" cy="868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10"/>
              </a:lnSpc>
            </a:pPr>
            <a:r>
              <a:rPr lang="en-US" sz="6100" spc="-61">
                <a:solidFill>
                  <a:srgbClr val="000000"/>
                </a:solidFill>
                <a:latin typeface="Libre Baskerville"/>
              </a:rPr>
              <a:t>Limitations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49983" y="3428331"/>
            <a:ext cx="473214" cy="476681"/>
          </a:xfrm>
          <a:custGeom>
            <a:avLst/>
            <a:gdLst/>
            <a:ahLst/>
            <a:cxnLst/>
            <a:rect r="r" b="b" t="t" l="l"/>
            <a:pathLst>
              <a:path h="476681" w="473214">
                <a:moveTo>
                  <a:pt x="0" y="0"/>
                </a:moveTo>
                <a:lnTo>
                  <a:pt x="473214" y="0"/>
                </a:lnTo>
                <a:lnTo>
                  <a:pt x="473214" y="476681"/>
                </a:lnTo>
                <a:lnTo>
                  <a:pt x="0" y="4766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347705" y="3383677"/>
            <a:ext cx="14490311" cy="521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Libre Baskerville"/>
              </a:rPr>
              <a:t>Model Over evaluation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85850"/>
            <a:ext cx="8839716" cy="868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10"/>
              </a:lnSpc>
            </a:pPr>
            <a:r>
              <a:rPr lang="en-US" sz="6100" spc="-61">
                <a:solidFill>
                  <a:srgbClr val="000000"/>
                </a:solidFill>
                <a:latin typeface="Libre Baskerville"/>
              </a:rPr>
              <a:t>Conclusion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49983" y="3428331"/>
            <a:ext cx="473214" cy="476681"/>
          </a:xfrm>
          <a:custGeom>
            <a:avLst/>
            <a:gdLst/>
            <a:ahLst/>
            <a:cxnLst/>
            <a:rect r="r" b="b" t="t" l="l"/>
            <a:pathLst>
              <a:path h="476681" w="473214">
                <a:moveTo>
                  <a:pt x="0" y="0"/>
                </a:moveTo>
                <a:lnTo>
                  <a:pt x="473214" y="0"/>
                </a:lnTo>
                <a:lnTo>
                  <a:pt x="473214" y="476681"/>
                </a:lnTo>
                <a:lnTo>
                  <a:pt x="0" y="4766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347705" y="3371181"/>
            <a:ext cx="14450263" cy="1064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Libre Baskerville"/>
              </a:rPr>
              <a:t>The project is likely to understand key patterns and trends that can inform decision making and and improve supply chain performance.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DAGB18OSpDU</dc:identifier>
  <dcterms:modified xsi:type="dcterms:W3CDTF">2011-08-01T06:04:30Z</dcterms:modified>
  <cp:revision>1</cp:revision>
  <dc:title>SCM</dc:title>
</cp:coreProperties>
</file>