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9" r:id="rId195"/>
    <p:sldId id="451" r:id="rId196"/>
    <p:sldId id="452" r:id="rId197"/>
    <p:sldId id="453" r:id="rId198"/>
    <p:sldId id="454" r:id="rId199"/>
    <p:sldId id="460" r:id="rId200"/>
    <p:sldId id="456" r:id="rId201"/>
    <p:sldId id="457" r:id="rId202"/>
    <p:sldId id="463" r:id="rId2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0" d="100"/>
          <a:sy n="70" d="100"/>
        </p:scale>
        <p:origin x="-51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618"/>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8F559A-53D3-42A7-9853-9E0E6DFC39C6}" type="datetimeFigureOut">
              <a:rPr lang="en-US" smtClean="0"/>
              <a:pPr/>
              <a:t>3/9/2022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C5BF3-A76F-4677-9E7D-C0BBAE82C5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62712C-52F6-44D9-9978-5F512DDB76B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3C5BF3-A76F-4677-9E7D-C0BBAE82C5E0}"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searchnetworking.techtarget.com/definition/local-area-network-LAN"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network </a:t>
            </a:r>
            <a:endParaRPr lang="en-US" dirty="0"/>
          </a:p>
        </p:txBody>
      </p:sp>
      <p:sp>
        <p:nvSpPr>
          <p:cNvPr id="5"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normAutofit/>
          </a:bodyPr>
          <a:lstStyle/>
          <a:p>
            <a:r>
              <a:rPr lang="en-US" b="1" dirty="0" smtClean="0"/>
              <a:t>2. Half-Duplex</a:t>
            </a:r>
            <a:endParaRPr lang="en-US" b="1" dirty="0"/>
          </a:p>
        </p:txBody>
      </p:sp>
      <p:sp>
        <p:nvSpPr>
          <p:cNvPr id="3" name="Content Placeholder 2"/>
          <p:cNvSpPr>
            <a:spLocks noGrp="1"/>
          </p:cNvSpPr>
          <p:nvPr>
            <p:ph idx="1"/>
          </p:nvPr>
        </p:nvSpPr>
        <p:spPr>
          <a:xfrm>
            <a:off x="457200" y="785794"/>
            <a:ext cx="8229600" cy="5857916"/>
          </a:xfrm>
        </p:spPr>
        <p:txBody>
          <a:bodyPr>
            <a:normAutofit fontScale="92500"/>
          </a:bodyPr>
          <a:lstStyle/>
          <a:p>
            <a:r>
              <a:rPr lang="en-US" dirty="0" smtClean="0"/>
              <a:t>In half-duplex mode, each station can both transmit and receive, but not at the same time.</a:t>
            </a:r>
          </a:p>
          <a:p>
            <a:r>
              <a:rPr lang="en-US" dirty="0" smtClean="0"/>
              <a:t>When one device is sending, the other can only receive, and vice versa</a:t>
            </a:r>
          </a:p>
          <a:p>
            <a:r>
              <a:rPr lang="en-US" dirty="0" smtClean="0"/>
              <a:t>The half-duplex mode is like </a:t>
            </a:r>
            <a:r>
              <a:rPr lang="en-US" b="1" dirty="0" smtClean="0"/>
              <a:t>a one-lane road with traffic allowed in both directions. </a:t>
            </a:r>
          </a:p>
          <a:p>
            <a:r>
              <a:rPr lang="en-US" dirty="0" smtClean="0"/>
              <a:t>When cars are traveling in one direction, cars going the other way must wait.</a:t>
            </a:r>
          </a:p>
          <a:p>
            <a:r>
              <a:rPr lang="en-US" dirty="0" smtClean="0"/>
              <a:t> In a half-duplex transmission, the entire capacity of a channel is taken over by whichever of the two devices is transmitting at the time.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357166"/>
            <a:ext cx="8072493" cy="42148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IP Supporting Protocol </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ARP(Address Resolution Protocol)</a:t>
            </a:r>
          </a:p>
          <a:p>
            <a:pPr marL="514350" indent="-514350">
              <a:buFont typeface="+mj-lt"/>
              <a:buAutoNum type="arabicPeriod"/>
            </a:pPr>
            <a:r>
              <a:rPr lang="en-IN" dirty="0" smtClean="0"/>
              <a:t>RARP(Reverse Address Resolution Protocol)</a:t>
            </a:r>
          </a:p>
          <a:p>
            <a:pPr marL="514350" indent="-514350">
              <a:buFont typeface="+mj-lt"/>
              <a:buAutoNum type="arabicPeriod"/>
            </a:pPr>
            <a:r>
              <a:rPr lang="en-IN" dirty="0" smtClean="0"/>
              <a:t>ICMP</a:t>
            </a:r>
          </a:p>
          <a:p>
            <a:pPr marL="514350" indent="-514350">
              <a:buFont typeface="+mj-lt"/>
              <a:buAutoNum type="arabicPeriod"/>
            </a:pPr>
            <a:r>
              <a:rPr lang="en-IN" dirty="0" smtClean="0"/>
              <a:t>IGMP</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marL="514350" indent="-514350">
              <a:buFont typeface="+mj-lt"/>
              <a:buAutoNum type="arabicPeriod"/>
            </a:pPr>
            <a:r>
              <a:rPr lang="en-US" b="1" dirty="0" smtClean="0"/>
              <a:t> ICMP</a:t>
            </a:r>
            <a:r>
              <a:rPr lang="en-US" dirty="0" smtClean="0"/>
              <a:t> stands for Internet Control Message Protocol.</a:t>
            </a:r>
          </a:p>
          <a:p>
            <a:r>
              <a:rPr lang="en-US" dirty="0" smtClean="0"/>
              <a:t>It is a mechanism used by the hosts or routers to send notifications regarding datagram problems back to the sender.</a:t>
            </a:r>
          </a:p>
          <a:p>
            <a:r>
              <a:rPr lang="en-US" dirty="0" smtClean="0"/>
              <a:t>An ICMP protocol mainly uses two terms: </a:t>
            </a:r>
            <a:r>
              <a:rPr lang="en-US" b="1" dirty="0" smtClean="0"/>
              <a:t>ICMP Test:</a:t>
            </a:r>
            <a:r>
              <a:rPr lang="en-US" dirty="0" smtClean="0"/>
              <a:t> ICMP Test is used to test whether the destination is reachable or not.</a:t>
            </a:r>
          </a:p>
          <a:p>
            <a:r>
              <a:rPr lang="en-US" b="1" dirty="0" smtClean="0"/>
              <a:t>ICMP Reply:</a:t>
            </a:r>
            <a:r>
              <a:rPr lang="en-US" dirty="0" smtClean="0"/>
              <a:t> ICMP Reply is used to check whether the destination device is responding or not.</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dirty="0" smtClean="0"/>
              <a:t>A datagram travels from router-to-router until it reaches its destination. </a:t>
            </a:r>
          </a:p>
          <a:p>
            <a:r>
              <a:rPr lang="en-US" dirty="0" smtClean="0"/>
              <a:t>If a router is unable to route the data because of some unusual conditions such as disabled links, a device is on fire or network congestion, then the ICMP protocol is used to inform the sender that the datagram is undeliverable.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2. ARP(Address Resolution Protocol)</a:t>
            </a:r>
            <a:endParaRPr lang="en-US" b="1" dirty="0"/>
          </a:p>
        </p:txBody>
      </p:sp>
      <p:sp>
        <p:nvSpPr>
          <p:cNvPr id="3" name="Content Placeholder 2"/>
          <p:cNvSpPr>
            <a:spLocks noGrp="1"/>
          </p:cNvSpPr>
          <p:nvPr>
            <p:ph idx="1"/>
          </p:nvPr>
        </p:nvSpPr>
        <p:spPr>
          <a:xfrm>
            <a:off x="457200" y="1214422"/>
            <a:ext cx="8229600" cy="5357850"/>
          </a:xfrm>
        </p:spPr>
        <p:txBody>
          <a:bodyPr>
            <a:normAutofit fontScale="92500" lnSpcReduction="10000"/>
          </a:bodyPr>
          <a:lstStyle/>
          <a:p>
            <a:r>
              <a:rPr lang="en-IN" dirty="0" smtClean="0"/>
              <a:t>Any time a host or router needs to find Physical address of another host or router in its network it send ARP query packet.</a:t>
            </a:r>
          </a:p>
          <a:p>
            <a:r>
              <a:rPr lang="en-IN" dirty="0" smtClean="0"/>
              <a:t>Packet include IP address and Physical Address of sender and IP address of receiver.</a:t>
            </a:r>
          </a:p>
          <a:p>
            <a:r>
              <a:rPr lang="en-IN" dirty="0" smtClean="0"/>
              <a:t>Since physical address is not known so packet is broadcasted on the network.</a:t>
            </a:r>
          </a:p>
          <a:p>
            <a:r>
              <a:rPr lang="en-IN" dirty="0" smtClean="0"/>
              <a:t>Every router and host receives packet and only receiver recognize it because of IP address and it send its physical address in the packet known as ARP reply packet.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85720" y="428604"/>
            <a:ext cx="8358245" cy="61436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285720" y="285728"/>
            <a:ext cx="8572560" cy="628654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Explanation </a:t>
            </a:r>
            <a:endParaRPr lang="en-US" b="1" dirty="0"/>
          </a:p>
        </p:txBody>
      </p:sp>
      <p:sp>
        <p:nvSpPr>
          <p:cNvPr id="3" name="Content Placeholder 2"/>
          <p:cNvSpPr>
            <a:spLocks noGrp="1"/>
          </p:cNvSpPr>
          <p:nvPr>
            <p:ph idx="1"/>
          </p:nvPr>
        </p:nvSpPr>
        <p:spPr/>
        <p:txBody>
          <a:bodyPr/>
          <a:lstStyle/>
          <a:p>
            <a:r>
              <a:rPr lang="en-IN" dirty="0" smtClean="0"/>
              <a:t>Physical address of frame changes from one node to other.</a:t>
            </a:r>
          </a:p>
          <a:p>
            <a:r>
              <a:rPr lang="en-IN" dirty="0" smtClean="0"/>
              <a:t>(Node can be </a:t>
            </a:r>
            <a:r>
              <a:rPr lang="en-IN" b="1" dirty="0" smtClean="0"/>
              <a:t>router</a:t>
            </a:r>
            <a:r>
              <a:rPr lang="en-IN" dirty="0" smtClean="0"/>
              <a:t> or </a:t>
            </a:r>
            <a:r>
              <a:rPr lang="en-IN" b="1" dirty="0" smtClean="0"/>
              <a:t>device</a:t>
            </a:r>
            <a:r>
              <a:rPr lang="en-IN" dirty="0" smtClean="0"/>
              <a:t>)</a:t>
            </a:r>
          </a:p>
          <a:p>
            <a:r>
              <a:rPr lang="en-IN" dirty="0" smtClean="0"/>
              <a:t>So to find the physical address of the next router ARP protocol is used.</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 RARP </a:t>
            </a:r>
            <a:endParaRPr lang="en-US" b="1" dirty="0"/>
          </a:p>
        </p:txBody>
      </p:sp>
      <p:sp>
        <p:nvSpPr>
          <p:cNvPr id="3" name="Content Placeholder 2"/>
          <p:cNvSpPr>
            <a:spLocks noGrp="1"/>
          </p:cNvSpPr>
          <p:nvPr>
            <p:ph idx="1"/>
          </p:nvPr>
        </p:nvSpPr>
        <p:spPr>
          <a:xfrm>
            <a:off x="457200" y="1214422"/>
            <a:ext cx="8229600" cy="5500726"/>
          </a:xfrm>
        </p:spPr>
        <p:txBody>
          <a:bodyPr>
            <a:normAutofit/>
          </a:bodyPr>
          <a:lstStyle/>
          <a:p>
            <a:r>
              <a:rPr lang="en-US" b="1" dirty="0" smtClean="0"/>
              <a:t>To create an IP datagram, a host or a router needs to know its own IP address or addresses</a:t>
            </a:r>
            <a:endParaRPr lang="en-IN" b="1" dirty="0" smtClean="0"/>
          </a:p>
          <a:p>
            <a:r>
              <a:rPr lang="en-IN" dirty="0" smtClean="0"/>
              <a:t>RARP is based on client and server architecture because now system want to know </a:t>
            </a:r>
            <a:r>
              <a:rPr lang="en-IN" b="1" dirty="0" smtClean="0"/>
              <a:t>its own IP address</a:t>
            </a:r>
            <a:r>
              <a:rPr lang="en-IN" dirty="0" smtClean="0"/>
              <a:t>.</a:t>
            </a:r>
          </a:p>
          <a:p>
            <a:r>
              <a:rPr lang="en-IN" dirty="0" smtClean="0"/>
              <a:t>Machine running RARP server program has a list of IP address and Physical address and after searching from the table it responds to the query.</a:t>
            </a:r>
          </a:p>
          <a:p>
            <a:endParaRPr lang="en-IN"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714348" y="428604"/>
            <a:ext cx="6858048" cy="3786214"/>
          </a:xfrm>
          <a:prstGeom prst="rect">
            <a:avLst/>
          </a:prstGeom>
          <a:noFill/>
          <a:ln w="9525">
            <a:noFill/>
            <a:miter lim="800000"/>
            <a:headEnd/>
            <a:tailEnd/>
          </a:ln>
          <a:effectLst/>
        </p:spPr>
      </p:pic>
      <p:sp>
        <p:nvSpPr>
          <p:cNvPr id="5" name="TextBox 4"/>
          <p:cNvSpPr txBox="1"/>
          <p:nvPr/>
        </p:nvSpPr>
        <p:spPr>
          <a:xfrm>
            <a:off x="285720" y="4500570"/>
            <a:ext cx="8429684" cy="2246769"/>
          </a:xfrm>
          <a:prstGeom prst="rect">
            <a:avLst/>
          </a:prstGeom>
          <a:noFill/>
        </p:spPr>
        <p:txBody>
          <a:bodyPr wrap="square" rtlCol="0">
            <a:spAutoFit/>
          </a:bodyPr>
          <a:lstStyle/>
          <a:p>
            <a:r>
              <a:rPr lang="en-IN" sz="2800" dirty="0" smtClean="0"/>
              <a:t>If station A want to known its IP address the it will send a RARP request to the server D.</a:t>
            </a:r>
          </a:p>
          <a:p>
            <a:r>
              <a:rPr lang="en-IN" sz="2800" dirty="0" smtClean="0"/>
              <a:t>Server D contains list of IP address and physical address.</a:t>
            </a:r>
          </a:p>
          <a:p>
            <a:r>
              <a:rPr lang="en-IN" sz="2800" dirty="0" smtClean="0"/>
              <a:t>Server D respond to station A by sending its IP address in the RARP reply.</a:t>
            </a:r>
            <a:endParaRPr lang="en-US" sz="2800" dirty="0"/>
          </a:p>
        </p:txBody>
      </p:sp>
      <p:sp>
        <p:nvSpPr>
          <p:cNvPr id="7" name="Slide Number Placeholder 6"/>
          <p:cNvSpPr>
            <a:spLocks noGrp="1"/>
          </p:cNvSpPr>
          <p:nvPr>
            <p:ph type="sldNum" sz="quarter" idx="12"/>
          </p:nvPr>
        </p:nvSpPr>
        <p:spPr/>
        <p:txBody>
          <a:bodyPr/>
          <a:lstStyle/>
          <a:p>
            <a:fld id="{44369560-3326-4089-A051-E5DADADC6361}"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Half-Duplex</a:t>
            </a:r>
            <a:endParaRPr lang="en-US" dirty="0"/>
          </a:p>
        </p:txBody>
      </p:sp>
      <p:sp>
        <p:nvSpPr>
          <p:cNvPr id="3" name="Content Placeholder 2"/>
          <p:cNvSpPr>
            <a:spLocks noGrp="1"/>
          </p:cNvSpPr>
          <p:nvPr>
            <p:ph idx="1"/>
          </p:nvPr>
        </p:nvSpPr>
        <p:spPr/>
        <p:txBody>
          <a:bodyPr/>
          <a:lstStyle/>
          <a:p>
            <a:r>
              <a:rPr lang="en-US" b="1" dirty="0" smtClean="0"/>
              <a:t>Walkie-talkies and CB (citizens band) radios are both half-duplex systems</a:t>
            </a:r>
            <a:r>
              <a:rPr lang="en-US" dirty="0" smtClean="0"/>
              <a:t>.</a:t>
            </a:r>
          </a:p>
          <a:p>
            <a:r>
              <a:rPr lang="en-US" dirty="0" smtClean="0"/>
              <a:t> The half-duplex mode is used in cases where there is no need for communication in both directions at the same time; the entire capacity of the channel can be utilized for each direction.</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b="1" dirty="0" smtClean="0"/>
              <a:t>4. IGMP</a:t>
            </a:r>
            <a:endParaRPr lang="en-US" b="1" dirty="0"/>
          </a:p>
        </p:txBody>
      </p:sp>
      <p:sp>
        <p:nvSpPr>
          <p:cNvPr id="3" name="Content Placeholder 2"/>
          <p:cNvSpPr>
            <a:spLocks noGrp="1"/>
          </p:cNvSpPr>
          <p:nvPr>
            <p:ph idx="1"/>
          </p:nvPr>
        </p:nvSpPr>
        <p:spPr>
          <a:xfrm>
            <a:off x="457200" y="1142984"/>
            <a:ext cx="8229600" cy="5429288"/>
          </a:xfrm>
        </p:spPr>
        <p:txBody>
          <a:bodyPr>
            <a:normAutofit/>
          </a:bodyPr>
          <a:lstStyle/>
          <a:p>
            <a:r>
              <a:rPr lang="en-US" dirty="0" smtClean="0"/>
              <a:t>The IP protocol can be involved in two types of communication: </a:t>
            </a:r>
            <a:r>
              <a:rPr lang="en-US" b="1" dirty="0" smtClean="0"/>
              <a:t>unicasting and multicasting</a:t>
            </a:r>
            <a:r>
              <a:rPr lang="en-US" dirty="0" smtClean="0"/>
              <a:t>. </a:t>
            </a:r>
          </a:p>
          <a:p>
            <a:r>
              <a:rPr lang="en-US" b="1" dirty="0" smtClean="0"/>
              <a:t>Unicasting </a:t>
            </a:r>
            <a:r>
              <a:rPr lang="en-US" dirty="0" smtClean="0"/>
              <a:t>is the communication between one sender and one receiver. It is a one-to-one communication. </a:t>
            </a:r>
          </a:p>
          <a:p>
            <a:r>
              <a:rPr lang="en-US" dirty="0" smtClean="0"/>
              <a:t>However, some processes sometimes need to send the same message to a large number of receivers simultaneously. </a:t>
            </a:r>
          </a:p>
          <a:p>
            <a:r>
              <a:rPr lang="en-US" b="1" dirty="0" smtClean="0"/>
              <a:t>This is called multicasting</a:t>
            </a:r>
            <a:r>
              <a:rPr lang="en-US" dirty="0" smtClean="0"/>
              <a:t>, which is a one-to-many communication</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00034" y="285728"/>
            <a:ext cx="8358246" cy="607223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457200" y="1285860"/>
            <a:ext cx="8229600" cy="4840303"/>
          </a:xfrm>
        </p:spPr>
        <p:txBody>
          <a:bodyPr/>
          <a:lstStyle/>
          <a:p>
            <a:r>
              <a:rPr lang="en-US" dirty="0" smtClean="0"/>
              <a:t>Multiple stockbrokers can simultaneously be informed of changes in a stock price, or travel agents can be informed of a plane cancellation.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3. </a:t>
            </a:r>
            <a:r>
              <a:rPr lang="en-US" b="1" dirty="0" smtClean="0"/>
              <a:t>Transport Layer</a:t>
            </a:r>
            <a:endParaRPr lang="en-US" b="1" dirty="0"/>
          </a:p>
        </p:txBody>
      </p:sp>
      <p:sp>
        <p:nvSpPr>
          <p:cNvPr id="3" name="Content Placeholder 2"/>
          <p:cNvSpPr>
            <a:spLocks noGrp="1"/>
          </p:cNvSpPr>
          <p:nvPr>
            <p:ph idx="1"/>
          </p:nvPr>
        </p:nvSpPr>
        <p:spPr>
          <a:xfrm>
            <a:off x="457200" y="1214422"/>
            <a:ext cx="8229600" cy="5357850"/>
          </a:xfrm>
        </p:spPr>
        <p:txBody>
          <a:bodyPr>
            <a:normAutofit lnSpcReduction="10000"/>
          </a:bodyPr>
          <a:lstStyle/>
          <a:p>
            <a:r>
              <a:rPr lang="en-US" dirty="0" smtClean="0"/>
              <a:t>TCP and UDP are the two protocols</a:t>
            </a:r>
          </a:p>
          <a:p>
            <a:r>
              <a:rPr lang="en-US" dirty="0" smtClean="0"/>
              <a:t>IP is a host-to-host protocol, meaning that it can deliver a packet from one physical device to another. </a:t>
            </a:r>
          </a:p>
          <a:p>
            <a:r>
              <a:rPr lang="en-US" b="1" dirty="0" smtClean="0"/>
              <a:t>UDP and TCP are transport level protocols responsible for delivery of a message from a process (running program) to another process. </a:t>
            </a:r>
          </a:p>
          <a:p>
            <a:r>
              <a:rPr lang="en-US" dirty="0" smtClean="0"/>
              <a:t>A new transport layer protocol, SCTP, has been devised to meet the needs of some newer applications.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a:bodyPr>
          <a:lstStyle/>
          <a:p>
            <a:pPr marL="514350" indent="-514350">
              <a:buFont typeface="+mj-lt"/>
              <a:buAutoNum type="arabicPeriod"/>
            </a:pPr>
            <a:r>
              <a:rPr lang="en-US" b="1" dirty="0" smtClean="0"/>
              <a:t>User Datagram Protocol</a:t>
            </a:r>
          </a:p>
          <a:p>
            <a:r>
              <a:rPr lang="en-IN" dirty="0" smtClean="0"/>
              <a:t>It is Connection less and unreliable protocol </a:t>
            </a:r>
          </a:p>
          <a:p>
            <a:r>
              <a:rPr lang="en-IN" b="1" dirty="0" smtClean="0"/>
              <a:t>Connection less means without establishing connection data is transferred</a:t>
            </a:r>
          </a:p>
          <a:p>
            <a:r>
              <a:rPr lang="en-IN" dirty="0" smtClean="0"/>
              <a:t>Unreliable means it has limited error control because error control is optional </a:t>
            </a:r>
          </a:p>
          <a:p>
            <a:r>
              <a:rPr lang="en-IN" b="1" dirty="0" smtClean="0"/>
              <a:t>Packet are called user datagram </a:t>
            </a:r>
            <a:r>
              <a:rPr lang="en-IN" dirty="0" smtClean="0"/>
              <a:t>and each user datagram contain entire message.</a:t>
            </a:r>
          </a:p>
          <a:p>
            <a:r>
              <a:rPr lang="en-IN" dirty="0" smtClean="0"/>
              <a:t>UDP can transfer only that amount of data which can fit in its packet and hence it is called </a:t>
            </a:r>
            <a:r>
              <a:rPr lang="en-IN" b="1" dirty="0" smtClean="0"/>
              <a:t>message oriented protocol</a:t>
            </a:r>
            <a:r>
              <a:rPr lang="en-IN" dirty="0" smtClean="0"/>
              <a:t>.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lnSpcReduction="10000"/>
          </a:bodyPr>
          <a:lstStyle/>
          <a:p>
            <a:r>
              <a:rPr lang="en-US" b="1" dirty="0" smtClean="0"/>
              <a:t>UDP preserves message boundaries. </a:t>
            </a:r>
          </a:p>
          <a:p>
            <a:r>
              <a:rPr lang="en-US" dirty="0" smtClean="0"/>
              <a:t>If you send "FOO" and then "BAR" over UDP, the other end will receive two </a:t>
            </a:r>
            <a:r>
              <a:rPr lang="en-US" dirty="0" err="1" smtClean="0"/>
              <a:t>datagrams</a:t>
            </a:r>
            <a:r>
              <a:rPr lang="en-US" dirty="0" smtClean="0"/>
              <a:t>, one containing "FOO" and the other containing "BAR".</a:t>
            </a:r>
          </a:p>
          <a:p>
            <a:r>
              <a:rPr lang="en-US" dirty="0" smtClean="0"/>
              <a:t>If you send "FOO" and then "BAR" over TCP, </a:t>
            </a:r>
            <a:r>
              <a:rPr lang="en-US" b="1" dirty="0" smtClean="0"/>
              <a:t>no message boundary is preserved</a:t>
            </a:r>
            <a:r>
              <a:rPr lang="en-US" dirty="0" smtClean="0"/>
              <a:t>. </a:t>
            </a:r>
          </a:p>
          <a:p>
            <a:r>
              <a:rPr lang="en-US" dirty="0" smtClean="0"/>
              <a:t>The other end might get "FOO" and then "BAR". Or it might get "FOOBAR". Or it might get "F" and then "OOB" and then "AR". </a:t>
            </a:r>
          </a:p>
          <a:p>
            <a:r>
              <a:rPr lang="en-US" dirty="0" smtClean="0"/>
              <a:t>TCP does not make any attempt to preserve application message boundaries -- it's just a stream of bytes in each direction.</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a:bodyPr>
          <a:lstStyle/>
          <a:p>
            <a:pPr>
              <a:buNone/>
            </a:pPr>
            <a:r>
              <a:rPr lang="en-US" b="1" dirty="0" smtClean="0"/>
              <a:t>2. Transmission Control Protocol</a:t>
            </a:r>
          </a:p>
          <a:p>
            <a:r>
              <a:rPr lang="en-US" dirty="0" smtClean="0"/>
              <a:t>The Transmission Control Protocol (TCP) provides full transport-layer services to applications.</a:t>
            </a:r>
          </a:p>
          <a:p>
            <a:r>
              <a:rPr lang="en-US" dirty="0" smtClean="0"/>
              <a:t>TCP is a reliable stream transport protocol. The term stream, in this context, means connection-oriented.</a:t>
            </a:r>
          </a:p>
          <a:p>
            <a:r>
              <a:rPr lang="en-US" dirty="0" smtClean="0"/>
              <a:t> </a:t>
            </a:r>
            <a:r>
              <a:rPr lang="en-US" b="1" dirty="0" smtClean="0"/>
              <a:t>Connection-Oriented :</a:t>
            </a:r>
            <a:r>
              <a:rPr lang="en-US" dirty="0" smtClean="0"/>
              <a:t> A connection must be established between both ends of a transmission before either can transmit data.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a:bodyPr>
          <a:lstStyle/>
          <a:p>
            <a:r>
              <a:rPr lang="en-US" dirty="0" smtClean="0"/>
              <a:t>At the sending end of each transmission, TCP divides a stream of data into smaller units </a:t>
            </a:r>
            <a:r>
              <a:rPr lang="en-US" b="1" dirty="0" smtClean="0"/>
              <a:t>called segments</a:t>
            </a:r>
            <a:r>
              <a:rPr lang="en-US" dirty="0" smtClean="0"/>
              <a:t>.</a:t>
            </a:r>
          </a:p>
          <a:p>
            <a:r>
              <a:rPr lang="en-US" dirty="0" smtClean="0"/>
              <a:t> Each segment includes a sequence number for reordering after receipt, together with an acknowledgment number for the segments received. </a:t>
            </a:r>
          </a:p>
          <a:p>
            <a:r>
              <a:rPr lang="en-US" dirty="0" smtClean="0"/>
              <a:t>Segments are carried across the internet inside of IP datagram. </a:t>
            </a:r>
          </a:p>
          <a:p>
            <a:r>
              <a:rPr lang="en-US" dirty="0" smtClean="0"/>
              <a:t>At the receiving end, TCP collects each datagram as it comes in and reorders the transmission based on sequence numbers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357166"/>
            <a:ext cx="8072493" cy="42148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92500" lnSpcReduction="20000"/>
          </a:bodyPr>
          <a:lstStyle/>
          <a:p>
            <a:pPr fontAlgn="base"/>
            <a:r>
              <a:rPr lang="en-US" b="1" dirty="0" smtClean="0"/>
              <a:t>REAL TIME APPLICATION FOR TCP:</a:t>
            </a:r>
            <a:endParaRPr lang="en-US" dirty="0" smtClean="0"/>
          </a:p>
          <a:p>
            <a:pPr fontAlgn="base"/>
            <a:r>
              <a:rPr lang="en-US" b="1" dirty="0" smtClean="0"/>
              <a:t>Email:</a:t>
            </a:r>
            <a:endParaRPr lang="en-US" dirty="0" smtClean="0"/>
          </a:p>
          <a:p>
            <a:pPr fontAlgn="base"/>
            <a:r>
              <a:rPr lang="en-US" b="1" i="1" dirty="0" smtClean="0"/>
              <a:t>Reason:</a:t>
            </a:r>
            <a:r>
              <a:rPr lang="en-US" dirty="0" smtClean="0"/>
              <a:t> suppose if some packet(words/statement) is missing we cannot understand the </a:t>
            </a:r>
            <a:r>
              <a:rPr lang="en-US" dirty="0" err="1" smtClean="0"/>
              <a:t>content.It</a:t>
            </a:r>
            <a:r>
              <a:rPr lang="en-US" dirty="0" smtClean="0"/>
              <a:t> should be reliable.</a:t>
            </a:r>
          </a:p>
          <a:p>
            <a:pPr fontAlgn="base"/>
            <a:r>
              <a:rPr lang="en-US" b="1" dirty="0" smtClean="0"/>
              <a:t>REAL TIME APPLICATION FOR UDP:</a:t>
            </a:r>
            <a:endParaRPr lang="en-US" dirty="0" smtClean="0"/>
          </a:p>
          <a:p>
            <a:pPr fontAlgn="base"/>
            <a:r>
              <a:rPr lang="en-US" b="1" dirty="0" smtClean="0"/>
              <a:t>video streaming:</a:t>
            </a:r>
            <a:endParaRPr lang="en-US" dirty="0" smtClean="0"/>
          </a:p>
          <a:p>
            <a:pPr fontAlgn="base"/>
            <a:r>
              <a:rPr lang="en-US" b="1" dirty="0" smtClean="0"/>
              <a:t>* **Reason:</a:t>
            </a:r>
            <a:r>
              <a:rPr lang="en-US" dirty="0" smtClean="0"/>
              <a:t> ***suppose if some packet(frame/sequence) is missing we can understand the content. Because video is collection of frames. For 1 second video there should be 25 frames(image).Even though we can understand some frames are missing due to our imagination skills. </a:t>
            </a:r>
            <a:r>
              <a:rPr lang="en-US" dirty="0" err="1" smtClean="0"/>
              <a:t>Thats</a:t>
            </a:r>
            <a:r>
              <a:rPr lang="en-US" dirty="0" smtClean="0"/>
              <a:t> why UDP is used for video streaming.</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a:bodyPr>
          <a:lstStyle/>
          <a:p>
            <a:r>
              <a:rPr lang="en-US" b="1" dirty="0" smtClean="0"/>
              <a:t>Full-Duplex</a:t>
            </a:r>
            <a:endParaRPr lang="en-US" b="1" dirty="0"/>
          </a:p>
        </p:txBody>
      </p:sp>
      <p:sp>
        <p:nvSpPr>
          <p:cNvPr id="3" name="Content Placeholder 2"/>
          <p:cNvSpPr>
            <a:spLocks noGrp="1"/>
          </p:cNvSpPr>
          <p:nvPr>
            <p:ph idx="1"/>
          </p:nvPr>
        </p:nvSpPr>
        <p:spPr>
          <a:xfrm>
            <a:off x="457200" y="857232"/>
            <a:ext cx="8229600" cy="5786478"/>
          </a:xfrm>
        </p:spPr>
        <p:txBody>
          <a:bodyPr>
            <a:normAutofit/>
          </a:bodyPr>
          <a:lstStyle/>
          <a:p>
            <a:r>
              <a:rPr lang="en-US" b="1" dirty="0" smtClean="0"/>
              <a:t>The full-duplex mode is like a two-way street with traffic flowing in both directions at the same time.</a:t>
            </a:r>
          </a:p>
          <a:p>
            <a:r>
              <a:rPr lang="en-US" dirty="0" smtClean="0"/>
              <a:t> In full-duplex mode, signals going in one direction share the capacity of the link: with signals going in the other direction. </a:t>
            </a:r>
          </a:p>
          <a:p>
            <a:r>
              <a:rPr lang="en-US" dirty="0" smtClean="0"/>
              <a:t>This sharing can occur In two ways:</a:t>
            </a:r>
          </a:p>
          <a:p>
            <a:r>
              <a:rPr lang="en-US" b="1" dirty="0" smtClean="0"/>
              <a:t>Either the link must contain two physically separate transmission paths, one for sending and the other for receiving;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Application Layer</a:t>
            </a:r>
            <a:endParaRPr lang="en-US" b="1" dirty="0"/>
          </a:p>
        </p:txBody>
      </p:sp>
      <p:sp>
        <p:nvSpPr>
          <p:cNvPr id="3" name="Content Placeholder 2"/>
          <p:cNvSpPr>
            <a:spLocks noGrp="1"/>
          </p:cNvSpPr>
          <p:nvPr>
            <p:ph idx="1"/>
          </p:nvPr>
        </p:nvSpPr>
        <p:spPr/>
        <p:txBody>
          <a:bodyPr/>
          <a:lstStyle/>
          <a:p>
            <a:r>
              <a:rPr lang="en-US" dirty="0" smtClean="0"/>
              <a:t>The application layer in TCP/IP is equivalent to the combined </a:t>
            </a:r>
            <a:r>
              <a:rPr lang="en-US" b="1" dirty="0" smtClean="0"/>
              <a:t>session, presentation, and application layers </a:t>
            </a:r>
            <a:r>
              <a:rPr lang="en-US" dirty="0" smtClean="0"/>
              <a:t>in the OSI model Many protocols are defined at this layer. </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IN" b="1" dirty="0" smtClean="0"/>
              <a:t>Summary chart </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928662" y="857232"/>
            <a:ext cx="7786742" cy="578647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a:t>
            </a:r>
            <a:endParaRPr lang="en-US" b="1" dirty="0"/>
          </a:p>
        </p:txBody>
      </p:sp>
      <p:sp>
        <p:nvSpPr>
          <p:cNvPr id="3" name="Content Placeholder 2"/>
          <p:cNvSpPr>
            <a:spLocks noGrp="1"/>
          </p:cNvSpPr>
          <p:nvPr>
            <p:ph idx="1"/>
          </p:nvPr>
        </p:nvSpPr>
        <p:spPr/>
        <p:txBody>
          <a:bodyPr/>
          <a:lstStyle/>
          <a:p>
            <a:r>
              <a:rPr lang="en-US" dirty="0" smtClean="0"/>
              <a:t>Four levels of addresses are used in an internet employing the TCP/IP protocols: </a:t>
            </a:r>
            <a:r>
              <a:rPr lang="en-US" b="1" dirty="0" smtClean="0"/>
              <a:t>physical (link) addresses, logical (IP) addresses, port addresses, and specific addresses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282" y="214290"/>
            <a:ext cx="8215370" cy="450059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pPr algn="ctr">
              <a:buNone/>
            </a:pPr>
            <a:r>
              <a:rPr lang="en-IN" b="1" dirty="0" smtClean="0"/>
              <a:t>PHYSICAL ADDRESS</a:t>
            </a:r>
            <a:endParaRPr lang="en-US" b="1" dirty="0" smtClean="0"/>
          </a:p>
          <a:p>
            <a:r>
              <a:rPr lang="en-US" dirty="0" smtClean="0"/>
              <a:t>In a bus topology, the frame is propagated in both directions (left and right). </a:t>
            </a:r>
          </a:p>
          <a:p>
            <a:r>
              <a:rPr lang="en-US" dirty="0" smtClean="0"/>
              <a:t>The frame propagated to the left dies when it reaches the end of the cable if the cable end is terminated appropriately. </a:t>
            </a:r>
          </a:p>
          <a:p>
            <a:r>
              <a:rPr lang="en-US" dirty="0" smtClean="0"/>
              <a:t>The frame propagated to the right is sent to every station on the network. </a:t>
            </a:r>
          </a:p>
          <a:p>
            <a:r>
              <a:rPr lang="en-US" b="1" dirty="0" smtClean="0"/>
              <a:t>Each station with a physical addresses other than 87 drops the frame because the destination address in the frame does not match its own physical address.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The intended destination computer, however, finds a match between the destination address in the frame and its own physical address. </a:t>
            </a:r>
          </a:p>
          <a:p>
            <a:r>
              <a:rPr lang="en-US" dirty="0" smtClean="0"/>
              <a:t>The frame is checked, the header and trailer are dropped, and the data packet is decapsulated and delivered to the upper layer</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85720" y="0"/>
            <a:ext cx="8501122" cy="571501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Logical Addresses</a:t>
            </a:r>
            <a:endParaRPr lang="en-US" b="1" dirty="0"/>
          </a:p>
        </p:txBody>
      </p:sp>
      <p:sp>
        <p:nvSpPr>
          <p:cNvPr id="3" name="Content Placeholder 2"/>
          <p:cNvSpPr>
            <a:spLocks noGrp="1"/>
          </p:cNvSpPr>
          <p:nvPr>
            <p:ph idx="1"/>
          </p:nvPr>
        </p:nvSpPr>
        <p:spPr>
          <a:xfrm>
            <a:off x="457200" y="1142984"/>
            <a:ext cx="8229600" cy="5429288"/>
          </a:xfrm>
        </p:spPr>
        <p:txBody>
          <a:bodyPr/>
          <a:lstStyle/>
          <a:p>
            <a:r>
              <a:rPr lang="en-US" dirty="0" smtClean="0"/>
              <a:t>Logical addresses are necessary for universal communications that are independent of underlying physical networks.</a:t>
            </a:r>
          </a:p>
          <a:p>
            <a:r>
              <a:rPr lang="en-US" dirty="0" smtClean="0"/>
              <a:t>Physical addresses are not adequate in an internetwork environment where different networks can have different address formats. </a:t>
            </a:r>
          </a:p>
          <a:p>
            <a:r>
              <a:rPr lang="en-US" b="1" dirty="0" smtClean="0"/>
              <a:t>A universal addressing system is needed in which each host can be identified uniquely, regardless of the underlying physical network</a:t>
            </a:r>
            <a:r>
              <a:rPr lang="en-US" dirty="0" smtClean="0"/>
              <a:t>.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285720" y="285728"/>
            <a:ext cx="8572560" cy="628654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a:bodyPr>
          <a:lstStyle/>
          <a:p>
            <a:r>
              <a:rPr lang="en-US" dirty="0" smtClean="0"/>
              <a:t> The router consults its routing table and </a:t>
            </a:r>
            <a:r>
              <a:rPr lang="en-US" b="1" dirty="0" smtClean="0"/>
              <a:t>ARP to find the physical destination address of the next hop (router 2), creates a new frame, encapsulates the packet, and sends it to router 2</a:t>
            </a:r>
            <a:r>
              <a:rPr lang="en-US" dirty="0" smtClean="0"/>
              <a:t>. Note the physical addresses in the frame. </a:t>
            </a:r>
          </a:p>
          <a:p>
            <a:r>
              <a:rPr lang="en-US" dirty="0" smtClean="0"/>
              <a:t>The source physical address changes from 10 to 99. The destination physical address changes from 20 (router 1 physical address) to 33 (router 2 physical address). </a:t>
            </a:r>
          </a:p>
          <a:p>
            <a:r>
              <a:rPr lang="en-US" b="1" dirty="0" smtClean="0"/>
              <a:t>The logical source and destination addresses must remain the same; otherwise the packet will be lost.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dirty="0" smtClean="0"/>
              <a:t>the capacity of the channel is divided between signals traveling in both directions</a:t>
            </a:r>
          </a:p>
          <a:p>
            <a:endParaRPr lang="en-IN" dirty="0" smtClean="0"/>
          </a:p>
          <a:p>
            <a:endParaRPr lang="en-IN" dirty="0" smtClean="0"/>
          </a:p>
          <a:p>
            <a:endParaRPr lang="en-US" dirty="0" smtClean="0"/>
          </a:p>
          <a:p>
            <a:r>
              <a:rPr lang="en-US" dirty="0" smtClean="0"/>
              <a:t>One common example of full-duplex communication is </a:t>
            </a:r>
            <a:r>
              <a:rPr lang="en-US" b="1" dirty="0" smtClean="0"/>
              <a:t>the telephone network</a:t>
            </a:r>
            <a:r>
              <a:rPr lang="en-US" dirty="0" smtClean="0"/>
              <a:t>. </a:t>
            </a:r>
          </a:p>
          <a:p>
            <a:r>
              <a:rPr lang="en-US" dirty="0" smtClean="0"/>
              <a:t>When two people are communicating by a telephone line, both can talk and listen at the same time</a:t>
            </a:r>
          </a:p>
          <a:p>
            <a:endParaRPr lang="en-US" dirty="0" smtClean="0"/>
          </a:p>
          <a:p>
            <a:endParaRPr lang="en-IN" dirty="0" smtClean="0"/>
          </a:p>
          <a:p>
            <a:endParaRPr lang="en-US" dirty="0" smtClean="0"/>
          </a:p>
          <a:p>
            <a:endParaRPr lang="en-US" dirty="0"/>
          </a:p>
        </p:txBody>
      </p:sp>
      <p:sp>
        <p:nvSpPr>
          <p:cNvPr id="4" name="Title 1"/>
          <p:cNvSpPr>
            <a:spLocks noGrp="1"/>
          </p:cNvSpPr>
          <p:nvPr>
            <p:ph type="title"/>
          </p:nvPr>
        </p:nvSpPr>
        <p:spPr>
          <a:xfrm>
            <a:off x="428596" y="1785926"/>
            <a:ext cx="8229600" cy="1143000"/>
          </a:xfrm>
        </p:spPr>
        <p:txBody>
          <a:bodyPr/>
          <a:lstStyle/>
          <a:p>
            <a:r>
              <a:rPr lang="en-IN" b="1" dirty="0" smtClean="0"/>
              <a:t>EXAMPLE </a:t>
            </a:r>
            <a:endParaRPr lang="en-US" b="1"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Port Addresses</a:t>
            </a:r>
            <a:endParaRPr lang="en-US" b="1" dirty="0"/>
          </a:p>
        </p:txBody>
      </p:sp>
      <p:sp>
        <p:nvSpPr>
          <p:cNvPr id="3" name="Content Placeholder 2"/>
          <p:cNvSpPr>
            <a:spLocks noGrp="1"/>
          </p:cNvSpPr>
          <p:nvPr>
            <p:ph idx="1"/>
          </p:nvPr>
        </p:nvSpPr>
        <p:spPr>
          <a:xfrm>
            <a:off x="457200" y="1214422"/>
            <a:ext cx="8229600" cy="5357850"/>
          </a:xfrm>
        </p:spPr>
        <p:txBody>
          <a:bodyPr>
            <a:normAutofit/>
          </a:bodyPr>
          <a:lstStyle/>
          <a:p>
            <a:r>
              <a:rPr lang="en-US" dirty="0" smtClean="0"/>
              <a:t> arrival at the destination host is not the final objective of data communications on the Internet. </a:t>
            </a:r>
          </a:p>
          <a:p>
            <a:r>
              <a:rPr lang="en-US" dirty="0" smtClean="0"/>
              <a:t>A system that sends nothing but data from one computer to another is not complete. Today, computers are devices that can run multiple processes at the same time.</a:t>
            </a:r>
          </a:p>
          <a:p>
            <a:r>
              <a:rPr lang="en-US" dirty="0" smtClean="0"/>
              <a:t>The end objective of Internet communication is a process communicating with another process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500034" y="214290"/>
            <a:ext cx="8215369" cy="628654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7158" y="214290"/>
            <a:ext cx="8358246" cy="635798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US" b="1" dirty="0" smtClean="0"/>
              <a:t>Throughput</a:t>
            </a:r>
            <a:endParaRPr lang="en-US" b="1" dirty="0"/>
          </a:p>
        </p:txBody>
      </p:sp>
      <p:sp>
        <p:nvSpPr>
          <p:cNvPr id="3" name="Content Placeholder 2"/>
          <p:cNvSpPr>
            <a:spLocks noGrp="1"/>
          </p:cNvSpPr>
          <p:nvPr>
            <p:ph idx="1"/>
          </p:nvPr>
        </p:nvSpPr>
        <p:spPr>
          <a:xfrm>
            <a:off x="457200" y="857232"/>
            <a:ext cx="8229600" cy="5715040"/>
          </a:xfrm>
        </p:spPr>
        <p:txBody>
          <a:bodyPr>
            <a:normAutofit/>
          </a:bodyPr>
          <a:lstStyle/>
          <a:p>
            <a:r>
              <a:rPr lang="en-US" b="1" dirty="0" smtClean="0"/>
              <a:t>The throughput is a measure of how fast we can actually send data through a network</a:t>
            </a:r>
            <a:r>
              <a:rPr lang="en-US" dirty="0" smtClean="0"/>
              <a:t>. </a:t>
            </a:r>
          </a:p>
          <a:p>
            <a:r>
              <a:rPr lang="en-US" dirty="0" smtClean="0"/>
              <a:t>Although, at first glance, bandwidth in bits per second and throughput seem the same, they are different. </a:t>
            </a:r>
          </a:p>
          <a:p>
            <a:r>
              <a:rPr lang="en-US" dirty="0" smtClean="0"/>
              <a:t>A link may have a bandwidth of B bps, but we can only send T bps through this link with T always less than B. In other words</a:t>
            </a:r>
            <a:r>
              <a:rPr lang="en-US" b="1" dirty="0" smtClean="0"/>
              <a:t>, the bandwidth is a potential measurement of a link; the throughput is an actual measurement of how fast we can send data</a:t>
            </a:r>
            <a:r>
              <a:rPr lang="en-US" dirty="0" smtClean="0"/>
              <a:t>.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For example, we may have a link with a bandwidth of 1 Mbps, but the devices connected to the end of the link may handle only 200 kbps.</a:t>
            </a:r>
          </a:p>
          <a:p>
            <a:r>
              <a:rPr lang="en-US" dirty="0" smtClean="0"/>
              <a:t> This means that we cannot send more than 200 kbps through this link</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US" b="1" dirty="0"/>
          </a:p>
        </p:txBody>
      </p:sp>
      <p:sp>
        <p:nvSpPr>
          <p:cNvPr id="3" name="Content Placeholder 2"/>
          <p:cNvSpPr>
            <a:spLocks noGrp="1"/>
          </p:cNvSpPr>
          <p:nvPr>
            <p:ph idx="1"/>
          </p:nvPr>
        </p:nvSpPr>
        <p:spPr/>
        <p:txBody>
          <a:bodyPr/>
          <a:lstStyle/>
          <a:p>
            <a:r>
              <a:rPr lang="en-US" dirty="0" smtClean="0"/>
              <a:t>Imagine a highway designed to transmit 1000 cars per minute from one point to another. </a:t>
            </a:r>
          </a:p>
          <a:p>
            <a:r>
              <a:rPr lang="en-US" dirty="0" smtClean="0"/>
              <a:t>However, if there is congestion on the road, this figure may be reduced to 100 cars per minute. </a:t>
            </a:r>
          </a:p>
          <a:p>
            <a:r>
              <a:rPr lang="en-US" dirty="0" smtClean="0"/>
              <a:t>The bandwidth is 1000 cars per minute; the throughput is 100 cars per minute.</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Latency (Delay)</a:t>
            </a:r>
            <a:endParaRPr lang="en-US" b="1" dirty="0"/>
          </a:p>
        </p:txBody>
      </p:sp>
      <p:sp>
        <p:nvSpPr>
          <p:cNvPr id="3" name="Content Placeholder 2"/>
          <p:cNvSpPr>
            <a:spLocks noGrp="1"/>
          </p:cNvSpPr>
          <p:nvPr>
            <p:ph idx="1"/>
          </p:nvPr>
        </p:nvSpPr>
        <p:spPr/>
        <p:txBody>
          <a:bodyPr/>
          <a:lstStyle/>
          <a:p>
            <a:r>
              <a:rPr lang="en-US" dirty="0" smtClean="0"/>
              <a:t>The latency or delay defines how long it takes for an entire message to completely arrive at the destination from the time the first bit is sent out from the source.</a:t>
            </a:r>
          </a:p>
          <a:p>
            <a:r>
              <a:rPr lang="en-US" dirty="0" smtClean="0"/>
              <a:t>We can say that latency is made of four components: </a:t>
            </a:r>
            <a:r>
              <a:rPr lang="en-US" b="1" dirty="0" smtClean="0"/>
              <a:t>propagation time, transmission time, queuing time and processing delay</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b="1" dirty="0" smtClean="0"/>
              <a:t>Latency</a:t>
            </a:r>
            <a:r>
              <a:rPr lang="en-US" dirty="0" smtClean="0"/>
              <a:t>=propagation time + transmission time +queuing time + processing delay</a:t>
            </a:r>
          </a:p>
          <a:p>
            <a:pPr marL="514350" indent="-514350">
              <a:buFont typeface="+mj-lt"/>
              <a:buAutoNum type="arabicPeriod"/>
            </a:pPr>
            <a:r>
              <a:rPr lang="en-US" b="1" dirty="0" smtClean="0"/>
              <a:t>Propagation Time</a:t>
            </a:r>
          </a:p>
          <a:p>
            <a:r>
              <a:rPr lang="en-US" dirty="0" smtClean="0"/>
              <a:t>Propagation time measures the time required for a bit to travel from the source to the destination. </a:t>
            </a:r>
          </a:p>
          <a:p>
            <a:r>
              <a:rPr lang="en-US" dirty="0" smtClean="0"/>
              <a:t>The propagation time is calculated by dividing the distance by the propagation speed.</a:t>
            </a:r>
          </a:p>
          <a:p>
            <a:pPr>
              <a:buNone/>
            </a:pPr>
            <a:endParaRPr lang="en-US" dirty="0" smtClean="0"/>
          </a:p>
          <a:p>
            <a:pPr>
              <a:buNone/>
            </a:pPr>
            <a:endParaRPr lang="en-US" b="1" dirty="0" smtClean="0"/>
          </a:p>
          <a:p>
            <a:pPr>
              <a:buNone/>
            </a:pPr>
            <a:endParaRPr lang="en-US" b="1" dirty="0"/>
          </a:p>
        </p:txBody>
      </p:sp>
      <p:pic>
        <p:nvPicPr>
          <p:cNvPr id="4098" name="Picture 2"/>
          <p:cNvPicPr>
            <a:picLocks noChangeAspect="1" noChangeArrowheads="1"/>
          </p:cNvPicPr>
          <p:nvPr/>
        </p:nvPicPr>
        <p:blipFill>
          <a:blip r:embed="rId2"/>
          <a:srcRect/>
          <a:stretch>
            <a:fillRect/>
          </a:stretch>
        </p:blipFill>
        <p:spPr bwMode="auto">
          <a:xfrm>
            <a:off x="1071538" y="4857760"/>
            <a:ext cx="6929486" cy="107157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Transmission time</a:t>
            </a:r>
            <a:endParaRPr lang="en-US" b="1" dirty="0"/>
          </a:p>
        </p:txBody>
      </p:sp>
      <p:sp>
        <p:nvSpPr>
          <p:cNvPr id="5" name="TextBox 4"/>
          <p:cNvSpPr txBox="1"/>
          <p:nvPr/>
        </p:nvSpPr>
        <p:spPr>
          <a:xfrm>
            <a:off x="357158" y="1285860"/>
            <a:ext cx="8429684" cy="4524315"/>
          </a:xfrm>
          <a:prstGeom prst="rect">
            <a:avLst/>
          </a:prstGeom>
          <a:noFill/>
        </p:spPr>
        <p:txBody>
          <a:bodyPr wrap="square" rtlCol="0">
            <a:spAutoFit/>
          </a:bodyPr>
          <a:lstStyle/>
          <a:p>
            <a:r>
              <a:rPr lang="en-US" sz="3200" dirty="0" smtClean="0"/>
              <a:t>Transmission delay is how long it takes to get </a:t>
            </a:r>
            <a:r>
              <a:rPr lang="en-US" sz="3200" i="1" dirty="0" smtClean="0"/>
              <a:t>all</a:t>
            </a:r>
            <a:r>
              <a:rPr lang="en-US" sz="3200" dirty="0" smtClean="0"/>
              <a:t> the bits </a:t>
            </a:r>
            <a:r>
              <a:rPr lang="en-US" sz="3200" i="1" dirty="0" smtClean="0"/>
              <a:t>into</a:t>
            </a:r>
            <a:r>
              <a:rPr lang="en-US" sz="3200" dirty="0" smtClean="0"/>
              <a:t> the wire in the first place (it's </a:t>
            </a:r>
            <a:r>
              <a:rPr lang="en-US" sz="3200" dirty="0" err="1" smtClean="0"/>
              <a:t>packet_length</a:t>
            </a:r>
            <a:r>
              <a:rPr lang="en-US" sz="3200" dirty="0" smtClean="0"/>
              <a:t>/</a:t>
            </a:r>
            <a:r>
              <a:rPr lang="en-US" sz="3200" dirty="0" err="1" smtClean="0"/>
              <a:t>data_rate</a:t>
            </a:r>
            <a:r>
              <a:rPr lang="en-US" sz="3200" dirty="0" smtClean="0"/>
              <a:t>).</a:t>
            </a:r>
          </a:p>
          <a:p>
            <a:endParaRPr lang="en-IN" sz="3200" b="1" dirty="0" smtClean="0"/>
          </a:p>
          <a:p>
            <a:r>
              <a:rPr lang="en-IN" sz="3200" b="1" dirty="0" smtClean="0"/>
              <a:t>	TT=Message Size/Bandwidth</a:t>
            </a:r>
          </a:p>
          <a:p>
            <a:endParaRPr lang="en-IN" sz="3200" b="1" dirty="0" smtClean="0"/>
          </a:p>
          <a:p>
            <a:endParaRPr lang="en-IN" sz="3200" b="1" dirty="0" smtClean="0"/>
          </a:p>
          <a:p>
            <a:r>
              <a:rPr lang="en-IN" sz="3200" b="1" dirty="0" smtClean="0"/>
              <a:t> </a:t>
            </a:r>
          </a:p>
          <a:p>
            <a:endParaRPr lang="en-US" sz="3200" dirty="0"/>
          </a:p>
        </p:txBody>
      </p:sp>
      <p:sp>
        <p:nvSpPr>
          <p:cNvPr id="4" name="Footer Placeholder 3"/>
          <p:cNvSpPr>
            <a:spLocks noGrp="1"/>
          </p:cNvSpPr>
          <p:nvPr>
            <p:ph type="ftr" sz="quarter" idx="11"/>
          </p:nvPr>
        </p:nvSpPr>
        <p:spPr/>
        <p:txBody>
          <a:bodyPr/>
          <a:lstStyle/>
          <a:p>
            <a:r>
              <a:rPr lang="en-US" smtClean="0"/>
              <a:t>Made By : Mr Himanshu Pabbi</a:t>
            </a:r>
            <a:endParaRPr lang="en-US"/>
          </a:p>
        </p:txBody>
      </p:sp>
      <p:sp>
        <p:nvSpPr>
          <p:cNvPr id="6" name="Slide Number Placeholder 5"/>
          <p:cNvSpPr>
            <a:spLocks noGrp="1"/>
          </p:cNvSpPr>
          <p:nvPr>
            <p:ph type="sldNum" sz="quarter" idx="12"/>
          </p:nvPr>
        </p:nvSpPr>
        <p:spPr/>
        <p:txBody>
          <a:bodyPr/>
          <a:lstStyle/>
          <a:p>
            <a:fld id="{44369560-3326-4089-A051-E5DADADC6361}" type="slidenum">
              <a:rPr lang="en-US" smtClean="0"/>
              <a:pPr/>
              <a:t>138</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304800" y="3886200"/>
            <a:ext cx="86106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Queuing Time</a:t>
            </a:r>
            <a:endParaRPr lang="en-US" b="1" dirty="0"/>
          </a:p>
        </p:txBody>
      </p:sp>
      <p:sp>
        <p:nvSpPr>
          <p:cNvPr id="3" name="Content Placeholder 2"/>
          <p:cNvSpPr>
            <a:spLocks noGrp="1"/>
          </p:cNvSpPr>
          <p:nvPr>
            <p:ph idx="1"/>
          </p:nvPr>
        </p:nvSpPr>
        <p:spPr>
          <a:xfrm>
            <a:off x="457200" y="1285860"/>
            <a:ext cx="8229600" cy="4840303"/>
          </a:xfrm>
        </p:spPr>
        <p:txBody>
          <a:bodyPr/>
          <a:lstStyle/>
          <a:p>
            <a:r>
              <a:rPr lang="en-US" dirty="0" smtClean="0"/>
              <a:t>The third component in latency is the queuing time, the time needed for each intermediate or end device to hold the message before it can be processed.</a:t>
            </a:r>
          </a:p>
          <a:p>
            <a:r>
              <a:rPr lang="en-IN" dirty="0" smtClean="0"/>
              <a:t>It depends on load of the network.</a:t>
            </a:r>
            <a:endParaRPr lang="en-US" dirty="0"/>
          </a:p>
        </p:txBody>
      </p:sp>
      <p:sp>
        <p:nvSpPr>
          <p:cNvPr id="4" name="Footer Placeholder 3"/>
          <p:cNvSpPr>
            <a:spLocks noGrp="1"/>
          </p:cNvSpPr>
          <p:nvPr>
            <p:ph type="ftr" sz="quarter" idx="11"/>
          </p:nvPr>
        </p:nvSpPr>
        <p:spPr/>
        <p:txBody>
          <a:bodyPr/>
          <a:lstStyle/>
          <a:p>
            <a:r>
              <a:rPr lang="en-US" smtClean="0"/>
              <a:t>Made By : Mr Himanshu Pabbi</a:t>
            </a:r>
            <a:endParaRPr lang="en-US"/>
          </a:p>
        </p:txBody>
      </p:sp>
      <p:sp>
        <p:nvSpPr>
          <p:cNvPr id="5" name="Slide Number Placeholder 4"/>
          <p:cNvSpPr>
            <a:spLocks noGrp="1"/>
          </p:cNvSpPr>
          <p:nvPr>
            <p:ph type="sldNum" sz="quarter" idx="12"/>
          </p:nvPr>
        </p:nvSpPr>
        <p:spPr/>
        <p:txBody>
          <a:bodyPr/>
          <a:lstStyle/>
          <a:p>
            <a:fld id="{44369560-3326-4089-A051-E5DADADC6361}" type="slidenum">
              <a:rPr lang="en-US" smtClean="0"/>
              <a:pPr/>
              <a:t>139</a:t>
            </a:fld>
            <a:endParaRPr lang="en-US"/>
          </a:p>
        </p:txBody>
      </p:sp>
      <p:pic>
        <p:nvPicPr>
          <p:cNvPr id="6" name="Picture 5"/>
          <p:cNvPicPr>
            <a:picLocks noChangeAspect="1" noChangeArrowheads="1"/>
          </p:cNvPicPr>
          <p:nvPr/>
        </p:nvPicPr>
        <p:blipFill>
          <a:blip r:embed="rId2"/>
          <a:srcRect/>
          <a:stretch>
            <a:fillRect/>
          </a:stretch>
        </p:blipFill>
        <p:spPr bwMode="auto">
          <a:xfrm>
            <a:off x="428596" y="4071942"/>
            <a:ext cx="8286776"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NETWORKS</a:t>
            </a:r>
            <a:endParaRPr lang="en-US" b="1" dirty="0"/>
          </a:p>
        </p:txBody>
      </p:sp>
      <p:sp>
        <p:nvSpPr>
          <p:cNvPr id="3" name="Content Placeholder 2"/>
          <p:cNvSpPr>
            <a:spLocks noGrp="1"/>
          </p:cNvSpPr>
          <p:nvPr>
            <p:ph idx="1"/>
          </p:nvPr>
        </p:nvSpPr>
        <p:spPr/>
        <p:txBody>
          <a:bodyPr/>
          <a:lstStyle/>
          <a:p>
            <a:r>
              <a:rPr lang="en-US" dirty="0" smtClean="0"/>
              <a:t>A network is a set of devices (often referred to as nodes) connected by communication links. </a:t>
            </a:r>
          </a:p>
          <a:p>
            <a:r>
              <a:rPr lang="en-US" dirty="0" smtClean="0"/>
              <a:t>A node can be a computer, printer, or any other device capable of sending and/or receiving data generated by other nodes on the network</a:t>
            </a:r>
          </a:p>
          <a:p>
            <a:pPr>
              <a:buNone/>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4. Processing Time</a:t>
            </a:r>
            <a:endParaRPr lang="en-US" b="1" dirty="0"/>
          </a:p>
        </p:txBody>
      </p:sp>
      <p:sp>
        <p:nvSpPr>
          <p:cNvPr id="3" name="Content Placeholder 2"/>
          <p:cNvSpPr>
            <a:spLocks noGrp="1"/>
          </p:cNvSpPr>
          <p:nvPr>
            <p:ph idx="1"/>
          </p:nvPr>
        </p:nvSpPr>
        <p:spPr>
          <a:xfrm>
            <a:off x="457200" y="1214422"/>
            <a:ext cx="8229600" cy="4911741"/>
          </a:xfrm>
        </p:spPr>
        <p:txBody>
          <a:bodyPr/>
          <a:lstStyle/>
          <a:p>
            <a:r>
              <a:rPr lang="en-IN" dirty="0" smtClean="0"/>
              <a:t>It is the time needed by intermediate device to process the packet.</a:t>
            </a:r>
          </a:p>
          <a:p>
            <a:endParaRPr lang="en-IN" dirty="0" smtClean="0"/>
          </a:p>
          <a:p>
            <a:pPr>
              <a:buNone/>
            </a:pPr>
            <a:r>
              <a:rPr lang="en-IN" b="1" dirty="0" smtClean="0"/>
              <a:t>Total Delay = </a:t>
            </a:r>
            <a:r>
              <a:rPr lang="en-IN" b="1" dirty="0" err="1" smtClean="0"/>
              <a:t>Tp</a:t>
            </a:r>
            <a:r>
              <a:rPr lang="en-IN" b="1" dirty="0" smtClean="0"/>
              <a:t> + </a:t>
            </a:r>
            <a:r>
              <a:rPr lang="en-IN" b="1" dirty="0" err="1" smtClean="0"/>
              <a:t>Tt</a:t>
            </a:r>
            <a:r>
              <a:rPr lang="en-IN" b="1" dirty="0" smtClean="0"/>
              <a:t> + QT + PT</a:t>
            </a:r>
          </a:p>
        </p:txBody>
      </p:sp>
      <p:sp>
        <p:nvSpPr>
          <p:cNvPr id="4" name="Footer Placeholder 3"/>
          <p:cNvSpPr>
            <a:spLocks noGrp="1"/>
          </p:cNvSpPr>
          <p:nvPr>
            <p:ph type="ftr" sz="quarter" idx="11"/>
          </p:nvPr>
        </p:nvSpPr>
        <p:spPr/>
        <p:txBody>
          <a:bodyPr/>
          <a:lstStyle/>
          <a:p>
            <a:r>
              <a:rPr lang="en-US" smtClean="0"/>
              <a:t>Made By : Mr Himanshu Pabbi</a:t>
            </a:r>
            <a:endParaRPr lang="en-US"/>
          </a:p>
        </p:txBody>
      </p:sp>
      <p:sp>
        <p:nvSpPr>
          <p:cNvPr id="5" name="Slide Number Placeholder 4"/>
          <p:cNvSpPr>
            <a:spLocks noGrp="1"/>
          </p:cNvSpPr>
          <p:nvPr>
            <p:ph type="sldNum" sz="quarter" idx="12"/>
          </p:nvPr>
        </p:nvSpPr>
        <p:spPr/>
        <p:txBody>
          <a:bodyPr/>
          <a:lstStyle/>
          <a:p>
            <a:fld id="{44369560-3326-4089-A051-E5DADADC6361}" type="slidenum">
              <a:rPr lang="en-US" smtClean="0"/>
              <a:pPr/>
              <a:t>140</a:t>
            </a:fld>
            <a:endParaRPr lang="en-US"/>
          </a:p>
        </p:txBody>
      </p:sp>
      <p:pic>
        <p:nvPicPr>
          <p:cNvPr id="6" name="Picture 2"/>
          <p:cNvPicPr>
            <a:picLocks noChangeAspect="1" noChangeArrowheads="1"/>
          </p:cNvPicPr>
          <p:nvPr/>
        </p:nvPicPr>
        <p:blipFill>
          <a:blip r:embed="rId2"/>
          <a:srcRect/>
          <a:stretch>
            <a:fillRect/>
          </a:stretch>
        </p:blipFill>
        <p:spPr bwMode="auto">
          <a:xfrm>
            <a:off x="304800" y="3886200"/>
            <a:ext cx="86106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Bandwidth-Delay Product</a:t>
            </a:r>
            <a:endParaRPr lang="en-US" b="1" dirty="0"/>
          </a:p>
        </p:txBody>
      </p:sp>
      <p:sp>
        <p:nvSpPr>
          <p:cNvPr id="3" name="Content Placeholder 2"/>
          <p:cNvSpPr>
            <a:spLocks noGrp="1"/>
          </p:cNvSpPr>
          <p:nvPr>
            <p:ph idx="1"/>
          </p:nvPr>
        </p:nvSpPr>
        <p:spPr/>
        <p:txBody>
          <a:bodyPr/>
          <a:lstStyle/>
          <a:p>
            <a:r>
              <a:rPr lang="en-US" dirty="0" smtClean="0"/>
              <a:t>The bandwidth delay product defines the number of bits that can fill the link.</a:t>
            </a:r>
          </a:p>
          <a:p>
            <a:r>
              <a:rPr lang="en-US" dirty="0" smtClean="0"/>
              <a:t>Bandwidth and delay are two performance metrics of a link</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28596" y="428604"/>
            <a:ext cx="8286808" cy="607223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b="1" dirty="0" smtClean="0"/>
              <a:t>EXPLANATION </a:t>
            </a:r>
            <a:endParaRPr lang="en-US" b="1" dirty="0"/>
          </a:p>
        </p:txBody>
      </p:sp>
      <p:sp>
        <p:nvSpPr>
          <p:cNvPr id="3" name="Content Placeholder 2"/>
          <p:cNvSpPr>
            <a:spLocks noGrp="1"/>
          </p:cNvSpPr>
          <p:nvPr>
            <p:ph idx="1"/>
          </p:nvPr>
        </p:nvSpPr>
        <p:spPr>
          <a:xfrm>
            <a:off x="457200" y="857232"/>
            <a:ext cx="8229600" cy="5857916"/>
          </a:xfrm>
        </p:spPr>
        <p:txBody>
          <a:bodyPr>
            <a:normAutofit fontScale="92500" lnSpcReduction="10000"/>
          </a:bodyPr>
          <a:lstStyle/>
          <a:p>
            <a:r>
              <a:rPr lang="en-US" dirty="0" smtClean="0"/>
              <a:t>Let US assume that we have a link with a bandwidth of 1 bps (unrealistic, but good for demonstration purposes). </a:t>
            </a:r>
          </a:p>
          <a:p>
            <a:r>
              <a:rPr lang="en-US" dirty="0" smtClean="0"/>
              <a:t>We also assume that the delay of the link is 5 s (also unrealistic). </a:t>
            </a:r>
          </a:p>
          <a:p>
            <a:r>
              <a:rPr lang="en-US" dirty="0" smtClean="0"/>
              <a:t>We want to see what the bandwidth-delay product means in this case.</a:t>
            </a:r>
          </a:p>
          <a:p>
            <a:r>
              <a:rPr lang="en-US" dirty="0" smtClean="0"/>
              <a:t>Looking at figure, we can say that this </a:t>
            </a:r>
            <a:r>
              <a:rPr lang="en-US" b="1" dirty="0" smtClean="0"/>
              <a:t>product 1 x 5 is the maximum number of bits that can fill the link</a:t>
            </a:r>
            <a:r>
              <a:rPr lang="en-US" dirty="0" smtClean="0"/>
              <a:t>. </a:t>
            </a:r>
          </a:p>
          <a:p>
            <a:r>
              <a:rPr lang="en-US" dirty="0" smtClean="0"/>
              <a:t>There can be no more than 5 bits at any time on the link.</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TRANSMISSION MEDIA </a:t>
            </a:r>
            <a:endParaRPr lang="en-US" b="1" dirty="0"/>
          </a:p>
        </p:txBody>
      </p:sp>
      <p:pic>
        <p:nvPicPr>
          <p:cNvPr id="2050" name="Picture 2"/>
          <p:cNvPicPr>
            <a:picLocks noChangeAspect="1" noChangeArrowheads="1"/>
          </p:cNvPicPr>
          <p:nvPr/>
        </p:nvPicPr>
        <p:blipFill>
          <a:blip r:embed="rId2"/>
          <a:srcRect/>
          <a:stretch>
            <a:fillRect/>
          </a:stretch>
        </p:blipFill>
        <p:spPr bwMode="auto">
          <a:xfrm>
            <a:off x="285720" y="1357298"/>
            <a:ext cx="8572559" cy="464347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1. Twisted pair</a:t>
            </a:r>
            <a:endParaRPr lang="en-US" b="1" dirty="0"/>
          </a:p>
        </p:txBody>
      </p:sp>
      <p:sp>
        <p:nvSpPr>
          <p:cNvPr id="3" name="Content Placeholder 2"/>
          <p:cNvSpPr>
            <a:spLocks noGrp="1"/>
          </p:cNvSpPr>
          <p:nvPr>
            <p:ph idx="1"/>
          </p:nvPr>
        </p:nvSpPr>
        <p:spPr>
          <a:xfrm>
            <a:off x="457200" y="1142984"/>
            <a:ext cx="8229600" cy="4983179"/>
          </a:xfrm>
        </p:spPr>
        <p:txBody>
          <a:bodyPr/>
          <a:lstStyle/>
          <a:p>
            <a:r>
              <a:rPr lang="en-IN" dirty="0" smtClean="0"/>
              <a:t>One of the wire is used to carry signal and other act of ground reference so the receiver uses the difference b/w the two.</a:t>
            </a:r>
          </a:p>
          <a:p>
            <a:r>
              <a:rPr lang="en-IN" dirty="0" smtClean="0"/>
              <a:t>Twisting of wire reduces cross talk.</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2428860" y="4286256"/>
            <a:ext cx="5605464" cy="221457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4369560-3326-4089-A051-E5DADADC6361}"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twisted pair cable </a:t>
            </a:r>
            <a:endParaRPr lang="en-US" b="1" dirty="0"/>
          </a:p>
        </p:txBody>
      </p:sp>
      <p:pic>
        <p:nvPicPr>
          <p:cNvPr id="5122" name="Picture 2"/>
          <p:cNvPicPr>
            <a:picLocks noGrp="1" noChangeAspect="1" noChangeArrowheads="1"/>
          </p:cNvPicPr>
          <p:nvPr>
            <p:ph idx="1"/>
          </p:nvPr>
        </p:nvPicPr>
        <p:blipFill>
          <a:blip r:embed="rId2"/>
          <a:srcRect/>
          <a:stretch>
            <a:fillRect/>
          </a:stretch>
        </p:blipFill>
        <p:spPr bwMode="auto">
          <a:xfrm>
            <a:off x="500034" y="1428736"/>
            <a:ext cx="8286807" cy="514353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buNone/>
            </a:pPr>
            <a:r>
              <a:rPr lang="en-US" b="1" dirty="0" smtClean="0"/>
              <a:t>Unshielded Twisted Pair (UTP)</a:t>
            </a:r>
          </a:p>
          <a:p>
            <a:pPr fontAlgn="base"/>
            <a:r>
              <a:rPr lang="en-US" dirty="0" smtClean="0"/>
              <a:t>UTP cables are mostly used for LAN networks. They can be used for voice, low-speed data, high-speed data, audio and paging systems, and building automation and control systems..</a:t>
            </a:r>
            <a:endParaRPr lang="en-US" b="1" dirty="0" smtClean="0"/>
          </a:p>
          <a:p>
            <a:pPr fontAlgn="base"/>
            <a:r>
              <a:rPr lang="en-US" b="1" dirty="0" smtClean="0"/>
              <a:t>Advantages:</a:t>
            </a:r>
          </a:p>
          <a:p>
            <a:pPr fontAlgn="base"/>
            <a:r>
              <a:rPr lang="en-US" dirty="0" smtClean="0"/>
              <a:t>Least expensive</a:t>
            </a:r>
          </a:p>
          <a:p>
            <a:pPr fontAlgn="base"/>
            <a:r>
              <a:rPr lang="en-US" dirty="0" smtClean="0"/>
              <a:t>Easy to install</a:t>
            </a:r>
          </a:p>
          <a:p>
            <a:pPr fontAlgn="base"/>
            <a:r>
              <a:rPr lang="en-US" dirty="0" smtClean="0"/>
              <a:t>High speed capacity</a:t>
            </a:r>
          </a:p>
          <a:p>
            <a:pPr>
              <a:buNone/>
            </a:pPr>
            <a:endParaRPr lang="en-IN" dirty="0" smtClean="0"/>
          </a:p>
        </p:txBody>
      </p:sp>
      <p:sp>
        <p:nvSpPr>
          <p:cNvPr id="5" name="Slide Number Placeholder 4"/>
          <p:cNvSpPr>
            <a:spLocks noGrp="1"/>
          </p:cNvSpPr>
          <p:nvPr>
            <p:ph type="sldNum" sz="quarter" idx="12"/>
          </p:nvPr>
        </p:nvSpPr>
        <p:spPr/>
        <p:txBody>
          <a:bodyPr/>
          <a:lstStyle/>
          <a:p>
            <a:fld id="{44369560-3326-4089-A051-E5DADADC6361}" type="slidenum">
              <a:rPr lang="en-US" smtClean="0"/>
              <a:pPr/>
              <a:t>147</a:t>
            </a:fld>
            <a:endParaRPr lang="en-US"/>
          </a:p>
        </p:txBody>
      </p:sp>
      <p:pic>
        <p:nvPicPr>
          <p:cNvPr id="1026" name="Picture 2"/>
          <p:cNvPicPr>
            <a:picLocks noChangeAspect="1" noChangeArrowheads="1"/>
          </p:cNvPicPr>
          <p:nvPr/>
        </p:nvPicPr>
        <p:blipFill>
          <a:blip r:embed="rId2"/>
          <a:srcRect/>
          <a:stretch>
            <a:fillRect/>
          </a:stretch>
        </p:blipFill>
        <p:spPr bwMode="auto">
          <a:xfrm>
            <a:off x="4357686" y="3500438"/>
            <a:ext cx="4572032"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b="1" dirty="0" smtClean="0"/>
              <a:t>Shielded Twisted Pair (STP)</a:t>
            </a:r>
          </a:p>
          <a:p>
            <a:pPr>
              <a:buNone/>
            </a:pPr>
            <a:r>
              <a:rPr lang="en-US" dirty="0" smtClean="0"/>
              <a:t>This type of cable consists of a special jacket to block external interference. </a:t>
            </a:r>
          </a:p>
          <a:p>
            <a:pPr>
              <a:buNone/>
            </a:pPr>
            <a:r>
              <a:rPr lang="en-US" dirty="0" smtClean="0"/>
              <a:t>It is used in fast-data-rate Ethernet and in voice and data channels of telephone lines.</a:t>
            </a:r>
          </a:p>
          <a:p>
            <a:pPr fontAlgn="base">
              <a:buNone/>
            </a:pPr>
            <a:r>
              <a:rPr lang="en-US" b="1" dirty="0" smtClean="0"/>
              <a:t>Advantages:</a:t>
            </a:r>
          </a:p>
          <a:p>
            <a:pPr fontAlgn="base"/>
            <a:r>
              <a:rPr lang="en-US" dirty="0" smtClean="0"/>
              <a:t>Better performance at a higher data rate in comparison to UTP</a:t>
            </a:r>
          </a:p>
          <a:p>
            <a:pPr fontAlgn="base"/>
            <a:r>
              <a:rPr lang="en-US" dirty="0" smtClean="0"/>
              <a:t>Eliminates crosstalk</a:t>
            </a:r>
          </a:p>
          <a:p>
            <a:pPr fontAlgn="base"/>
            <a:r>
              <a:rPr lang="en-US" dirty="0" err="1" smtClean="0"/>
              <a:t>Comparitively</a:t>
            </a:r>
            <a:r>
              <a:rPr lang="en-US" dirty="0" smtClean="0"/>
              <a:t> faster</a:t>
            </a:r>
          </a:p>
          <a:p>
            <a:pPr>
              <a:buNone/>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149</a:t>
            </a:fld>
            <a:endParaRPr lang="en-US"/>
          </a:p>
        </p:txBody>
      </p:sp>
      <p:pic>
        <p:nvPicPr>
          <p:cNvPr id="6" name="Picture 2"/>
          <p:cNvPicPr>
            <a:picLocks noGrp="1" noChangeAspect="1" noChangeArrowheads="1"/>
          </p:cNvPicPr>
          <p:nvPr>
            <p:ph idx="1"/>
          </p:nvPr>
        </p:nvPicPr>
        <p:blipFill>
          <a:blip r:embed="rId2"/>
          <a:srcRect/>
          <a:stretch>
            <a:fillRect/>
          </a:stretch>
        </p:blipFill>
        <p:spPr bwMode="auto">
          <a:xfrm>
            <a:off x="571472" y="1571612"/>
            <a:ext cx="8143932" cy="4429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b="1" dirty="0" smtClean="0"/>
              <a:t>Distributed Processing </a:t>
            </a:r>
            <a:endParaRPr lang="en-US" b="1" dirty="0"/>
          </a:p>
        </p:txBody>
      </p:sp>
      <p:sp>
        <p:nvSpPr>
          <p:cNvPr id="3" name="Content Placeholder 2"/>
          <p:cNvSpPr>
            <a:spLocks noGrp="1"/>
          </p:cNvSpPr>
          <p:nvPr>
            <p:ph idx="1"/>
          </p:nvPr>
        </p:nvSpPr>
        <p:spPr/>
        <p:txBody>
          <a:bodyPr/>
          <a:lstStyle/>
          <a:p>
            <a:r>
              <a:rPr lang="en-US" dirty="0" smtClean="0"/>
              <a:t>Most networks use distributed processing, in which a task is divided among multiple computers. </a:t>
            </a:r>
          </a:p>
          <a:p>
            <a:r>
              <a:rPr lang="en-US" dirty="0" smtClean="0"/>
              <a:t>Instead of one single large machine being responsible for all aspects of a process, separate computers (usually a personal computer or workstation) handle a subset.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Connector </a:t>
            </a:r>
            <a:endParaRPr lang="en-US" b="1" dirty="0"/>
          </a:p>
        </p:txBody>
      </p:sp>
      <p:sp>
        <p:nvSpPr>
          <p:cNvPr id="3" name="Content Placeholder 2"/>
          <p:cNvSpPr>
            <a:spLocks noGrp="1"/>
          </p:cNvSpPr>
          <p:nvPr>
            <p:ph idx="1"/>
          </p:nvPr>
        </p:nvSpPr>
        <p:spPr>
          <a:xfrm>
            <a:off x="457200" y="1214422"/>
            <a:ext cx="8229600" cy="4911741"/>
          </a:xfrm>
        </p:spPr>
        <p:txBody>
          <a:bodyPr/>
          <a:lstStyle/>
          <a:p>
            <a:r>
              <a:rPr lang="en-IN" dirty="0" smtClean="0"/>
              <a:t>RJ-45 is used to connect twisted pair which is a key connector.</a:t>
            </a:r>
          </a:p>
        </p:txBody>
      </p:sp>
      <p:pic>
        <p:nvPicPr>
          <p:cNvPr id="1026" name="Picture 2"/>
          <p:cNvPicPr>
            <a:picLocks noChangeAspect="1" noChangeArrowheads="1"/>
          </p:cNvPicPr>
          <p:nvPr/>
        </p:nvPicPr>
        <p:blipFill>
          <a:blip r:embed="rId2"/>
          <a:srcRect/>
          <a:stretch>
            <a:fillRect/>
          </a:stretch>
        </p:blipFill>
        <p:spPr bwMode="auto">
          <a:xfrm>
            <a:off x="571472" y="3214686"/>
            <a:ext cx="7715304" cy="328614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4369560-3326-4089-A051-E5DADADC6361}"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151</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285852" y="1285860"/>
            <a:ext cx="5786478" cy="4357718"/>
          </a:xfrm>
          <a:prstGeom prst="rect">
            <a:avLst/>
          </a:prstGeom>
          <a:noFill/>
          <a:ln w="9525">
            <a:noFill/>
            <a:miter lim="800000"/>
            <a:headEnd/>
            <a:tailEnd/>
          </a:ln>
          <a:effectLst/>
        </p:spPr>
      </p:pic>
      <p:sp>
        <p:nvSpPr>
          <p:cNvPr id="7" name="TextBox 6"/>
          <p:cNvSpPr txBox="1"/>
          <p:nvPr/>
        </p:nvSpPr>
        <p:spPr>
          <a:xfrm>
            <a:off x="571472" y="285728"/>
            <a:ext cx="8286808" cy="584775"/>
          </a:xfrm>
          <a:prstGeom prst="rect">
            <a:avLst/>
          </a:prstGeom>
          <a:noFill/>
        </p:spPr>
        <p:txBody>
          <a:bodyPr wrap="square" rtlCol="0">
            <a:spAutoFit/>
          </a:bodyPr>
          <a:lstStyle/>
          <a:p>
            <a:pPr algn="ctr"/>
            <a:r>
              <a:rPr lang="en-IN" sz="3200" b="1" dirty="0" smtClean="0"/>
              <a:t>RJ-45 CONNECTOR </a:t>
            </a:r>
            <a:endParaRPr lang="en-US" sz="3200"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US" b="1" dirty="0"/>
          </a:p>
        </p:txBody>
      </p:sp>
      <p:sp>
        <p:nvSpPr>
          <p:cNvPr id="3" name="Content Placeholder 2"/>
          <p:cNvSpPr>
            <a:spLocks noGrp="1"/>
          </p:cNvSpPr>
          <p:nvPr>
            <p:ph idx="1"/>
          </p:nvPr>
        </p:nvSpPr>
        <p:spPr>
          <a:xfrm>
            <a:off x="457200" y="1285860"/>
            <a:ext cx="8229600" cy="5572140"/>
          </a:xfrm>
        </p:spPr>
        <p:txBody>
          <a:bodyPr>
            <a:normAutofit/>
          </a:bodyPr>
          <a:lstStyle/>
          <a:p>
            <a:r>
              <a:rPr lang="en-US" b="1" dirty="0" smtClean="0"/>
              <a:t>Twisted-pair cables are used in telephone lines to provide voice and data channels.</a:t>
            </a:r>
          </a:p>
          <a:p>
            <a:r>
              <a:rPr lang="en-US" dirty="0" smtClean="0"/>
              <a:t>Unshielded twisted pair (UTP) is a type of copper cabling used in telephone wiring and local area networks (</a:t>
            </a:r>
            <a:r>
              <a:rPr lang="en-US" u="sng" dirty="0" smtClean="0">
                <a:hlinkClick r:id="rId2"/>
              </a:rPr>
              <a:t>LANs</a:t>
            </a:r>
            <a:r>
              <a:rPr lang="en-US" dirty="0" smtClean="0"/>
              <a:t>).</a:t>
            </a:r>
            <a:endParaRPr lang="en-US" b="1" dirty="0" smtClean="0"/>
          </a:p>
          <a:p>
            <a:r>
              <a:rPr lang="en-US" dirty="0" smtClean="0"/>
              <a:t>The local loop-the line that connects subscribers to the central telephone office---commonly consists of </a:t>
            </a:r>
            <a:r>
              <a:rPr lang="en-US" b="1" dirty="0" smtClean="0"/>
              <a:t>unshielded twisted-pair cables</a:t>
            </a:r>
            <a:r>
              <a:rPr lang="en-US" dirty="0" smtClean="0"/>
              <a:t>.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 Coaxial Cable </a:t>
            </a:r>
            <a:endParaRPr lang="en-US" b="1" dirty="0"/>
          </a:p>
        </p:txBody>
      </p:sp>
      <p:sp>
        <p:nvSpPr>
          <p:cNvPr id="6" name="Rectangle 5"/>
          <p:cNvSpPr/>
          <p:nvPr/>
        </p:nvSpPr>
        <p:spPr>
          <a:xfrm>
            <a:off x="500034" y="3857628"/>
            <a:ext cx="8143932" cy="2677656"/>
          </a:xfrm>
          <a:prstGeom prst="rect">
            <a:avLst/>
          </a:prstGeom>
        </p:spPr>
        <p:txBody>
          <a:bodyPr wrap="square">
            <a:spAutoFit/>
          </a:bodyPr>
          <a:lstStyle/>
          <a:p>
            <a:pPr>
              <a:buFont typeface="Arial" pitchFamily="34" charset="0"/>
              <a:buChar char="•"/>
            </a:pPr>
            <a:r>
              <a:rPr lang="en-US" sz="2800" dirty="0" smtClean="0"/>
              <a:t> Coaxial cable is very commonly used transmission media, for example, TV wire is usually a coaxial cable.</a:t>
            </a:r>
          </a:p>
          <a:p>
            <a:endParaRPr lang="en-US" sz="2800" dirty="0" smtClean="0"/>
          </a:p>
          <a:p>
            <a:pPr>
              <a:buFont typeface="Arial" pitchFamily="34" charset="0"/>
              <a:buChar char="•"/>
            </a:pPr>
            <a:r>
              <a:rPr lang="en-US" sz="2800" dirty="0" smtClean="0"/>
              <a:t> The name of the cable is coaxial as it contains two conductors parallel to each other.</a:t>
            </a:r>
          </a:p>
          <a:p>
            <a:pPr>
              <a:buFont typeface="Arial" pitchFamily="34" charset="0"/>
              <a:buChar char="•"/>
            </a:pPr>
            <a:r>
              <a:rPr lang="en-IN" sz="2800" dirty="0" smtClean="0"/>
              <a:t>Insulator protects from heating of wire</a:t>
            </a:r>
            <a:endParaRPr lang="en-US" sz="2800" dirty="0" smtClean="0"/>
          </a:p>
        </p:txBody>
      </p:sp>
      <p:pic>
        <p:nvPicPr>
          <p:cNvPr id="4098" name="Picture 2"/>
          <p:cNvPicPr>
            <a:picLocks noChangeAspect="1" noChangeArrowheads="1"/>
          </p:cNvPicPr>
          <p:nvPr/>
        </p:nvPicPr>
        <p:blipFill>
          <a:blip r:embed="rId2"/>
          <a:srcRect/>
          <a:stretch>
            <a:fillRect/>
          </a:stretch>
        </p:blipFill>
        <p:spPr bwMode="auto">
          <a:xfrm>
            <a:off x="571472" y="1142984"/>
            <a:ext cx="7786742" cy="2571768"/>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44369560-3326-4089-A051-E5DADADC6361}"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fontScale="92500" lnSpcReduction="10000"/>
          </a:bodyPr>
          <a:lstStyle/>
          <a:p>
            <a:r>
              <a:rPr lang="en-US" b="1" dirty="0" smtClean="0"/>
              <a:t>Coaxial cable (or coax) carries signals of higher frequency ranges than those in twisted pair cable</a:t>
            </a:r>
            <a:r>
              <a:rPr lang="en-US" dirty="0" smtClean="0"/>
              <a:t>, in part because the two media are constructed quite differently. </a:t>
            </a:r>
          </a:p>
          <a:p>
            <a:r>
              <a:rPr lang="en-US" dirty="0" smtClean="0"/>
              <a:t>Instead of having two wires, coax has a central core conductor of solid or stranded wire (usually copper) enclosed in an insulating sheath, which is, in turn, encased in an outer conductor of metal foil, braid, or a combination of the two.</a:t>
            </a:r>
          </a:p>
          <a:p>
            <a:r>
              <a:rPr lang="en-US" dirty="0" smtClean="0"/>
              <a:t> </a:t>
            </a:r>
            <a:r>
              <a:rPr lang="en-US" b="1" dirty="0" smtClean="0"/>
              <a:t>The outer metallic wrapping serves  as a shield against noise</a:t>
            </a:r>
            <a:r>
              <a:rPr lang="en-US" dirty="0" smtClean="0"/>
              <a:t>. </a:t>
            </a:r>
          </a:p>
          <a:p>
            <a:r>
              <a:rPr lang="en-US" b="1" dirty="0" smtClean="0"/>
              <a:t>This outer conductor is also enclosed in an insulating sheath, and the whole cable is protected by a plastic cover</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pPr>
              <a:buNone/>
            </a:pPr>
            <a:r>
              <a:rPr lang="en-US" b="1" dirty="0" smtClean="0"/>
              <a:t>Advantages Of Coaxial cable:</a:t>
            </a:r>
            <a:endParaRPr lang="en-US" dirty="0" smtClean="0"/>
          </a:p>
          <a:p>
            <a:pPr marL="514350" indent="-514350">
              <a:buFont typeface="+mj-lt"/>
              <a:buAutoNum type="arabicPeriod"/>
            </a:pPr>
            <a:r>
              <a:rPr lang="en-US" dirty="0" smtClean="0"/>
              <a:t>The data can be transmitted at high speed.</a:t>
            </a:r>
          </a:p>
          <a:p>
            <a:pPr marL="514350" indent="-514350">
              <a:buFont typeface="+mj-lt"/>
              <a:buAutoNum type="arabicPeriod"/>
            </a:pPr>
            <a:r>
              <a:rPr lang="en-US" dirty="0" smtClean="0"/>
              <a:t>It has better shielding as compared to twisted pair cable.</a:t>
            </a:r>
          </a:p>
          <a:p>
            <a:pPr marL="514350" indent="-514350">
              <a:buFont typeface="+mj-lt"/>
              <a:buAutoNum type="arabicPeriod"/>
            </a:pPr>
            <a:r>
              <a:rPr lang="en-US" dirty="0" smtClean="0"/>
              <a:t>It provides higher bandwidth.</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Coaxial Cable Standards</a:t>
            </a:r>
            <a:endParaRPr lang="en-US" b="1" dirty="0"/>
          </a:p>
        </p:txBody>
      </p:sp>
      <p:sp>
        <p:nvSpPr>
          <p:cNvPr id="3" name="Content Placeholder 2"/>
          <p:cNvSpPr>
            <a:spLocks noGrp="1"/>
          </p:cNvSpPr>
          <p:nvPr>
            <p:ph idx="1"/>
          </p:nvPr>
        </p:nvSpPr>
        <p:spPr>
          <a:xfrm>
            <a:off x="457200" y="1214422"/>
            <a:ext cx="8229600" cy="5357850"/>
          </a:xfrm>
        </p:spPr>
        <p:txBody>
          <a:bodyPr>
            <a:normAutofit/>
          </a:bodyPr>
          <a:lstStyle/>
          <a:p>
            <a:r>
              <a:rPr lang="en-US" dirty="0" smtClean="0"/>
              <a:t>Coaxial cables are categorized by their radio government (RG) ratings. </a:t>
            </a:r>
          </a:p>
          <a:p>
            <a:r>
              <a:rPr lang="en-US" dirty="0" smtClean="0"/>
              <a:t>Each RG number denotes a unique set of physical specifications, </a:t>
            </a:r>
            <a:r>
              <a:rPr lang="en-US" b="1" dirty="0" smtClean="0"/>
              <a:t>including the thickness and type of the inner insulator, the construction of the shield, and the size and type of the outer casing.</a:t>
            </a:r>
          </a:p>
          <a:p>
            <a:r>
              <a:rPr lang="en-US" dirty="0" smtClean="0"/>
              <a:t>Each cable defined by an RG rating is adapted for a specialized function, as shown in Table 7.2.</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928662" y="285728"/>
            <a:ext cx="7143800" cy="585791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IN" b="1" dirty="0" smtClean="0"/>
              <a:t>Connector </a:t>
            </a:r>
            <a:endParaRPr lang="en-US" b="1" dirty="0"/>
          </a:p>
        </p:txBody>
      </p:sp>
      <p:sp>
        <p:nvSpPr>
          <p:cNvPr id="3" name="Content Placeholder 2"/>
          <p:cNvSpPr>
            <a:spLocks noGrp="1"/>
          </p:cNvSpPr>
          <p:nvPr>
            <p:ph idx="1"/>
          </p:nvPr>
        </p:nvSpPr>
        <p:spPr>
          <a:xfrm>
            <a:off x="457200" y="1000108"/>
            <a:ext cx="8229600" cy="5500726"/>
          </a:xfrm>
        </p:spPr>
        <p:txBody>
          <a:bodyPr>
            <a:normAutofit/>
          </a:bodyPr>
          <a:lstStyle/>
          <a:p>
            <a:r>
              <a:rPr lang="en-US" dirty="0" smtClean="0"/>
              <a:t>To connect coaxial cable to devices, we need coaxial connectors. </a:t>
            </a:r>
          </a:p>
          <a:p>
            <a:r>
              <a:rPr lang="en-US" dirty="0" smtClean="0"/>
              <a:t>The most common type of connector used today is the </a:t>
            </a:r>
            <a:r>
              <a:rPr lang="en-US" b="1" dirty="0" err="1" smtClean="0"/>
              <a:t>Bayone</a:t>
            </a:r>
            <a:r>
              <a:rPr lang="en-US" b="1" dirty="0" smtClean="0"/>
              <a:t>-Neill-</a:t>
            </a:r>
            <a:r>
              <a:rPr lang="en-US" b="1" dirty="0" err="1" smtClean="0"/>
              <a:t>Concelman</a:t>
            </a:r>
            <a:r>
              <a:rPr lang="en-US" b="1" dirty="0" smtClean="0"/>
              <a:t> (</a:t>
            </a:r>
            <a:r>
              <a:rPr lang="en-US" b="1" dirty="0" err="1" smtClean="0"/>
              <a:t>BNe</a:t>
            </a:r>
            <a:r>
              <a:rPr lang="en-US" b="1" dirty="0" smtClean="0"/>
              <a:t>) </a:t>
            </a:r>
            <a:r>
              <a:rPr lang="en-US" dirty="0" smtClean="0"/>
              <a:t>connector.</a:t>
            </a:r>
          </a:p>
          <a:p>
            <a:r>
              <a:rPr lang="en-US" dirty="0" smtClean="0"/>
              <a:t>The BNC connector is used to connect the end of the cable to a device, such as a TV set. </a:t>
            </a:r>
          </a:p>
        </p:txBody>
      </p:sp>
      <p:sp>
        <p:nvSpPr>
          <p:cNvPr id="5" name="Footer Placeholder 4"/>
          <p:cNvSpPr>
            <a:spLocks noGrp="1"/>
          </p:cNvSpPr>
          <p:nvPr>
            <p:ph type="ftr" sz="quarter" idx="11"/>
          </p:nvPr>
        </p:nvSpPr>
        <p:spPr/>
        <p:txBody>
          <a:bodyPr/>
          <a:lstStyle/>
          <a:p>
            <a:r>
              <a:rPr lang="en-US" smtClean="0"/>
              <a:t>Made By : Mr Himanshu Pabbi</a:t>
            </a:r>
            <a:endParaRPr lang="en-US"/>
          </a:p>
        </p:txBody>
      </p:sp>
      <p:sp>
        <p:nvSpPr>
          <p:cNvPr id="6" name="Slide Number Placeholder 5"/>
          <p:cNvSpPr>
            <a:spLocks noGrp="1"/>
          </p:cNvSpPr>
          <p:nvPr>
            <p:ph type="sldNum" sz="quarter" idx="12"/>
          </p:nvPr>
        </p:nvSpPr>
        <p:spPr/>
        <p:txBody>
          <a:bodyPr/>
          <a:lstStyle/>
          <a:p>
            <a:fld id="{44369560-3326-4089-A051-E5DADADC6361}" type="slidenum">
              <a:rPr lang="en-US" smtClean="0"/>
              <a:pPr/>
              <a:t>158</a:t>
            </a:fld>
            <a:endParaRPr lang="en-US"/>
          </a:p>
        </p:txBody>
      </p:sp>
      <p:pic>
        <p:nvPicPr>
          <p:cNvPr id="7" name="Picture 2"/>
          <p:cNvPicPr>
            <a:picLocks noChangeAspect="1" noChangeArrowheads="1"/>
          </p:cNvPicPr>
          <p:nvPr/>
        </p:nvPicPr>
        <p:blipFill>
          <a:blip r:embed="rId2"/>
          <a:srcRect/>
          <a:stretch>
            <a:fillRect/>
          </a:stretch>
        </p:blipFill>
        <p:spPr bwMode="auto">
          <a:xfrm>
            <a:off x="428596" y="4862513"/>
            <a:ext cx="8072494" cy="1995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US" b="1" dirty="0" smtClean="0"/>
              <a:t>Applications</a:t>
            </a:r>
            <a:endParaRPr lang="en-US" b="1" dirty="0"/>
          </a:p>
        </p:txBody>
      </p:sp>
      <p:sp>
        <p:nvSpPr>
          <p:cNvPr id="3" name="Content Placeholder 2"/>
          <p:cNvSpPr>
            <a:spLocks noGrp="1"/>
          </p:cNvSpPr>
          <p:nvPr>
            <p:ph idx="1"/>
          </p:nvPr>
        </p:nvSpPr>
        <p:spPr>
          <a:xfrm>
            <a:off x="457200" y="928670"/>
            <a:ext cx="8229600" cy="5715040"/>
          </a:xfrm>
        </p:spPr>
        <p:txBody>
          <a:bodyPr>
            <a:normAutofit lnSpcReduction="10000"/>
          </a:bodyPr>
          <a:lstStyle/>
          <a:p>
            <a:r>
              <a:rPr lang="en-US" b="1" dirty="0" smtClean="0"/>
              <a:t>Coaxial cable was widely used in analog telephone networks where a single coaxial network could carry 10,000 voice signals</a:t>
            </a:r>
            <a:r>
              <a:rPr lang="en-US" dirty="0" smtClean="0"/>
              <a:t>. </a:t>
            </a:r>
          </a:p>
          <a:p>
            <a:r>
              <a:rPr lang="en-US" dirty="0" smtClean="0"/>
              <a:t>Later it was used in digital telephone networks where a single coaxial cable could carry digital data up to 600 Mbps.</a:t>
            </a:r>
          </a:p>
          <a:p>
            <a:r>
              <a:rPr lang="en-US" dirty="0" smtClean="0"/>
              <a:t>However, coaxial cable in telephone networks has largely been replaced today with fiber-optic cable. </a:t>
            </a:r>
          </a:p>
          <a:p>
            <a:r>
              <a:rPr lang="en-US" dirty="0" smtClean="0"/>
              <a:t>Another common application of coaxial cable is in </a:t>
            </a:r>
            <a:r>
              <a:rPr lang="en-US" b="1" dirty="0" smtClean="0"/>
              <a:t>traditional Ethernet LANs.</a:t>
            </a:r>
            <a:r>
              <a:rPr lang="en-US" dirty="0" smtClean="0"/>
              <a:t>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US" b="1" dirty="0" smtClean="0"/>
              <a:t>2. Network Criteria </a:t>
            </a:r>
            <a:endParaRPr lang="en-US" b="1" dirty="0"/>
          </a:p>
        </p:txBody>
      </p:sp>
      <p:sp>
        <p:nvSpPr>
          <p:cNvPr id="3" name="Content Placeholder 2"/>
          <p:cNvSpPr>
            <a:spLocks noGrp="1"/>
          </p:cNvSpPr>
          <p:nvPr>
            <p:ph idx="1"/>
          </p:nvPr>
        </p:nvSpPr>
        <p:spPr>
          <a:xfrm>
            <a:off x="457200" y="1142984"/>
            <a:ext cx="8229600" cy="5429288"/>
          </a:xfrm>
        </p:spPr>
        <p:txBody>
          <a:bodyPr>
            <a:normAutofit/>
          </a:bodyPr>
          <a:lstStyle/>
          <a:p>
            <a:r>
              <a:rPr lang="en-US" dirty="0" smtClean="0"/>
              <a:t>A network must be able to meet a certain number of criteria. </a:t>
            </a:r>
          </a:p>
          <a:p>
            <a:r>
              <a:rPr lang="en-US" dirty="0" smtClean="0"/>
              <a:t>The most important of these are </a:t>
            </a:r>
            <a:r>
              <a:rPr lang="en-US" b="1" dirty="0" smtClean="0"/>
              <a:t>performance, reliability, and security.</a:t>
            </a:r>
          </a:p>
          <a:p>
            <a:pPr marL="514350" indent="-514350">
              <a:buFont typeface="+mj-lt"/>
              <a:buAutoNum type="arabicPeriod"/>
            </a:pPr>
            <a:r>
              <a:rPr lang="en-US" b="1" dirty="0" smtClean="0"/>
              <a:t>Performance: </a:t>
            </a:r>
            <a:r>
              <a:rPr lang="en-US" dirty="0" smtClean="0"/>
              <a:t>Performance can be measured in many ways, including transmit time and response time. Transmit time is the amount of time required for a message to travel from one device to another.</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b="1" dirty="0" smtClean="0"/>
              <a:t>FIBER OPTIC CABLE </a:t>
            </a:r>
            <a:endParaRPr lang="en-US" b="1" dirty="0"/>
          </a:p>
        </p:txBody>
      </p:sp>
      <p:sp>
        <p:nvSpPr>
          <p:cNvPr id="3" name="Content Placeholder 2"/>
          <p:cNvSpPr>
            <a:spLocks noGrp="1"/>
          </p:cNvSpPr>
          <p:nvPr>
            <p:ph idx="1"/>
          </p:nvPr>
        </p:nvSpPr>
        <p:spPr>
          <a:xfrm>
            <a:off x="457200" y="857232"/>
            <a:ext cx="8229600" cy="5643602"/>
          </a:xfrm>
        </p:spPr>
        <p:txBody>
          <a:bodyPr/>
          <a:lstStyle/>
          <a:p>
            <a:r>
              <a:rPr lang="en-US" dirty="0" smtClean="0"/>
              <a:t>Fiber optic cable is a cable that uses electrical signals for communication.</a:t>
            </a:r>
          </a:p>
          <a:p>
            <a:r>
              <a:rPr lang="en-US" dirty="0" smtClean="0"/>
              <a:t>Fiber optic is a cable that holds the optical fibers coated in plastic that are used to send the data by pulses of light.</a:t>
            </a:r>
          </a:p>
          <a:p>
            <a:r>
              <a:rPr lang="en-US" dirty="0" smtClean="0"/>
              <a:t>The plastic coating protects the optical fibers from heat, cold, electromagnetic interference from other types of wiring.</a:t>
            </a:r>
          </a:p>
          <a:p>
            <a:r>
              <a:rPr lang="en-US" dirty="0" smtClean="0"/>
              <a:t>Fiber optics provide faster data transmission than copper wires.</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57158" y="214290"/>
            <a:ext cx="8358246" cy="292895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161</a:t>
            </a:fld>
            <a:endParaRPr lang="en-US"/>
          </a:p>
        </p:txBody>
      </p:sp>
      <p:pic>
        <p:nvPicPr>
          <p:cNvPr id="1026" name="Picture 2"/>
          <p:cNvPicPr>
            <a:picLocks noChangeAspect="1" noChangeArrowheads="1"/>
          </p:cNvPicPr>
          <p:nvPr/>
        </p:nvPicPr>
        <p:blipFill>
          <a:blip r:embed="rId3"/>
          <a:srcRect/>
          <a:stretch>
            <a:fillRect/>
          </a:stretch>
        </p:blipFill>
        <p:spPr bwMode="auto">
          <a:xfrm>
            <a:off x="357158" y="3071810"/>
            <a:ext cx="8786842" cy="3190887"/>
          </a:xfrm>
          <a:prstGeom prst="rect">
            <a:avLst/>
          </a:prstGeom>
          <a:noFill/>
          <a:ln w="9525">
            <a:noFill/>
            <a:miter lim="800000"/>
            <a:headEnd/>
            <a:tailEnd/>
          </a:ln>
          <a:effectLst/>
        </p:spPr>
      </p:pic>
      <p:cxnSp>
        <p:nvCxnSpPr>
          <p:cNvPr id="7" name="Straight Arrow Connector 6"/>
          <p:cNvCxnSpPr/>
          <p:nvPr/>
        </p:nvCxnSpPr>
        <p:spPr>
          <a:xfrm rot="16200000" flipV="1">
            <a:off x="3964777" y="678637"/>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4143372" y="1285860"/>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857620" y="2500306"/>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4000496" y="1714488"/>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92500" lnSpcReduction="20000"/>
          </a:bodyPr>
          <a:lstStyle/>
          <a:p>
            <a:r>
              <a:rPr lang="en-US" b="1" dirty="0" smtClean="0"/>
              <a:t>Basic elements of Fiber optic cable:</a:t>
            </a:r>
          </a:p>
          <a:p>
            <a:r>
              <a:rPr lang="en-US" b="1" dirty="0" smtClean="0"/>
              <a:t>Core:</a:t>
            </a:r>
            <a:r>
              <a:rPr lang="en-US" dirty="0" smtClean="0"/>
              <a:t> The optical fiber consists of a narrow strand of </a:t>
            </a:r>
            <a:r>
              <a:rPr lang="en-US" b="1" dirty="0" smtClean="0"/>
              <a:t>glass or plastic known as a core</a:t>
            </a:r>
            <a:r>
              <a:rPr lang="en-US" dirty="0" smtClean="0"/>
              <a:t>. A core is a light transmission area of the fiber. The more the area of the core, the more light will be transmitted into the fiber.</a:t>
            </a:r>
          </a:p>
          <a:p>
            <a:r>
              <a:rPr lang="en-US" b="1" dirty="0" smtClean="0"/>
              <a:t>Cladding:</a:t>
            </a:r>
            <a:r>
              <a:rPr lang="en-US" dirty="0" smtClean="0"/>
              <a:t> The concentric layer of glass is known as cladding. The main functionality of the cladding is to provide the lower refractive index at the core interface as to cause the reflection within the core so that the light waves are transmitted through the fiber.</a:t>
            </a:r>
          </a:p>
          <a:p>
            <a:r>
              <a:rPr lang="en-US" b="1" dirty="0" smtClean="0"/>
              <a:t>Jacket:</a:t>
            </a:r>
            <a:r>
              <a:rPr lang="en-US" dirty="0" smtClean="0"/>
              <a:t> The protective coating consisting of plastic is known as a jacket. The main purpose of a jacket is to preserve the fiber strength, absorb shock and extra fiber protection.</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162</a:t>
            </a:fld>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a:bodyPr>
          <a:lstStyle/>
          <a:p>
            <a:r>
              <a:rPr lang="en-US" dirty="0" smtClean="0"/>
              <a:t>The two primary types of optical fiber cables are</a:t>
            </a:r>
            <a:r>
              <a:rPr lang="en-US" b="1" i="1" dirty="0" smtClean="0"/>
              <a:t> </a:t>
            </a:r>
            <a:r>
              <a:rPr lang="en-US" b="1" dirty="0" smtClean="0"/>
              <a:t>single mode and multi-mode</a:t>
            </a:r>
            <a:r>
              <a:rPr lang="en-US" dirty="0" smtClean="0"/>
              <a:t>. </a:t>
            </a:r>
          </a:p>
          <a:p>
            <a:r>
              <a:rPr lang="en-US" b="1" dirty="0" smtClean="0"/>
              <a:t>Single Mode fiber optic cable </a:t>
            </a:r>
            <a:r>
              <a:rPr lang="en-US" dirty="0" smtClean="0"/>
              <a:t>has a small diameter core that allows only one mode of light to propagate. </a:t>
            </a:r>
          </a:p>
          <a:p>
            <a:r>
              <a:rPr lang="en-US" dirty="0" smtClean="0"/>
              <a:t>Because of this, the number of light reflections created as the light passes through the core decreases, lowering attenuation and creating the ability for the signal to travel further. </a:t>
            </a:r>
          </a:p>
          <a:p>
            <a:r>
              <a:rPr lang="en-US" dirty="0" smtClean="0"/>
              <a:t>This application is typically used in </a:t>
            </a:r>
            <a:r>
              <a:rPr lang="en-US" b="1" dirty="0" smtClean="0"/>
              <a:t>long distance, higher bandwidth runs by Telecommunication company, cable television companies, and Colleges and Universities</a:t>
            </a:r>
            <a:r>
              <a:rPr lang="en-US" dirty="0" smtClean="0"/>
              <a: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164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28596" y="785794"/>
            <a:ext cx="8001056"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429420"/>
          </a:xfrm>
        </p:spPr>
        <p:txBody>
          <a:bodyPr>
            <a:normAutofit fontScale="92500"/>
          </a:bodyPr>
          <a:lstStyle/>
          <a:p>
            <a:r>
              <a:rPr lang="en-US" b="1" dirty="0" smtClean="0"/>
              <a:t>Multimode fiber optic cable has a large           diameter core that allows multiple modes of light to propagate. </a:t>
            </a:r>
          </a:p>
          <a:p>
            <a:r>
              <a:rPr lang="en-US" dirty="0" smtClean="0"/>
              <a:t>Because of this, the number of light reflections created as the </a:t>
            </a:r>
            <a:r>
              <a:rPr lang="en-US" b="1" dirty="0" smtClean="0"/>
              <a:t>light passes through the core increases, creating the ability for more data to pass through at a given time</a:t>
            </a:r>
            <a:r>
              <a:rPr lang="en-US" dirty="0" smtClean="0"/>
              <a:t>. </a:t>
            </a:r>
          </a:p>
          <a:p>
            <a:r>
              <a:rPr lang="en-US" dirty="0" smtClean="0"/>
              <a:t>Because of the high dispersion and attenuation rate with this type of fiber, the quality of the signal is reduced over long distances. </a:t>
            </a:r>
          </a:p>
          <a:p>
            <a:r>
              <a:rPr lang="en-US" b="1" dirty="0" smtClean="0"/>
              <a:t>This application is typically used for short distance, data and audio/video applications in LANs.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00042"/>
            <a:ext cx="8429684" cy="4524315"/>
          </a:xfrm>
          <a:prstGeom prst="rect">
            <a:avLst/>
          </a:prstGeom>
          <a:noFill/>
        </p:spPr>
        <p:txBody>
          <a:bodyPr wrap="square" rtlCol="0">
            <a:spAutoFit/>
          </a:bodyPr>
          <a:lstStyle/>
          <a:p>
            <a:pPr algn="ctr"/>
            <a:r>
              <a:rPr lang="en-IN" sz="3600" b="1" dirty="0" smtClean="0"/>
              <a:t>Connectors </a:t>
            </a:r>
          </a:p>
          <a:p>
            <a:pPr marL="342900" indent="-342900">
              <a:buFont typeface="+mj-lt"/>
              <a:buAutoNum type="arabicPeriod"/>
            </a:pPr>
            <a:r>
              <a:rPr lang="en-IN" sz="3600" b="1" dirty="0" smtClean="0"/>
              <a:t>SC(Subscriber Channel): </a:t>
            </a:r>
            <a:r>
              <a:rPr lang="en-IN" sz="3600" dirty="0" smtClean="0"/>
              <a:t>it is used to connect two optical fiber</a:t>
            </a:r>
          </a:p>
          <a:p>
            <a:pPr marL="342900" indent="-342900">
              <a:buFont typeface="+mj-lt"/>
              <a:buAutoNum type="arabicPeriod"/>
            </a:pPr>
            <a:r>
              <a:rPr lang="en-IN" sz="3600" b="1" dirty="0" smtClean="0"/>
              <a:t>ST(Straight Tip): </a:t>
            </a:r>
            <a:r>
              <a:rPr lang="en-IN" sz="3600" dirty="0" smtClean="0"/>
              <a:t>it is used to connect optical fiber with network devices</a:t>
            </a:r>
          </a:p>
          <a:p>
            <a:pPr marL="342900" indent="-342900">
              <a:buFont typeface="+mj-lt"/>
              <a:buAutoNum type="arabicPeriod"/>
            </a:pPr>
            <a:r>
              <a:rPr lang="en-IN" sz="3600" b="1" dirty="0" smtClean="0"/>
              <a:t>MTRJ(Mechanical Transfer register jacket):</a:t>
            </a:r>
            <a:r>
              <a:rPr lang="en-IN" sz="3600" dirty="0" smtClean="0"/>
              <a:t>it is used to connect optical fiber with end devices like normal PC</a:t>
            </a:r>
            <a:endParaRPr lang="en-US" sz="3600"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166</a:t>
            </a:fld>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28596" y="500042"/>
            <a:ext cx="8215370" cy="600079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US" b="1" dirty="0" smtClean="0"/>
              <a:t>Applications</a:t>
            </a:r>
            <a:endParaRPr lang="en-US" b="1" dirty="0"/>
          </a:p>
        </p:txBody>
      </p:sp>
      <p:sp>
        <p:nvSpPr>
          <p:cNvPr id="3" name="Content Placeholder 2"/>
          <p:cNvSpPr>
            <a:spLocks noGrp="1"/>
          </p:cNvSpPr>
          <p:nvPr>
            <p:ph idx="1"/>
          </p:nvPr>
        </p:nvSpPr>
        <p:spPr>
          <a:xfrm>
            <a:off x="457200" y="928670"/>
            <a:ext cx="8229600" cy="5715040"/>
          </a:xfrm>
        </p:spPr>
        <p:txBody>
          <a:bodyPr>
            <a:normAutofit fontScale="92500" lnSpcReduction="20000"/>
          </a:bodyPr>
          <a:lstStyle/>
          <a:p>
            <a:pPr>
              <a:buNone/>
            </a:pPr>
            <a:r>
              <a:rPr lang="en-US" dirty="0" smtClean="0"/>
              <a:t>1. Fiber-optic cable is often found in backbone networks because its wide bandwidth is cost-effective.</a:t>
            </a:r>
          </a:p>
          <a:p>
            <a:r>
              <a:rPr lang="en-US" dirty="0" smtClean="0"/>
              <a:t>Today, with wavelength-division multiplexing (WDM), we can transfer data at a rate of 1600 </a:t>
            </a:r>
            <a:r>
              <a:rPr lang="en-US" dirty="0" err="1" smtClean="0"/>
              <a:t>Gbps</a:t>
            </a:r>
            <a:r>
              <a:rPr lang="en-US" dirty="0" smtClean="0"/>
              <a:t>. </a:t>
            </a:r>
          </a:p>
          <a:p>
            <a:r>
              <a:rPr lang="en-US" dirty="0" smtClean="0"/>
              <a:t>The SONET network provides such a backbone</a:t>
            </a:r>
          </a:p>
          <a:p>
            <a:pPr>
              <a:buNone/>
            </a:pPr>
            <a:r>
              <a:rPr lang="en-US" dirty="0" smtClean="0"/>
              <a:t>2. Some cable TV companies use a combination of optical fiber and coaxial cable, thus creating a hybrid network. </a:t>
            </a:r>
          </a:p>
          <a:p>
            <a:r>
              <a:rPr lang="en-US" dirty="0" smtClean="0"/>
              <a:t>Optical fiber provides the backbone structure while coaxial cable provides the connection to the user premises.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UNGUIDED MEDIA: WIRELESS</a:t>
            </a:r>
            <a:endParaRPr lang="en-US" b="1" dirty="0"/>
          </a:p>
        </p:txBody>
      </p:sp>
      <p:sp>
        <p:nvSpPr>
          <p:cNvPr id="3" name="Content Placeholder 2"/>
          <p:cNvSpPr>
            <a:spLocks noGrp="1"/>
          </p:cNvSpPr>
          <p:nvPr>
            <p:ph idx="1"/>
          </p:nvPr>
        </p:nvSpPr>
        <p:spPr>
          <a:xfrm>
            <a:off x="457200" y="1571612"/>
            <a:ext cx="8229600" cy="4929222"/>
          </a:xfrm>
        </p:spPr>
        <p:txBody>
          <a:bodyPr>
            <a:normAutofit/>
          </a:bodyPr>
          <a:lstStyle/>
          <a:p>
            <a:r>
              <a:rPr lang="en-US" dirty="0" smtClean="0"/>
              <a:t>This type of communication is often referred to as wireless communication.</a:t>
            </a:r>
          </a:p>
          <a:p>
            <a:r>
              <a:rPr lang="en-US" dirty="0" smtClean="0"/>
              <a:t>Signals are normally broadcast through free space and thus are available to anyone who has a device capable of receiving them.</a:t>
            </a:r>
          </a:p>
          <a:p>
            <a:r>
              <a:rPr lang="en-US" dirty="0" smtClean="0"/>
              <a:t>Multicast communication like </a:t>
            </a:r>
            <a:r>
              <a:rPr lang="en-US" b="1" dirty="0" smtClean="0"/>
              <a:t>radio and television. </a:t>
            </a:r>
          </a:p>
          <a:p>
            <a:r>
              <a:rPr lang="en-US" b="1" dirty="0" smtClean="0"/>
              <a:t>They can penetrate through walls.</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Reliability</a:t>
            </a:r>
            <a:endParaRPr lang="en-US" b="1" dirty="0"/>
          </a:p>
        </p:txBody>
      </p:sp>
      <p:sp>
        <p:nvSpPr>
          <p:cNvPr id="3" name="Content Placeholder 2"/>
          <p:cNvSpPr>
            <a:spLocks noGrp="1"/>
          </p:cNvSpPr>
          <p:nvPr>
            <p:ph idx="1"/>
          </p:nvPr>
        </p:nvSpPr>
        <p:spPr>
          <a:xfrm>
            <a:off x="457200" y="1214422"/>
            <a:ext cx="8229600" cy="5357850"/>
          </a:xfrm>
        </p:spPr>
        <p:txBody>
          <a:bodyPr>
            <a:normAutofit lnSpcReduction="10000"/>
          </a:bodyPr>
          <a:lstStyle/>
          <a:p>
            <a:r>
              <a:rPr lang="en-US" dirty="0" smtClean="0"/>
              <a:t>In addition to accuracy of delivery, network reliability is measured by the frequency of failure, the time it takes a link to recover from a failure.</a:t>
            </a:r>
          </a:p>
          <a:p>
            <a:pPr algn="ctr">
              <a:buNone/>
            </a:pPr>
            <a:r>
              <a:rPr lang="en-US" sz="4400" b="1" dirty="0" smtClean="0"/>
              <a:t>3. Security Network </a:t>
            </a:r>
          </a:p>
          <a:p>
            <a:pPr>
              <a:buNone/>
            </a:pPr>
            <a:r>
              <a:rPr lang="en-US" dirty="0" smtClean="0"/>
              <a:t>security issues include protecting data from unauthorized access, protecting data from damage and development, and implementing policies and procedures for recovery from breaches and data losses.</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17</a:t>
            </a:fld>
            <a:endParaRPr lang="en-US"/>
          </a:p>
        </p:txBody>
      </p:sp>
      <p:sp>
        <p:nvSpPr>
          <p:cNvPr id="6" name="TextBox 5"/>
          <p:cNvSpPr txBox="1"/>
          <p:nvPr/>
        </p:nvSpPr>
        <p:spPr>
          <a:xfrm>
            <a:off x="3500430" y="6143644"/>
            <a:ext cx="2286016" cy="369332"/>
          </a:xfrm>
          <a:prstGeom prst="rect">
            <a:avLst/>
          </a:prstGeom>
          <a:solidFill>
            <a:schemeClr val="accent2"/>
          </a:solidFill>
        </p:spPr>
        <p:txBody>
          <a:bodyPr wrap="square" rtlCol="0">
            <a:spAutoFit/>
          </a:bodyPr>
          <a:lstStyle/>
          <a:p>
            <a:r>
              <a:rPr lang="en-IN" b="1" dirty="0" smtClean="0"/>
              <a:t>Lecture End</a:t>
            </a:r>
            <a:endParaRPr lang="en-US" b="1"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28596" y="285728"/>
            <a:ext cx="8286808" cy="6143668"/>
          </a:xfrm>
          <a:prstGeom prst="rect">
            <a:avLst/>
          </a:prstGeom>
          <a:noFill/>
          <a:ln w="9525">
            <a:noFill/>
            <a:miter lim="800000"/>
            <a:headEnd/>
            <a:tailEnd/>
          </a:ln>
          <a:effectLst/>
        </p:spPr>
      </p:pic>
      <p:cxnSp>
        <p:nvCxnSpPr>
          <p:cNvPr id="6" name="Straight Arrow Connector 5"/>
          <p:cNvCxnSpPr/>
          <p:nvPr/>
        </p:nvCxnSpPr>
        <p:spPr>
          <a:xfrm>
            <a:off x="857224" y="2500306"/>
            <a:ext cx="607223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85918" y="2143116"/>
            <a:ext cx="3714776" cy="369332"/>
          </a:xfrm>
          <a:prstGeom prst="rect">
            <a:avLst/>
          </a:prstGeom>
          <a:noFill/>
        </p:spPr>
        <p:txBody>
          <a:bodyPr wrap="square" rtlCol="0">
            <a:spAutoFit/>
          </a:bodyPr>
          <a:lstStyle/>
          <a:p>
            <a:r>
              <a:rPr lang="en-IN" b="1" dirty="0" smtClean="0"/>
              <a:t>Frequency</a:t>
            </a:r>
            <a:endParaRPr lang="en-US" b="1" dirty="0"/>
          </a:p>
        </p:txBody>
      </p:sp>
      <p:sp>
        <p:nvSpPr>
          <p:cNvPr id="8" name="Slide Number Placeholder 7"/>
          <p:cNvSpPr>
            <a:spLocks noGrp="1"/>
          </p:cNvSpPr>
          <p:nvPr>
            <p:ph type="sldNum" sz="quarter" idx="12"/>
          </p:nvPr>
        </p:nvSpPr>
        <p:spPr/>
        <p:txBody>
          <a:bodyPr/>
          <a:lstStyle/>
          <a:p>
            <a:fld id="{44369560-3326-4089-A051-E5DADADC6361}"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85786" y="642918"/>
            <a:ext cx="7643866" cy="435771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a:bodyPr>
          <a:lstStyle/>
          <a:p>
            <a:pPr marL="742950" indent="-742950">
              <a:buFont typeface="+mj-lt"/>
              <a:buAutoNum type="arabicPeriod"/>
            </a:pPr>
            <a:r>
              <a:rPr lang="en-US" b="1" dirty="0" smtClean="0"/>
              <a:t>Radio Waves</a:t>
            </a:r>
            <a:endParaRPr lang="en-US" b="1" dirty="0"/>
          </a:p>
        </p:txBody>
      </p:sp>
      <p:sp>
        <p:nvSpPr>
          <p:cNvPr id="3" name="Content Placeholder 2"/>
          <p:cNvSpPr>
            <a:spLocks noGrp="1"/>
          </p:cNvSpPr>
          <p:nvPr>
            <p:ph idx="1"/>
          </p:nvPr>
        </p:nvSpPr>
        <p:spPr>
          <a:xfrm>
            <a:off x="457200" y="857232"/>
            <a:ext cx="8229600" cy="6000768"/>
          </a:xfrm>
        </p:spPr>
        <p:txBody>
          <a:bodyPr>
            <a:normAutofit/>
          </a:bodyPr>
          <a:lstStyle/>
          <a:p>
            <a:r>
              <a:rPr lang="en-US" dirty="0" smtClean="0"/>
              <a:t> electromagnetic waves ranging in frequencies between 3 kHz and 1 GHz are normally called radio waves; </a:t>
            </a:r>
          </a:p>
          <a:p>
            <a:r>
              <a:rPr lang="en-US" b="1" dirty="0" smtClean="0"/>
              <a:t>Radio waves, for the most part, are </a:t>
            </a:r>
            <a:r>
              <a:rPr lang="en-US" b="1" dirty="0" err="1" smtClean="0"/>
              <a:t>omni</a:t>
            </a:r>
            <a:r>
              <a:rPr lang="en-US" b="1" dirty="0" smtClean="0"/>
              <a:t>-directional. </a:t>
            </a:r>
          </a:p>
          <a:p>
            <a:r>
              <a:rPr lang="en-US" dirty="0" smtClean="0"/>
              <a:t>When an antenna transmits radio waves, they are propagated in all directions. </a:t>
            </a:r>
          </a:p>
          <a:p>
            <a:r>
              <a:rPr lang="en-US" dirty="0" smtClean="0"/>
              <a:t>This means that the sending and receiving antennas do not have to be aligned. </a:t>
            </a:r>
          </a:p>
          <a:p>
            <a:r>
              <a:rPr lang="en-US" dirty="0" smtClean="0"/>
              <a:t>A sending antenna sends waves that can be received by any receiving antenna.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dirty="0" smtClean="0"/>
              <a:t>The Omni-directional property has a disadvantage, too. </a:t>
            </a:r>
          </a:p>
          <a:p>
            <a:r>
              <a:rPr lang="en-US" dirty="0" smtClean="0"/>
              <a:t>The radio waves transmitted by one antenna are susceptible to interference by another antenna that may send signals using the same frequency or band</a:t>
            </a:r>
          </a:p>
          <a:p>
            <a:r>
              <a:rPr lang="en-US" b="1" dirty="0" smtClean="0"/>
              <a:t>Radio waves, particularly those of low and medium frequencies.</a:t>
            </a:r>
            <a:endParaRPr lang="en-US" dirty="0" smtClean="0"/>
          </a:p>
          <a:p>
            <a:r>
              <a:rPr lang="en-US" b="1" dirty="0" smtClean="0"/>
              <a:t>Radio waves</a:t>
            </a:r>
            <a:r>
              <a:rPr lang="en-US" dirty="0" smtClean="0"/>
              <a:t> – are used to transmit  television and radio programs.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Radio waves, particularly those waves that propagate in the sky mode, can travel long distances</a:t>
            </a:r>
            <a:endParaRPr lang="en-US" dirty="0"/>
          </a:p>
        </p:txBody>
      </p:sp>
      <p:pic>
        <p:nvPicPr>
          <p:cNvPr id="3074" name="Picture 2"/>
          <p:cNvPicPr>
            <a:picLocks noChangeAspect="1" noChangeArrowheads="1"/>
          </p:cNvPicPr>
          <p:nvPr/>
        </p:nvPicPr>
        <p:blipFill>
          <a:blip r:embed="rId2"/>
          <a:srcRect/>
          <a:stretch>
            <a:fillRect/>
          </a:stretch>
        </p:blipFill>
        <p:spPr bwMode="auto">
          <a:xfrm>
            <a:off x="714348" y="1804988"/>
            <a:ext cx="7858180" cy="483872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pPr marL="742950" indent="-742950"/>
            <a:r>
              <a:rPr lang="en-US" b="1" dirty="0" smtClean="0"/>
              <a:t>2. Microwaves</a:t>
            </a:r>
            <a:endParaRPr lang="en-US" b="1" dirty="0"/>
          </a:p>
        </p:txBody>
      </p:sp>
      <p:sp>
        <p:nvSpPr>
          <p:cNvPr id="3" name="Content Placeholder 2"/>
          <p:cNvSpPr>
            <a:spLocks noGrp="1"/>
          </p:cNvSpPr>
          <p:nvPr>
            <p:ph idx="1"/>
          </p:nvPr>
        </p:nvSpPr>
        <p:spPr>
          <a:xfrm>
            <a:off x="457200" y="785794"/>
            <a:ext cx="8229600" cy="6072206"/>
          </a:xfrm>
        </p:spPr>
        <p:txBody>
          <a:bodyPr>
            <a:normAutofit fontScale="92500" lnSpcReduction="20000"/>
          </a:bodyPr>
          <a:lstStyle/>
          <a:p>
            <a:r>
              <a:rPr lang="en-IN" dirty="0" smtClean="0"/>
              <a:t>In this parabolic antenna are mounted on the tower to send a beam to another antennas km away.</a:t>
            </a:r>
            <a:endParaRPr lang="en-US" dirty="0" smtClean="0"/>
          </a:p>
          <a:p>
            <a:r>
              <a:rPr lang="en-US" dirty="0" smtClean="0"/>
              <a:t>Electromagnetic waves having frequencies between I and 300 GHz are called microwaves.</a:t>
            </a:r>
          </a:p>
          <a:p>
            <a:r>
              <a:rPr lang="en-US" dirty="0" smtClean="0"/>
              <a:t>Microwaves are unidirectional. </a:t>
            </a:r>
          </a:p>
          <a:p>
            <a:r>
              <a:rPr lang="en-US" b="1" dirty="0" smtClean="0"/>
              <a:t>The sending and receiving antennas need to be aligned</a:t>
            </a:r>
            <a:r>
              <a:rPr lang="en-US" dirty="0" smtClean="0"/>
              <a:t>. </a:t>
            </a:r>
          </a:p>
          <a:p>
            <a:r>
              <a:rPr lang="en-US" dirty="0" smtClean="0"/>
              <a:t>Higher the tower greater is the range. </a:t>
            </a:r>
          </a:p>
          <a:p>
            <a:r>
              <a:rPr lang="en-IN" dirty="0" smtClean="0"/>
              <a:t>Bandwidth is 1 to 10 mbps</a:t>
            </a:r>
          </a:p>
          <a:p>
            <a:r>
              <a:rPr lang="en-IN" dirty="0" smtClean="0"/>
              <a:t>Attenuation due to environment condition</a:t>
            </a:r>
          </a:p>
          <a:p>
            <a:r>
              <a:rPr lang="en-US" dirty="0" smtClean="0"/>
              <a:t>Microwaves are commonly used in </a:t>
            </a:r>
            <a:r>
              <a:rPr lang="en-US" b="1" dirty="0" smtClean="0"/>
              <a:t>radar systems </a:t>
            </a:r>
            <a:r>
              <a:rPr lang="en-US" dirty="0" smtClean="0"/>
              <a:t>where radar uses microwave radiation to detect the range</a:t>
            </a:r>
            <a:endParaRPr lang="en-IN" dirty="0" smtClean="0"/>
          </a:p>
          <a:p>
            <a:endParaRPr lang="en-IN" dirty="0" smtClean="0"/>
          </a:p>
        </p:txBody>
      </p:sp>
      <p:sp>
        <p:nvSpPr>
          <p:cNvPr id="5" name="Slide Number Placeholder 4"/>
          <p:cNvSpPr>
            <a:spLocks noGrp="1"/>
          </p:cNvSpPr>
          <p:nvPr>
            <p:ph type="sldNum" sz="quarter" idx="12"/>
          </p:nvPr>
        </p:nvSpPr>
        <p:spPr/>
        <p:txBody>
          <a:bodyPr/>
          <a:lstStyle/>
          <a:p>
            <a:fld id="{44369560-3326-4089-A051-E5DADADC6361}"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Unidirectional Antenna</a:t>
            </a:r>
            <a:endParaRPr lang="en-US" b="1" dirty="0"/>
          </a:p>
        </p:txBody>
      </p:sp>
      <p:sp>
        <p:nvSpPr>
          <p:cNvPr id="3" name="Content Placeholder 2"/>
          <p:cNvSpPr>
            <a:spLocks noGrp="1"/>
          </p:cNvSpPr>
          <p:nvPr>
            <p:ph idx="1"/>
          </p:nvPr>
        </p:nvSpPr>
        <p:spPr>
          <a:xfrm>
            <a:off x="457200" y="1142984"/>
            <a:ext cx="8229600" cy="4983179"/>
          </a:xfrm>
        </p:spPr>
        <p:txBody>
          <a:bodyPr/>
          <a:lstStyle/>
          <a:p>
            <a:r>
              <a:rPr lang="en-US" dirty="0" smtClean="0"/>
              <a:t>Microwaves need unidirectional antennas that send out signals in one direction.</a:t>
            </a:r>
          </a:p>
        </p:txBody>
      </p:sp>
      <p:pic>
        <p:nvPicPr>
          <p:cNvPr id="5123" name="Picture 3"/>
          <p:cNvPicPr>
            <a:picLocks noChangeAspect="1" noChangeArrowheads="1"/>
          </p:cNvPicPr>
          <p:nvPr/>
        </p:nvPicPr>
        <p:blipFill>
          <a:blip r:embed="rId2"/>
          <a:srcRect/>
          <a:stretch>
            <a:fillRect/>
          </a:stretch>
        </p:blipFill>
        <p:spPr bwMode="auto">
          <a:xfrm>
            <a:off x="928662" y="2428869"/>
            <a:ext cx="7429551" cy="4143404"/>
          </a:xfrm>
          <a:prstGeom prst="rect">
            <a:avLst/>
          </a:prstGeom>
          <a:noFill/>
          <a:ln w="9525">
            <a:noFill/>
            <a:miter lim="800000"/>
            <a:headEnd/>
            <a:tailEnd/>
          </a:ln>
          <a:effectLst/>
        </p:spPr>
      </p:pic>
      <p:sp>
        <p:nvSpPr>
          <p:cNvPr id="6" name="TextBox 5"/>
          <p:cNvSpPr txBox="1"/>
          <p:nvPr/>
        </p:nvSpPr>
        <p:spPr>
          <a:xfrm>
            <a:off x="714348" y="5657671"/>
            <a:ext cx="2214578" cy="1200329"/>
          </a:xfrm>
          <a:prstGeom prst="rect">
            <a:avLst/>
          </a:prstGeom>
          <a:solidFill>
            <a:schemeClr val="bg1"/>
          </a:solidFill>
        </p:spPr>
        <p:txBody>
          <a:bodyPr wrap="square" rtlCol="0">
            <a:spAutoFit/>
          </a:bodyPr>
          <a:lstStyle/>
          <a:p>
            <a:endParaRPr lang="en-IN" dirty="0" smtClean="0"/>
          </a:p>
          <a:p>
            <a:endParaRPr lang="en-IN" dirty="0" smtClean="0"/>
          </a:p>
          <a:p>
            <a:endParaRPr lang="en-IN" dirty="0" smtClean="0"/>
          </a:p>
          <a:p>
            <a:endParaRPr lang="en-US" dirty="0"/>
          </a:p>
        </p:txBody>
      </p:sp>
      <p:sp>
        <p:nvSpPr>
          <p:cNvPr id="8" name="Slide Number Placeholder 7"/>
          <p:cNvSpPr>
            <a:spLocks noGrp="1"/>
          </p:cNvSpPr>
          <p:nvPr>
            <p:ph type="sldNum" sz="quarter" idx="12"/>
          </p:nvPr>
        </p:nvSpPr>
        <p:spPr/>
        <p:txBody>
          <a:bodyPr/>
          <a:lstStyle/>
          <a:p>
            <a:fld id="{44369560-3326-4089-A051-E5DADADC6361}"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US" b="1" dirty="0" smtClean="0"/>
              <a:t>3. Infrared</a:t>
            </a:r>
            <a:endParaRPr lang="en-US" b="1" dirty="0"/>
          </a:p>
        </p:txBody>
      </p:sp>
      <p:sp>
        <p:nvSpPr>
          <p:cNvPr id="3" name="Content Placeholder 2"/>
          <p:cNvSpPr>
            <a:spLocks noGrp="1"/>
          </p:cNvSpPr>
          <p:nvPr>
            <p:ph idx="1"/>
          </p:nvPr>
        </p:nvSpPr>
        <p:spPr>
          <a:xfrm>
            <a:off x="457200" y="928670"/>
            <a:ext cx="8229600" cy="5715040"/>
          </a:xfrm>
        </p:spPr>
        <p:txBody>
          <a:bodyPr>
            <a:normAutofit/>
          </a:bodyPr>
          <a:lstStyle/>
          <a:p>
            <a:r>
              <a:rPr lang="en-US" dirty="0" smtClean="0"/>
              <a:t>Infrared waves, with frequencies from 300 GHz to 400 THz (wavelengths from 1 mm to 770 nm), can be used for </a:t>
            </a:r>
            <a:r>
              <a:rPr lang="en-US" b="1" dirty="0" smtClean="0"/>
              <a:t>short-range communication.</a:t>
            </a:r>
          </a:p>
          <a:p>
            <a:r>
              <a:rPr lang="en-US" b="1" dirty="0" smtClean="0"/>
              <a:t> Infrared waves, having high frequencies, cannot penetrate walls but it can propagate.</a:t>
            </a:r>
          </a:p>
          <a:p>
            <a:r>
              <a:rPr lang="en-US" dirty="0" smtClean="0"/>
              <a:t>This advantageous characteristic prevents interference between one system and another; a short-range communication system in one room cannot be affected by another system in the next room</a:t>
            </a:r>
            <a:r>
              <a:rPr lang="en-US" b="1" dirty="0" smtClean="0"/>
              <a:t>.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IN" b="1" dirty="0" smtClean="0"/>
              <a:t>Example:</a:t>
            </a:r>
          </a:p>
          <a:p>
            <a:pPr marL="514350" indent="-514350">
              <a:buFont typeface="+mj-lt"/>
              <a:buAutoNum type="arabicPeriod"/>
            </a:pPr>
            <a:r>
              <a:rPr lang="en-IN" dirty="0" smtClean="0"/>
              <a:t>TV remote</a:t>
            </a:r>
          </a:p>
          <a:p>
            <a:pPr marL="514350" indent="-514350">
              <a:buFont typeface="+mj-lt"/>
              <a:buAutoNum type="arabicPeriod"/>
            </a:pPr>
            <a:r>
              <a:rPr lang="en-IN" dirty="0" smtClean="0"/>
              <a:t>Automatic doors </a:t>
            </a:r>
          </a:p>
          <a:p>
            <a:pPr marL="514350" indent="-514350">
              <a:buFont typeface="+mj-lt"/>
              <a:buAutoNum type="arabicPeriod"/>
            </a:pPr>
            <a:r>
              <a:rPr lang="en-IN" dirty="0" smtClean="0"/>
              <a:t>Wireless speakers</a:t>
            </a:r>
          </a:p>
          <a:p>
            <a:pPr marL="514350" indent="-514350">
              <a:buNone/>
            </a:pPr>
            <a:endParaRPr lang="en-IN" dirty="0" smtClean="0"/>
          </a:p>
          <a:p>
            <a:pPr marL="514350" indent="-514350">
              <a:buNone/>
            </a:pPr>
            <a:r>
              <a:rPr lang="en-IN" dirty="0" smtClean="0"/>
              <a:t>Consider to be secure </a:t>
            </a:r>
          </a:p>
          <a:p>
            <a:pPr marL="514350" indent="-514350">
              <a:buNone/>
            </a:pPr>
            <a:r>
              <a:rPr lang="en-IN" dirty="0" smtClean="0"/>
              <a:t> </a:t>
            </a:r>
          </a:p>
          <a:p>
            <a:pPr marL="514350" indent="-514350">
              <a:buNone/>
            </a:pPr>
            <a:endParaRPr lang="en-IN" dirty="0" smtClean="0"/>
          </a:p>
          <a:p>
            <a:pPr marL="514350" indent="-514350">
              <a:buFont typeface="+mj-lt"/>
              <a:buAutoNum type="arabicPeriod"/>
            </a:pPr>
            <a:endParaRPr lang="en-IN"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lstStyle/>
          <a:p>
            <a:pPr marL="514350" indent="-514350">
              <a:buFont typeface="+mj-lt"/>
              <a:buAutoNum type="arabicPeriod"/>
            </a:pPr>
            <a:r>
              <a:rPr lang="en-IN" b="1" dirty="0" smtClean="0"/>
              <a:t>DTE(Data terminal equipment)</a:t>
            </a:r>
          </a:p>
          <a:p>
            <a:pPr marL="514350" indent="-514350">
              <a:buFont typeface="+mj-lt"/>
              <a:buAutoNum type="arabicPeriod"/>
            </a:pPr>
            <a:r>
              <a:rPr lang="en-IN" b="1" dirty="0" smtClean="0"/>
              <a:t>DCE(Data circuit terminating equipment)</a:t>
            </a:r>
          </a:p>
          <a:p>
            <a:pPr marL="514350" indent="-514350">
              <a:buNone/>
            </a:pPr>
            <a:endParaRPr lang="en-IN" b="1" dirty="0" smtClean="0"/>
          </a:p>
          <a:p>
            <a:pPr marL="514350" indent="-514350">
              <a:buNone/>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179</a:t>
            </a:fld>
            <a:endParaRPr lang="en-US"/>
          </a:p>
        </p:txBody>
      </p:sp>
      <p:sp>
        <p:nvSpPr>
          <p:cNvPr id="6" name="TextBox 5"/>
          <p:cNvSpPr txBox="1"/>
          <p:nvPr/>
        </p:nvSpPr>
        <p:spPr>
          <a:xfrm>
            <a:off x="785786" y="285728"/>
            <a:ext cx="7429552" cy="584775"/>
          </a:xfrm>
          <a:prstGeom prst="rect">
            <a:avLst/>
          </a:prstGeom>
          <a:noFill/>
        </p:spPr>
        <p:txBody>
          <a:bodyPr wrap="square" rtlCol="0">
            <a:spAutoFit/>
          </a:bodyPr>
          <a:lstStyle/>
          <a:p>
            <a:pPr algn="ctr"/>
            <a:r>
              <a:rPr lang="en-US" sz="3200" b="1" dirty="0" smtClean="0"/>
              <a:t>DTE DCE interface</a:t>
            </a:r>
          </a:p>
        </p:txBody>
      </p:sp>
      <p:pic>
        <p:nvPicPr>
          <p:cNvPr id="5122" name="Picture 2"/>
          <p:cNvPicPr>
            <a:picLocks noChangeAspect="1" noChangeArrowheads="1"/>
          </p:cNvPicPr>
          <p:nvPr/>
        </p:nvPicPr>
        <p:blipFill>
          <a:blip r:embed="rId2"/>
          <a:srcRect/>
          <a:stretch>
            <a:fillRect/>
          </a:stretch>
        </p:blipFill>
        <p:spPr bwMode="auto">
          <a:xfrm>
            <a:off x="285720" y="2357430"/>
            <a:ext cx="8429684" cy="4090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Structures </a:t>
            </a:r>
            <a:endParaRPr lang="en-US" b="1" dirty="0"/>
          </a:p>
        </p:txBody>
      </p:sp>
      <p:sp>
        <p:nvSpPr>
          <p:cNvPr id="3" name="Content Placeholder 2"/>
          <p:cNvSpPr>
            <a:spLocks noGrp="1"/>
          </p:cNvSpPr>
          <p:nvPr>
            <p:ph idx="1"/>
          </p:nvPr>
        </p:nvSpPr>
        <p:spPr>
          <a:xfrm>
            <a:off x="457200" y="1357298"/>
            <a:ext cx="8229600" cy="4768865"/>
          </a:xfrm>
        </p:spPr>
        <p:txBody>
          <a:bodyPr/>
          <a:lstStyle/>
          <a:p>
            <a:pPr>
              <a:buNone/>
            </a:pPr>
            <a:r>
              <a:rPr lang="en-US" b="1" dirty="0" smtClean="0"/>
              <a:t>Type of Connection :</a:t>
            </a:r>
            <a:r>
              <a:rPr lang="en-US" dirty="0" smtClean="0"/>
              <a:t>A network is two or more devices connected through links. A link is a communications pathway that transfers data from one device to another.</a:t>
            </a:r>
          </a:p>
          <a:p>
            <a:pPr>
              <a:buNone/>
            </a:pPr>
            <a:r>
              <a:rPr lang="en-US" dirty="0" smtClean="0"/>
              <a:t>There are two possible types of connections: point-to-point and multipoint. </a:t>
            </a:r>
          </a:p>
          <a:p>
            <a:pPr marL="514350" indent="-514350">
              <a:buFont typeface="+mj-lt"/>
              <a:buAutoNum type="arabicPeriod"/>
            </a:pPr>
            <a:r>
              <a:rPr lang="en-US" b="1" dirty="0" smtClean="0"/>
              <a:t>Point-to-Point</a:t>
            </a:r>
          </a:p>
          <a:p>
            <a:pPr marL="514350" indent="-514350">
              <a:buFont typeface="+mj-lt"/>
              <a:buAutoNum type="arabicPeriod"/>
            </a:pPr>
            <a:r>
              <a:rPr lang="en-US" b="1" dirty="0" smtClean="0"/>
              <a:t>Multipoint</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en-IN" b="1" dirty="0" smtClean="0"/>
              <a:t>DTE(DATA TERMINAL EQUIPMENT)</a:t>
            </a:r>
            <a:endParaRPr lang="en-US" b="1" dirty="0"/>
          </a:p>
        </p:txBody>
      </p:sp>
      <p:sp>
        <p:nvSpPr>
          <p:cNvPr id="3" name="Content Placeholder 2"/>
          <p:cNvSpPr>
            <a:spLocks noGrp="1"/>
          </p:cNvSpPr>
          <p:nvPr>
            <p:ph idx="1"/>
          </p:nvPr>
        </p:nvSpPr>
        <p:spPr>
          <a:xfrm>
            <a:off x="457200" y="1214422"/>
            <a:ext cx="8229600" cy="5357850"/>
          </a:xfrm>
        </p:spPr>
        <p:txBody>
          <a:bodyPr/>
          <a:lstStyle/>
          <a:p>
            <a:r>
              <a:rPr lang="en-IN" b="1" dirty="0" smtClean="0"/>
              <a:t>DTE are the devices or equipment which can produce or consume digital data</a:t>
            </a:r>
            <a:r>
              <a:rPr lang="en-IN" dirty="0" smtClean="0"/>
              <a:t>.</a:t>
            </a:r>
          </a:p>
          <a:p>
            <a:r>
              <a:rPr lang="en-IN" dirty="0" smtClean="0"/>
              <a:t>DTE are the sender and receiver devices</a:t>
            </a:r>
          </a:p>
          <a:p>
            <a:r>
              <a:rPr lang="en-IN" dirty="0" smtClean="0"/>
              <a:t>Two DTE can’t communicate directly rather DCE is needed for their communication.</a:t>
            </a:r>
          </a:p>
          <a:p>
            <a:r>
              <a:rPr lang="en-IN" dirty="0" smtClean="0"/>
              <a:t>DTE is the device where communication lines ends.</a:t>
            </a:r>
          </a:p>
          <a:p>
            <a:r>
              <a:rPr lang="en-IN" b="1" dirty="0" smtClean="0"/>
              <a:t>Example</a:t>
            </a:r>
            <a:r>
              <a:rPr lang="en-IN" dirty="0" smtClean="0"/>
              <a:t> : printer, microcomputer, fax </a:t>
            </a:r>
            <a:r>
              <a:rPr lang="en-IN" dirty="0" err="1" smtClean="0"/>
              <a:t>machine,computer</a:t>
            </a:r>
            <a:r>
              <a:rPr lang="en-IN" dirty="0" smtClean="0"/>
              <a:t>.</a:t>
            </a:r>
          </a:p>
          <a:p>
            <a:endParaRPr lang="en-IN" dirty="0" smtClean="0"/>
          </a:p>
          <a:p>
            <a:endParaRPr lang="en-IN" dirty="0"/>
          </a:p>
          <a:p>
            <a:endParaRPr lang="en-IN" dirty="0" smtClean="0"/>
          </a:p>
        </p:txBody>
      </p:sp>
      <p:sp>
        <p:nvSpPr>
          <p:cNvPr id="5" name="Slide Number Placeholder 4"/>
          <p:cNvSpPr>
            <a:spLocks noGrp="1"/>
          </p:cNvSpPr>
          <p:nvPr>
            <p:ph type="sldNum" sz="quarter" idx="12"/>
          </p:nvPr>
        </p:nvSpPr>
        <p:spPr/>
        <p:txBody>
          <a:bodyPr/>
          <a:lstStyle/>
          <a:p>
            <a:fld id="{44369560-3326-4089-A051-E5DADADC6361}"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DEC are the devices which are used to convert digital data to analogy signal and vice versa.</a:t>
            </a:r>
          </a:p>
          <a:p>
            <a:r>
              <a:rPr lang="en-IN" b="1" dirty="0" smtClean="0"/>
              <a:t>Example: Modem</a:t>
            </a:r>
          </a:p>
          <a:p>
            <a:r>
              <a:rPr lang="en-IN" dirty="0" smtClean="0"/>
              <a:t>Two DTE can’t communicate directly rather DCE is needed for their communication.</a:t>
            </a:r>
          </a:p>
          <a:p>
            <a:r>
              <a:rPr lang="en-IN" dirty="0" smtClean="0"/>
              <a:t>DCE provides path for communication.</a:t>
            </a:r>
          </a:p>
          <a:p>
            <a:endParaRPr lang="en-IN" dirty="0" smtClean="0"/>
          </a:p>
          <a:p>
            <a:endParaRPr lang="en-US" dirty="0"/>
          </a:p>
        </p:txBody>
      </p:sp>
      <p:sp>
        <p:nvSpPr>
          <p:cNvPr id="4" name="Title 1"/>
          <p:cNvSpPr txBox="1">
            <a:spLocks noGrp="1"/>
          </p:cNvSpPr>
          <p:nvPr>
            <p:ph type="title"/>
          </p:nvPr>
        </p:nvSpPr>
        <p:spPr>
          <a:prstGeom prst="rect">
            <a:avLst/>
          </a:prstGeom>
        </p:spPr>
        <p:txBody>
          <a:bodyPr vert="horz" lIns="91440" tIns="45720" rIns="91440" bIns="45720" rtlCol="0" anchor="ctr">
            <a:normAutofit fontScale="90000"/>
          </a:bodyPr>
          <a:lstStyle/>
          <a:p>
            <a:pPr marL="742950" marR="0" lvl="0" indent="-742950" algn="ctr" defTabSz="914400" rtl="0" eaLnBrk="1" fontAlgn="auto" latinLnBrk="0" hangingPunct="1">
              <a:lnSpc>
                <a:spcPct val="100000"/>
              </a:lnSpc>
              <a:spcBef>
                <a:spcPct val="0"/>
              </a:spcBef>
              <a:spcAft>
                <a:spcPts val="0"/>
              </a:spcAft>
              <a:buClrTx/>
              <a:buSzTx/>
              <a:tabLst/>
              <a:defRPr/>
            </a:pPr>
            <a:r>
              <a:rPr kumimoji="0" lang="en-IN" sz="4400" b="1" i="0" u="none" strike="noStrike" kern="1200" cap="none" spc="0" normalizeH="0" baseline="0" noProof="0" dirty="0" smtClean="0">
                <a:ln>
                  <a:noFill/>
                </a:ln>
                <a:solidFill>
                  <a:schemeClr val="tx1"/>
                </a:solidFill>
                <a:effectLst/>
                <a:uLnTx/>
                <a:uFillTx/>
                <a:latin typeface="+mj-lt"/>
                <a:ea typeface="+mj-ea"/>
                <a:cs typeface="+mj-cs"/>
              </a:rPr>
              <a:t>2.</a:t>
            </a:r>
            <a:r>
              <a:rPr kumimoji="0" lang="en-IN" sz="4400" b="1" i="0" u="none" strike="noStrike" kern="1200" cap="none" spc="0" normalizeH="0" noProof="0" dirty="0" smtClean="0">
                <a:ln>
                  <a:noFill/>
                </a:ln>
                <a:solidFill>
                  <a:schemeClr val="tx1"/>
                </a:solidFill>
                <a:effectLst/>
                <a:uLnTx/>
                <a:uFillTx/>
                <a:latin typeface="+mj-lt"/>
                <a:ea typeface="+mj-ea"/>
                <a:cs typeface="+mj-cs"/>
              </a:rPr>
              <a:t> DCE(DATA CIRCUIT TERMINATING EQUPMENT)</a:t>
            </a: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44369560-3326-4089-A051-E5DADADC6361}"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DTE-DCE Interface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182</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500034" y="1571612"/>
            <a:ext cx="8215369"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TRANSMISSION IMPAIRMENT</a:t>
            </a:r>
            <a:endParaRPr lang="en-US" b="1" dirty="0"/>
          </a:p>
        </p:txBody>
      </p:sp>
      <p:sp>
        <p:nvSpPr>
          <p:cNvPr id="3" name="Content Placeholder 2"/>
          <p:cNvSpPr>
            <a:spLocks noGrp="1"/>
          </p:cNvSpPr>
          <p:nvPr>
            <p:ph idx="1"/>
          </p:nvPr>
        </p:nvSpPr>
        <p:spPr/>
        <p:txBody>
          <a:bodyPr/>
          <a:lstStyle/>
          <a:p>
            <a:pPr algn="just"/>
            <a:r>
              <a:rPr lang="en-US" dirty="0" smtClean="0"/>
              <a:t>Signal at the beginning of the medium is not the same as the signal at the end of the medium. What is sent is not what is received. Three causes of impairment are:</a:t>
            </a:r>
          </a:p>
          <a:p>
            <a:pPr marL="514350" indent="-514350" algn="just">
              <a:buFont typeface="+mj-lt"/>
              <a:buAutoNum type="arabicPeriod"/>
            </a:pPr>
            <a:r>
              <a:rPr lang="en-US" b="1" dirty="0" smtClean="0"/>
              <a:t>Attenuation</a:t>
            </a:r>
          </a:p>
          <a:p>
            <a:pPr marL="514350" indent="-514350" algn="just">
              <a:buFont typeface="+mj-lt"/>
              <a:buAutoNum type="arabicPeriod"/>
            </a:pPr>
            <a:r>
              <a:rPr lang="en-US" b="1" dirty="0" smtClean="0"/>
              <a:t>Distortion</a:t>
            </a:r>
          </a:p>
          <a:p>
            <a:pPr marL="514350" indent="-514350" algn="just">
              <a:buFont typeface="+mj-lt"/>
              <a:buAutoNum type="arabicPeriod"/>
            </a:pPr>
            <a:r>
              <a:rPr lang="en-US" b="1" dirty="0" smtClean="0"/>
              <a:t>noise</a:t>
            </a:r>
            <a:endParaRPr lang="en-US" b="1" dirty="0"/>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b="1" dirty="0" smtClean="0"/>
              <a:t>Attenuation</a:t>
            </a:r>
            <a:endParaRPr lang="en-US" b="1" dirty="0"/>
          </a:p>
        </p:txBody>
      </p:sp>
      <p:sp>
        <p:nvSpPr>
          <p:cNvPr id="3" name="Content Placeholder 2"/>
          <p:cNvSpPr>
            <a:spLocks noGrp="1"/>
          </p:cNvSpPr>
          <p:nvPr>
            <p:ph idx="1"/>
          </p:nvPr>
        </p:nvSpPr>
        <p:spPr>
          <a:xfrm>
            <a:off x="457200" y="1142984"/>
            <a:ext cx="8229600" cy="4983179"/>
          </a:xfrm>
        </p:spPr>
        <p:txBody>
          <a:bodyPr>
            <a:normAutofit lnSpcReduction="10000"/>
          </a:bodyPr>
          <a:lstStyle/>
          <a:p>
            <a:pPr algn="just"/>
            <a:r>
              <a:rPr lang="en-US" dirty="0" smtClean="0"/>
              <a:t>Attenuation means a loss of energy. When a signal, simple or composite, travels through a medium, it loses some of its energy in overcoming the resistance of the medium. That is why a wire carrying electric signals gets warm, if not hot, after a while. </a:t>
            </a:r>
          </a:p>
          <a:p>
            <a:pPr algn="just"/>
            <a:r>
              <a:rPr lang="en-US" dirty="0" smtClean="0"/>
              <a:t>Some of the electrical energy in the signal is converted to heat.</a:t>
            </a:r>
          </a:p>
          <a:p>
            <a:pPr algn="just"/>
            <a:r>
              <a:rPr lang="en-US" dirty="0" smtClean="0"/>
              <a:t> To compensate for this loss, </a:t>
            </a:r>
            <a:r>
              <a:rPr lang="en-US" b="1" dirty="0" smtClean="0"/>
              <a:t>amplifiers</a:t>
            </a:r>
            <a:r>
              <a:rPr lang="en-US" dirty="0" smtClean="0"/>
              <a:t> are used to amplify the signal.</a:t>
            </a:r>
            <a:endParaRPr lang="en-US" dirty="0"/>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785786" y="214290"/>
            <a:ext cx="7858180" cy="61436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185</a:t>
            </a:fld>
            <a:endParaRPr lang="en-US"/>
          </a:p>
        </p:txBody>
      </p:sp>
      <p:cxnSp>
        <p:nvCxnSpPr>
          <p:cNvPr id="6" name="Straight Arrow Connector 5"/>
          <p:cNvCxnSpPr/>
          <p:nvPr/>
        </p:nvCxnSpPr>
        <p:spPr>
          <a:xfrm rot="10800000">
            <a:off x="5000628" y="2500306"/>
            <a:ext cx="64294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3306" y="2214554"/>
            <a:ext cx="1785950" cy="369332"/>
          </a:xfrm>
          <a:prstGeom prst="rect">
            <a:avLst/>
          </a:prstGeom>
          <a:noFill/>
        </p:spPr>
        <p:txBody>
          <a:bodyPr wrap="square" rtlCol="0">
            <a:spAutoFit/>
          </a:bodyPr>
          <a:lstStyle/>
          <a:p>
            <a:r>
              <a:rPr lang="en-IN" b="1" dirty="0" smtClean="0"/>
              <a:t>Loss of energy </a:t>
            </a:r>
            <a:endParaRPr lang="en-US" b="1"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357166"/>
            <a:ext cx="8501122" cy="292895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0034" y="3571876"/>
            <a:ext cx="8286808" cy="292895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pPr algn="just">
              <a:buNone/>
            </a:pPr>
            <a:r>
              <a:rPr lang="en-US" b="1" dirty="0" smtClean="0"/>
              <a:t>Decibel:</a:t>
            </a:r>
            <a:r>
              <a:rPr lang="en-US" dirty="0" smtClean="0"/>
              <a:t> To show that a signal has lost or gained strength, engineers use the unit of the decibel. </a:t>
            </a:r>
          </a:p>
          <a:p>
            <a:pPr algn="just"/>
            <a:r>
              <a:rPr lang="en-US" dirty="0" smtClean="0"/>
              <a:t>The decibel (dB) measures the relative strengths of two signals or one signal at two different points. </a:t>
            </a:r>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187</a:t>
            </a:fld>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US" b="1" dirty="0" smtClean="0"/>
              <a:t>Distortion</a:t>
            </a:r>
            <a:endParaRPr lang="en-US" b="1" dirty="0"/>
          </a:p>
        </p:txBody>
      </p:sp>
      <p:sp>
        <p:nvSpPr>
          <p:cNvPr id="3" name="Content Placeholder 2"/>
          <p:cNvSpPr>
            <a:spLocks noGrp="1"/>
          </p:cNvSpPr>
          <p:nvPr>
            <p:ph idx="1"/>
          </p:nvPr>
        </p:nvSpPr>
        <p:spPr>
          <a:xfrm>
            <a:off x="457200" y="857232"/>
            <a:ext cx="8229600" cy="5715040"/>
          </a:xfrm>
        </p:spPr>
        <p:txBody>
          <a:bodyPr>
            <a:normAutofit lnSpcReduction="10000"/>
          </a:bodyPr>
          <a:lstStyle/>
          <a:p>
            <a:pPr algn="just"/>
            <a:r>
              <a:rPr lang="en-US" dirty="0" smtClean="0"/>
              <a:t>Distortion means that the </a:t>
            </a:r>
            <a:r>
              <a:rPr lang="en-US" b="1" dirty="0" smtClean="0"/>
              <a:t>signal changes its form or shape.</a:t>
            </a:r>
            <a:r>
              <a:rPr lang="en-US" dirty="0" smtClean="0"/>
              <a:t> </a:t>
            </a:r>
          </a:p>
          <a:p>
            <a:pPr algn="just"/>
            <a:r>
              <a:rPr lang="en-US" dirty="0" smtClean="0"/>
              <a:t>Distortion can occur in a composite signal made of different frequencies. </a:t>
            </a:r>
          </a:p>
          <a:p>
            <a:pPr algn="just"/>
            <a:r>
              <a:rPr lang="en-US" dirty="0" smtClean="0"/>
              <a:t>Each signal component has its own propagation speed (see the next section) through a medium and, therefore, its own delay in arriving at the final destination. </a:t>
            </a:r>
          </a:p>
          <a:p>
            <a:pPr algn="just"/>
            <a:r>
              <a:rPr lang="en-US" dirty="0" smtClean="0"/>
              <a:t>Differences in delay may create a difference in phase if the delay is not exactly the same as the period duration</a:t>
            </a:r>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188</a:t>
            </a:fld>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Distortion</a:t>
            </a:r>
            <a:endParaRPr lang="en-US" dirty="0"/>
          </a:p>
        </p:txBody>
      </p:sp>
      <p:sp>
        <p:nvSpPr>
          <p:cNvPr id="3" name="Content Placeholder 2"/>
          <p:cNvSpPr>
            <a:spLocks noGrp="1"/>
          </p:cNvSpPr>
          <p:nvPr>
            <p:ph idx="1"/>
          </p:nvPr>
        </p:nvSpPr>
        <p:spPr/>
        <p:txBody>
          <a:bodyPr/>
          <a:lstStyle/>
          <a:p>
            <a:pPr algn="just"/>
            <a:r>
              <a:rPr lang="en-US" dirty="0" smtClean="0"/>
              <a:t>In other words, signal components at the receiver have phases different from what they had at the sender.</a:t>
            </a:r>
          </a:p>
          <a:p>
            <a:pPr algn="just"/>
            <a:r>
              <a:rPr lang="en-US" b="1" dirty="0" smtClean="0"/>
              <a:t>The shape of the composite signal is therefore not the same</a:t>
            </a:r>
          </a:p>
          <a:p>
            <a:pPr algn="just"/>
            <a:endParaRPr lang="en-US" dirty="0"/>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189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19</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00034" y="357166"/>
            <a:ext cx="8358245" cy="58579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428596" y="357166"/>
            <a:ext cx="8501122" cy="600079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190</a:t>
            </a:fld>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US" b="1" dirty="0" smtClean="0"/>
              <a:t>Noise</a:t>
            </a:r>
            <a:endParaRPr lang="en-US" b="1"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pPr algn="just"/>
            <a:r>
              <a:rPr lang="en-US" dirty="0" smtClean="0"/>
              <a:t>Noise is another cause of impairment.</a:t>
            </a:r>
          </a:p>
          <a:p>
            <a:pPr algn="just"/>
            <a:r>
              <a:rPr lang="en-US" dirty="0" smtClean="0"/>
              <a:t> Several types of noise, such </a:t>
            </a:r>
            <a:r>
              <a:rPr lang="en-US" b="1" dirty="0" smtClean="0"/>
              <a:t>as thermal noise, induced noise, crosstalk, and impulse noise, may corrupt the signal.</a:t>
            </a:r>
          </a:p>
          <a:p>
            <a:pPr algn="just"/>
            <a:r>
              <a:rPr lang="en-US" b="1" dirty="0" smtClean="0"/>
              <a:t>Induced</a:t>
            </a:r>
            <a:r>
              <a:rPr lang="en-US" dirty="0" smtClean="0"/>
              <a:t> noise comes from sources such as motors and appliances. </a:t>
            </a:r>
          </a:p>
          <a:p>
            <a:pPr algn="just"/>
            <a:r>
              <a:rPr lang="en-US" b="1" dirty="0" smtClean="0"/>
              <a:t>Thermal</a:t>
            </a:r>
            <a:r>
              <a:rPr lang="en-US" dirty="0" smtClean="0"/>
              <a:t> noise is movement of electrons in wire which creates an extra signal. </a:t>
            </a:r>
          </a:p>
          <a:p>
            <a:pPr algn="just"/>
            <a:r>
              <a:rPr lang="en-US" b="1" dirty="0" smtClean="0"/>
              <a:t>Crosstalk</a:t>
            </a:r>
            <a:r>
              <a:rPr lang="en-US" dirty="0" smtClean="0"/>
              <a:t> noise is when one wire affects the other wire. </a:t>
            </a:r>
          </a:p>
          <a:p>
            <a:pPr algn="just"/>
            <a:r>
              <a:rPr lang="en-US" b="1" dirty="0" smtClean="0"/>
              <a:t>Impulse</a:t>
            </a:r>
            <a:r>
              <a:rPr lang="en-US" dirty="0" smtClean="0"/>
              <a:t> noise is a signal with high energy that comes from lightning or power lines</a:t>
            </a:r>
            <a:endParaRPr lang="en-US" b="1" dirty="0" smtClean="0"/>
          </a:p>
        </p:txBody>
      </p:sp>
      <p:sp>
        <p:nvSpPr>
          <p:cNvPr id="5" name="Slide Number Placeholder 4"/>
          <p:cNvSpPr>
            <a:spLocks noGrp="1"/>
          </p:cNvSpPr>
          <p:nvPr>
            <p:ph type="sldNum" sz="quarter" idx="12"/>
          </p:nvPr>
        </p:nvSpPr>
        <p:spPr/>
        <p:txBody>
          <a:bodyPr/>
          <a:lstStyle/>
          <a:p>
            <a:pPr algn="just"/>
            <a:fld id="{44369560-3326-4089-A051-E5DADADC6361}" type="slidenum">
              <a:rPr lang="en-US" smtClean="0"/>
              <a:pPr algn="just"/>
              <a:t>191</a:t>
            </a:fld>
            <a:endParaRPr lang="en-US"/>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428596" y="357166"/>
            <a:ext cx="8072493" cy="61436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192</a:t>
            </a:fld>
            <a:endParaRPr lang="en-US"/>
          </a:p>
        </p:txBody>
      </p:sp>
      <p:cxnSp>
        <p:nvCxnSpPr>
          <p:cNvPr id="6" name="Straight Arrow Connector 5"/>
          <p:cNvCxnSpPr/>
          <p:nvPr/>
        </p:nvCxnSpPr>
        <p:spPr>
          <a:xfrm rot="10800000">
            <a:off x="6429388" y="2428868"/>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72132" y="1857364"/>
            <a:ext cx="2286016" cy="646331"/>
          </a:xfrm>
          <a:prstGeom prst="rect">
            <a:avLst/>
          </a:prstGeom>
          <a:noFill/>
        </p:spPr>
        <p:txBody>
          <a:bodyPr wrap="square" rtlCol="0">
            <a:spAutoFit/>
          </a:bodyPr>
          <a:lstStyle/>
          <a:p>
            <a:r>
              <a:rPr lang="en-IN" b="1" dirty="0" smtClean="0"/>
              <a:t>noise corrupts the signal </a:t>
            </a:r>
            <a:endParaRPr lang="en-US" b="1"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Signal-to-Noise Ratio (SNR)</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1142976" y="1571612"/>
            <a:ext cx="5143536" cy="1214446"/>
          </a:xfrm>
          <a:prstGeom prst="rect">
            <a:avLst/>
          </a:prstGeom>
          <a:noFill/>
          <a:ln w="9525">
            <a:noFill/>
            <a:miter lim="800000"/>
            <a:headEnd/>
            <a:tailEnd/>
          </a:ln>
          <a:effectLst/>
        </p:spPr>
      </p:pic>
      <p:sp>
        <p:nvSpPr>
          <p:cNvPr id="7" name="TextBox 6"/>
          <p:cNvSpPr txBox="1"/>
          <p:nvPr/>
        </p:nvSpPr>
        <p:spPr>
          <a:xfrm>
            <a:off x="285720" y="2928934"/>
            <a:ext cx="8572560" cy="2862322"/>
          </a:xfrm>
          <a:prstGeom prst="rect">
            <a:avLst/>
          </a:prstGeom>
          <a:noFill/>
        </p:spPr>
        <p:txBody>
          <a:bodyPr wrap="square" rtlCol="0">
            <a:spAutoFit/>
          </a:bodyPr>
          <a:lstStyle/>
          <a:p>
            <a:r>
              <a:rPr lang="en-US" sz="3600" dirty="0" smtClean="0"/>
              <a:t>SNR is actually the ratio of what is wanted (signal) to what is not wanted (noise). </a:t>
            </a:r>
          </a:p>
          <a:p>
            <a:r>
              <a:rPr lang="en-US" sz="3600" dirty="0" smtClean="0"/>
              <a:t>A high SNR means the signal is less corrupted by noise; a low SNR means the signal is more corrupted by noise</a:t>
            </a:r>
            <a:endParaRPr lang="en-US" sz="3600"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193</a:t>
            </a:fld>
            <a:endParaRPr lang="en-US"/>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304800"/>
            <a:ext cx="8381999" cy="6172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714348" y="357166"/>
            <a:ext cx="7858180" cy="464347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195</a:t>
            </a:fld>
            <a:endParaRPr lang="en-US"/>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A very important consideration in data communications is how fast we can send data, in bits per second over a channel. </a:t>
            </a:r>
          </a:p>
          <a:p>
            <a:r>
              <a:rPr lang="en-US" dirty="0" smtClean="0"/>
              <a:t>Data rate depends on three factors:</a:t>
            </a:r>
          </a:p>
          <a:p>
            <a:pPr marL="514350" indent="-514350">
              <a:buFont typeface="+mj-lt"/>
              <a:buAutoNum type="arabicPeriod"/>
            </a:pPr>
            <a:r>
              <a:rPr lang="en-US" b="1" dirty="0" smtClean="0"/>
              <a:t>The bandwidth available </a:t>
            </a:r>
          </a:p>
          <a:p>
            <a:pPr marL="514350" indent="-514350">
              <a:buNone/>
            </a:pPr>
            <a:r>
              <a:rPr lang="en-US" b="1" dirty="0" smtClean="0"/>
              <a:t>2. The level of the signals we use </a:t>
            </a:r>
          </a:p>
          <a:p>
            <a:pPr marL="514350" indent="-514350">
              <a:buNone/>
            </a:pPr>
            <a:r>
              <a:rPr lang="en-US" b="1" dirty="0" smtClean="0"/>
              <a:t>3. The quality of the channel (the level of noise)</a:t>
            </a:r>
          </a:p>
          <a:p>
            <a:pPr>
              <a:buNone/>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196</a:t>
            </a:fld>
            <a:endParaRPr lang="en-US"/>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dirty="0" smtClean="0"/>
              <a:t>Two theorems for the evaluation of data rate : </a:t>
            </a:r>
          </a:p>
          <a:p>
            <a:pPr marL="514350" indent="-514350">
              <a:buFont typeface="+mj-lt"/>
              <a:buAutoNum type="arabicPeriod"/>
            </a:pPr>
            <a:endParaRPr lang="en-US" b="1" dirty="0" smtClean="0"/>
          </a:p>
          <a:p>
            <a:pPr marL="514350" indent="-514350">
              <a:buFont typeface="+mj-lt"/>
              <a:buAutoNum type="arabicPeriod"/>
            </a:pPr>
            <a:r>
              <a:rPr lang="en-US" b="1" dirty="0" err="1" smtClean="0"/>
              <a:t>Nyquist</a:t>
            </a:r>
            <a:r>
              <a:rPr lang="en-US" dirty="0" smtClean="0"/>
              <a:t> for a </a:t>
            </a:r>
            <a:r>
              <a:rPr lang="en-US" b="1" dirty="0" smtClean="0"/>
              <a:t>noiseless channel</a:t>
            </a:r>
            <a:r>
              <a:rPr lang="en-US" dirty="0" smtClean="0"/>
              <a:t>. </a:t>
            </a:r>
          </a:p>
          <a:p>
            <a:pPr marL="514350" indent="-514350">
              <a:buFont typeface="+mj-lt"/>
              <a:buAutoNum type="arabicPeriod"/>
            </a:pPr>
            <a:r>
              <a:rPr lang="en-US" b="1" dirty="0" smtClean="0"/>
              <a:t>Shannon</a:t>
            </a:r>
            <a:r>
              <a:rPr lang="en-US" dirty="0" smtClean="0"/>
              <a:t> for a </a:t>
            </a:r>
            <a:r>
              <a:rPr lang="en-US" b="1" dirty="0" smtClean="0"/>
              <a:t>noisy channel</a:t>
            </a:r>
            <a:r>
              <a:rPr lang="en-US" dirty="0" smtClean="0"/>
              <a:t>.</a:t>
            </a:r>
          </a:p>
          <a:p>
            <a:pPr>
              <a:buNone/>
            </a:pPr>
            <a:endParaRPr lang="en-US" b="1"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197</a:t>
            </a:fld>
            <a:endParaRPr lang="en-US"/>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NYQUIST’S Algorithm </a:t>
            </a:r>
            <a:endParaRPr lang="en-US" dirty="0"/>
          </a:p>
        </p:txBody>
      </p:sp>
      <p:sp>
        <p:nvSpPr>
          <p:cNvPr id="3" name="Content Placeholder 2"/>
          <p:cNvSpPr>
            <a:spLocks noGrp="1"/>
          </p:cNvSpPr>
          <p:nvPr>
            <p:ph idx="1"/>
          </p:nvPr>
        </p:nvSpPr>
        <p:spPr>
          <a:xfrm>
            <a:off x="457200" y="1214422"/>
            <a:ext cx="8229600" cy="4911741"/>
          </a:xfrm>
        </p:spPr>
        <p:txBody>
          <a:bodyPr/>
          <a:lstStyle/>
          <a:p>
            <a:r>
              <a:rPr lang="en-IN" dirty="0" smtClean="0"/>
              <a:t>If a bandwidth is B which carry a signal of L number of levels then maximum data rate R is given by </a:t>
            </a:r>
          </a:p>
          <a:p>
            <a:r>
              <a:rPr lang="en-US" b="1" dirty="0" smtClean="0"/>
              <a:t>R = 2 x bandwidth x log</a:t>
            </a:r>
            <a:r>
              <a:rPr lang="en-US" sz="2000" b="1" dirty="0" smtClean="0"/>
              <a:t>2</a:t>
            </a:r>
            <a:r>
              <a:rPr lang="en-US" b="1" dirty="0" smtClean="0"/>
              <a:t> L</a:t>
            </a:r>
          </a:p>
          <a:p>
            <a:r>
              <a:rPr lang="en-IN" dirty="0" smtClean="0"/>
              <a:t>R=max data rate of channel.</a:t>
            </a:r>
          </a:p>
          <a:p>
            <a:r>
              <a:rPr lang="en-IN" b="1" dirty="0" smtClean="0"/>
              <a:t>We can also write C=2xbandwidthxlog</a:t>
            </a:r>
            <a:r>
              <a:rPr lang="en-IN" sz="1800" b="1" dirty="0" smtClean="0"/>
              <a:t>2</a:t>
            </a:r>
            <a:r>
              <a:rPr lang="en-IN" b="1" dirty="0" smtClean="0"/>
              <a:t>L</a:t>
            </a:r>
          </a:p>
          <a:p>
            <a:r>
              <a:rPr lang="en-IN" dirty="0" smtClean="0"/>
              <a:t>C= maximum data rate without any error is called channel capacity </a:t>
            </a:r>
            <a:endParaRPr lang="en-US" dirty="0" smtClean="0"/>
          </a:p>
          <a:p>
            <a:endParaRPr lang="en-IN"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198</a:t>
            </a:fld>
            <a:endParaRPr lang="en-US"/>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228600"/>
            <a:ext cx="83058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2</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71538" y="214290"/>
            <a:ext cx="7072362" cy="61436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57290" y="500042"/>
            <a:ext cx="2638425"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Categories of topology</a:t>
            </a:r>
            <a:endParaRPr lang="en-US" b="1" dirty="0"/>
          </a:p>
        </p:txBody>
      </p:sp>
      <p:sp>
        <p:nvSpPr>
          <p:cNvPr id="3" name="Content Placeholder 2"/>
          <p:cNvSpPr>
            <a:spLocks noGrp="1"/>
          </p:cNvSpPr>
          <p:nvPr>
            <p:ph idx="1"/>
          </p:nvPr>
        </p:nvSpPr>
        <p:spPr>
          <a:xfrm>
            <a:off x="457200" y="1214422"/>
            <a:ext cx="8229600" cy="5286412"/>
          </a:xfrm>
        </p:spPr>
        <p:txBody>
          <a:bodyPr>
            <a:noAutofit/>
          </a:bodyPr>
          <a:lstStyle/>
          <a:p>
            <a:pPr marL="514350" indent="-514350">
              <a:buFont typeface="+mj-lt"/>
              <a:buAutoNum type="arabicPeriod"/>
            </a:pPr>
            <a:r>
              <a:rPr lang="en-US" sz="2900" b="1" dirty="0" smtClean="0"/>
              <a:t>Mesh </a:t>
            </a:r>
            <a:r>
              <a:rPr lang="en-US" sz="2900" dirty="0" smtClean="0"/>
              <a:t>: In a mesh topology, every device has a dedicated </a:t>
            </a:r>
            <a:r>
              <a:rPr lang="en-US" sz="2900" b="1" dirty="0" smtClean="0"/>
              <a:t>point-to-point</a:t>
            </a:r>
            <a:r>
              <a:rPr lang="en-US" sz="2900" dirty="0" smtClean="0"/>
              <a:t> link to every other device. </a:t>
            </a:r>
          </a:p>
          <a:p>
            <a:pPr marL="514350" indent="-514350"/>
            <a:r>
              <a:rPr lang="en-US" sz="2900" dirty="0" smtClean="0"/>
              <a:t>     </a:t>
            </a:r>
            <a:r>
              <a:rPr lang="en-US" sz="2900" b="1" dirty="0" smtClean="0"/>
              <a:t>The term dedicated means that the link carries traffic only between the two devices it connects</a:t>
            </a:r>
            <a:r>
              <a:rPr lang="en-US" sz="2900" dirty="0" smtClean="0"/>
              <a:t>. </a:t>
            </a:r>
          </a:p>
          <a:p>
            <a:pPr marL="514350" indent="-514350"/>
            <a:r>
              <a:rPr lang="en-US" sz="2900" dirty="0" smtClean="0"/>
              <a:t>To find the number of physical links in a fully connected mesh network with n nodes, </a:t>
            </a:r>
            <a:r>
              <a:rPr lang="en-US" sz="2900" b="1" dirty="0" smtClean="0"/>
              <a:t>We apply n(n - 1)/2 where n is the number of nodes </a:t>
            </a:r>
            <a:endParaRPr lang="en-US" sz="2900"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US" b="1" dirty="0" smtClean="0"/>
              <a:t>Noisy Channel: Shannon Capacity</a:t>
            </a:r>
            <a:endParaRPr lang="en-US" b="1" dirty="0"/>
          </a:p>
        </p:txBody>
      </p:sp>
      <p:sp>
        <p:nvSpPr>
          <p:cNvPr id="3" name="Content Placeholder 2"/>
          <p:cNvSpPr>
            <a:spLocks noGrp="1"/>
          </p:cNvSpPr>
          <p:nvPr>
            <p:ph idx="1"/>
          </p:nvPr>
        </p:nvSpPr>
        <p:spPr>
          <a:xfrm>
            <a:off x="457200" y="928670"/>
            <a:ext cx="8229600" cy="5643602"/>
          </a:xfrm>
        </p:spPr>
        <p:txBody>
          <a:bodyPr>
            <a:normAutofit fontScale="92500" lnSpcReduction="10000"/>
          </a:bodyPr>
          <a:lstStyle/>
          <a:p>
            <a:r>
              <a:rPr lang="en-US" dirty="0" smtClean="0"/>
              <a:t>In reality, we cannot have a noiseless channel; the channel is always noisy</a:t>
            </a:r>
          </a:p>
          <a:p>
            <a:pPr>
              <a:buNone/>
            </a:pPr>
            <a:r>
              <a:rPr lang="en-US" b="1" dirty="0" smtClean="0"/>
              <a:t>Capacity =bandwidth X log2 (1 +SNR)</a:t>
            </a:r>
          </a:p>
          <a:p>
            <a:r>
              <a:rPr lang="en-US" dirty="0" smtClean="0"/>
              <a:t>In this formula, </a:t>
            </a:r>
            <a:r>
              <a:rPr lang="en-US" b="1" dirty="0" smtClean="0"/>
              <a:t>bandwidth is </a:t>
            </a:r>
            <a:r>
              <a:rPr lang="en-US" dirty="0" smtClean="0"/>
              <a:t>the bandwidth of the channel, </a:t>
            </a:r>
            <a:r>
              <a:rPr lang="en-US" b="1" dirty="0" smtClean="0"/>
              <a:t>SNR is </a:t>
            </a:r>
            <a:r>
              <a:rPr lang="en-US" dirty="0" smtClean="0"/>
              <a:t>the signal-to noise ratio, and </a:t>
            </a:r>
            <a:r>
              <a:rPr lang="en-US" b="1" dirty="0" smtClean="0"/>
              <a:t>capacity is </a:t>
            </a:r>
            <a:r>
              <a:rPr lang="en-US" dirty="0" smtClean="0"/>
              <a:t>the capacity of the channel in bits per second. </a:t>
            </a:r>
          </a:p>
          <a:p>
            <a:r>
              <a:rPr lang="en-US" dirty="0" smtClean="0"/>
              <a:t>Note that in the Shannon formula there is no indication of the signal level, which means that no matter how many levels we have, </a:t>
            </a:r>
            <a:r>
              <a:rPr lang="en-US" b="1" dirty="0" smtClean="0"/>
              <a:t>we cannot achieve a data rate higher than the capacity of the channel</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200</a:t>
            </a:fld>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IN" b="1" dirty="0" smtClean="0"/>
              <a:t>EXAMPLE </a:t>
            </a:r>
            <a:endParaRPr lang="en-US" b="1" dirty="0"/>
          </a:p>
        </p:txBody>
      </p:sp>
      <p:sp>
        <p:nvSpPr>
          <p:cNvPr id="3" name="Content Placeholder 2"/>
          <p:cNvSpPr>
            <a:spLocks noGrp="1"/>
          </p:cNvSpPr>
          <p:nvPr>
            <p:ph idx="1"/>
          </p:nvPr>
        </p:nvSpPr>
        <p:spPr>
          <a:xfrm>
            <a:off x="457200" y="857232"/>
            <a:ext cx="8229600" cy="5715040"/>
          </a:xfrm>
        </p:spPr>
        <p:txBody>
          <a:bodyPr>
            <a:normAutofit lnSpcReduction="10000"/>
          </a:bodyPr>
          <a:lstStyle/>
          <a:p>
            <a:r>
              <a:rPr lang="en-US" dirty="0" smtClean="0"/>
              <a:t>Consider an extremely noisy channel in which the value of the signal-to-noise ratio is almost zero. In other words, the noise is so strong that the signal is faint. For this channel the capacity C is calculated as</a:t>
            </a:r>
          </a:p>
          <a:p>
            <a:pPr>
              <a:buNone/>
            </a:pPr>
            <a:endParaRPr lang="en-US" dirty="0" smtClean="0"/>
          </a:p>
          <a:p>
            <a:endParaRPr lang="en-US" dirty="0" smtClean="0"/>
          </a:p>
          <a:p>
            <a:r>
              <a:rPr lang="en-US" b="1" dirty="0" smtClean="0"/>
              <a:t>This means that the capacity of this channel is zero regardless of the bandwidth</a:t>
            </a:r>
            <a:r>
              <a:rPr lang="en-US" dirty="0" smtClean="0"/>
              <a:t>. </a:t>
            </a:r>
          </a:p>
          <a:p>
            <a:r>
              <a:rPr lang="en-US" dirty="0" smtClean="0"/>
              <a:t>In other words, we cannot receive any data through this channel.</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857224" y="3143248"/>
            <a:ext cx="7215238" cy="78581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4369560-3326-4089-A051-E5DADADC6361}" type="slidenum">
              <a:rPr lang="en-US" smtClean="0"/>
              <a:pPr/>
              <a:t>201</a:t>
            </a:fld>
            <a:endParaRPr lang="en-US"/>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304800"/>
            <a:ext cx="8382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dirty="0" smtClean="0"/>
              <a:t>N*(n -1) /2 if n=5, 5*(5-1)/2=5*4/2=5*2=</a:t>
            </a:r>
            <a:r>
              <a:rPr lang="en-US" b="1" dirty="0" smtClean="0"/>
              <a:t>10 links are required</a:t>
            </a:r>
            <a:endParaRPr lang="en-US" b="1" dirty="0"/>
          </a:p>
        </p:txBody>
      </p:sp>
      <p:pic>
        <p:nvPicPr>
          <p:cNvPr id="2050" name="Picture 2"/>
          <p:cNvPicPr>
            <a:picLocks noChangeAspect="1" noChangeArrowheads="1"/>
          </p:cNvPicPr>
          <p:nvPr/>
        </p:nvPicPr>
        <p:blipFill>
          <a:blip r:embed="rId2"/>
          <a:srcRect/>
          <a:stretch>
            <a:fillRect/>
          </a:stretch>
        </p:blipFill>
        <p:spPr bwMode="auto">
          <a:xfrm>
            <a:off x="142844" y="1500175"/>
            <a:ext cx="8429683" cy="3643337"/>
          </a:xfrm>
          <a:prstGeom prst="rect">
            <a:avLst/>
          </a:prstGeom>
          <a:noFill/>
          <a:ln w="9525">
            <a:noFill/>
            <a:miter lim="800000"/>
            <a:headEnd/>
            <a:tailEnd/>
          </a:ln>
          <a:effectLst/>
        </p:spPr>
      </p:pic>
      <p:sp>
        <p:nvSpPr>
          <p:cNvPr id="4" name="TextBox 3"/>
          <p:cNvSpPr txBox="1"/>
          <p:nvPr/>
        </p:nvSpPr>
        <p:spPr>
          <a:xfrm>
            <a:off x="142844" y="5072074"/>
            <a:ext cx="8643998" cy="1384995"/>
          </a:xfrm>
          <a:prstGeom prst="rect">
            <a:avLst/>
          </a:prstGeom>
          <a:noFill/>
        </p:spPr>
        <p:txBody>
          <a:bodyPr wrap="square" rtlCol="0">
            <a:spAutoFit/>
          </a:bodyPr>
          <a:lstStyle/>
          <a:p>
            <a:r>
              <a:rPr lang="en-IN" sz="2800" b="1" dirty="0" smtClean="0"/>
              <a:t>Number of ports = (n-1)*n</a:t>
            </a:r>
            <a:r>
              <a:rPr lang="en-IN" sz="2800" dirty="0" smtClean="0"/>
              <a:t> where n is number of stations</a:t>
            </a:r>
          </a:p>
          <a:p>
            <a:r>
              <a:rPr lang="en-IN" sz="2800" b="1" dirty="0" smtClean="0"/>
              <a:t>Example if n=5 then  number of ports required are : 5*4=20</a:t>
            </a:r>
            <a:endParaRPr lang="en-US" sz="2800" b="1"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92500" lnSpcReduction="20000"/>
          </a:bodyPr>
          <a:lstStyle/>
          <a:p>
            <a:r>
              <a:rPr lang="en-US" dirty="0" smtClean="0"/>
              <a:t>A </a:t>
            </a:r>
            <a:r>
              <a:rPr lang="en-US" b="1" dirty="0" smtClean="0"/>
              <a:t>mesh</a:t>
            </a:r>
            <a:r>
              <a:rPr lang="en-US" dirty="0" smtClean="0"/>
              <a:t> offers several </a:t>
            </a:r>
            <a:r>
              <a:rPr lang="en-US" b="1" dirty="0" smtClean="0"/>
              <a:t>advantages</a:t>
            </a:r>
            <a:r>
              <a:rPr lang="en-US" dirty="0" smtClean="0"/>
              <a:t> over other network topologies</a:t>
            </a:r>
          </a:p>
          <a:p>
            <a:pPr marL="514350" indent="-514350">
              <a:buFont typeface="+mj-lt"/>
              <a:buAutoNum type="arabicPeriod"/>
            </a:pPr>
            <a:r>
              <a:rPr lang="en-US" dirty="0" smtClean="0"/>
              <a:t>First, </a:t>
            </a:r>
            <a:r>
              <a:rPr lang="en-US" b="1" dirty="0" smtClean="0"/>
              <a:t>the use of dedicated links guarantees </a:t>
            </a:r>
            <a:r>
              <a:rPr lang="en-US" dirty="0" smtClean="0"/>
              <a:t>that each connection can carry its own data load, thus eliminating the traffic problems that can occur when links must be shared by multiple devices. </a:t>
            </a:r>
          </a:p>
          <a:p>
            <a:pPr marL="514350" indent="-514350">
              <a:buFont typeface="+mj-lt"/>
              <a:buAutoNum type="arabicPeriod"/>
            </a:pPr>
            <a:r>
              <a:rPr lang="en-US" dirty="0" smtClean="0"/>
              <a:t>Second</a:t>
            </a:r>
            <a:r>
              <a:rPr lang="en-US" b="1" dirty="0" smtClean="0"/>
              <a:t>, a mesh topology is robust: </a:t>
            </a:r>
            <a:r>
              <a:rPr lang="en-US" dirty="0" smtClean="0"/>
              <a:t>If one link becomes unusable, it does not incapacitate the entire system. </a:t>
            </a:r>
          </a:p>
          <a:p>
            <a:pPr marL="514350" indent="-514350">
              <a:buFont typeface="+mj-lt"/>
              <a:buAutoNum type="arabicPeriod"/>
            </a:pPr>
            <a:r>
              <a:rPr lang="en-US" dirty="0" smtClean="0"/>
              <a:t>Third, </a:t>
            </a:r>
            <a:r>
              <a:rPr lang="en-US" b="1" dirty="0" smtClean="0"/>
              <a:t>there is the advantage of privacy or security: </a:t>
            </a:r>
            <a:r>
              <a:rPr lang="en-US" dirty="0" smtClean="0"/>
              <a:t>When every message travels along a dedicated line, only the intended recipient sees it. Physical boundaries prevent other users from gaining access to messages.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a:bodyPr>
          <a:lstStyle/>
          <a:p>
            <a:r>
              <a:rPr lang="en-US" dirty="0" smtClean="0"/>
              <a:t>The main disadvantages of a mesh are related to the amount of cabling and the number of I/O ports required.</a:t>
            </a:r>
          </a:p>
          <a:p>
            <a:r>
              <a:rPr lang="en-US" dirty="0" smtClean="0"/>
              <a:t> First, because every device must be connected to every other device, </a:t>
            </a:r>
            <a:r>
              <a:rPr lang="en-US" b="1" dirty="0" smtClean="0"/>
              <a:t>installation and reconnection are difficult</a:t>
            </a:r>
            <a:r>
              <a:rPr lang="en-US" dirty="0" smtClean="0"/>
              <a:t>. </a:t>
            </a:r>
          </a:p>
          <a:p>
            <a:r>
              <a:rPr lang="en-US" dirty="0" smtClean="0"/>
              <a:t>Second, </a:t>
            </a:r>
            <a:r>
              <a:rPr lang="en-US" b="1" dirty="0" smtClean="0"/>
              <a:t>the  bulk of the wiring can be greater than the available space </a:t>
            </a:r>
            <a:r>
              <a:rPr lang="en-US" dirty="0" smtClean="0"/>
              <a:t>(in walls, ceilings, or floors) can accommodate </a:t>
            </a:r>
          </a:p>
          <a:p>
            <a:r>
              <a:rPr lang="en-US" dirty="0" smtClean="0"/>
              <a:t>Finally, the </a:t>
            </a:r>
            <a:r>
              <a:rPr lang="en-US" b="1" dirty="0" smtClean="0"/>
              <a:t>hardware required to connect each link (I/O ports and cable) can be prohibitively expensive</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US" b="1" dirty="0" smtClean="0"/>
              <a:t>Star Topology</a:t>
            </a:r>
            <a:endParaRPr lang="en-US" b="1" dirty="0"/>
          </a:p>
        </p:txBody>
      </p:sp>
      <p:sp>
        <p:nvSpPr>
          <p:cNvPr id="3" name="Content Placeholder 2"/>
          <p:cNvSpPr>
            <a:spLocks noGrp="1"/>
          </p:cNvSpPr>
          <p:nvPr>
            <p:ph idx="1"/>
          </p:nvPr>
        </p:nvSpPr>
        <p:spPr>
          <a:xfrm>
            <a:off x="457200" y="857232"/>
            <a:ext cx="8229600" cy="5643602"/>
          </a:xfrm>
        </p:spPr>
        <p:txBody>
          <a:bodyPr>
            <a:normAutofit fontScale="92500" lnSpcReduction="20000"/>
          </a:bodyPr>
          <a:lstStyle/>
          <a:p>
            <a:r>
              <a:rPr lang="en-US" dirty="0" smtClean="0"/>
              <a:t>In a star topology, each device has a dedicated </a:t>
            </a:r>
            <a:r>
              <a:rPr lang="en-US" b="1" dirty="0" smtClean="0"/>
              <a:t>point-to-point link only to a central controller</a:t>
            </a:r>
            <a:r>
              <a:rPr lang="en-US" dirty="0" smtClean="0"/>
              <a:t>, usually called a hub. </a:t>
            </a:r>
          </a:p>
          <a:p>
            <a:r>
              <a:rPr lang="en-US" dirty="0" smtClean="0"/>
              <a:t>The devices are not directly linked to one another. </a:t>
            </a:r>
          </a:p>
          <a:p>
            <a:r>
              <a:rPr lang="en-US" dirty="0" smtClean="0"/>
              <a:t>Unlike a mesh topology, a star topology does not allow direct traffic between devices.</a:t>
            </a:r>
          </a:p>
          <a:p>
            <a:r>
              <a:rPr lang="en-US" b="1" dirty="0" smtClean="0"/>
              <a:t>The controller acts as an exchange</a:t>
            </a:r>
            <a:r>
              <a:rPr lang="en-US" dirty="0" smtClean="0"/>
              <a:t>: If one device wants to send data to another, it sends the data to the </a:t>
            </a:r>
            <a:r>
              <a:rPr lang="en-US" b="1" dirty="0" smtClean="0"/>
              <a:t>controller,</a:t>
            </a:r>
            <a:r>
              <a:rPr lang="en-US" dirty="0" smtClean="0"/>
              <a:t> which then relays the data to the other connected device</a:t>
            </a:r>
          </a:p>
          <a:p>
            <a:r>
              <a:rPr lang="en-US" dirty="0" smtClean="0"/>
              <a:t>The star topology is used in local-area networks (LANs).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t>
            </a:r>
            <a:endParaRPr lang="en-US" b="1" dirty="0"/>
          </a:p>
        </p:txBody>
      </p:sp>
      <p:sp>
        <p:nvSpPr>
          <p:cNvPr id="3" name="Content Placeholder 2"/>
          <p:cNvSpPr>
            <a:spLocks noGrp="1"/>
          </p:cNvSpPr>
          <p:nvPr>
            <p:ph idx="1"/>
          </p:nvPr>
        </p:nvSpPr>
        <p:spPr>
          <a:xfrm>
            <a:off x="457200" y="1214422"/>
            <a:ext cx="8229600" cy="4911741"/>
          </a:xfrm>
        </p:spPr>
        <p:txBody>
          <a:bodyPr/>
          <a:lstStyle/>
          <a:p>
            <a:r>
              <a:rPr lang="en-US" b="1" dirty="0" smtClean="0"/>
              <a:t>A star topology is less expensive </a:t>
            </a:r>
            <a:r>
              <a:rPr lang="en-US" dirty="0" smtClean="0"/>
              <a:t>than a mesh topology. In a star, each device needs only one link and one I/O port to connect it to any number of others. This factor also makes it easy to install and reconfigure</a:t>
            </a:r>
          </a:p>
          <a:p>
            <a:r>
              <a:rPr lang="en-US" b="1" dirty="0" smtClean="0"/>
              <a:t>Robustness: </a:t>
            </a:r>
            <a:r>
              <a:rPr lang="en-US" dirty="0" smtClean="0"/>
              <a:t>If one link fails, only that link is affected. All other links remain active. </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DISADVANTAGES</a:t>
            </a:r>
            <a:endParaRPr lang="en-US" b="1" dirty="0"/>
          </a:p>
        </p:txBody>
      </p:sp>
      <p:sp>
        <p:nvSpPr>
          <p:cNvPr id="3" name="Content Placeholder 2"/>
          <p:cNvSpPr>
            <a:spLocks noGrp="1"/>
          </p:cNvSpPr>
          <p:nvPr>
            <p:ph idx="1"/>
          </p:nvPr>
        </p:nvSpPr>
        <p:spPr>
          <a:xfrm>
            <a:off x="457200" y="1214422"/>
            <a:ext cx="8229600" cy="4911741"/>
          </a:xfrm>
        </p:spPr>
        <p:txBody>
          <a:bodyPr>
            <a:normAutofit lnSpcReduction="10000"/>
          </a:bodyPr>
          <a:lstStyle/>
          <a:p>
            <a:pPr marL="514350" indent="-514350">
              <a:buFont typeface="+mj-lt"/>
              <a:buAutoNum type="arabicPeriod"/>
            </a:pPr>
            <a:r>
              <a:rPr lang="en-US" dirty="0" smtClean="0"/>
              <a:t>One big disadvantage of a star topology is the </a:t>
            </a:r>
            <a:r>
              <a:rPr lang="en-US" b="1" dirty="0" smtClean="0"/>
              <a:t>dependency of the whole topology on one single point, the hub</a:t>
            </a:r>
            <a:r>
              <a:rPr lang="en-US" dirty="0" smtClean="0"/>
              <a:t>. </a:t>
            </a:r>
          </a:p>
          <a:p>
            <a:r>
              <a:rPr lang="en-US" dirty="0" smtClean="0"/>
              <a:t>If the hub goes down, the whole system is dead.</a:t>
            </a:r>
          </a:p>
          <a:p>
            <a:pPr marL="514350" indent="-514350">
              <a:buNone/>
            </a:pPr>
            <a:r>
              <a:rPr lang="en-US" dirty="0" smtClean="0"/>
              <a:t>2. Although a star requires far less cable than a mesh, each node must be linked to a central hub. For this reason, </a:t>
            </a:r>
            <a:r>
              <a:rPr lang="en-US" b="1" dirty="0" smtClean="0"/>
              <a:t>often more cabling is required in a star </a:t>
            </a:r>
            <a:r>
              <a:rPr lang="en-US" dirty="0" smtClean="0"/>
              <a:t>than in some other topologies (such as ring or bus).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28596" y="785794"/>
            <a:ext cx="8286807" cy="5214973"/>
          </a:xfrm>
          <a:prstGeom prst="rect">
            <a:avLst/>
          </a:prstGeom>
          <a:noFill/>
          <a:ln w="9525">
            <a:noFill/>
            <a:miter lim="800000"/>
            <a:headEnd/>
            <a:tailEnd/>
          </a:ln>
          <a:effectLst/>
        </p:spPr>
      </p:pic>
      <p:sp>
        <p:nvSpPr>
          <p:cNvPr id="3" name="TextBox 2"/>
          <p:cNvSpPr txBox="1"/>
          <p:nvPr/>
        </p:nvSpPr>
        <p:spPr>
          <a:xfrm>
            <a:off x="357158" y="2643182"/>
            <a:ext cx="4286280" cy="830997"/>
          </a:xfrm>
          <a:prstGeom prst="rect">
            <a:avLst/>
          </a:prstGeom>
          <a:noFill/>
        </p:spPr>
        <p:txBody>
          <a:bodyPr wrap="square" rtlCol="0">
            <a:spAutoFit/>
          </a:bodyPr>
          <a:lstStyle/>
          <a:p>
            <a:r>
              <a:rPr lang="en-IN" sz="2400" b="1" dirty="0" smtClean="0"/>
              <a:t>Number of cables required = n </a:t>
            </a:r>
            <a:r>
              <a:rPr lang="en-IN" sz="2400" dirty="0" smtClean="0"/>
              <a:t>where n is number of stations </a:t>
            </a:r>
            <a:endParaRPr lang="en-US" sz="2400" dirty="0"/>
          </a:p>
        </p:txBody>
      </p:sp>
      <p:sp>
        <p:nvSpPr>
          <p:cNvPr id="4" name="TextBox 3"/>
          <p:cNvSpPr txBox="1"/>
          <p:nvPr/>
        </p:nvSpPr>
        <p:spPr>
          <a:xfrm>
            <a:off x="357158" y="3714752"/>
            <a:ext cx="4286280" cy="830997"/>
          </a:xfrm>
          <a:prstGeom prst="rect">
            <a:avLst/>
          </a:prstGeom>
          <a:noFill/>
        </p:spPr>
        <p:txBody>
          <a:bodyPr wrap="square" rtlCol="0">
            <a:spAutoFit/>
          </a:bodyPr>
          <a:lstStyle/>
          <a:p>
            <a:r>
              <a:rPr lang="en-IN" sz="2400" b="1" dirty="0" smtClean="0"/>
              <a:t>Number of port required = n </a:t>
            </a:r>
            <a:r>
              <a:rPr lang="en-IN" sz="2400" dirty="0" smtClean="0"/>
              <a:t>where n is number of stations </a:t>
            </a:r>
            <a:endParaRPr lang="en-US" sz="2400"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 Topology</a:t>
            </a:r>
            <a:endParaRPr lang="en-US" b="1" dirty="0"/>
          </a:p>
        </p:txBody>
      </p:sp>
      <p:sp>
        <p:nvSpPr>
          <p:cNvPr id="3" name="Content Placeholder 2"/>
          <p:cNvSpPr>
            <a:spLocks noGrp="1"/>
          </p:cNvSpPr>
          <p:nvPr>
            <p:ph idx="1"/>
          </p:nvPr>
        </p:nvSpPr>
        <p:spPr>
          <a:xfrm>
            <a:off x="457200" y="1214422"/>
            <a:ext cx="8229600" cy="4911741"/>
          </a:xfrm>
        </p:spPr>
        <p:txBody>
          <a:bodyPr/>
          <a:lstStyle/>
          <a:p>
            <a:r>
              <a:rPr lang="en-US" dirty="0" smtClean="0"/>
              <a:t>The preceding examples all describe point-to-point connections.</a:t>
            </a:r>
          </a:p>
          <a:p>
            <a:r>
              <a:rPr lang="en-US" dirty="0" smtClean="0"/>
              <a:t> A bus topology, on the other hand, is </a:t>
            </a:r>
            <a:r>
              <a:rPr lang="en-US" b="1" dirty="0" smtClean="0"/>
              <a:t>multipoint</a:t>
            </a:r>
            <a:r>
              <a:rPr lang="en-US" dirty="0" smtClean="0"/>
              <a:t>. </a:t>
            </a:r>
          </a:p>
          <a:p>
            <a:r>
              <a:rPr lang="en-US" dirty="0" smtClean="0"/>
              <a:t>One long cable acts as a backbone to link all the devices in a network.</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42910" y="285728"/>
            <a:ext cx="7572428" cy="3353607"/>
          </a:xfrm>
          <a:prstGeom prst="rect">
            <a:avLst/>
          </a:prstGeom>
          <a:noFill/>
          <a:ln w="9525">
            <a:noFill/>
            <a:miter lim="800000"/>
            <a:headEnd/>
            <a:tailEnd/>
          </a:ln>
          <a:effectLst/>
        </p:spPr>
      </p:pic>
      <p:sp>
        <p:nvSpPr>
          <p:cNvPr id="5" name="TextBox 4"/>
          <p:cNvSpPr txBox="1"/>
          <p:nvPr/>
        </p:nvSpPr>
        <p:spPr>
          <a:xfrm>
            <a:off x="214282" y="3929066"/>
            <a:ext cx="8572560" cy="2677656"/>
          </a:xfrm>
          <a:prstGeom prst="rect">
            <a:avLst/>
          </a:prstGeom>
          <a:noFill/>
        </p:spPr>
        <p:txBody>
          <a:bodyPr wrap="square" rtlCol="0">
            <a:spAutoFit/>
          </a:bodyPr>
          <a:lstStyle/>
          <a:p>
            <a:r>
              <a:rPr lang="en-IN" sz="2400" b="1" dirty="0" smtClean="0"/>
              <a:t>Number of cables = n+1 where n is number of devices and 1 for back bone.</a:t>
            </a:r>
          </a:p>
          <a:p>
            <a:r>
              <a:rPr lang="en-IN" sz="2400" b="1" dirty="0" smtClean="0"/>
              <a:t>Devices are A,B,C and D</a:t>
            </a:r>
          </a:p>
          <a:p>
            <a:r>
              <a:rPr lang="en-IN" sz="2400" b="1" dirty="0" smtClean="0"/>
              <a:t>Number of ports= n where n is number of devices</a:t>
            </a:r>
          </a:p>
          <a:p>
            <a:r>
              <a:rPr lang="en-IN" sz="2400" b="1" dirty="0" smtClean="0"/>
              <a:t>If A and B want to send data then message will also go to C and D also so no security of message.</a:t>
            </a:r>
          </a:p>
          <a:p>
            <a:r>
              <a:rPr lang="en-IN" sz="2400" b="1" dirty="0" smtClean="0"/>
              <a:t>It is used in LANS</a:t>
            </a:r>
            <a:endParaRPr lang="en-US" sz="2400" b="1"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UNIT 1</a:t>
            </a:r>
            <a:endParaRPr lang="en-US" b="1" dirty="0"/>
          </a:p>
        </p:txBody>
      </p:sp>
      <p:sp>
        <p:nvSpPr>
          <p:cNvPr id="3" name="Content Placeholder 2"/>
          <p:cNvSpPr>
            <a:spLocks noGrp="1"/>
          </p:cNvSpPr>
          <p:nvPr>
            <p:ph idx="1"/>
          </p:nvPr>
        </p:nvSpPr>
        <p:spPr/>
        <p:txBody>
          <a:bodyPr/>
          <a:lstStyle/>
          <a:p>
            <a:pPr>
              <a:buNone/>
            </a:pPr>
            <a:r>
              <a:rPr lang="en-US" b="1" dirty="0" smtClean="0"/>
              <a:t>DATA COMMUNICATIONS</a:t>
            </a:r>
          </a:p>
          <a:p>
            <a:r>
              <a:rPr lang="en-US" dirty="0" smtClean="0"/>
              <a:t>Data communications are the exchange of data between two devices via some form of transmission medium such as a wire cable.</a:t>
            </a:r>
          </a:p>
        </p:txBody>
      </p:sp>
      <p:sp>
        <p:nvSpPr>
          <p:cNvPr id="5" name="Slide Number Placeholder 4"/>
          <p:cNvSpPr>
            <a:spLocks noGrp="1"/>
          </p:cNvSpPr>
          <p:nvPr>
            <p:ph type="sldNum" sz="quarter" idx="12"/>
          </p:nvPr>
        </p:nvSpPr>
        <p:spPr/>
        <p:txBody>
          <a:bodyPr/>
          <a:lstStyle/>
          <a:p>
            <a:fld id="{44369560-3326-4089-A051-E5DADADC6361}"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lnSpcReduction="10000"/>
          </a:bodyPr>
          <a:lstStyle/>
          <a:p>
            <a:r>
              <a:rPr lang="en-US" b="1" dirty="0" smtClean="0"/>
              <a:t>Nodes are connected to the bus cable by drop lines and taps</a:t>
            </a:r>
            <a:r>
              <a:rPr lang="en-US" dirty="0" smtClean="0"/>
              <a:t>. </a:t>
            </a:r>
          </a:p>
          <a:p>
            <a:r>
              <a:rPr lang="en-US" dirty="0" smtClean="0"/>
              <a:t>Advantages of a bus topology include </a:t>
            </a:r>
            <a:r>
              <a:rPr lang="en-US" b="1" dirty="0" smtClean="0"/>
              <a:t>ease of installation</a:t>
            </a:r>
            <a:r>
              <a:rPr lang="en-US" dirty="0" smtClean="0"/>
              <a:t>. </a:t>
            </a:r>
          </a:p>
          <a:p>
            <a:r>
              <a:rPr lang="en-US" dirty="0" smtClean="0"/>
              <a:t>In this way, a bus uses less cabling than mesh or star topologies. </a:t>
            </a:r>
          </a:p>
          <a:p>
            <a:r>
              <a:rPr lang="en-US" dirty="0" smtClean="0"/>
              <a:t>Disadvantages include </a:t>
            </a:r>
            <a:r>
              <a:rPr lang="en-US" b="1" dirty="0" smtClean="0"/>
              <a:t>difficult reconnection </a:t>
            </a:r>
            <a:r>
              <a:rPr lang="en-US" dirty="0" smtClean="0"/>
              <a:t>and </a:t>
            </a:r>
            <a:r>
              <a:rPr lang="en-US" b="1" dirty="0" smtClean="0"/>
              <a:t>fault isolation.</a:t>
            </a:r>
            <a:r>
              <a:rPr lang="en-US" dirty="0" smtClean="0"/>
              <a:t> </a:t>
            </a:r>
          </a:p>
          <a:p>
            <a:r>
              <a:rPr lang="en-US" dirty="0" smtClean="0"/>
              <a:t>A bus is usually designed to be optimally efficient at installation</a:t>
            </a:r>
          </a:p>
          <a:p>
            <a:r>
              <a:rPr lang="en-IN" dirty="0" smtClean="0"/>
              <a:t>Collision will occur if B ,C and A ,D send message to each other.</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Ring Topology</a:t>
            </a:r>
            <a:endParaRPr lang="en-US" b="1" dirty="0"/>
          </a:p>
        </p:txBody>
      </p:sp>
      <p:sp>
        <p:nvSpPr>
          <p:cNvPr id="3" name="Content Placeholder 2"/>
          <p:cNvSpPr>
            <a:spLocks noGrp="1"/>
          </p:cNvSpPr>
          <p:nvPr>
            <p:ph idx="1"/>
          </p:nvPr>
        </p:nvSpPr>
        <p:spPr>
          <a:xfrm>
            <a:off x="457200" y="1214422"/>
            <a:ext cx="8229600" cy="5357850"/>
          </a:xfrm>
        </p:spPr>
        <p:txBody>
          <a:bodyPr>
            <a:normAutofit/>
          </a:bodyPr>
          <a:lstStyle/>
          <a:p>
            <a:r>
              <a:rPr lang="en-US" dirty="0" smtClean="0"/>
              <a:t>In a ring topology, each device has a dedicated </a:t>
            </a:r>
            <a:r>
              <a:rPr lang="en-US" b="1" dirty="0" smtClean="0"/>
              <a:t>point-to-point connection </a:t>
            </a:r>
            <a:r>
              <a:rPr lang="en-US" dirty="0" smtClean="0"/>
              <a:t>with only the two devices on either side of it.</a:t>
            </a:r>
          </a:p>
          <a:p>
            <a:r>
              <a:rPr lang="en-US" dirty="0" smtClean="0"/>
              <a:t> A signal is passed along the ring in one direction, from device to device, until it reaches its destination. Each device in the ring incorporates a repeater.</a:t>
            </a:r>
          </a:p>
          <a:p>
            <a:r>
              <a:rPr lang="en-US" dirty="0" smtClean="0"/>
              <a:t> </a:t>
            </a:r>
            <a:r>
              <a:rPr lang="en-US" b="1" dirty="0" smtClean="0"/>
              <a:t>When a device receives a signal intended for another device, its repeater regenerates the bits and passes them along</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dirty="0" smtClean="0"/>
              <a:t>A ring is relatively easy to install and reconfigure. </a:t>
            </a:r>
          </a:p>
          <a:p>
            <a:r>
              <a:rPr lang="en-US" dirty="0" smtClean="0"/>
              <a:t>Each device is linked to only its immediate neighbors (either physically or logically). </a:t>
            </a:r>
          </a:p>
          <a:p>
            <a:r>
              <a:rPr lang="en-US" b="1" dirty="0" smtClean="0"/>
              <a:t>To add or delete a device requires changing only two connections.</a:t>
            </a:r>
          </a:p>
          <a:p>
            <a:r>
              <a:rPr lang="en-US" dirty="0" smtClean="0"/>
              <a:t>unidirectional traffic can be a </a:t>
            </a:r>
            <a:r>
              <a:rPr lang="en-US" b="1" dirty="0" smtClean="0"/>
              <a:t>disadvantage</a:t>
            </a:r>
            <a:r>
              <a:rPr lang="en-US" dirty="0" smtClean="0"/>
              <a:t>. </a:t>
            </a:r>
          </a:p>
          <a:p>
            <a:r>
              <a:rPr lang="en-US" dirty="0" smtClean="0"/>
              <a:t>In a simple ring, </a:t>
            </a:r>
            <a:r>
              <a:rPr lang="en-US" b="1" dirty="0" smtClean="0"/>
              <a:t>a break in the ring </a:t>
            </a:r>
            <a:r>
              <a:rPr lang="en-US" dirty="0" smtClean="0"/>
              <a:t>(such as a disabled station) can disable the entire network.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428596" y="214290"/>
            <a:ext cx="8215370" cy="3786214"/>
          </a:xfrm>
          <a:prstGeom prst="rect">
            <a:avLst/>
          </a:prstGeom>
          <a:noFill/>
          <a:ln w="9525">
            <a:noFill/>
            <a:miter lim="800000"/>
            <a:headEnd/>
            <a:tailEnd/>
          </a:ln>
          <a:effectLst/>
        </p:spPr>
      </p:pic>
      <p:sp>
        <p:nvSpPr>
          <p:cNvPr id="3" name="TextBox 2"/>
          <p:cNvSpPr txBox="1"/>
          <p:nvPr/>
        </p:nvSpPr>
        <p:spPr>
          <a:xfrm>
            <a:off x="214282" y="4071942"/>
            <a:ext cx="8643998" cy="3046988"/>
          </a:xfrm>
          <a:prstGeom prst="rect">
            <a:avLst/>
          </a:prstGeom>
          <a:noFill/>
        </p:spPr>
        <p:txBody>
          <a:bodyPr wrap="square" rtlCol="0">
            <a:spAutoFit/>
          </a:bodyPr>
          <a:lstStyle/>
          <a:p>
            <a:r>
              <a:rPr lang="en-IN" sz="3200" b="1" dirty="0" smtClean="0"/>
              <a:t>Number of cables = n+1 where n is number of devices and 1 for back bone.</a:t>
            </a:r>
          </a:p>
          <a:p>
            <a:r>
              <a:rPr lang="en-IN" sz="3200" b="1" dirty="0" smtClean="0"/>
              <a:t>If number of stations are 6 then 6+1 numbers of cables are required.</a:t>
            </a:r>
          </a:p>
          <a:p>
            <a:r>
              <a:rPr lang="en-IN" sz="3200" b="1" dirty="0" smtClean="0"/>
              <a:t>Number of ports= n where n is number of stations</a:t>
            </a:r>
          </a:p>
          <a:p>
            <a:endParaRPr lang="en-US" sz="3200"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Hybrid Topology</a:t>
            </a:r>
            <a:endParaRPr lang="en-US" b="1" dirty="0"/>
          </a:p>
        </p:txBody>
      </p:sp>
      <p:sp>
        <p:nvSpPr>
          <p:cNvPr id="3" name="Content Placeholder 2"/>
          <p:cNvSpPr>
            <a:spLocks noGrp="1"/>
          </p:cNvSpPr>
          <p:nvPr>
            <p:ph idx="1"/>
          </p:nvPr>
        </p:nvSpPr>
        <p:spPr/>
        <p:txBody>
          <a:bodyPr/>
          <a:lstStyle/>
          <a:p>
            <a:r>
              <a:rPr lang="en-US" dirty="0" smtClean="0"/>
              <a:t>A network can be hybrid. </a:t>
            </a:r>
          </a:p>
          <a:p>
            <a:r>
              <a:rPr lang="en-US" dirty="0" smtClean="0"/>
              <a:t>For example, we can have a </a:t>
            </a:r>
            <a:r>
              <a:rPr lang="en-US" b="1" dirty="0" smtClean="0"/>
              <a:t>main star topology with each branch connecting several stations in a bus topology</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28596" y="428604"/>
            <a:ext cx="8286808" cy="607223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Models</a:t>
            </a:r>
            <a:endParaRPr lang="en-US" b="1" dirty="0"/>
          </a:p>
        </p:txBody>
      </p:sp>
      <p:sp>
        <p:nvSpPr>
          <p:cNvPr id="3" name="Content Placeholder 2"/>
          <p:cNvSpPr>
            <a:spLocks noGrp="1"/>
          </p:cNvSpPr>
          <p:nvPr>
            <p:ph idx="1"/>
          </p:nvPr>
        </p:nvSpPr>
        <p:spPr>
          <a:xfrm>
            <a:off x="457200" y="1285860"/>
            <a:ext cx="8229600" cy="5286412"/>
          </a:xfrm>
        </p:spPr>
        <p:txBody>
          <a:bodyPr>
            <a:normAutofit lnSpcReduction="10000"/>
          </a:bodyPr>
          <a:lstStyle/>
          <a:p>
            <a:r>
              <a:rPr lang="en-US" dirty="0" smtClean="0"/>
              <a:t> The two best-known standards are the</a:t>
            </a:r>
          </a:p>
          <a:p>
            <a:pPr>
              <a:buNone/>
            </a:pPr>
            <a:r>
              <a:rPr lang="en-US" b="1" dirty="0" smtClean="0"/>
              <a:t>OSI model and the Internet model</a:t>
            </a:r>
          </a:p>
          <a:p>
            <a:pPr>
              <a:buNone/>
            </a:pPr>
            <a:r>
              <a:rPr lang="en-US" b="1" dirty="0" smtClean="0"/>
              <a:t>Categories of Networks:</a:t>
            </a:r>
          </a:p>
          <a:p>
            <a:pPr>
              <a:buNone/>
            </a:pPr>
            <a:r>
              <a:rPr lang="en-US" dirty="0" smtClean="0"/>
              <a:t>we are generally referring to two primary categories: local-area networks and wide-area networks. </a:t>
            </a:r>
          </a:p>
          <a:p>
            <a:pPr>
              <a:buNone/>
            </a:pPr>
            <a:r>
              <a:rPr lang="en-US" b="1" dirty="0" smtClean="0"/>
              <a:t>The category into which a network falls is determined by its size</a:t>
            </a:r>
            <a:r>
              <a:rPr lang="en-US" dirty="0" smtClean="0"/>
              <a:t>.</a:t>
            </a:r>
          </a:p>
          <a:p>
            <a:pPr>
              <a:buNone/>
            </a:pPr>
            <a:r>
              <a:rPr lang="en-US" dirty="0" smtClean="0"/>
              <a:t>A LAN normally covers an area less than a WAN which can be worldwide</a:t>
            </a:r>
          </a:p>
          <a:p>
            <a:pPr>
              <a:buNone/>
            </a:pP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b="1" dirty="0" smtClean="0"/>
              <a:t>Local Area Network</a:t>
            </a:r>
            <a:endParaRPr lang="en-US" b="1" dirty="0"/>
          </a:p>
        </p:txBody>
      </p:sp>
      <p:sp>
        <p:nvSpPr>
          <p:cNvPr id="3" name="Content Placeholder 2"/>
          <p:cNvSpPr>
            <a:spLocks noGrp="1"/>
          </p:cNvSpPr>
          <p:nvPr>
            <p:ph idx="1"/>
          </p:nvPr>
        </p:nvSpPr>
        <p:spPr>
          <a:xfrm>
            <a:off x="457200" y="1214422"/>
            <a:ext cx="8229600" cy="5357849"/>
          </a:xfrm>
        </p:spPr>
        <p:txBody>
          <a:bodyPr>
            <a:normAutofit/>
          </a:bodyPr>
          <a:lstStyle/>
          <a:p>
            <a:r>
              <a:rPr lang="en-US" dirty="0" smtClean="0"/>
              <a:t>A local area network (LAN) is usually privately owned and links the devices in a </a:t>
            </a:r>
            <a:r>
              <a:rPr lang="en-US" b="1" dirty="0" smtClean="0"/>
              <a:t>single office, building, or campus </a:t>
            </a:r>
          </a:p>
          <a:p>
            <a:r>
              <a:rPr lang="en-US" dirty="0" smtClean="0"/>
              <a:t>Depending on the needs of an organization and the type of technology used, </a:t>
            </a:r>
            <a:r>
              <a:rPr lang="en-US" b="1" dirty="0" smtClean="0"/>
              <a:t>a LAN can be as simple as two PCs and a printer in someone's home office; or it can extend throughout a company</a:t>
            </a:r>
          </a:p>
          <a:p>
            <a:r>
              <a:rPr lang="en-US" dirty="0" smtClean="0"/>
              <a:t>Currently, LAN size is limited to a few kilometers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dirty="0" smtClean="0"/>
              <a:t>LANs are designed to </a:t>
            </a:r>
            <a:r>
              <a:rPr lang="en-US" b="1" dirty="0" smtClean="0"/>
              <a:t>allow resources to be shared between personal computers or workstations. </a:t>
            </a:r>
          </a:p>
          <a:p>
            <a:r>
              <a:rPr lang="en-US" dirty="0" smtClean="0"/>
              <a:t>The resources to be shared can include </a:t>
            </a:r>
            <a:r>
              <a:rPr lang="en-US" b="1" dirty="0" smtClean="0"/>
              <a:t>hardware (e.g., a printer), software (e.g., an application program), or data</a:t>
            </a:r>
          </a:p>
          <a:p>
            <a:r>
              <a:rPr lang="en-US" dirty="0" smtClean="0"/>
              <a:t> The most common LAN topologies are </a:t>
            </a:r>
            <a:r>
              <a:rPr lang="en-US" b="1" dirty="0" smtClean="0"/>
              <a:t>bus, ring, and star</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500034" y="357166"/>
            <a:ext cx="8358245" cy="628654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a:t>
            </a:r>
            <a:endParaRPr lang="en-US" b="1" dirty="0"/>
          </a:p>
        </p:txBody>
      </p:sp>
      <p:sp>
        <p:nvSpPr>
          <p:cNvPr id="3" name="Content Placeholder 2"/>
          <p:cNvSpPr>
            <a:spLocks noGrp="1"/>
          </p:cNvSpPr>
          <p:nvPr>
            <p:ph idx="1"/>
          </p:nvPr>
        </p:nvSpPr>
        <p:spPr/>
        <p:txBody>
          <a:bodyPr/>
          <a:lstStyle/>
          <a:p>
            <a:r>
              <a:rPr lang="en-US" dirty="0" smtClean="0"/>
              <a:t>A data communications system has five components.</a:t>
            </a:r>
          </a:p>
          <a:p>
            <a:pPr marL="514350" indent="-514350">
              <a:buFont typeface="+mj-lt"/>
              <a:buAutoNum type="arabicPeriod"/>
            </a:pPr>
            <a:r>
              <a:rPr lang="en-IN" b="1" dirty="0" smtClean="0"/>
              <a:t>Message</a:t>
            </a:r>
          </a:p>
          <a:p>
            <a:pPr marL="514350" indent="-514350">
              <a:buFont typeface="+mj-lt"/>
              <a:buAutoNum type="arabicPeriod"/>
            </a:pPr>
            <a:r>
              <a:rPr lang="en-IN" b="1" dirty="0" smtClean="0"/>
              <a:t>Sender </a:t>
            </a:r>
          </a:p>
          <a:p>
            <a:pPr marL="514350" indent="-514350">
              <a:buFont typeface="+mj-lt"/>
              <a:buAutoNum type="arabicPeriod"/>
            </a:pPr>
            <a:r>
              <a:rPr lang="en-IN" b="1" dirty="0" smtClean="0"/>
              <a:t>Receiver </a:t>
            </a:r>
          </a:p>
          <a:p>
            <a:pPr marL="514350" indent="-514350">
              <a:buFont typeface="+mj-lt"/>
              <a:buAutoNum type="arabicPeriod"/>
            </a:pPr>
            <a:r>
              <a:rPr lang="en-IN" b="1" dirty="0" smtClean="0"/>
              <a:t>Transmission medium </a:t>
            </a:r>
          </a:p>
          <a:p>
            <a:pPr marL="514350" indent="-514350">
              <a:buFont typeface="+mj-lt"/>
              <a:buAutoNum type="arabicPeriod"/>
            </a:pPr>
            <a:r>
              <a:rPr lang="en-IN" b="1" dirty="0" smtClean="0"/>
              <a:t>Protocol  </a:t>
            </a:r>
          </a:p>
          <a:p>
            <a:pPr marL="514350" indent="-51435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a:bodyPr>
          <a:lstStyle/>
          <a:p>
            <a:r>
              <a:rPr lang="en-US" b="1" dirty="0" smtClean="0"/>
              <a:t>2. Wide Area Network</a:t>
            </a:r>
            <a:endParaRPr lang="en-US" b="1" dirty="0"/>
          </a:p>
        </p:txBody>
      </p:sp>
      <p:sp>
        <p:nvSpPr>
          <p:cNvPr id="3" name="Content Placeholder 2"/>
          <p:cNvSpPr>
            <a:spLocks noGrp="1"/>
          </p:cNvSpPr>
          <p:nvPr>
            <p:ph idx="1"/>
          </p:nvPr>
        </p:nvSpPr>
        <p:spPr>
          <a:xfrm>
            <a:off x="457200" y="857232"/>
            <a:ext cx="8229600" cy="5786478"/>
          </a:xfrm>
        </p:spPr>
        <p:txBody>
          <a:bodyPr>
            <a:normAutofit/>
          </a:bodyPr>
          <a:lstStyle/>
          <a:p>
            <a:r>
              <a:rPr lang="en-US" b="1" dirty="0" smtClean="0"/>
              <a:t>A wide area network (WAN) provides long-distance transmission of data, image, audio, and video information over large geographic </a:t>
            </a:r>
            <a:r>
              <a:rPr lang="en-US" dirty="0" smtClean="0"/>
              <a:t>areas that may comprise a country, a continent, or even the whole world</a:t>
            </a:r>
            <a:r>
              <a:rPr lang="en-US" b="1" dirty="0" smtClean="0"/>
              <a:t>.</a:t>
            </a:r>
          </a:p>
          <a:p>
            <a:r>
              <a:rPr lang="en-US" b="1" dirty="0" smtClean="0"/>
              <a:t>The switched WAN</a:t>
            </a:r>
            <a:r>
              <a:rPr lang="en-US" dirty="0" smtClean="0"/>
              <a:t> connects the end systems, which usually comprise a router (internetworking connecting device) that connects to another LAN or WAN. </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85786" y="214290"/>
            <a:ext cx="8072494" cy="635798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As the name indicates, a switched WAN network is used to connect multiple end nodes through a common WAN network.</a:t>
            </a:r>
          </a:p>
          <a:p>
            <a:r>
              <a:rPr lang="en-US" dirty="0" smtClean="0"/>
              <a:t>The end nodes connect to a switched WAN network to either reach other nodes connected to the switched network or to connect to the public Internet.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Metropolitan Area Networks</a:t>
            </a:r>
            <a:endParaRPr lang="en-US" b="1" dirty="0"/>
          </a:p>
        </p:txBody>
      </p:sp>
      <p:sp>
        <p:nvSpPr>
          <p:cNvPr id="3" name="Content Placeholder 2"/>
          <p:cNvSpPr>
            <a:spLocks noGrp="1"/>
          </p:cNvSpPr>
          <p:nvPr>
            <p:ph idx="1"/>
          </p:nvPr>
        </p:nvSpPr>
        <p:spPr>
          <a:xfrm>
            <a:off x="457200" y="1285860"/>
            <a:ext cx="8229600" cy="5357850"/>
          </a:xfrm>
        </p:spPr>
        <p:txBody>
          <a:bodyPr>
            <a:normAutofit fontScale="92500" lnSpcReduction="10000"/>
          </a:bodyPr>
          <a:lstStyle/>
          <a:p>
            <a:r>
              <a:rPr lang="en-US" dirty="0" smtClean="0"/>
              <a:t>A metropolitan area network (MAN) is a network with a size between a LAN and a WAN. </a:t>
            </a:r>
          </a:p>
          <a:p>
            <a:r>
              <a:rPr lang="en-US" b="1" dirty="0" smtClean="0"/>
              <a:t>It normally covers the area inside a town or a city</a:t>
            </a:r>
            <a:r>
              <a:rPr lang="en-US" dirty="0" smtClean="0"/>
              <a:t>. </a:t>
            </a:r>
          </a:p>
          <a:p>
            <a:r>
              <a:rPr lang="en-US" dirty="0" smtClean="0"/>
              <a:t>It is designed for customers who need a high-speed connectivity, normally to the Internet, and have endpoints spread over a city or part of city.</a:t>
            </a:r>
          </a:p>
          <a:p>
            <a:r>
              <a:rPr lang="en-US" b="1" dirty="0" smtClean="0"/>
              <a:t>Example is the cable TV network that originally was designed for cable TV</a:t>
            </a:r>
            <a:r>
              <a:rPr lang="en-US" dirty="0" smtClean="0"/>
              <a:t>, but today can also be used for high-speed data connection to the Internet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a:bodyPr>
          <a:lstStyle/>
          <a:p>
            <a:r>
              <a:rPr lang="en-US" b="1" dirty="0" smtClean="0"/>
              <a:t>PROTOCOLS AND STANDARDS</a:t>
            </a:r>
            <a:endParaRPr lang="en-US" b="1" dirty="0"/>
          </a:p>
        </p:txBody>
      </p:sp>
      <p:sp>
        <p:nvSpPr>
          <p:cNvPr id="3" name="Content Placeholder 2"/>
          <p:cNvSpPr>
            <a:spLocks noGrp="1"/>
          </p:cNvSpPr>
          <p:nvPr>
            <p:ph idx="1"/>
          </p:nvPr>
        </p:nvSpPr>
        <p:spPr>
          <a:xfrm>
            <a:off x="457200" y="1071546"/>
            <a:ext cx="8229600" cy="5572164"/>
          </a:xfrm>
        </p:spPr>
        <p:txBody>
          <a:bodyPr>
            <a:normAutofit/>
          </a:bodyPr>
          <a:lstStyle/>
          <a:p>
            <a:pPr>
              <a:buNone/>
            </a:pPr>
            <a:r>
              <a:rPr lang="en-US" dirty="0" smtClean="0"/>
              <a:t>In computer networks, communication occurs between entities in different systems. </a:t>
            </a:r>
          </a:p>
          <a:p>
            <a:pPr>
              <a:buNone/>
            </a:pPr>
            <a:r>
              <a:rPr lang="en-US" dirty="0" smtClean="0"/>
              <a:t>An entity is anything capable of sending or receiving information. </a:t>
            </a:r>
          </a:p>
          <a:p>
            <a:pPr>
              <a:buNone/>
            </a:pPr>
            <a:r>
              <a:rPr lang="en-US" dirty="0" smtClean="0"/>
              <a:t>However, two entities cannot simply send bit streams to each other and expect to be understood. </a:t>
            </a:r>
          </a:p>
          <a:p>
            <a:pPr>
              <a:buNone/>
            </a:pPr>
            <a:r>
              <a:rPr lang="en-US" dirty="0" smtClean="0"/>
              <a:t>For communication to occur, the entities must agree on a protocol.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b="1" dirty="0" smtClean="0"/>
              <a:t>A protocol is a set of rules that govern data communications</a:t>
            </a:r>
            <a:r>
              <a:rPr lang="en-US" dirty="0" smtClean="0"/>
              <a:t>. </a:t>
            </a:r>
          </a:p>
          <a:p>
            <a:pPr>
              <a:buNone/>
            </a:pPr>
            <a:r>
              <a:rPr lang="en-US" dirty="0" smtClean="0"/>
              <a:t>A protocol defines what is communicated, how it is communicated, and when it is communicated. </a:t>
            </a:r>
          </a:p>
          <a:p>
            <a:pPr>
              <a:buNone/>
            </a:pPr>
            <a:r>
              <a:rPr lang="en-US" dirty="0" smtClean="0"/>
              <a:t>The key elements of a protocol are </a:t>
            </a:r>
            <a:r>
              <a:rPr lang="en-US" b="1" dirty="0" smtClean="0"/>
              <a:t>syntax, semantics, and timing.</a:t>
            </a:r>
          </a:p>
          <a:p>
            <a:pPr>
              <a:buNone/>
            </a:pPr>
            <a:r>
              <a:rPr lang="en-US" b="1" dirty="0" smtClean="0"/>
              <a:t> </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lnSpcReduction="10000"/>
          </a:bodyPr>
          <a:lstStyle/>
          <a:p>
            <a:r>
              <a:rPr lang="en-US" b="1" dirty="0" smtClean="0"/>
              <a:t>Syntax : </a:t>
            </a:r>
            <a:r>
              <a:rPr lang="en-US" dirty="0" smtClean="0"/>
              <a:t>The term syntax refers to the structure or </a:t>
            </a:r>
            <a:r>
              <a:rPr lang="en-US" b="1" dirty="0" smtClean="0"/>
              <a:t>format of the data</a:t>
            </a:r>
            <a:r>
              <a:rPr lang="en-US" dirty="0" smtClean="0"/>
              <a:t>, meaning the order in which they are presented. </a:t>
            </a:r>
          </a:p>
          <a:p>
            <a:r>
              <a:rPr lang="en-US" dirty="0" smtClean="0"/>
              <a:t>For example, a simple protocol might expect the first 8 bits of data to be the address of the sender, the second 8 bits to be the address of the receiver, and the rest of the stream to be the message itself.</a:t>
            </a:r>
          </a:p>
          <a:p>
            <a:r>
              <a:rPr lang="en-US" b="1" dirty="0" smtClean="0"/>
              <a:t>Semantics</a:t>
            </a:r>
            <a:r>
              <a:rPr lang="en-US" dirty="0" smtClean="0"/>
              <a:t>. The word semantics refers to the </a:t>
            </a:r>
            <a:r>
              <a:rPr lang="en-US" b="1" dirty="0" smtClean="0"/>
              <a:t>meaning of each section of bits</a:t>
            </a:r>
            <a:r>
              <a:rPr lang="en-US" dirty="0" smtClean="0"/>
              <a:t>. </a:t>
            </a:r>
          </a:p>
          <a:p>
            <a:r>
              <a:rPr lang="en-US" dirty="0" smtClean="0"/>
              <a:t>How is a particular pattern to be interpreted, and what action is to be taken based on that interpretation?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r>
              <a:rPr lang="en-US" dirty="0" smtClean="0"/>
              <a:t>For example, does an address identify the route to be taken or the final destination of the message? </a:t>
            </a:r>
          </a:p>
          <a:p>
            <a:r>
              <a:rPr lang="en-US" b="1" dirty="0" smtClean="0"/>
              <a:t>Timing : </a:t>
            </a:r>
            <a:r>
              <a:rPr lang="en-US" dirty="0" smtClean="0"/>
              <a:t>The term timing refers to two characteristics: when data should be sent and how fast they can be sent. </a:t>
            </a:r>
          </a:p>
          <a:p>
            <a:r>
              <a:rPr lang="en-US" dirty="0" smtClean="0"/>
              <a:t>For example, if a sender produces data at 100 Mbps but the receiver can process data at only 1Mbps, the transmission will overload the receiver and some data will be lost</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US" b="1" dirty="0" smtClean="0"/>
              <a:t> THE OSI MODEL</a:t>
            </a:r>
            <a:endParaRPr lang="en-US" b="1" dirty="0"/>
          </a:p>
        </p:txBody>
      </p:sp>
      <p:sp>
        <p:nvSpPr>
          <p:cNvPr id="3" name="Content Placeholder 2"/>
          <p:cNvSpPr>
            <a:spLocks noGrp="1"/>
          </p:cNvSpPr>
          <p:nvPr>
            <p:ph idx="1"/>
          </p:nvPr>
        </p:nvSpPr>
        <p:spPr>
          <a:xfrm>
            <a:off x="457200" y="857232"/>
            <a:ext cx="8229600" cy="5715040"/>
          </a:xfrm>
        </p:spPr>
        <p:txBody>
          <a:bodyPr>
            <a:normAutofit lnSpcReduction="10000"/>
          </a:bodyPr>
          <a:lstStyle/>
          <a:p>
            <a:r>
              <a:rPr lang="en-US" dirty="0" smtClean="0"/>
              <a:t> It was first introduced in the late 1970s. </a:t>
            </a:r>
          </a:p>
          <a:p>
            <a:r>
              <a:rPr lang="en-US" dirty="0" smtClean="0"/>
              <a:t>An open system is a set of protocols that allows any two different systems to communicate regardless of their underlying architecture. </a:t>
            </a:r>
          </a:p>
          <a:p>
            <a:r>
              <a:rPr lang="en-US" dirty="0" smtClean="0"/>
              <a:t>The purpose of the OSI model is to show how to facilitate communication between different systems without requiring changes to the logic of the underlying hardware and software. </a:t>
            </a:r>
          </a:p>
          <a:p>
            <a:r>
              <a:rPr lang="en-US" dirty="0" smtClean="0"/>
              <a:t>The OSI model is not a protocol; it is a model for understanding and designing a network architecture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85720" y="214290"/>
            <a:ext cx="8358246" cy="642942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r>
              <a:rPr lang="en-US" b="1" dirty="0" smtClean="0"/>
              <a:t>Message: </a:t>
            </a:r>
            <a:r>
              <a:rPr lang="en-US" dirty="0" smtClean="0"/>
              <a:t>The message is the information (data) to be communicated. Popular forms of information </a:t>
            </a:r>
            <a:r>
              <a:rPr lang="en-US" b="1" dirty="0" smtClean="0"/>
              <a:t>include text, numbers, pictures, audio, and video. </a:t>
            </a:r>
          </a:p>
          <a:p>
            <a:r>
              <a:rPr lang="en-US" b="1" dirty="0" smtClean="0"/>
              <a:t>Sender</a:t>
            </a:r>
            <a:r>
              <a:rPr lang="en-US" dirty="0" smtClean="0"/>
              <a:t>: The sender is the device that sends the data message. It can be a computer, workstation, telephone handset, video camera, and so on. </a:t>
            </a:r>
          </a:p>
          <a:p>
            <a:r>
              <a:rPr lang="en-US" b="1" dirty="0" smtClean="0"/>
              <a:t>Receiver </a:t>
            </a:r>
            <a:r>
              <a:rPr lang="en-US" dirty="0" smtClean="0"/>
              <a:t>: The receiver is the device that receives the message. It can be a computer, workstation, telephone handset, television, and so on.</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b="1" dirty="0" smtClean="0"/>
              <a:t>Application Layer</a:t>
            </a:r>
            <a:endParaRPr lang="en-US" b="1" dirty="0"/>
          </a:p>
        </p:txBody>
      </p:sp>
      <p:sp>
        <p:nvSpPr>
          <p:cNvPr id="3" name="Content Placeholder 2"/>
          <p:cNvSpPr>
            <a:spLocks noGrp="1"/>
          </p:cNvSpPr>
          <p:nvPr>
            <p:ph idx="1"/>
          </p:nvPr>
        </p:nvSpPr>
        <p:spPr>
          <a:xfrm>
            <a:off x="457200" y="1214422"/>
            <a:ext cx="8229600" cy="5286412"/>
          </a:xfrm>
        </p:spPr>
        <p:txBody>
          <a:bodyPr/>
          <a:lstStyle/>
          <a:p>
            <a:r>
              <a:rPr lang="en-US" dirty="0" smtClean="0"/>
              <a:t>The application layer enables the user, whether human or software, to access the network.</a:t>
            </a:r>
          </a:p>
          <a:p>
            <a:r>
              <a:rPr lang="en-US" dirty="0" smtClean="0"/>
              <a:t> It provides user interfaces and support for services such as </a:t>
            </a:r>
            <a:r>
              <a:rPr lang="en-US" b="1" dirty="0" smtClean="0"/>
              <a:t>electronic mail, remote file access and transfer, shared database management,</a:t>
            </a:r>
            <a:r>
              <a:rPr lang="en-US" dirty="0" smtClean="0"/>
              <a:t> and other types of distributed information services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51</a:t>
            </a:fld>
            <a:endParaRPr lang="en-US"/>
          </a:p>
        </p:txBody>
      </p:sp>
      <p:sp>
        <p:nvSpPr>
          <p:cNvPr id="7" name="TextBox 6"/>
          <p:cNvSpPr txBox="1"/>
          <p:nvPr/>
        </p:nvSpPr>
        <p:spPr>
          <a:xfrm>
            <a:off x="214282" y="2571744"/>
            <a:ext cx="1928826" cy="2308324"/>
          </a:xfrm>
          <a:prstGeom prst="rect">
            <a:avLst/>
          </a:prstGeom>
          <a:solidFill>
            <a:schemeClr val="bg1"/>
          </a:solidFill>
        </p:spPr>
        <p:txBody>
          <a:bodyPr wrap="square" rtlCol="0">
            <a:sp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
        <p:nvSpPr>
          <p:cNvPr id="8" name="TextBox 7"/>
          <p:cNvSpPr txBox="1"/>
          <p:nvPr/>
        </p:nvSpPr>
        <p:spPr>
          <a:xfrm>
            <a:off x="428596" y="3357562"/>
            <a:ext cx="1643074" cy="923330"/>
          </a:xfrm>
          <a:prstGeom prst="rect">
            <a:avLst/>
          </a:prstGeom>
          <a:noFill/>
        </p:spPr>
        <p:txBody>
          <a:bodyPr wrap="square" rtlCol="0">
            <a:spAutoFit/>
          </a:bodyPr>
          <a:lstStyle/>
          <a:p>
            <a:r>
              <a:rPr lang="en-IN" b="1" dirty="0" smtClean="0"/>
              <a:t>Protocols used in application layer</a:t>
            </a:r>
            <a:endParaRPr lang="en-US" b="1" dirty="0"/>
          </a:p>
        </p:txBody>
      </p:sp>
      <p:cxnSp>
        <p:nvCxnSpPr>
          <p:cNvPr id="10" name="Straight Arrow Connector 9"/>
          <p:cNvCxnSpPr>
            <a:stCxn id="8" idx="0"/>
          </p:cNvCxnSpPr>
          <p:nvPr/>
        </p:nvCxnSpPr>
        <p:spPr>
          <a:xfrm rot="5400000" flipH="1" flipV="1">
            <a:off x="910802" y="2982513"/>
            <a:ext cx="71438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3108" y="1071546"/>
            <a:ext cx="5429288" cy="1754326"/>
          </a:xfrm>
          <a:prstGeom prst="rect">
            <a:avLst/>
          </a:prstGeom>
          <a:solidFill>
            <a:schemeClr val="bg1"/>
          </a:solidFill>
        </p:spPr>
        <p:txBody>
          <a:bodyPr wrap="square" rtlCol="0">
            <a:spAutoFit/>
          </a:bodyPr>
          <a:lstStyle/>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52</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14348" y="1285860"/>
            <a:ext cx="7524750" cy="2214578"/>
          </a:xfrm>
          <a:prstGeom prst="rect">
            <a:avLst/>
          </a:prstGeom>
          <a:noFill/>
          <a:ln w="9525">
            <a:noFill/>
            <a:miter lim="800000"/>
            <a:headEnd/>
            <a:tailEnd/>
          </a:ln>
          <a:effectLst/>
        </p:spPr>
      </p:pic>
      <p:sp>
        <p:nvSpPr>
          <p:cNvPr id="7" name="TextBox 6"/>
          <p:cNvSpPr txBox="1"/>
          <p:nvPr/>
        </p:nvSpPr>
        <p:spPr>
          <a:xfrm>
            <a:off x="357158" y="3714752"/>
            <a:ext cx="8429684" cy="1938992"/>
          </a:xfrm>
          <a:prstGeom prst="rect">
            <a:avLst/>
          </a:prstGeom>
          <a:noFill/>
        </p:spPr>
        <p:txBody>
          <a:bodyPr wrap="square" rtlCol="0">
            <a:spAutoFit/>
          </a:bodyPr>
          <a:lstStyle/>
          <a:p>
            <a:r>
              <a:rPr lang="en-IN" sz="2400" dirty="0" smtClean="0"/>
              <a:t>Network application means computer application that use internet</a:t>
            </a:r>
            <a:r>
              <a:rPr lang="en-US" sz="2400" dirty="0" smtClean="0"/>
              <a:t> like Google </a:t>
            </a:r>
            <a:r>
              <a:rPr lang="en-US" sz="2400" dirty="0" err="1" smtClean="0"/>
              <a:t>crome</a:t>
            </a:r>
            <a:r>
              <a:rPr lang="en-US" sz="2400" dirty="0" smtClean="0"/>
              <a:t>, </a:t>
            </a:r>
            <a:r>
              <a:rPr lang="en-US" sz="2400" dirty="0" err="1" smtClean="0"/>
              <a:t>skype</a:t>
            </a:r>
            <a:r>
              <a:rPr lang="en-US" sz="2400" dirty="0" smtClean="0"/>
              <a:t> and many more.</a:t>
            </a:r>
          </a:p>
          <a:p>
            <a:r>
              <a:rPr lang="en-IN" sz="2400" dirty="0" smtClean="0"/>
              <a:t>Google </a:t>
            </a:r>
            <a:r>
              <a:rPr lang="en-IN" sz="2400" dirty="0" err="1" smtClean="0"/>
              <a:t>crome</a:t>
            </a:r>
            <a:r>
              <a:rPr lang="en-IN" sz="2400" dirty="0" smtClean="0"/>
              <a:t> uses application layer protocols HTTP/HTTPS to do we surfing.</a:t>
            </a:r>
            <a:endParaRPr lang="en-US" sz="2400" dirty="0" smtClean="0"/>
          </a:p>
          <a:p>
            <a:endParaRPr lang="en-IN" sz="2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pPr marL="514350" indent="-514350">
              <a:buFont typeface="+mj-lt"/>
              <a:buAutoNum type="arabicPeriod"/>
            </a:pPr>
            <a:r>
              <a:rPr lang="en-US" b="1" dirty="0" smtClean="0"/>
              <a:t>File transfer, access, and management:</a:t>
            </a:r>
            <a:r>
              <a:rPr lang="en-US" dirty="0" smtClean="0"/>
              <a:t> </a:t>
            </a:r>
          </a:p>
          <a:p>
            <a:pPr marL="514350" indent="-514350"/>
            <a:r>
              <a:rPr lang="en-US" dirty="0" smtClean="0"/>
              <a:t>This application allows a user to access files in a remote host (to make changes or read data), to retrieve files from a remote computer for use in the local computer, and to manage or control files in a remote computer locally. </a:t>
            </a:r>
          </a:p>
          <a:p>
            <a:pPr>
              <a:buNone/>
            </a:pPr>
            <a:r>
              <a:rPr lang="en-US" b="1" dirty="0" smtClean="0"/>
              <a:t>2. Mail services : </a:t>
            </a:r>
            <a:r>
              <a:rPr lang="en-US" dirty="0" smtClean="0"/>
              <a:t>This application provides the basis for e-mail forwarding and storage. </a:t>
            </a:r>
          </a:p>
          <a:p>
            <a:pPr>
              <a:buNone/>
            </a:pPr>
            <a:r>
              <a:rPr lang="en-US" b="1" dirty="0" smtClean="0"/>
              <a:t>3. Directory services : </a:t>
            </a:r>
            <a:r>
              <a:rPr lang="en-US" dirty="0" smtClean="0"/>
              <a:t>This application provides distributed database sources and access for global information about various objects and services.</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Presentation Layer</a:t>
            </a:r>
            <a:endParaRPr lang="en-US" b="1" dirty="0"/>
          </a:p>
        </p:txBody>
      </p:sp>
      <p:sp>
        <p:nvSpPr>
          <p:cNvPr id="3" name="Content Placeholder 2"/>
          <p:cNvSpPr>
            <a:spLocks noGrp="1"/>
          </p:cNvSpPr>
          <p:nvPr>
            <p:ph idx="1"/>
          </p:nvPr>
        </p:nvSpPr>
        <p:spPr/>
        <p:txBody>
          <a:bodyPr/>
          <a:lstStyle/>
          <a:p>
            <a:r>
              <a:rPr lang="en-US" dirty="0" smtClean="0"/>
              <a:t>The presentation layer is concerned with the </a:t>
            </a:r>
            <a:r>
              <a:rPr lang="en-US" b="1" dirty="0" smtClean="0"/>
              <a:t>syntax and semantics of the information </a:t>
            </a:r>
            <a:r>
              <a:rPr lang="en-US" dirty="0" smtClean="0"/>
              <a:t>exchanged between two systems.</a:t>
            </a:r>
          </a:p>
          <a:p>
            <a:r>
              <a:rPr lang="en-IN" b="1" dirty="0" smtClean="0"/>
              <a:t>Syntax</a:t>
            </a:r>
            <a:r>
              <a:rPr lang="en-IN" dirty="0" smtClean="0"/>
              <a:t>: structure or format of data and how to read the bit</a:t>
            </a:r>
          </a:p>
          <a:p>
            <a:r>
              <a:rPr lang="en-IN" b="1" dirty="0" smtClean="0"/>
              <a:t>Semantic</a:t>
            </a:r>
            <a:r>
              <a:rPr lang="en-IN" dirty="0" smtClean="0"/>
              <a:t>: defines meaning of bits</a:t>
            </a:r>
          </a:p>
          <a:p>
            <a:endParaRPr lang="en-IN"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lnSpcReduction="10000"/>
          </a:bodyPr>
          <a:lstStyle/>
          <a:p>
            <a:r>
              <a:rPr lang="en-US" b="1" dirty="0" smtClean="0"/>
              <a:t>Specific responsibilities of the presentation layer include the following: </a:t>
            </a:r>
          </a:p>
          <a:p>
            <a:pPr marL="514350" indent="-514350">
              <a:buFont typeface="+mj-lt"/>
              <a:buAutoNum type="arabicPeriod"/>
            </a:pPr>
            <a:r>
              <a:rPr lang="en-US" b="1" dirty="0" smtClean="0"/>
              <a:t>Translation : </a:t>
            </a:r>
          </a:p>
          <a:p>
            <a:pPr marL="514350" indent="-514350"/>
            <a:r>
              <a:rPr lang="en-US" dirty="0" smtClean="0"/>
              <a:t>The processes (running programs) in two systems are usually exchanging information in the form of character strings, numbers, and so on. </a:t>
            </a:r>
          </a:p>
          <a:p>
            <a:pPr marL="514350" indent="-514350"/>
            <a:r>
              <a:rPr lang="en-US" dirty="0" smtClean="0"/>
              <a:t> The information must be changed to bit streams before being transmitted. Because different computers use different encoding systems, the presentation layer is responsible for interoperability between these different encoding methods.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b="1" dirty="0" smtClean="0"/>
              <a:t>The presentation layer at the sender changes the information from its sender-dependent format into a common format</a:t>
            </a:r>
            <a:r>
              <a:rPr lang="en-US" dirty="0" smtClean="0"/>
              <a:t>. </a:t>
            </a:r>
          </a:p>
          <a:p>
            <a:r>
              <a:rPr lang="en-US" dirty="0" smtClean="0"/>
              <a:t>The presentation layer at the receiving machine changes the common format into its receiver-dependent format.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a:t>
            </a:r>
            <a:endParaRPr lang="en-US" b="1" dirty="0"/>
          </a:p>
        </p:txBody>
      </p:sp>
      <p:sp>
        <p:nvSpPr>
          <p:cNvPr id="5" name="TextBox 4"/>
          <p:cNvSpPr txBox="1"/>
          <p:nvPr/>
        </p:nvSpPr>
        <p:spPr>
          <a:xfrm>
            <a:off x="285720" y="4357694"/>
            <a:ext cx="8429684" cy="2308324"/>
          </a:xfrm>
          <a:prstGeom prst="rect">
            <a:avLst/>
          </a:prstGeom>
          <a:noFill/>
        </p:spPr>
        <p:txBody>
          <a:bodyPr wrap="square" rtlCol="0">
            <a:spAutoFit/>
          </a:bodyPr>
          <a:lstStyle/>
          <a:p>
            <a:r>
              <a:rPr lang="en-IN" sz="2400" dirty="0" smtClean="0"/>
              <a:t>Application running on M1 is using ASCII code and application running on M2 uses EBCDIC code.</a:t>
            </a:r>
          </a:p>
          <a:p>
            <a:r>
              <a:rPr lang="en-IN" sz="2400" dirty="0" smtClean="0"/>
              <a:t>If M1 sends data to M2 in ASCII format than M2 can’t understand the message because M2 uses EBCDIC code so it is responsibility of presentation layer to convert the message into correct format.</a:t>
            </a:r>
          </a:p>
          <a:p>
            <a:endParaRPr lang="en-US" sz="2400" dirty="0"/>
          </a:p>
        </p:txBody>
      </p:sp>
      <p:pic>
        <p:nvPicPr>
          <p:cNvPr id="2050" name="Picture 2"/>
          <p:cNvPicPr>
            <a:picLocks noChangeAspect="1" noChangeArrowheads="1"/>
          </p:cNvPicPr>
          <p:nvPr/>
        </p:nvPicPr>
        <p:blipFill>
          <a:blip r:embed="rId2"/>
          <a:srcRect/>
          <a:stretch>
            <a:fillRect/>
          </a:stretch>
        </p:blipFill>
        <p:spPr bwMode="auto">
          <a:xfrm>
            <a:off x="357158" y="1500174"/>
            <a:ext cx="8215370" cy="2571768"/>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44369560-3326-4089-A051-E5DADADC6361}"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buNone/>
            </a:pPr>
            <a:r>
              <a:rPr lang="en-US" b="1" dirty="0" smtClean="0"/>
              <a:t>2. Encryption:</a:t>
            </a:r>
            <a:r>
              <a:rPr lang="en-US" dirty="0" smtClean="0"/>
              <a:t> </a:t>
            </a:r>
          </a:p>
          <a:p>
            <a:r>
              <a:rPr lang="en-US" dirty="0" smtClean="0"/>
              <a:t>To carry sensitive information, a system must be able to ensure privacy. </a:t>
            </a:r>
          </a:p>
          <a:p>
            <a:r>
              <a:rPr lang="en-US" dirty="0" smtClean="0"/>
              <a:t>Encryption means that the sender transforms the original information to another form and sends the resulting message out over the network. </a:t>
            </a:r>
          </a:p>
          <a:p>
            <a:pPr>
              <a:buNone/>
            </a:pPr>
            <a:r>
              <a:rPr lang="en-US" b="1" dirty="0" smtClean="0"/>
              <a:t>3. Decryption:</a:t>
            </a:r>
          </a:p>
          <a:p>
            <a:r>
              <a:rPr lang="en-US" dirty="0" smtClean="0"/>
              <a:t>Reverses the original process to transform the message back to its original form</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buNone/>
            </a:pPr>
            <a:r>
              <a:rPr lang="en-US" b="1" dirty="0" smtClean="0"/>
              <a:t>4. Compression : </a:t>
            </a:r>
          </a:p>
          <a:p>
            <a:r>
              <a:rPr lang="en-US" dirty="0" smtClean="0"/>
              <a:t>Data compression reduces the number of bits contained in the information. </a:t>
            </a:r>
          </a:p>
          <a:p>
            <a:r>
              <a:rPr lang="en-US" dirty="0" smtClean="0"/>
              <a:t>Data compression is important in the transmission of multimedia such as text, audio, and video.</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fontScale="92500"/>
          </a:bodyPr>
          <a:lstStyle/>
          <a:p>
            <a:r>
              <a:rPr lang="en-US" b="1" dirty="0" smtClean="0"/>
              <a:t>Transmission medium: </a:t>
            </a:r>
            <a:r>
              <a:rPr lang="en-US" dirty="0" smtClean="0"/>
              <a:t>The transmission medium is the physical path by which a message travels from sender to receiver. Some examples of transmission media include twisted-pair wire, coaxial cable, fiber-optic cable, and radio waves.</a:t>
            </a:r>
          </a:p>
          <a:p>
            <a:r>
              <a:rPr lang="en-US" b="1" dirty="0" smtClean="0"/>
              <a:t>Protocol</a:t>
            </a:r>
            <a:r>
              <a:rPr lang="en-US" dirty="0" smtClean="0"/>
              <a:t>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60</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85720" y="1000108"/>
            <a:ext cx="8429684" cy="45720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Session Layer</a:t>
            </a:r>
            <a:endParaRPr lang="en-US" b="1" dirty="0"/>
          </a:p>
        </p:txBody>
      </p:sp>
      <p:sp>
        <p:nvSpPr>
          <p:cNvPr id="3" name="Content Placeholder 2"/>
          <p:cNvSpPr>
            <a:spLocks noGrp="1"/>
          </p:cNvSpPr>
          <p:nvPr>
            <p:ph idx="1"/>
          </p:nvPr>
        </p:nvSpPr>
        <p:spPr/>
        <p:txBody>
          <a:bodyPr/>
          <a:lstStyle/>
          <a:p>
            <a:r>
              <a:rPr lang="en-US" dirty="0" smtClean="0"/>
              <a:t> The session layer is the network dialog controller. </a:t>
            </a:r>
          </a:p>
          <a:p>
            <a:r>
              <a:rPr lang="en-US" dirty="0" smtClean="0"/>
              <a:t>It establishes, maintains, and synchronizes the interaction among communicating systems.</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Specific responsibilities of the session layer include the following</a:t>
            </a:r>
            <a:endParaRPr lang="en-US" b="1"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Dialog control:</a:t>
            </a:r>
            <a:r>
              <a:rPr lang="en-US" dirty="0" smtClean="0"/>
              <a:t>  The session layer allows two systems to enter into a dialog. </a:t>
            </a:r>
          </a:p>
          <a:p>
            <a:r>
              <a:rPr lang="en-US" dirty="0" smtClean="0"/>
              <a:t>It allows the communication between two processes to take place in either half duplex (one way at a time) or full-duplex (two ways at a time) mode. </a:t>
            </a:r>
          </a:p>
          <a:p>
            <a:r>
              <a:rPr lang="en-IN" b="1" dirty="0" smtClean="0"/>
              <a:t>Example : if a user login in HDFC net banking and does not do any activity than after a time period session is expire this service is provided by session layer.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r>
              <a:rPr lang="en-US" b="1" dirty="0" smtClean="0"/>
              <a:t>Synchronization :</a:t>
            </a:r>
            <a:r>
              <a:rPr lang="en-US" dirty="0" smtClean="0"/>
              <a:t> The session layer allows a process to add checkpoints, or synchronization points, to a stream of data. For example, if a system is sending a file of2000 pages, it is advisable to insert checkpoints after every 100 pages to ensure that each 100-page unit is received and acknowledged independently. </a:t>
            </a:r>
          </a:p>
          <a:p>
            <a:r>
              <a:rPr lang="en-US" dirty="0" smtClean="0"/>
              <a:t>In this case, if a crash happens during the transmission of page 523, the only pages that need to be resent after system recovery are pages 501 to 523. Pages previous to 501 need not be resent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US" b="1" dirty="0" smtClean="0"/>
              <a:t>4. Transport Layer</a:t>
            </a:r>
            <a:endParaRPr lang="en-US" b="1" dirty="0"/>
          </a:p>
        </p:txBody>
      </p:sp>
      <p:sp>
        <p:nvSpPr>
          <p:cNvPr id="3" name="Content Placeholder 2"/>
          <p:cNvSpPr>
            <a:spLocks noGrp="1"/>
          </p:cNvSpPr>
          <p:nvPr>
            <p:ph idx="1"/>
          </p:nvPr>
        </p:nvSpPr>
        <p:spPr>
          <a:xfrm>
            <a:off x="457200" y="714356"/>
            <a:ext cx="8229600" cy="6143644"/>
          </a:xfrm>
        </p:spPr>
        <p:txBody>
          <a:bodyPr>
            <a:normAutofit fontScale="92500" lnSpcReduction="20000"/>
          </a:bodyPr>
          <a:lstStyle/>
          <a:p>
            <a:r>
              <a:rPr lang="en-US" dirty="0" smtClean="0"/>
              <a:t>The transport layer is responsible for </a:t>
            </a:r>
            <a:r>
              <a:rPr lang="en-US" b="1" dirty="0" smtClean="0"/>
              <a:t>process-to-process delivery of the entire message.</a:t>
            </a:r>
          </a:p>
          <a:p>
            <a:r>
              <a:rPr lang="en-US" dirty="0" smtClean="0"/>
              <a:t> A process is an application program running on a host. </a:t>
            </a:r>
          </a:p>
          <a:p>
            <a:r>
              <a:rPr lang="en-US" dirty="0" smtClean="0"/>
              <a:t>Whereas the network layer oversees source-to-destination delivery of individual packets, it does not recognize any relationship between those packets. </a:t>
            </a:r>
          </a:p>
          <a:p>
            <a:r>
              <a:rPr lang="en-US" dirty="0" smtClean="0"/>
              <a:t>It treats each one independently, as though each piece belonged to a separate message, whether or not it does. </a:t>
            </a:r>
          </a:p>
          <a:p>
            <a:r>
              <a:rPr lang="en-US" dirty="0" smtClean="0"/>
              <a:t>The transport layer, on the other hand, ensures that the whole message </a:t>
            </a:r>
            <a:r>
              <a:rPr lang="en-US" b="1" dirty="0" smtClean="0"/>
              <a:t>arrives intact and in order, </a:t>
            </a:r>
            <a:r>
              <a:rPr lang="en-US" dirty="0" smtClean="0"/>
              <a:t>overseeing both </a:t>
            </a:r>
            <a:r>
              <a:rPr lang="en-US" b="1" dirty="0" smtClean="0"/>
              <a:t>error control using and flow control at the source-to-destination level</a:t>
            </a:r>
            <a:r>
              <a:rPr lang="en-US" dirty="0" smtClean="0"/>
              <a: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7158" y="642918"/>
            <a:ext cx="8358246" cy="585791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65</a:t>
            </a:fld>
            <a:endParaRPr lang="en-US"/>
          </a:p>
        </p:txBody>
      </p:sp>
      <p:cxnSp>
        <p:nvCxnSpPr>
          <p:cNvPr id="6" name="Straight Arrow Connector 5"/>
          <p:cNvCxnSpPr/>
          <p:nvPr/>
        </p:nvCxnSpPr>
        <p:spPr>
          <a:xfrm rot="16200000" flipV="1">
            <a:off x="357158" y="3357562"/>
            <a:ext cx="142876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4282" y="2000240"/>
            <a:ext cx="1571636" cy="923330"/>
          </a:xfrm>
          <a:prstGeom prst="rect">
            <a:avLst/>
          </a:prstGeom>
          <a:noFill/>
        </p:spPr>
        <p:txBody>
          <a:bodyPr wrap="square" rtlCol="0">
            <a:spAutoFit/>
          </a:bodyPr>
          <a:lstStyle/>
          <a:p>
            <a:r>
              <a:rPr lang="en-IN" b="1" dirty="0" smtClean="0"/>
              <a:t>Source and destination port address</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responsibilities of the transport layer include the following: </a:t>
            </a:r>
            <a:endParaRPr lang="en-US" b="1" dirty="0"/>
          </a:p>
        </p:txBody>
      </p:sp>
      <p:sp>
        <p:nvSpPr>
          <p:cNvPr id="3" name="Content Placeholder 2"/>
          <p:cNvSpPr>
            <a:spLocks noGrp="1"/>
          </p:cNvSpPr>
          <p:nvPr>
            <p:ph idx="1"/>
          </p:nvPr>
        </p:nvSpPr>
        <p:spPr>
          <a:xfrm>
            <a:off x="457200" y="1600200"/>
            <a:ext cx="8229600" cy="5043510"/>
          </a:xfrm>
        </p:spPr>
        <p:txBody>
          <a:bodyPr>
            <a:normAutofit/>
          </a:bodyPr>
          <a:lstStyle/>
          <a:p>
            <a:r>
              <a:rPr lang="en-US" dirty="0" smtClean="0"/>
              <a:t> </a:t>
            </a:r>
            <a:r>
              <a:rPr lang="en-US" b="1" dirty="0" smtClean="0"/>
              <a:t>Service-point addressing </a:t>
            </a:r>
            <a:r>
              <a:rPr lang="en-US" dirty="0" smtClean="0"/>
              <a:t>: Computers often run several programs at the same time. For this reason, source-to-destination delivery means delivery not only from one computer to the next but also from </a:t>
            </a:r>
            <a:r>
              <a:rPr lang="en-US" b="1" dirty="0" smtClean="0"/>
              <a:t>a specific process (running program) on one computer to a specific process (running program) on the other</a:t>
            </a:r>
            <a:r>
              <a:rPr lang="en-US" dirty="0" smtClean="0"/>
              <a:t>. </a:t>
            </a:r>
          </a:p>
        </p:txBody>
      </p:sp>
      <p:sp>
        <p:nvSpPr>
          <p:cNvPr id="5" name="Slide Number Placeholder 4"/>
          <p:cNvSpPr>
            <a:spLocks noGrp="1"/>
          </p:cNvSpPr>
          <p:nvPr>
            <p:ph type="sldNum" sz="quarter" idx="12"/>
          </p:nvPr>
        </p:nvSpPr>
        <p:spPr/>
        <p:txBody>
          <a:bodyPr/>
          <a:lstStyle/>
          <a:p>
            <a:fld id="{44369560-3326-4089-A051-E5DADADC6361}"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a:bodyPr>
          <a:lstStyle/>
          <a:p>
            <a:r>
              <a:rPr lang="en-US" b="1" dirty="0" smtClean="0"/>
              <a:t>Segmentation and reassembly : </a:t>
            </a:r>
            <a:r>
              <a:rPr lang="en-US" dirty="0" smtClean="0"/>
              <a:t>A message is divided into transmittable segments, with each segment containing a sequence number. These numbers enable the transport layer to reassemble the message correctly upon arriving at the destination and to identify and replace packets that were lost in transmission.</a:t>
            </a:r>
          </a:p>
          <a:p>
            <a:pPr>
              <a:buNone/>
            </a:pPr>
            <a:endParaRPr lang="en-US" dirty="0"/>
          </a:p>
        </p:txBody>
      </p:sp>
      <p:sp>
        <p:nvSpPr>
          <p:cNvPr id="4" name="Footer Placeholder 3"/>
          <p:cNvSpPr>
            <a:spLocks noGrp="1"/>
          </p:cNvSpPr>
          <p:nvPr>
            <p:ph type="ftr" sz="quarter" idx="11"/>
          </p:nvPr>
        </p:nvSpPr>
        <p:spPr/>
        <p:txBody>
          <a:bodyPr/>
          <a:lstStyle/>
          <a:p>
            <a:r>
              <a:rPr lang="en-US" smtClean="0"/>
              <a:t>Made By : Mr Himanshu Pabbi</a:t>
            </a:r>
            <a:endParaRPr lang="en-US"/>
          </a:p>
        </p:txBody>
      </p:sp>
      <p:sp>
        <p:nvSpPr>
          <p:cNvPr id="5" name="Slide Number Placeholder 4"/>
          <p:cNvSpPr>
            <a:spLocks noGrp="1"/>
          </p:cNvSpPr>
          <p:nvPr>
            <p:ph type="sldNum" sz="quarter" idx="12"/>
          </p:nvPr>
        </p:nvSpPr>
        <p:spPr/>
        <p:txBody>
          <a:bodyPr/>
          <a:lstStyle/>
          <a:p>
            <a:fld id="{44369560-3326-4089-A051-E5DADADC6361}" type="slidenum">
              <a:rPr lang="en-US" smtClean="0"/>
              <a:pPr/>
              <a:t>67</a:t>
            </a:fld>
            <a:endParaRPr lang="en-US"/>
          </a:p>
        </p:txBody>
      </p:sp>
      <p:pic>
        <p:nvPicPr>
          <p:cNvPr id="5122" name="Picture 2"/>
          <p:cNvPicPr>
            <a:picLocks noChangeAspect="1" noChangeArrowheads="1"/>
          </p:cNvPicPr>
          <p:nvPr/>
        </p:nvPicPr>
        <p:blipFill>
          <a:blip r:embed="rId2"/>
          <a:srcRect/>
          <a:stretch>
            <a:fillRect/>
          </a:stretch>
        </p:blipFill>
        <p:spPr bwMode="auto">
          <a:xfrm>
            <a:off x="1785918" y="3929066"/>
            <a:ext cx="5572164" cy="2728908"/>
          </a:xfrm>
          <a:prstGeom prst="rect">
            <a:avLst/>
          </a:prstGeom>
          <a:noFill/>
          <a:ln w="9525">
            <a:noFill/>
            <a:miter lim="800000"/>
            <a:headEnd/>
            <a:tailEnd/>
          </a:ln>
          <a:effectLst/>
        </p:spPr>
      </p:pic>
      <p:sp>
        <p:nvSpPr>
          <p:cNvPr id="7" name="TextBox 6"/>
          <p:cNvSpPr txBox="1"/>
          <p:nvPr/>
        </p:nvSpPr>
        <p:spPr>
          <a:xfrm>
            <a:off x="3214678" y="4714884"/>
            <a:ext cx="428628" cy="369332"/>
          </a:xfrm>
          <a:prstGeom prst="rect">
            <a:avLst/>
          </a:prstGeom>
          <a:noFill/>
        </p:spPr>
        <p:txBody>
          <a:bodyPr wrap="square" rtlCol="0">
            <a:spAutoFit/>
          </a:bodyPr>
          <a:lstStyle/>
          <a:p>
            <a:r>
              <a:rPr lang="en-IN" dirty="0" smtClean="0"/>
              <a:t>1</a:t>
            </a:r>
            <a:endParaRPr lang="en-US" dirty="0"/>
          </a:p>
        </p:txBody>
      </p:sp>
      <p:sp>
        <p:nvSpPr>
          <p:cNvPr id="8" name="TextBox 7"/>
          <p:cNvSpPr txBox="1"/>
          <p:nvPr/>
        </p:nvSpPr>
        <p:spPr>
          <a:xfrm>
            <a:off x="4929190" y="4714884"/>
            <a:ext cx="428628" cy="369332"/>
          </a:xfrm>
          <a:prstGeom prst="rect">
            <a:avLst/>
          </a:prstGeom>
          <a:noFill/>
        </p:spPr>
        <p:txBody>
          <a:bodyPr wrap="square" rtlCol="0">
            <a:spAutoFit/>
          </a:bodyPr>
          <a:lstStyle/>
          <a:p>
            <a:r>
              <a:rPr lang="en-IN" dirty="0" smtClean="0"/>
              <a:t>2</a:t>
            </a:r>
            <a:endParaRPr lang="en-US" dirty="0"/>
          </a:p>
        </p:txBody>
      </p:sp>
      <p:sp>
        <p:nvSpPr>
          <p:cNvPr id="9" name="TextBox 8"/>
          <p:cNvSpPr txBox="1"/>
          <p:nvPr/>
        </p:nvSpPr>
        <p:spPr>
          <a:xfrm>
            <a:off x="6715140" y="4714884"/>
            <a:ext cx="428628" cy="369332"/>
          </a:xfrm>
          <a:prstGeom prst="rect">
            <a:avLst/>
          </a:prstGeom>
          <a:noFill/>
        </p:spPr>
        <p:txBody>
          <a:bodyPr wrap="square" rtlCol="0">
            <a:spAutoFit/>
          </a:bodyPr>
          <a:lstStyle/>
          <a:p>
            <a:r>
              <a:rPr lang="en-IN" dirty="0" smtClean="0"/>
              <a:t>3</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b="1" dirty="0" smtClean="0"/>
              <a:t>Flow control: </a:t>
            </a:r>
            <a:r>
              <a:rPr lang="en-US" dirty="0" smtClean="0"/>
              <a:t>Like the data link layer, the transport layer is responsible for flow control. However, flow control at this layer is performed end to end rather than across a single link</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69</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500034" y="428604"/>
            <a:ext cx="8215370" cy="3448050"/>
          </a:xfrm>
          <a:prstGeom prst="rect">
            <a:avLst/>
          </a:prstGeom>
          <a:noFill/>
          <a:ln w="9525">
            <a:noFill/>
            <a:miter lim="800000"/>
            <a:headEnd/>
            <a:tailEnd/>
          </a:ln>
          <a:effectLst/>
        </p:spPr>
      </p:pic>
      <p:sp>
        <p:nvSpPr>
          <p:cNvPr id="7" name="TextBox 6"/>
          <p:cNvSpPr txBox="1"/>
          <p:nvPr/>
        </p:nvSpPr>
        <p:spPr>
          <a:xfrm>
            <a:off x="357158" y="3786190"/>
            <a:ext cx="8358246" cy="2677656"/>
          </a:xfrm>
          <a:prstGeom prst="rect">
            <a:avLst/>
          </a:prstGeom>
          <a:noFill/>
        </p:spPr>
        <p:txBody>
          <a:bodyPr wrap="square" rtlCol="0">
            <a:spAutoFit/>
          </a:bodyPr>
          <a:lstStyle/>
          <a:p>
            <a:r>
              <a:rPr lang="en-IN" sz="2400" dirty="0" smtClean="0"/>
              <a:t>Suppose Server can transmit data at 100 </a:t>
            </a:r>
            <a:r>
              <a:rPr lang="en-IN" sz="2400" dirty="0" err="1" smtClean="0"/>
              <a:t>Mpbs</a:t>
            </a:r>
            <a:r>
              <a:rPr lang="en-IN" sz="2400" dirty="0" smtClean="0"/>
              <a:t> and our mobile can process data at 10 Mbps </a:t>
            </a:r>
          </a:p>
          <a:p>
            <a:r>
              <a:rPr lang="en-IN" sz="2400" dirty="0" smtClean="0"/>
              <a:t>If we download a file from server and server start sending data at 50 </a:t>
            </a:r>
            <a:r>
              <a:rPr lang="en-IN" sz="2400" dirty="0" err="1" smtClean="0"/>
              <a:t>Mpbs</a:t>
            </a:r>
            <a:r>
              <a:rPr lang="en-IN" sz="2400" dirty="0" smtClean="0"/>
              <a:t> which is greater than the rate our mobile can process</a:t>
            </a:r>
          </a:p>
          <a:p>
            <a:r>
              <a:rPr lang="en-IN" sz="2400" dirty="0" smtClean="0"/>
              <a:t>So mobile phone with the help of transport layer can tell to slow down data transmission rate up to 10 </a:t>
            </a:r>
            <a:r>
              <a:rPr lang="en-IN" sz="2400" dirty="0" err="1" smtClean="0"/>
              <a:t>Mpbs</a:t>
            </a:r>
            <a:r>
              <a:rPr lang="en-IN" sz="2400" dirty="0" smtClean="0"/>
              <a:t> so that no data get lost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500034" y="214290"/>
            <a:ext cx="8215370" cy="600079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b="1" dirty="0" smtClean="0"/>
              <a:t>Error control :</a:t>
            </a:r>
            <a:r>
              <a:rPr lang="en-US" dirty="0" smtClean="0"/>
              <a:t>  Like the data link layer, the transport layer is responsible for error control. However, error control at this layer is </a:t>
            </a:r>
            <a:r>
              <a:rPr lang="en-US" b="1" dirty="0" smtClean="0"/>
              <a:t>performed process-to process rather than across a single link</a:t>
            </a:r>
            <a:r>
              <a:rPr lang="en-US" dirty="0" smtClean="0"/>
              <a:t>. </a:t>
            </a:r>
          </a:p>
          <a:p>
            <a:r>
              <a:rPr lang="en-US" dirty="0" smtClean="0"/>
              <a:t>The sending transport layer makes sure that the entire message arrives at the receiving transport layer without error (damage, loss, or duplication). </a:t>
            </a:r>
          </a:p>
          <a:p>
            <a:r>
              <a:rPr lang="en-US" dirty="0" smtClean="0"/>
              <a:t>Error correction is usually achieved through retransmission.</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71</a:t>
            </a:fld>
            <a:endParaRPr lang="en-US"/>
          </a:p>
        </p:txBody>
      </p:sp>
      <p:sp>
        <p:nvSpPr>
          <p:cNvPr id="9" name="TextBox 8"/>
          <p:cNvSpPr txBox="1"/>
          <p:nvPr/>
        </p:nvSpPr>
        <p:spPr>
          <a:xfrm>
            <a:off x="571472" y="2643182"/>
            <a:ext cx="8143932" cy="646331"/>
          </a:xfrm>
          <a:prstGeom prst="rect">
            <a:avLst/>
          </a:prstGeom>
          <a:noFill/>
        </p:spPr>
        <p:txBody>
          <a:bodyPr wrap="square" rtlCol="0">
            <a:spAutoFit/>
          </a:bodyPr>
          <a:lstStyle/>
          <a:p>
            <a:r>
              <a:rPr lang="en-IN" dirty="0" smtClean="0"/>
              <a:t>If a segment is missing then a group of bits called checksum is added to find out corrupted segment.</a:t>
            </a:r>
            <a:endParaRPr lang="en-US" dirty="0"/>
          </a:p>
        </p:txBody>
      </p:sp>
      <p:pic>
        <p:nvPicPr>
          <p:cNvPr id="4100" name="Picture 4"/>
          <p:cNvPicPr>
            <a:picLocks noChangeAspect="1" noChangeArrowheads="1"/>
          </p:cNvPicPr>
          <p:nvPr/>
        </p:nvPicPr>
        <p:blipFill>
          <a:blip r:embed="rId2"/>
          <a:srcRect/>
          <a:stretch>
            <a:fillRect/>
          </a:stretch>
        </p:blipFill>
        <p:spPr bwMode="auto">
          <a:xfrm>
            <a:off x="928662" y="142852"/>
            <a:ext cx="7153275" cy="24765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642910" y="3429000"/>
            <a:ext cx="7929618"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Network Layer</a:t>
            </a:r>
            <a:endParaRPr lang="en-US" b="1" dirty="0"/>
          </a:p>
        </p:txBody>
      </p:sp>
      <p:sp>
        <p:nvSpPr>
          <p:cNvPr id="3" name="Content Placeholder 2"/>
          <p:cNvSpPr>
            <a:spLocks noGrp="1"/>
          </p:cNvSpPr>
          <p:nvPr>
            <p:ph idx="1"/>
          </p:nvPr>
        </p:nvSpPr>
        <p:spPr>
          <a:xfrm>
            <a:off x="457200" y="1142984"/>
            <a:ext cx="8229600" cy="5357850"/>
          </a:xfrm>
        </p:spPr>
        <p:txBody>
          <a:bodyPr/>
          <a:lstStyle/>
          <a:p>
            <a:r>
              <a:rPr lang="en-US" dirty="0" smtClean="0"/>
              <a:t>The network layer is responsible for the source-to-destination delivery of a packet, possibly across multiple networks (links). </a:t>
            </a:r>
          </a:p>
          <a:p>
            <a:r>
              <a:rPr lang="en-US" dirty="0" smtClean="0"/>
              <a:t>Whereas the data link layer oversees the delivery of the packet between two systems on the same network (links), the network layer ensures that each packet gets from its point of origin to its final destination.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00034" y="428604"/>
            <a:ext cx="7643866" cy="392909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73</a:t>
            </a:fld>
            <a:endParaRPr lang="en-US"/>
          </a:p>
        </p:txBody>
      </p:sp>
      <p:cxnSp>
        <p:nvCxnSpPr>
          <p:cNvPr id="6" name="Straight Arrow Connector 5"/>
          <p:cNvCxnSpPr/>
          <p:nvPr/>
        </p:nvCxnSpPr>
        <p:spPr>
          <a:xfrm rot="5400000">
            <a:off x="357158" y="3571876"/>
            <a:ext cx="185738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0034" y="4500570"/>
            <a:ext cx="2786082" cy="646331"/>
          </a:xfrm>
          <a:prstGeom prst="rect">
            <a:avLst/>
          </a:prstGeom>
          <a:noFill/>
        </p:spPr>
        <p:txBody>
          <a:bodyPr wrap="square" rtlCol="0">
            <a:spAutoFit/>
          </a:bodyPr>
          <a:lstStyle/>
          <a:p>
            <a:r>
              <a:rPr lang="en-IN" b="1" dirty="0" smtClean="0"/>
              <a:t>Source IP address and destination IP address</a:t>
            </a:r>
            <a:endParaRPr lang="en-US"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responsibilities of the network layer include the following</a:t>
            </a:r>
            <a:endParaRPr lang="en-US" b="1" dirty="0"/>
          </a:p>
        </p:txBody>
      </p:sp>
      <p:sp>
        <p:nvSpPr>
          <p:cNvPr id="3" name="Content Placeholder 2"/>
          <p:cNvSpPr>
            <a:spLocks noGrp="1"/>
          </p:cNvSpPr>
          <p:nvPr>
            <p:ph idx="1"/>
          </p:nvPr>
        </p:nvSpPr>
        <p:spPr>
          <a:xfrm>
            <a:off x="457200" y="1600200"/>
            <a:ext cx="8229600" cy="4972072"/>
          </a:xfrm>
        </p:spPr>
        <p:txBody>
          <a:bodyPr>
            <a:normAutofit fontScale="92500"/>
          </a:bodyPr>
          <a:lstStyle/>
          <a:p>
            <a:r>
              <a:rPr lang="en-US" dirty="0" smtClean="0"/>
              <a:t> </a:t>
            </a:r>
            <a:r>
              <a:rPr lang="en-US" b="1" dirty="0" smtClean="0"/>
              <a:t>Logical addressing</a:t>
            </a:r>
            <a:r>
              <a:rPr lang="en-US" dirty="0" smtClean="0"/>
              <a:t>: The physical addressing implemented by the data link layer handles the addressing problem locally. </a:t>
            </a:r>
          </a:p>
          <a:p>
            <a:r>
              <a:rPr lang="en-US" dirty="0" smtClean="0"/>
              <a:t>If a packet passes the network boundary, we need another addressing system to help distinguish the source and destination systems. </a:t>
            </a:r>
          </a:p>
          <a:p>
            <a:r>
              <a:rPr lang="en-US" dirty="0" smtClean="0"/>
              <a:t>The network layer adds a header to the packet coming from the upper layer that, among other things, includes the logical addresses of the sender and receiver.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b="1" dirty="0" smtClean="0"/>
              <a:t>Routing : </a:t>
            </a:r>
            <a:r>
              <a:rPr lang="en-US" dirty="0" smtClean="0"/>
              <a:t>When independent networks or links are connected to create internetworks (network of networks) or a large network, the connecting devices (called routers or switches) route or switch the packets to their final destination. </a:t>
            </a:r>
          </a:p>
          <a:p>
            <a:r>
              <a:rPr lang="en-US" dirty="0" smtClean="0"/>
              <a:t>One of the functions of the network layer is to provide this mechanism</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Made By : Mr Himanshu Pabbi</a:t>
            </a:r>
            <a:endParaRPr lang="en-US"/>
          </a:p>
        </p:txBody>
      </p:sp>
      <p:sp>
        <p:nvSpPr>
          <p:cNvPr id="5" name="Slide Number Placeholder 4"/>
          <p:cNvSpPr>
            <a:spLocks noGrp="1"/>
          </p:cNvSpPr>
          <p:nvPr>
            <p:ph type="sldNum" sz="quarter" idx="12"/>
          </p:nvPr>
        </p:nvSpPr>
        <p:spPr/>
        <p:txBody>
          <a:bodyPr/>
          <a:lstStyle/>
          <a:p>
            <a:fld id="{44369560-3326-4089-A051-E5DADADC6361}" type="slidenum">
              <a:rPr lang="en-US" smtClean="0"/>
              <a:pPr/>
              <a:t>76</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28596" y="0"/>
            <a:ext cx="8429684" cy="5000636"/>
          </a:xfrm>
          <a:prstGeom prst="rect">
            <a:avLst/>
          </a:prstGeom>
          <a:noFill/>
          <a:ln w="9525">
            <a:noFill/>
            <a:miter lim="800000"/>
            <a:headEnd/>
            <a:tailEnd/>
          </a:ln>
          <a:effectLst/>
        </p:spPr>
      </p:pic>
      <p:sp>
        <p:nvSpPr>
          <p:cNvPr id="7" name="TextBox 6"/>
          <p:cNvSpPr txBox="1"/>
          <p:nvPr/>
        </p:nvSpPr>
        <p:spPr>
          <a:xfrm>
            <a:off x="500034" y="5143512"/>
            <a:ext cx="8286808" cy="1569660"/>
          </a:xfrm>
          <a:prstGeom prst="rect">
            <a:avLst/>
          </a:prstGeom>
          <a:noFill/>
        </p:spPr>
        <p:txBody>
          <a:bodyPr wrap="square" rtlCol="0">
            <a:spAutoFit/>
          </a:bodyPr>
          <a:lstStyle/>
          <a:p>
            <a:r>
              <a:rPr lang="en-IN" sz="2400" dirty="0" smtClean="0"/>
              <a:t>If host A and host B has a unique IP address and host A want to open </a:t>
            </a:r>
            <a:r>
              <a:rPr lang="en-IN" sz="2400" dirty="0" err="1" smtClean="0"/>
              <a:t>facebook</a:t>
            </a:r>
            <a:r>
              <a:rPr lang="en-IN" sz="2400" dirty="0" smtClean="0"/>
              <a:t> than it will send a packet to </a:t>
            </a:r>
            <a:r>
              <a:rPr lang="en-IN" sz="2400" dirty="0" err="1" smtClean="0"/>
              <a:t>facebook</a:t>
            </a:r>
            <a:r>
              <a:rPr lang="en-IN" sz="2400" dirty="0" smtClean="0"/>
              <a:t> server and </a:t>
            </a:r>
            <a:r>
              <a:rPr lang="en-IN" sz="2400" dirty="0" err="1" smtClean="0"/>
              <a:t>facebook</a:t>
            </a:r>
            <a:r>
              <a:rPr lang="en-IN" sz="2400" dirty="0" smtClean="0"/>
              <a:t> server masks the IP address of host A to know where to send packet the network ID which is Network 2</a:t>
            </a:r>
            <a:endParaRPr lang="en-US" sz="2400" dirty="0"/>
          </a:p>
        </p:txBody>
      </p:sp>
      <p:sp>
        <p:nvSpPr>
          <p:cNvPr id="8" name="TextBox 7"/>
          <p:cNvSpPr txBox="1"/>
          <p:nvPr/>
        </p:nvSpPr>
        <p:spPr>
          <a:xfrm>
            <a:off x="428596" y="928670"/>
            <a:ext cx="2714644" cy="923330"/>
          </a:xfrm>
          <a:prstGeom prst="rect">
            <a:avLst/>
          </a:prstGeom>
          <a:noFill/>
        </p:spPr>
        <p:txBody>
          <a:bodyPr wrap="square" rtlCol="0">
            <a:spAutoFit/>
          </a:bodyPr>
          <a:lstStyle/>
          <a:p>
            <a:r>
              <a:rPr lang="en-IN" b="1" dirty="0" smtClean="0"/>
              <a:t>Based on IP address and Mask routing decision are taken </a:t>
            </a:r>
            <a:endParaRPr lang="en-US"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US" b="1" dirty="0" smtClean="0"/>
              <a:t>2. Data Link Layer</a:t>
            </a:r>
            <a:endParaRPr lang="en-US" b="1" dirty="0"/>
          </a:p>
        </p:txBody>
      </p:sp>
      <p:sp>
        <p:nvSpPr>
          <p:cNvPr id="3" name="Content Placeholder 2"/>
          <p:cNvSpPr>
            <a:spLocks noGrp="1"/>
          </p:cNvSpPr>
          <p:nvPr>
            <p:ph idx="1"/>
          </p:nvPr>
        </p:nvSpPr>
        <p:spPr>
          <a:xfrm>
            <a:off x="457200" y="785794"/>
            <a:ext cx="8229600" cy="5340369"/>
          </a:xfrm>
        </p:spPr>
        <p:txBody>
          <a:bodyPr/>
          <a:lstStyle/>
          <a:p>
            <a:r>
              <a:rPr lang="en-US" dirty="0" smtClean="0"/>
              <a:t>The data link layer transforms the physical layer, a raw transmission facility, to a reliable link. </a:t>
            </a:r>
          </a:p>
          <a:p>
            <a:r>
              <a:rPr lang="en-US" dirty="0" smtClean="0"/>
              <a:t>It makes the physical layer appear error-free to the upper layer (network layer). </a:t>
            </a:r>
            <a:endParaRPr lang="en-US" dirty="0"/>
          </a:p>
        </p:txBody>
      </p:sp>
      <p:pic>
        <p:nvPicPr>
          <p:cNvPr id="3074" name="Picture 2"/>
          <p:cNvPicPr>
            <a:picLocks noChangeAspect="1" noChangeArrowheads="1"/>
          </p:cNvPicPr>
          <p:nvPr/>
        </p:nvPicPr>
        <p:blipFill>
          <a:blip r:embed="rId2"/>
          <a:srcRect/>
          <a:stretch>
            <a:fillRect/>
          </a:stretch>
        </p:blipFill>
        <p:spPr bwMode="auto">
          <a:xfrm>
            <a:off x="571472" y="3357562"/>
            <a:ext cx="8072494" cy="315278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4369560-3326-4089-A051-E5DADADC6361}"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57158" y="1"/>
            <a:ext cx="8286808" cy="6000768"/>
          </a:xfrm>
          <a:prstGeom prst="rect">
            <a:avLst/>
          </a:prstGeom>
          <a:noFill/>
          <a:ln w="9525">
            <a:noFill/>
            <a:miter lim="800000"/>
            <a:headEnd/>
            <a:tailEnd/>
          </a:ln>
          <a:effectLst/>
        </p:spPr>
      </p:pic>
      <p:sp>
        <p:nvSpPr>
          <p:cNvPr id="3" name="TextBox 2"/>
          <p:cNvSpPr txBox="1"/>
          <p:nvPr/>
        </p:nvSpPr>
        <p:spPr>
          <a:xfrm>
            <a:off x="571472" y="5903893"/>
            <a:ext cx="7858180" cy="954107"/>
          </a:xfrm>
          <a:prstGeom prst="rect">
            <a:avLst/>
          </a:prstGeom>
          <a:noFill/>
        </p:spPr>
        <p:txBody>
          <a:bodyPr wrap="square" rtlCol="0">
            <a:spAutoFit/>
          </a:bodyPr>
          <a:lstStyle/>
          <a:p>
            <a:pPr algn="ctr"/>
            <a:r>
              <a:rPr lang="en-US" sz="2800" b="1" dirty="0" smtClean="0"/>
              <a:t>Figure 2.9 illustrates end-to-end delivery by the network layer</a:t>
            </a:r>
            <a:endParaRPr lang="en-US" sz="2800"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a:bodyPr>
          <a:lstStyle/>
          <a:p>
            <a:r>
              <a:rPr lang="en-US" dirty="0" smtClean="0"/>
              <a:t>As the figure shows, now we need a source-to-destination delivery. </a:t>
            </a:r>
            <a:r>
              <a:rPr lang="en-US" b="1" dirty="0" smtClean="0"/>
              <a:t>The network layer at A sends the packet to the network layer at B</a:t>
            </a:r>
            <a:r>
              <a:rPr lang="en-US" dirty="0" smtClean="0"/>
              <a:t>. When the packet arrives at router B, the router makes a decision based on the final destination (F) of the packet. </a:t>
            </a:r>
          </a:p>
          <a:p>
            <a:r>
              <a:rPr lang="en-US" dirty="0" smtClean="0"/>
              <a:t>Router B uses its routing table to find that the next hop is router E. The network layer at B, therefore, sends the packet to the network layer at E. The network layer at E sends the packet to the network layer at F.</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a:bodyPr>
          <a:lstStyle/>
          <a:p>
            <a:r>
              <a:rPr lang="en-US" b="1" dirty="0" smtClean="0"/>
              <a:t>Data Flow</a:t>
            </a:r>
            <a:endParaRPr lang="en-US" b="1" dirty="0"/>
          </a:p>
        </p:txBody>
      </p:sp>
      <p:sp>
        <p:nvSpPr>
          <p:cNvPr id="3" name="Content Placeholder 2"/>
          <p:cNvSpPr>
            <a:spLocks noGrp="1"/>
          </p:cNvSpPr>
          <p:nvPr>
            <p:ph idx="1"/>
          </p:nvPr>
        </p:nvSpPr>
        <p:spPr>
          <a:xfrm>
            <a:off x="457200" y="857232"/>
            <a:ext cx="8229600" cy="5268931"/>
          </a:xfrm>
        </p:spPr>
        <p:txBody>
          <a:bodyPr/>
          <a:lstStyle/>
          <a:p>
            <a:r>
              <a:rPr lang="en-US" dirty="0" smtClean="0"/>
              <a:t>Communication between two devices can be simplex, half-duplex, or full-duplex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28596" y="1928802"/>
            <a:ext cx="8286808" cy="470535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4369560-3326-4089-A051-E5DADADC6361}"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responsibilities of the data link layer include the following</a:t>
            </a:r>
            <a:endParaRPr lang="en-US" b="1" dirty="0"/>
          </a:p>
        </p:txBody>
      </p:sp>
      <p:sp>
        <p:nvSpPr>
          <p:cNvPr id="3" name="Content Placeholder 2"/>
          <p:cNvSpPr>
            <a:spLocks noGrp="1"/>
          </p:cNvSpPr>
          <p:nvPr>
            <p:ph idx="1"/>
          </p:nvPr>
        </p:nvSpPr>
        <p:spPr>
          <a:xfrm>
            <a:off x="457200" y="1500174"/>
            <a:ext cx="8229600" cy="5143536"/>
          </a:xfrm>
        </p:spPr>
        <p:txBody>
          <a:bodyPr>
            <a:normAutofit fontScale="92500" lnSpcReduction="10000"/>
          </a:bodyPr>
          <a:lstStyle/>
          <a:p>
            <a:pPr>
              <a:buNone/>
            </a:pPr>
            <a:r>
              <a:rPr lang="en-US" b="1" dirty="0" smtClean="0"/>
              <a:t>Framing</a:t>
            </a:r>
            <a:r>
              <a:rPr lang="en-US" dirty="0" smtClean="0"/>
              <a:t>: The data link layer divides the stream of bits received from the network layer into manageable data units called frames.</a:t>
            </a:r>
          </a:p>
          <a:p>
            <a:pPr>
              <a:buNone/>
            </a:pPr>
            <a:r>
              <a:rPr lang="en-US" dirty="0" smtClean="0"/>
              <a:t> </a:t>
            </a:r>
            <a:r>
              <a:rPr lang="en-US" b="1" dirty="0" smtClean="0"/>
              <a:t>Physical addressing: </a:t>
            </a:r>
            <a:r>
              <a:rPr lang="en-US" dirty="0" smtClean="0"/>
              <a:t>If frames are to be distributed to different systems on the network, the data link layer adds a header to the frame to define the sender and/or receiver of the frame. </a:t>
            </a:r>
          </a:p>
          <a:p>
            <a:r>
              <a:rPr lang="en-US" dirty="0" smtClean="0"/>
              <a:t>If the frame is intended for a system outside the sender's network, the receiver address is the address of the device that connects the network to the next one.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285720" y="285728"/>
            <a:ext cx="8572560" cy="628654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lnSpcReduction="10000"/>
          </a:bodyPr>
          <a:lstStyle/>
          <a:p>
            <a:r>
              <a:rPr lang="en-US" b="1" dirty="0" smtClean="0"/>
              <a:t>Flow control</a:t>
            </a:r>
            <a:r>
              <a:rPr lang="en-US" dirty="0" smtClean="0"/>
              <a:t>. If the rate at which the data are absorbed by the receiver is less than the rate at which data are produced in the sender, the data link layer imposes a flow control mechanism to avoid </a:t>
            </a:r>
            <a:r>
              <a:rPr lang="en-US" b="1" dirty="0" smtClean="0"/>
              <a:t>overwhelming the receiver</a:t>
            </a:r>
            <a:r>
              <a:rPr lang="en-US" dirty="0" smtClean="0"/>
              <a:t>.</a:t>
            </a:r>
          </a:p>
          <a:p>
            <a:r>
              <a:rPr lang="en-US" b="1" dirty="0" smtClean="0"/>
              <a:t>Error control</a:t>
            </a:r>
            <a:r>
              <a:rPr lang="en-US" dirty="0" smtClean="0"/>
              <a:t>. The data link layer adds reliability to the physical layer by adding mechanisms to detect and retransmit damaged or lost frames. It also uses a mechanism to recognize duplicate frames. </a:t>
            </a:r>
            <a:r>
              <a:rPr lang="en-US" b="1" dirty="0" smtClean="0"/>
              <a:t>Error control is normally achieved through a trailer added to the end of the frame</a:t>
            </a:r>
            <a:r>
              <a:rPr lang="en-US" dirty="0" smtClean="0"/>
              <a:t>.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pPr marL="514350" indent="-514350">
              <a:buNone/>
            </a:pPr>
            <a:r>
              <a:rPr lang="en-IN" b="1" dirty="0" smtClean="0"/>
              <a:t>7. Physical Layer </a:t>
            </a:r>
            <a:endParaRPr lang="en-US" b="1" dirty="0" smtClean="0"/>
          </a:p>
          <a:p>
            <a:r>
              <a:rPr lang="en-US" dirty="0" smtClean="0"/>
              <a:t>At the physical layer, communication is direct: device A sends a stream of bits to device B (through intermediate nodes). </a:t>
            </a:r>
          </a:p>
          <a:p>
            <a:r>
              <a:rPr lang="en-US" dirty="0" smtClean="0"/>
              <a:t>At the higher layers, however, communication must move down through the layers on device A, over to device B, and then back up through the layers</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57158" y="285728"/>
            <a:ext cx="8215370" cy="63579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Transmission Media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85</a:t>
            </a:fld>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142844" y="1285860"/>
            <a:ext cx="8715436"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physical layer is also concerned with the following</a:t>
            </a:r>
            <a:endParaRPr lang="en-US" b="1" dirty="0"/>
          </a:p>
        </p:txBody>
      </p:sp>
      <p:sp>
        <p:nvSpPr>
          <p:cNvPr id="3" name="Content Placeholder 2"/>
          <p:cNvSpPr>
            <a:spLocks noGrp="1"/>
          </p:cNvSpPr>
          <p:nvPr>
            <p:ph idx="1"/>
          </p:nvPr>
        </p:nvSpPr>
        <p:spPr>
          <a:xfrm>
            <a:off x="457200" y="1600200"/>
            <a:ext cx="8229600" cy="5043510"/>
          </a:xfrm>
        </p:spPr>
        <p:txBody>
          <a:bodyPr>
            <a:normAutofit fontScale="92500"/>
          </a:bodyPr>
          <a:lstStyle/>
          <a:p>
            <a:pPr marL="514350" indent="-514350">
              <a:buFont typeface="+mj-lt"/>
              <a:buAutoNum type="arabicPeriod"/>
            </a:pPr>
            <a:r>
              <a:rPr lang="en-US" b="1" dirty="0" smtClean="0"/>
              <a:t>Transmission mode: </a:t>
            </a:r>
            <a:r>
              <a:rPr lang="en-US" dirty="0" smtClean="0"/>
              <a:t>The physical layer also defines the direction of transmission between two devices: simplex, half-duplex, or full-duplex. In simplex mode, only one device can send; the other can only receive. </a:t>
            </a:r>
          </a:p>
          <a:p>
            <a:r>
              <a:rPr lang="en-US" dirty="0" smtClean="0"/>
              <a:t>The simplex mode is a one-way communication. In the half-duplex mode, two devices can send and receive, but not at the same time.</a:t>
            </a:r>
          </a:p>
          <a:p>
            <a:r>
              <a:rPr lang="en-US" b="1" dirty="0" smtClean="0"/>
              <a:t>In a full-duplex (or simply duplex) mode, two devices can send and receive at the same time</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a:bodyPr>
          <a:lstStyle/>
          <a:p>
            <a:pPr marL="514350" indent="-514350">
              <a:buNone/>
            </a:pPr>
            <a:r>
              <a:rPr lang="en-US" b="1" dirty="0" smtClean="0"/>
              <a:t>2. Data rate: </a:t>
            </a:r>
            <a:r>
              <a:rPr lang="en-US" dirty="0" smtClean="0"/>
              <a:t>The transmission rate-the number of bits sent each second-is also defined by the physical layer.</a:t>
            </a:r>
          </a:p>
          <a:p>
            <a:r>
              <a:rPr lang="en-US" dirty="0" smtClean="0"/>
              <a:t> In other words, the physical layer defines the duration of a bit, which is how long it lasts.</a:t>
            </a:r>
          </a:p>
          <a:p>
            <a:pPr>
              <a:buNone/>
            </a:pPr>
            <a:r>
              <a:rPr lang="en-US" dirty="0" smtClean="0"/>
              <a:t> 3. </a:t>
            </a:r>
            <a:r>
              <a:rPr lang="en-US" b="1" dirty="0" smtClean="0"/>
              <a:t>Line configuration</a:t>
            </a:r>
            <a:r>
              <a:rPr lang="en-US" dirty="0" smtClean="0"/>
              <a:t>: The physical layer is concerned with the connection of devices to the media. </a:t>
            </a:r>
          </a:p>
          <a:p>
            <a:r>
              <a:rPr lang="en-US" dirty="0" smtClean="0"/>
              <a:t>In a point-to-point configuration, two devices are connected through a dedicated link. In a multipoint configuration, a link is shared among several devices</a:t>
            </a:r>
            <a:r>
              <a:rPr lang="en-US" b="1" dirty="0" smtClean="0"/>
              <a:t>. </a:t>
            </a:r>
            <a:endParaRPr lang="en-US" b="1"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a:bodyPr>
          <a:lstStyle/>
          <a:p>
            <a:pPr>
              <a:buNone/>
            </a:pPr>
            <a:r>
              <a:rPr lang="en-US" b="1" dirty="0" smtClean="0"/>
              <a:t>4. Physical topology</a:t>
            </a:r>
            <a:r>
              <a:rPr lang="en-US" dirty="0" smtClean="0"/>
              <a:t>: </a:t>
            </a:r>
          </a:p>
          <a:p>
            <a:r>
              <a:rPr lang="en-US" dirty="0" smtClean="0"/>
              <a:t>The physical topology defines how devices are connected to make a network. </a:t>
            </a:r>
          </a:p>
          <a:p>
            <a:r>
              <a:rPr lang="en-US" dirty="0" smtClean="0"/>
              <a:t>Devices can be connected by using a mesh topology (every device is connected to every other device), a star topology (devices are connected through a central device), a ring topology (each device is connected to the next, forming a ring), a bus topology (every device is on a common link), or a hybrid topology (this is a combination of two or more topologies). </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57158" y="357166"/>
            <a:ext cx="8429684" cy="614366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4369560-3326-4089-A051-E5DADADC6361}"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b="1" dirty="0" smtClean="0"/>
              <a:t>Simplex</a:t>
            </a:r>
            <a:endParaRPr lang="en-US" b="1" dirty="0"/>
          </a:p>
        </p:txBody>
      </p:sp>
      <p:sp>
        <p:nvSpPr>
          <p:cNvPr id="3" name="Content Placeholder 2"/>
          <p:cNvSpPr>
            <a:spLocks noGrp="1"/>
          </p:cNvSpPr>
          <p:nvPr>
            <p:ph idx="1"/>
          </p:nvPr>
        </p:nvSpPr>
        <p:spPr>
          <a:xfrm>
            <a:off x="457200" y="1214422"/>
            <a:ext cx="8229600" cy="5429288"/>
          </a:xfrm>
        </p:spPr>
        <p:txBody>
          <a:bodyPr>
            <a:normAutofit/>
          </a:bodyPr>
          <a:lstStyle/>
          <a:p>
            <a:r>
              <a:rPr lang="en-US" dirty="0" smtClean="0"/>
              <a:t>In simplex mode, the communication is </a:t>
            </a:r>
            <a:r>
              <a:rPr lang="en-US" b="1" dirty="0" smtClean="0"/>
              <a:t>unidirectional, as on a one-way street</a:t>
            </a:r>
            <a:r>
              <a:rPr lang="en-US" dirty="0" smtClean="0"/>
              <a:t>.</a:t>
            </a:r>
          </a:p>
          <a:p>
            <a:r>
              <a:rPr lang="en-US" dirty="0" smtClean="0"/>
              <a:t>Only one of the two devices on a link can transmit; the other can only receive </a:t>
            </a:r>
          </a:p>
          <a:p>
            <a:r>
              <a:rPr lang="en-US" b="1" dirty="0" smtClean="0"/>
              <a:t>Keyboards and traditional monitors are examples of simplex devices. </a:t>
            </a:r>
          </a:p>
          <a:p>
            <a:r>
              <a:rPr lang="en-US" b="1" dirty="0" smtClean="0"/>
              <a:t>The keyboard can only introduce input; the monitor can only accept output</a:t>
            </a:r>
            <a:r>
              <a:rPr lang="en-US" dirty="0" smtClean="0"/>
              <a:t>. </a:t>
            </a:r>
          </a:p>
          <a:p>
            <a:r>
              <a:rPr lang="en-US" dirty="0" smtClean="0"/>
              <a:t>The simplex mode can use the entire capacity of the channel to send data in one direction.</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fontScale="92500" lnSpcReduction="10000"/>
          </a:bodyPr>
          <a:lstStyle/>
          <a:p>
            <a:r>
              <a:rPr lang="en-US" dirty="0" smtClean="0"/>
              <a:t>Previous slide gives overall view of the OSI layers</a:t>
            </a:r>
          </a:p>
          <a:p>
            <a:r>
              <a:rPr lang="en-US" dirty="0" smtClean="0"/>
              <a:t>D7 means the data unit at layer 7, D6 means the data unit at layer 6, and so on. </a:t>
            </a:r>
          </a:p>
          <a:p>
            <a:r>
              <a:rPr lang="en-US" dirty="0" smtClean="0"/>
              <a:t>The process starts at layer 7 (the application layer), then moves from layer to layer in descending, sequential order. </a:t>
            </a:r>
          </a:p>
          <a:p>
            <a:r>
              <a:rPr lang="en-US" dirty="0" smtClean="0"/>
              <a:t>At each layer, a header, or possibly a trailer, can be added to the data unit. Commonly, the trailer is added only at layer 2. </a:t>
            </a:r>
          </a:p>
          <a:p>
            <a:r>
              <a:rPr lang="en-US" dirty="0" smtClean="0"/>
              <a:t>When the formatted data unit passes through the physical layer (layer 1), it is changed into an </a:t>
            </a:r>
            <a:r>
              <a:rPr lang="en-US" b="1" dirty="0" smtClean="0"/>
              <a:t>electromagnetic signal </a:t>
            </a:r>
            <a:r>
              <a:rPr lang="en-US" dirty="0" smtClean="0"/>
              <a:t>and transported along a physical link.</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lnSpcReduction="10000"/>
          </a:bodyPr>
          <a:lstStyle/>
          <a:p>
            <a:r>
              <a:rPr lang="en-US" b="1" dirty="0" smtClean="0"/>
              <a:t>Upon reaching its destination, the signal passes into layer 1 and is transformed back into digital form</a:t>
            </a:r>
            <a:r>
              <a:rPr lang="en-US" dirty="0" smtClean="0"/>
              <a:t>. </a:t>
            </a:r>
          </a:p>
          <a:p>
            <a:r>
              <a:rPr lang="en-US" dirty="0" smtClean="0"/>
              <a:t>The data units then move back up through the OSI layers.</a:t>
            </a:r>
          </a:p>
          <a:p>
            <a:r>
              <a:rPr lang="en-US" dirty="0" smtClean="0"/>
              <a:t> As each block of data reaches the next higher layer, the headers and trailers attached to it at the corresponding sending layer are removed, and actions appropriate to that layer are taken. </a:t>
            </a:r>
          </a:p>
          <a:p>
            <a:r>
              <a:rPr lang="en-US" dirty="0" smtClean="0"/>
              <a:t>By the time it reaches layer 7, the message is again in a form appropriate to the application and is made available to the recipient.</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buNone/>
            </a:pPr>
            <a:r>
              <a:rPr lang="en-US" b="1" dirty="0" smtClean="0"/>
              <a:t>Encapsulation: </a:t>
            </a:r>
          </a:p>
          <a:p>
            <a:r>
              <a:rPr lang="en-US" dirty="0" smtClean="0"/>
              <a:t>A packet (header and data) at level 7 is encapsulated in a packet at level 6. </a:t>
            </a:r>
          </a:p>
          <a:p>
            <a:r>
              <a:rPr lang="en-US" dirty="0" smtClean="0"/>
              <a:t>The whole packet at level 6 is encapsulated in a packet at level 5, and so on. </a:t>
            </a:r>
          </a:p>
          <a:p>
            <a:r>
              <a:rPr lang="en-US" dirty="0" smtClean="0"/>
              <a:t> For level N - 1, the whole packet coming from level N is treated as one integral unit.</a:t>
            </a:r>
          </a:p>
          <a:p>
            <a:pPr>
              <a:buNone/>
            </a:pP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a:bodyPr>
          <a:lstStyle/>
          <a:p>
            <a:r>
              <a:rPr lang="en-US" dirty="0" smtClean="0"/>
              <a:t>The </a:t>
            </a:r>
            <a:r>
              <a:rPr lang="en-US" b="1" dirty="0" smtClean="0"/>
              <a:t>OSI Model</a:t>
            </a:r>
            <a:r>
              <a:rPr lang="en-US" dirty="0" smtClean="0"/>
              <a:t> we just looked at is just a reference/logical model. </a:t>
            </a:r>
          </a:p>
          <a:p>
            <a:r>
              <a:rPr lang="en-US" dirty="0" smtClean="0"/>
              <a:t>But when we talk about the TCP/IP model, it was designed and developed by Department of Defense (</a:t>
            </a:r>
            <a:r>
              <a:rPr lang="en-US" dirty="0" err="1" smtClean="0"/>
              <a:t>DoD</a:t>
            </a:r>
            <a:r>
              <a:rPr lang="en-US" dirty="0" smtClean="0"/>
              <a:t>) in 1960s and is based on </a:t>
            </a:r>
            <a:r>
              <a:rPr lang="en-US" b="1" dirty="0" smtClean="0"/>
              <a:t>standard protocols. </a:t>
            </a:r>
          </a:p>
          <a:p>
            <a:r>
              <a:rPr lang="en-US" dirty="0" smtClean="0"/>
              <a:t>It stands for Transmission Control Protocol/Internet Protocol. </a:t>
            </a:r>
          </a:p>
          <a:p>
            <a:r>
              <a:rPr lang="en-US" dirty="0" smtClean="0"/>
              <a:t>The </a:t>
            </a:r>
            <a:r>
              <a:rPr lang="en-US" b="1" dirty="0" smtClean="0"/>
              <a:t>TCP/IP model</a:t>
            </a:r>
            <a:r>
              <a:rPr lang="en-US" dirty="0" smtClean="0"/>
              <a:t> is a concise(summary) version of the OSI model. </a:t>
            </a:r>
          </a:p>
          <a:p>
            <a:r>
              <a:rPr lang="en-US" dirty="0" smtClean="0"/>
              <a:t>It contains </a:t>
            </a:r>
            <a:r>
              <a:rPr lang="en-US" b="1" dirty="0" smtClean="0"/>
              <a:t>four layers</a:t>
            </a:r>
            <a:r>
              <a:rPr lang="en-US" dirty="0" smtClean="0"/>
              <a:t>, unlike seven layers in the OSI model. The layers are: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b="1" dirty="0" smtClean="0"/>
              <a:t>TCP/IP Protocol </a:t>
            </a:r>
            <a:endParaRPr lang="en-US" b="1" dirty="0"/>
          </a:p>
        </p:txBody>
      </p:sp>
      <p:sp>
        <p:nvSpPr>
          <p:cNvPr id="3" name="Content Placeholder 2"/>
          <p:cNvSpPr>
            <a:spLocks noGrp="1"/>
          </p:cNvSpPr>
          <p:nvPr>
            <p:ph idx="1"/>
          </p:nvPr>
        </p:nvSpPr>
        <p:spPr>
          <a:xfrm>
            <a:off x="457200" y="1285860"/>
            <a:ext cx="8229600" cy="5286412"/>
          </a:xfrm>
        </p:spPr>
        <p:txBody>
          <a:bodyPr>
            <a:normAutofit lnSpcReduction="10000"/>
          </a:bodyPr>
          <a:lstStyle/>
          <a:p>
            <a:r>
              <a:rPr lang="en-US" b="1" dirty="0" smtClean="0"/>
              <a:t> When TCP/IP is compared to OSI, </a:t>
            </a:r>
            <a:r>
              <a:rPr lang="en-US" dirty="0" smtClean="0"/>
              <a:t>we can say that</a:t>
            </a:r>
          </a:p>
          <a:p>
            <a:r>
              <a:rPr lang="en-US" dirty="0" smtClean="0"/>
              <a:t>The </a:t>
            </a:r>
            <a:r>
              <a:rPr lang="en-US" b="1" dirty="0" smtClean="0"/>
              <a:t>host-to-network layer</a:t>
            </a:r>
            <a:r>
              <a:rPr lang="en-US" dirty="0" smtClean="0"/>
              <a:t> is equivalent to the combination of the </a:t>
            </a:r>
            <a:r>
              <a:rPr lang="en-US" b="1" dirty="0" smtClean="0"/>
              <a:t>physical and data link layers</a:t>
            </a:r>
            <a:r>
              <a:rPr lang="en-US" dirty="0" smtClean="0"/>
              <a:t>.</a:t>
            </a:r>
          </a:p>
          <a:p>
            <a:r>
              <a:rPr lang="en-US" dirty="0" smtClean="0"/>
              <a:t>The </a:t>
            </a:r>
            <a:r>
              <a:rPr lang="en-US" b="1" dirty="0" smtClean="0"/>
              <a:t>internet layer</a:t>
            </a:r>
            <a:r>
              <a:rPr lang="en-US" dirty="0" smtClean="0"/>
              <a:t> is equivalent to the </a:t>
            </a:r>
            <a:r>
              <a:rPr lang="en-US" b="1" dirty="0" smtClean="0"/>
              <a:t>network layer</a:t>
            </a:r>
            <a:r>
              <a:rPr lang="en-US" dirty="0" smtClean="0"/>
              <a:t>, and </a:t>
            </a:r>
          </a:p>
          <a:p>
            <a:r>
              <a:rPr lang="en-US" dirty="0" smtClean="0"/>
              <a:t>The </a:t>
            </a:r>
            <a:r>
              <a:rPr lang="en-US" b="1" dirty="0" smtClean="0"/>
              <a:t>application layer</a:t>
            </a:r>
            <a:r>
              <a:rPr lang="en-US" dirty="0" smtClean="0"/>
              <a:t> is roughly doing the job of the </a:t>
            </a:r>
            <a:r>
              <a:rPr lang="en-US" b="1" dirty="0" smtClean="0"/>
              <a:t>session, presentation, and application </a:t>
            </a:r>
            <a:r>
              <a:rPr lang="en-US" dirty="0" smtClean="0"/>
              <a:t>layers with the transport layer in TCPIIP taking care of part of the duties of the session layer</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Protocols used in different layer of TCP/IP </a:t>
            </a:r>
            <a:endParaRPr lang="en-US" b="1" dirty="0"/>
          </a:p>
        </p:txBody>
      </p:sp>
      <p:pic>
        <p:nvPicPr>
          <p:cNvPr id="1026" name="Picture 2"/>
          <p:cNvPicPr>
            <a:picLocks noChangeAspect="1" noChangeArrowheads="1"/>
          </p:cNvPicPr>
          <p:nvPr/>
        </p:nvPicPr>
        <p:blipFill>
          <a:blip r:embed="rId2"/>
          <a:srcRect/>
          <a:stretch>
            <a:fillRect/>
          </a:stretch>
        </p:blipFill>
        <p:spPr bwMode="auto">
          <a:xfrm>
            <a:off x="357158" y="1500174"/>
            <a:ext cx="8358245" cy="492922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4369560-3326-4089-A051-E5DADADC6361}"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369560-3326-4089-A051-E5DADADC6361}" type="slidenum">
              <a:rPr lang="en-US" smtClean="0"/>
              <a:pPr/>
              <a:t>96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00034" y="285728"/>
            <a:ext cx="8358246"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429288"/>
          </a:xfrm>
        </p:spPr>
        <p:txBody>
          <a:bodyPr>
            <a:normAutofit/>
          </a:bodyPr>
          <a:lstStyle/>
          <a:p>
            <a:r>
              <a:rPr lang="en-US" dirty="0" smtClean="0"/>
              <a:t>A network layer is the lowest layer of the TCP/IP model.</a:t>
            </a:r>
          </a:p>
          <a:p>
            <a:r>
              <a:rPr lang="en-US" dirty="0" smtClean="0"/>
              <a:t>A network layer is the combination of the </a:t>
            </a:r>
            <a:r>
              <a:rPr lang="en-US" b="1" dirty="0" smtClean="0"/>
              <a:t>Physical layer and Data Link </a:t>
            </a:r>
            <a:r>
              <a:rPr lang="en-US" dirty="0" smtClean="0"/>
              <a:t>layer defined in the OSI reference model.</a:t>
            </a:r>
          </a:p>
          <a:p>
            <a:r>
              <a:rPr lang="en-US" dirty="0" smtClean="0"/>
              <a:t>It defines how the data should be sent physically through the network.</a:t>
            </a:r>
          </a:p>
          <a:p>
            <a:r>
              <a:rPr lang="en-US" dirty="0" smtClean="0"/>
              <a:t>This layer is mainly responsible for the transmission of the data between two devices on the same network.</a:t>
            </a:r>
          </a:p>
          <a:p>
            <a:pPr marL="514350" indent="-514350"/>
            <a:endParaRPr lang="en-US" dirty="0" smtClean="0"/>
          </a:p>
        </p:txBody>
      </p:sp>
      <p:sp>
        <p:nvSpPr>
          <p:cNvPr id="4" name="Title 3"/>
          <p:cNvSpPr>
            <a:spLocks noGrp="1"/>
          </p:cNvSpPr>
          <p:nvPr>
            <p:ph type="title"/>
          </p:nvPr>
        </p:nvSpPr>
        <p:spPr>
          <a:xfrm>
            <a:off x="457200" y="274638"/>
            <a:ext cx="8229600" cy="939784"/>
          </a:xfrm>
        </p:spPr>
        <p:txBody>
          <a:bodyPr>
            <a:normAutofit/>
          </a:bodyPr>
          <a:lstStyle/>
          <a:p>
            <a:pPr marL="742950" indent="-742950">
              <a:buFont typeface="+mj-lt"/>
              <a:buAutoNum type="arabicPeriod"/>
            </a:pPr>
            <a:r>
              <a:rPr lang="en-US" b="1" dirty="0" smtClean="0"/>
              <a:t>Network Access Layer </a:t>
            </a:r>
            <a:endParaRPr lang="en-US" dirty="0"/>
          </a:p>
        </p:txBody>
      </p:sp>
      <p:sp>
        <p:nvSpPr>
          <p:cNvPr id="6" name="Slide Number Placeholder 5"/>
          <p:cNvSpPr>
            <a:spLocks noGrp="1"/>
          </p:cNvSpPr>
          <p:nvPr>
            <p:ph type="sldNum" sz="quarter" idx="12"/>
          </p:nvPr>
        </p:nvSpPr>
        <p:spPr/>
        <p:txBody>
          <a:bodyPr/>
          <a:lstStyle/>
          <a:p>
            <a:fld id="{44369560-3326-4089-A051-E5DADADC6361}"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Internet Layer</a:t>
            </a:r>
            <a:endParaRPr lang="en-US" b="1" dirty="0"/>
          </a:p>
        </p:txBody>
      </p:sp>
      <p:sp>
        <p:nvSpPr>
          <p:cNvPr id="3" name="Content Placeholder 2"/>
          <p:cNvSpPr>
            <a:spLocks noGrp="1"/>
          </p:cNvSpPr>
          <p:nvPr>
            <p:ph idx="1"/>
          </p:nvPr>
        </p:nvSpPr>
        <p:spPr>
          <a:xfrm>
            <a:off x="457200" y="1214422"/>
            <a:ext cx="8229600" cy="5214974"/>
          </a:xfrm>
        </p:spPr>
        <p:txBody>
          <a:bodyPr/>
          <a:lstStyle/>
          <a:p>
            <a:r>
              <a:rPr lang="en-US" dirty="0" smtClean="0"/>
              <a:t>An internet layer is the second layer of the TCP/IP model.</a:t>
            </a:r>
          </a:p>
          <a:p>
            <a:r>
              <a:rPr lang="en-US" b="1" dirty="0" smtClean="0"/>
              <a:t>An internet layer is also known as the network layer.</a:t>
            </a:r>
          </a:p>
          <a:p>
            <a:r>
              <a:rPr lang="en-US" dirty="0" smtClean="0"/>
              <a:t>The main responsibility of the internet layer is to send the packets from any network, and they arrive at the destination irrespective of the route they take.</a:t>
            </a:r>
          </a:p>
          <a:p>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a:bodyPr>
          <a:lstStyle/>
          <a:p>
            <a:r>
              <a:rPr lang="en-US" dirty="0" smtClean="0"/>
              <a:t>Following are the protocols used in this layer are:</a:t>
            </a:r>
          </a:p>
          <a:p>
            <a:pPr marL="514350" indent="-514350">
              <a:buFont typeface="+mj-lt"/>
              <a:buAutoNum type="arabicPeriod"/>
            </a:pPr>
            <a:r>
              <a:rPr lang="en-US" b="1" dirty="0" smtClean="0"/>
              <a:t>IP Protocol:</a:t>
            </a:r>
          </a:p>
          <a:p>
            <a:pPr marL="514350" indent="-514350"/>
            <a:r>
              <a:rPr lang="en-IN" dirty="0" smtClean="0"/>
              <a:t>It is </a:t>
            </a:r>
            <a:r>
              <a:rPr lang="en-IN" b="1" dirty="0" smtClean="0"/>
              <a:t>unreliable and connection less protocol</a:t>
            </a:r>
          </a:p>
          <a:p>
            <a:pPr marL="514350" indent="-514350"/>
            <a:r>
              <a:rPr lang="en-IN" b="1" dirty="0" smtClean="0"/>
              <a:t>No error detection, error correction and error tracking.</a:t>
            </a:r>
          </a:p>
          <a:p>
            <a:pPr marL="514350" indent="-514350"/>
            <a:r>
              <a:rPr lang="en-IN" dirty="0" smtClean="0"/>
              <a:t>Error tracking means that IP does not keep track of packet route.</a:t>
            </a:r>
          </a:p>
          <a:p>
            <a:pPr marL="514350" indent="-514350"/>
            <a:r>
              <a:rPr lang="en-IN" dirty="0" smtClean="0"/>
              <a:t>IP transport data packet known as </a:t>
            </a:r>
            <a:r>
              <a:rPr lang="en-IN" b="1" dirty="0" smtClean="0"/>
              <a:t>data gram</a:t>
            </a:r>
          </a:p>
          <a:p>
            <a:pPr marL="514350" indent="-514350"/>
            <a:r>
              <a:rPr lang="en-IN" dirty="0" smtClean="0"/>
              <a:t>Each datagram is transported </a:t>
            </a:r>
            <a:r>
              <a:rPr lang="en-IN" dirty="0" err="1" smtClean="0"/>
              <a:t>sepratly</a:t>
            </a:r>
            <a:r>
              <a:rPr lang="en-IN" dirty="0" smtClean="0"/>
              <a:t>. </a:t>
            </a:r>
          </a:p>
          <a:p>
            <a:pPr marL="514350" indent="-514350"/>
            <a:r>
              <a:rPr lang="en-IN" dirty="0" smtClean="0"/>
              <a:t>IP does not give sequence number to them and they travel different path and hence can arrive out of order and even duplicate.</a:t>
            </a:r>
            <a:endParaRPr lang="en-US" dirty="0"/>
          </a:p>
        </p:txBody>
      </p:sp>
      <p:sp>
        <p:nvSpPr>
          <p:cNvPr id="5" name="Slide Number Placeholder 4"/>
          <p:cNvSpPr>
            <a:spLocks noGrp="1"/>
          </p:cNvSpPr>
          <p:nvPr>
            <p:ph type="sldNum" sz="quarter" idx="12"/>
          </p:nvPr>
        </p:nvSpPr>
        <p:spPr/>
        <p:txBody>
          <a:bodyPr/>
          <a:lstStyle/>
          <a:p>
            <a:fld id="{44369560-3326-4089-A051-E5DADADC6361}"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9207</Words>
  <Application>Microsoft Office PowerPoint</Application>
  <PresentationFormat>On-screen Show (4:3)</PresentationFormat>
  <Paragraphs>855</Paragraphs>
  <Slides>202</Slides>
  <Notes>2</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Computer network </vt:lpstr>
      <vt:lpstr>Slide 2</vt:lpstr>
      <vt:lpstr>UNIT 1</vt:lpstr>
      <vt:lpstr>Components</vt:lpstr>
      <vt:lpstr>Slide 5</vt:lpstr>
      <vt:lpstr>Slide 6</vt:lpstr>
      <vt:lpstr>Slide 7</vt:lpstr>
      <vt:lpstr>Data Flow</vt:lpstr>
      <vt:lpstr>Simplex</vt:lpstr>
      <vt:lpstr>2. Half-Duplex</vt:lpstr>
      <vt:lpstr>2. Half-Duplex</vt:lpstr>
      <vt:lpstr>Full-Duplex</vt:lpstr>
      <vt:lpstr>EXAMPLE </vt:lpstr>
      <vt:lpstr>NETWORKS</vt:lpstr>
      <vt:lpstr>Distributed Processing </vt:lpstr>
      <vt:lpstr>2. Network Criteria </vt:lpstr>
      <vt:lpstr>2. Reliability</vt:lpstr>
      <vt:lpstr>Physical Structures </vt:lpstr>
      <vt:lpstr>Slide 19</vt:lpstr>
      <vt:lpstr>Categories of topology</vt:lpstr>
      <vt:lpstr>Slide 21</vt:lpstr>
      <vt:lpstr>Slide 22</vt:lpstr>
      <vt:lpstr>Slide 23</vt:lpstr>
      <vt:lpstr>Star Topology</vt:lpstr>
      <vt:lpstr>ADVANTAGES </vt:lpstr>
      <vt:lpstr>DISADVANTAGES</vt:lpstr>
      <vt:lpstr>Slide 27</vt:lpstr>
      <vt:lpstr>Bus Topology</vt:lpstr>
      <vt:lpstr>Slide 29</vt:lpstr>
      <vt:lpstr>Slide 30</vt:lpstr>
      <vt:lpstr>Ring Topology</vt:lpstr>
      <vt:lpstr>Slide 32</vt:lpstr>
      <vt:lpstr>Slide 33</vt:lpstr>
      <vt:lpstr>Hybrid Topology</vt:lpstr>
      <vt:lpstr>Slide 35</vt:lpstr>
      <vt:lpstr>Network Models</vt:lpstr>
      <vt:lpstr>Local Area Network</vt:lpstr>
      <vt:lpstr>Slide 38</vt:lpstr>
      <vt:lpstr>Slide 39</vt:lpstr>
      <vt:lpstr>2. Wide Area Network</vt:lpstr>
      <vt:lpstr>Slide 41</vt:lpstr>
      <vt:lpstr>Slide 42</vt:lpstr>
      <vt:lpstr>3. Metropolitan Area Networks</vt:lpstr>
      <vt:lpstr>PROTOCOLS AND STANDARDS</vt:lpstr>
      <vt:lpstr>Slide 45</vt:lpstr>
      <vt:lpstr>Slide 46</vt:lpstr>
      <vt:lpstr>Slide 47</vt:lpstr>
      <vt:lpstr> THE OSI MODEL</vt:lpstr>
      <vt:lpstr>Slide 49</vt:lpstr>
      <vt:lpstr>Application Layer</vt:lpstr>
      <vt:lpstr>Slide 51</vt:lpstr>
      <vt:lpstr>Example </vt:lpstr>
      <vt:lpstr>Slide 53</vt:lpstr>
      <vt:lpstr>2. Presentation Layer</vt:lpstr>
      <vt:lpstr>Slide 55</vt:lpstr>
      <vt:lpstr>Slide 56</vt:lpstr>
      <vt:lpstr>EXAMPLE </vt:lpstr>
      <vt:lpstr>Slide 58</vt:lpstr>
      <vt:lpstr>Slide 59</vt:lpstr>
      <vt:lpstr>Slide 60</vt:lpstr>
      <vt:lpstr>3. Session Layer</vt:lpstr>
      <vt:lpstr>Specific responsibilities of the session layer include the following</vt:lpstr>
      <vt:lpstr>Slide 63</vt:lpstr>
      <vt:lpstr>4. Transport Layer</vt:lpstr>
      <vt:lpstr>Slide 65</vt:lpstr>
      <vt:lpstr>Other responsibilities of the transport layer include the following: </vt:lpstr>
      <vt:lpstr>Slide 67</vt:lpstr>
      <vt:lpstr>Slide 68</vt:lpstr>
      <vt:lpstr>Slide 69</vt:lpstr>
      <vt:lpstr>Slide 70</vt:lpstr>
      <vt:lpstr>Slide 71</vt:lpstr>
      <vt:lpstr>3. Network Layer</vt:lpstr>
      <vt:lpstr>Slide 73</vt:lpstr>
      <vt:lpstr>Other responsibilities of the network layer include the following</vt:lpstr>
      <vt:lpstr>Slide 75</vt:lpstr>
      <vt:lpstr>Slide 76</vt:lpstr>
      <vt:lpstr>2. Data Link Layer</vt:lpstr>
      <vt:lpstr>Slide 78</vt:lpstr>
      <vt:lpstr>Slide 79</vt:lpstr>
      <vt:lpstr>Other responsibilities of the data link layer include the following</vt:lpstr>
      <vt:lpstr>Slide 81</vt:lpstr>
      <vt:lpstr>Slide 82</vt:lpstr>
      <vt:lpstr>Slide 83</vt:lpstr>
      <vt:lpstr>Slide 84</vt:lpstr>
      <vt:lpstr>Types of Transmission Media </vt:lpstr>
      <vt:lpstr>The physical layer is also concerned with the following</vt:lpstr>
      <vt:lpstr>Slide 87</vt:lpstr>
      <vt:lpstr>Slide 88</vt:lpstr>
      <vt:lpstr>Slide 89</vt:lpstr>
      <vt:lpstr>Slide 90</vt:lpstr>
      <vt:lpstr>Slide 91</vt:lpstr>
      <vt:lpstr>Slide 92</vt:lpstr>
      <vt:lpstr>Slide 93</vt:lpstr>
      <vt:lpstr>TCP/IP Protocol </vt:lpstr>
      <vt:lpstr>Protocols used in different layer of TCP/IP </vt:lpstr>
      <vt:lpstr>Slide 96</vt:lpstr>
      <vt:lpstr>Network Access Layer </vt:lpstr>
      <vt:lpstr>2. Internet Layer</vt:lpstr>
      <vt:lpstr>Slide 99</vt:lpstr>
      <vt:lpstr>Slide 100</vt:lpstr>
      <vt:lpstr>IP Supporting Protocol </vt:lpstr>
      <vt:lpstr>Slide 102</vt:lpstr>
      <vt:lpstr>Slide 103</vt:lpstr>
      <vt:lpstr>2. ARP(Address Resolution Protocol)</vt:lpstr>
      <vt:lpstr>Slide 105</vt:lpstr>
      <vt:lpstr>Slide 106</vt:lpstr>
      <vt:lpstr>Explanation </vt:lpstr>
      <vt:lpstr>3 RARP </vt:lpstr>
      <vt:lpstr>Slide 109</vt:lpstr>
      <vt:lpstr>4. IGMP</vt:lpstr>
      <vt:lpstr>Slide 111</vt:lpstr>
      <vt:lpstr>Example</vt:lpstr>
      <vt:lpstr>3. Transport Layer</vt:lpstr>
      <vt:lpstr>Slide 114</vt:lpstr>
      <vt:lpstr>Slide 115</vt:lpstr>
      <vt:lpstr>Slide 116</vt:lpstr>
      <vt:lpstr>Slide 117</vt:lpstr>
      <vt:lpstr>Slide 118</vt:lpstr>
      <vt:lpstr>Slide 119</vt:lpstr>
      <vt:lpstr>4. Application Layer</vt:lpstr>
      <vt:lpstr>Summary chart </vt:lpstr>
      <vt:lpstr>ADDRESSING</vt:lpstr>
      <vt:lpstr>Slide 123</vt:lpstr>
      <vt:lpstr>Slide 124</vt:lpstr>
      <vt:lpstr>Slide 125</vt:lpstr>
      <vt:lpstr>Slide 126</vt:lpstr>
      <vt:lpstr>Logical Addresses</vt:lpstr>
      <vt:lpstr>Slide 128</vt:lpstr>
      <vt:lpstr>Slide 129</vt:lpstr>
      <vt:lpstr>Port Addresses</vt:lpstr>
      <vt:lpstr>Slide 131</vt:lpstr>
      <vt:lpstr>Slide 132</vt:lpstr>
      <vt:lpstr>Throughput</vt:lpstr>
      <vt:lpstr>Slide 134</vt:lpstr>
      <vt:lpstr>EXAMPLE</vt:lpstr>
      <vt:lpstr>Latency (Delay)</vt:lpstr>
      <vt:lpstr>Slide 137</vt:lpstr>
      <vt:lpstr>2. Transmission time</vt:lpstr>
      <vt:lpstr>3. Queuing Time</vt:lpstr>
      <vt:lpstr>4. Processing Time</vt:lpstr>
      <vt:lpstr>Bandwidth-Delay Product</vt:lpstr>
      <vt:lpstr>Slide 142</vt:lpstr>
      <vt:lpstr>EXPLANATION </vt:lpstr>
      <vt:lpstr>TRANSMISSION MEDIA </vt:lpstr>
      <vt:lpstr>1. Twisted pair</vt:lpstr>
      <vt:lpstr>Types of twisted pair cable </vt:lpstr>
      <vt:lpstr>Slide 147</vt:lpstr>
      <vt:lpstr>Slide 148</vt:lpstr>
      <vt:lpstr>Slide 149</vt:lpstr>
      <vt:lpstr>Connector </vt:lpstr>
      <vt:lpstr>Slide 151</vt:lpstr>
      <vt:lpstr>Applications</vt:lpstr>
      <vt:lpstr>2 Coaxial Cable </vt:lpstr>
      <vt:lpstr>Slide 154</vt:lpstr>
      <vt:lpstr>Slide 155</vt:lpstr>
      <vt:lpstr>Coaxial Cable Standards</vt:lpstr>
      <vt:lpstr>Slide 157</vt:lpstr>
      <vt:lpstr>Connector </vt:lpstr>
      <vt:lpstr>Applications</vt:lpstr>
      <vt:lpstr>FIBER OPTIC CABLE </vt:lpstr>
      <vt:lpstr>Slide 161</vt:lpstr>
      <vt:lpstr>Slide 162</vt:lpstr>
      <vt:lpstr>Slide 163</vt:lpstr>
      <vt:lpstr>Slide 164</vt:lpstr>
      <vt:lpstr>Slide 165</vt:lpstr>
      <vt:lpstr>Slide 166</vt:lpstr>
      <vt:lpstr>Slide 167</vt:lpstr>
      <vt:lpstr>Applications</vt:lpstr>
      <vt:lpstr>2. UNGUIDED MEDIA: WIRELESS</vt:lpstr>
      <vt:lpstr>Slide 170</vt:lpstr>
      <vt:lpstr>Slide 171</vt:lpstr>
      <vt:lpstr>Radio Waves</vt:lpstr>
      <vt:lpstr>Slide 173</vt:lpstr>
      <vt:lpstr>Slide 174</vt:lpstr>
      <vt:lpstr>2. Microwaves</vt:lpstr>
      <vt:lpstr>Unidirectional Antenna</vt:lpstr>
      <vt:lpstr>3. Infrared</vt:lpstr>
      <vt:lpstr>Slide 178</vt:lpstr>
      <vt:lpstr>Slide 179</vt:lpstr>
      <vt:lpstr>DTE(DATA TERMINAL EQUIPMENT)</vt:lpstr>
      <vt:lpstr>2. DCE(DATA CIRCUIT TERMINATING EQUPMENT)</vt:lpstr>
      <vt:lpstr>DTE-DCE Interface </vt:lpstr>
      <vt:lpstr>TRANSMISSION IMPAIRMENT</vt:lpstr>
      <vt:lpstr>Attenuation</vt:lpstr>
      <vt:lpstr>Slide 185</vt:lpstr>
      <vt:lpstr>Slide 186</vt:lpstr>
      <vt:lpstr>Slide 187</vt:lpstr>
      <vt:lpstr>Distortion</vt:lpstr>
      <vt:lpstr>Distortion</vt:lpstr>
      <vt:lpstr>Slide 190</vt:lpstr>
      <vt:lpstr>Noise</vt:lpstr>
      <vt:lpstr>Slide 192</vt:lpstr>
      <vt:lpstr>Signal-to-Noise Ratio (SNR)</vt:lpstr>
      <vt:lpstr>Slide 194</vt:lpstr>
      <vt:lpstr>Slide 195</vt:lpstr>
      <vt:lpstr>Slide 196</vt:lpstr>
      <vt:lpstr>Slide 197</vt:lpstr>
      <vt:lpstr>NYQUIST’S Algorithm </vt:lpstr>
      <vt:lpstr>Slide 199</vt:lpstr>
      <vt:lpstr>Noisy Channel: Shannon Capacity</vt:lpstr>
      <vt:lpstr>EXAMPLE </vt:lpstr>
      <vt:lpstr>Slide 202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dc:title>
  <dc:creator>HP</dc:creator>
  <cp:lastModifiedBy>Lokesh</cp:lastModifiedBy>
  <cp:revision>40</cp:revision>
  <dcterms:created xsi:type="dcterms:W3CDTF">2006-08-16T00:00:00Z</dcterms:created>
  <dcterms:modified xsi:type="dcterms:W3CDTF">2022-03-09T10:15:05Z</dcterms:modified>
</cp:coreProperties>
</file>