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84" r:id="rId4"/>
    <p:sldId id="289" r:id="rId5"/>
    <p:sldId id="285" r:id="rId6"/>
    <p:sldId id="290" r:id="rId7"/>
    <p:sldId id="286" r:id="rId8"/>
    <p:sldId id="291" r:id="rId9"/>
    <p:sldId id="292" r:id="rId10"/>
    <p:sldId id="293" r:id="rId11"/>
    <p:sldId id="294" r:id="rId12"/>
    <p:sldId id="287" r:id="rId13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ht" initials="y" lastIdx="2" clrIdx="0">
    <p:extLst>
      <p:ext uri="{19B8F6BF-5375-455C-9EA6-DF929625EA0E}">
        <p15:presenceInfo xmlns:p15="http://schemas.microsoft.com/office/powerpoint/2012/main" userId="yach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110" d="100"/>
          <a:sy n="110" d="100"/>
        </p:scale>
        <p:origin x="1542" y="13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2323" y="-80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4FAE983-9BAD-4767-BC01-FC6E9F7B9F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9F88F7-8C95-45F2-9143-D426696F8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B13F7A-F860-4B4B-879F-A3F6A73C02A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F53AC3-1645-47F9-958D-5845FFF255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E23B5B-3697-4CC4-95D8-8BF646BD4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654ECF1-9B05-4FC2-85E9-64DFB2A9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7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388799-371A-4A69-9D80-D17F58EC28C7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F0F56C-63DF-4565-AB51-506C0FCC8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0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B12E3-BEC5-405F-BC0B-B1953364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7E1C1-D9CB-4BC4-B373-77DFD51F9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EE260-3495-4781-8A79-4D47F9BC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BC81-9D07-4A78-9D59-BB42E7AAC063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FC894-B2EC-479B-91E5-9169729F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B3A3D-52A1-4933-9FDC-F49B3A37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F8673-E07D-40AF-9AC9-2BBE942C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E0F001-5E5B-497D-8819-165154433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423B84-01F9-4255-919B-A2C5DCF1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B8E846-9727-4B14-A62B-4BBC6A63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F75E-1662-4E4B-A87B-50058A56CE70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009F7A-AF88-4A48-B5A0-428CEAC9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0A67D5-6DF9-47C6-BC99-B67E56DE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83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69975-6ED1-4ED2-94A9-F727DAAB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338D9A-CE31-471E-8DFB-B44CCEED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865C4-3D99-41E1-9028-19FCFF8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FC4-47FC-4666-9054-D084265B166C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23332-3D02-44EC-B148-20B984BF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54CB0-BF15-4CAC-AC62-FE8350DD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41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D3E4E6-2648-4134-995B-C4988EC93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64EC4E-95B0-45A1-ADEF-E0DF7CC96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C2AB1-724A-469A-9E69-419AE3C1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67D5-7287-42A9-B14E-B68267D641B8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CD146D-9864-45FE-AB0C-12F4470D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7D39D-6011-4156-AC1C-0A83684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500-CFA0-47BF-9487-8360B36A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37B57-A2A8-46F0-AEBD-63250476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D2222-12B4-48C0-AAAD-CB2F0361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6166-5DE9-4A1F-B205-A9541833DDBE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9B509-2758-4400-89EF-BBDE8D52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21579-996E-4E92-A168-D47D50FF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2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8ED3F-5970-4C37-90AA-56BC41FF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F77228-B69D-4D85-B409-2F2FA49F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A619C6-72A7-48D6-B354-C20C293C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E330-633D-4192-9B6F-577827F462FA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EE143-AC1E-4C2A-A401-F06211D9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ADA70-BC0A-4E17-B81C-E91900DD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2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2487B-F9F4-4860-8C3F-3C2C9F55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A5E4D-AD6C-4EA4-98A1-94821A0D7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BC1E68-0E44-4A81-AD5C-78A36492B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D2B895-81C6-4CDC-AEE7-FEA2DAE5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E280-60E1-446E-ADE7-4F1F9EB2C44F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CA7320-43CE-4F34-8E0D-7F4A11A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88C27-93B1-43E8-BCEB-CE811D1C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6BFE2-B80D-44D5-AA62-846411A0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606327-2883-4467-90BE-46429E3F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CC0598-A51A-4B20-9BDE-3858D2FE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3D4CB0-DF54-4A2E-92BE-48C90352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A59AE9-7EC1-4D01-BDDB-591BD4377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3C68BC-3C03-43F7-962A-03F55C0E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081-B102-4690-9174-7E636FC67879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5FFF2B-CF89-418F-9628-36369B02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4FB0FE-407F-47F4-9980-1F251EF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4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5FD30-3329-4409-960A-12C2EC5F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D7C73E-DC9F-4DF9-8974-5F115E16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45F-7BDA-4857-BFF3-876607C09440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BC883F-8286-4689-B560-5E098EA2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D68BC1-F9AD-49AB-9289-6816B0A1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8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34B587-30AB-49FC-9D3F-9F323EA2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6D8-857F-49DF-B37D-F525B5FE1E33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E5F9A-2AC6-443F-A91E-6518176E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7A3B4E-4FE0-4832-A489-94FFE82E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2" y="6356355"/>
            <a:ext cx="498763" cy="365125"/>
          </a:xfrm>
        </p:spPr>
        <p:txBody>
          <a:bodyPr/>
          <a:lstStyle>
            <a:lvl1pPr>
              <a:defRPr sz="135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60AEB82-080B-4FED-A2BE-27C79358801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FA151C-A1CC-4003-A8E5-E070DEFA904B}"/>
              </a:ext>
            </a:extLst>
          </p:cNvPr>
          <p:cNvSpPr/>
          <p:nvPr userDrawn="1"/>
        </p:nvSpPr>
        <p:spPr>
          <a:xfrm>
            <a:off x="0" y="731597"/>
            <a:ext cx="9144000" cy="8768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00"/>
          </a:p>
        </p:txBody>
      </p:sp>
      <p:pic>
        <p:nvPicPr>
          <p:cNvPr id="6" name="図 5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2BC94E37-8451-4420-9ADA-75D6D9ACE7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874" y="91452"/>
            <a:ext cx="1350000" cy="53260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DC481B-059B-47FA-AEC4-ADEA2F40CA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887" y="6319587"/>
            <a:ext cx="270189" cy="373718"/>
          </a:xfrm>
          <a:prstGeom prst="rect">
            <a:avLst/>
          </a:prstGeom>
        </p:spPr>
      </p:pic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5300624B-26BD-46B0-888F-E2E062969F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001" y="62427"/>
            <a:ext cx="6568678" cy="607133"/>
          </a:xfrm>
        </p:spPr>
        <p:txBody>
          <a:bodyPr>
            <a:noAutofit/>
          </a:bodyPr>
          <a:lstStyle>
            <a:lvl1pPr marL="0" indent="0">
              <a:buNone/>
              <a:defRPr sz="330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246620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41D170C-3281-4223-9AD7-D9E058B236D4}"/>
              </a:ext>
            </a:extLst>
          </p:cNvPr>
          <p:cNvSpPr/>
          <p:nvPr userDrawn="1"/>
        </p:nvSpPr>
        <p:spPr>
          <a:xfrm>
            <a:off x="0" y="0"/>
            <a:ext cx="9144000" cy="76775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10DB6-D00E-4E7A-A77E-5B5BE40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49544" y="6356355"/>
            <a:ext cx="2057400" cy="365125"/>
          </a:xfrm>
        </p:spPr>
        <p:txBody>
          <a:bodyPr/>
          <a:lstStyle/>
          <a:p>
            <a:fld id="{A9A839F3-298B-4338-BA4C-392BBD51FA71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4D6689-F376-4683-B5E3-098E6C18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8176D53B-FD39-4BF1-A751-428F3CF7D4B3}"/>
              </a:ext>
            </a:extLst>
          </p:cNvPr>
          <p:cNvSpPr txBox="1">
            <a:spLocks/>
          </p:cNvSpPr>
          <p:nvPr userDrawn="1"/>
        </p:nvSpPr>
        <p:spPr>
          <a:xfrm>
            <a:off x="8515352" y="6356355"/>
            <a:ext cx="49876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0AEB82-080B-4FED-A2BE-27C793588012}" type="slidenum">
              <a:rPr lang="ja-JP" altLang="en-US" sz="1350" smtClean="0"/>
              <a:pPr/>
              <a:t>‹#›</a:t>
            </a:fld>
            <a:endParaRPr lang="ja-JP" altLang="en-US" sz="1350" dirty="0"/>
          </a:p>
        </p:txBody>
      </p:sp>
      <p:sp>
        <p:nvSpPr>
          <p:cNvPr id="12" name="テキスト プレースホルダー 16">
            <a:extLst>
              <a:ext uri="{FF2B5EF4-FFF2-40B4-BE49-F238E27FC236}">
                <a16:creationId xmlns:a16="http://schemas.microsoft.com/office/drawing/2014/main" id="{0B58C162-AB0E-4C1E-B600-75E48A5BBE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903" y="164695"/>
            <a:ext cx="6391689" cy="458703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</a:defRPr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40C0DA9-CBE5-467E-9D86-B38E0264A69E}"/>
              </a:ext>
            </a:extLst>
          </p:cNvPr>
          <p:cNvGrpSpPr/>
          <p:nvPr userDrawn="1"/>
        </p:nvGrpSpPr>
        <p:grpSpPr>
          <a:xfrm>
            <a:off x="6806831" y="-63487"/>
            <a:ext cx="2207284" cy="831238"/>
            <a:chOff x="2273841" y="1982802"/>
            <a:chExt cx="2207284" cy="83123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C51CE5A-4B39-4D36-80CF-4A73D1D232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153812" y="2142793"/>
              <a:ext cx="327313" cy="373718"/>
            </a:xfrm>
            <a:prstGeom prst="rect">
              <a:avLst/>
            </a:prstGeom>
          </p:spPr>
        </p:pic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789B5E9-7157-4B67-82ED-135E0AAF0768}"/>
                </a:ext>
              </a:extLst>
            </p:cNvPr>
            <p:cNvGrpSpPr/>
            <p:nvPr userDrawn="1"/>
          </p:nvGrpSpPr>
          <p:grpSpPr>
            <a:xfrm>
              <a:off x="2273841" y="1982802"/>
              <a:ext cx="2207284" cy="831238"/>
              <a:chOff x="1605592" y="3313342"/>
              <a:chExt cx="2207284" cy="831238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69F1BB1-23ED-4DCA-B117-89F84A6011D5}"/>
                  </a:ext>
                </a:extLst>
              </p:cNvPr>
              <p:cNvSpPr txBox="1"/>
              <p:nvPr userDrawn="1"/>
            </p:nvSpPr>
            <p:spPr>
              <a:xfrm>
                <a:off x="1605592" y="3313342"/>
                <a:ext cx="20347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err="1">
                    <a:solidFill>
                      <a:schemeClr val="bg1">
                        <a:lumMod val="85000"/>
                      </a:schemeClr>
                    </a:solidFill>
                    <a:latin typeface="Bradley Hand ITC" panose="03070402050302030203" pitchFamily="66" charset="0"/>
                    <a:ea typeface="Capella Bold" panose="02000803000000000000" pitchFamily="2" charset="-128"/>
                  </a:rPr>
                  <a:t>Ve</a:t>
                </a:r>
                <a:r>
                  <a:rPr lang="en-US" sz="4400" b="1" dirty="0" err="1">
                    <a:solidFill>
                      <a:schemeClr val="bg1">
                        <a:lumMod val="85000"/>
                      </a:schemeClr>
                    </a:solidFill>
                    <a:latin typeface="Bradley Hand ITC" panose="03070402050302030203" pitchFamily="66" charset="0"/>
                    <a:ea typeface="Capella" panose="02000503000000000000" pitchFamily="2" charset="-128"/>
                  </a:rPr>
                  <a:t>Bots</a:t>
                </a:r>
                <a:endParaRPr lang="en-US" sz="4400" b="1" dirty="0">
                  <a:solidFill>
                    <a:schemeClr val="bg1">
                      <a:lumMod val="85000"/>
                    </a:schemeClr>
                  </a:solidFill>
                  <a:latin typeface="Bradley Hand ITC" panose="03070402050302030203" pitchFamily="66" charset="0"/>
                  <a:ea typeface="Capella" panose="02000503000000000000" pitchFamily="2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37B220D-BA50-4D95-84D1-240ABCAE5E58}"/>
                  </a:ext>
                </a:extLst>
              </p:cNvPr>
              <p:cNvSpPr txBox="1"/>
              <p:nvPr userDrawn="1"/>
            </p:nvSpPr>
            <p:spPr>
              <a:xfrm>
                <a:off x="1778120" y="3882970"/>
                <a:ext cx="20347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85000"/>
                      </a:schemeClr>
                    </a:solidFill>
                    <a:latin typeface="Capella" panose="02000503000000000000" pitchFamily="2" charset="-128"/>
                    <a:ea typeface="Capella" panose="02000503000000000000" pitchFamily="2" charset="-128"/>
                  </a:rPr>
                  <a:t>Laboratory of Vehicle Robotics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281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付きのコンテンツ">
    <p:bg>
      <p:bgPr>
        <a:gradFill rotWithShape="1"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10DB6-D00E-4E7A-A77E-5B5BE40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9F3-298B-4338-BA4C-392BBD51FA71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4D6689-F376-4683-B5E3-098E6C18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B5200C-6357-4621-8097-97799D947ED5}"/>
              </a:ext>
            </a:extLst>
          </p:cNvPr>
          <p:cNvSpPr/>
          <p:nvPr userDrawn="1"/>
        </p:nvSpPr>
        <p:spPr>
          <a:xfrm>
            <a:off x="0" y="696761"/>
            <a:ext cx="9144000" cy="8768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00"/>
          </a:p>
        </p:txBody>
      </p:sp>
      <p:pic>
        <p:nvPicPr>
          <p:cNvPr id="9" name="図 8" descr="クリップアート が含まれている画像&#10;&#10;高い精度で生成された説明">
            <a:extLst>
              <a:ext uri="{FF2B5EF4-FFF2-40B4-BE49-F238E27FC236}">
                <a16:creationId xmlns:a16="http://schemas.microsoft.com/office/drawing/2014/main" id="{39003C9F-6857-46A8-AA0C-1AF369C57E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874" y="91452"/>
            <a:ext cx="1350000" cy="5326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C51CE5A-4B39-4D36-80CF-4A73D1D232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887" y="6319587"/>
            <a:ext cx="270189" cy="373718"/>
          </a:xfrm>
          <a:prstGeom prst="rect">
            <a:avLst/>
          </a:prstGeom>
        </p:spPr>
      </p:pic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8176D53B-FD39-4BF1-A751-428F3CF7D4B3}"/>
              </a:ext>
            </a:extLst>
          </p:cNvPr>
          <p:cNvSpPr txBox="1">
            <a:spLocks/>
          </p:cNvSpPr>
          <p:nvPr userDrawn="1"/>
        </p:nvSpPr>
        <p:spPr>
          <a:xfrm>
            <a:off x="8515352" y="6356355"/>
            <a:ext cx="49876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0AEB82-080B-4FED-A2BE-27C793588012}" type="slidenum">
              <a:rPr lang="ja-JP" altLang="en-US" sz="1350" smtClean="0"/>
              <a:pPr/>
              <a:t>‹#›</a:t>
            </a:fld>
            <a:endParaRPr lang="ja-JP" altLang="en-US" sz="1350" dirty="0"/>
          </a:p>
        </p:txBody>
      </p:sp>
      <p:sp>
        <p:nvSpPr>
          <p:cNvPr id="12" name="テキスト プレースホルダー 16">
            <a:extLst>
              <a:ext uri="{FF2B5EF4-FFF2-40B4-BE49-F238E27FC236}">
                <a16:creationId xmlns:a16="http://schemas.microsoft.com/office/drawing/2014/main" id="{0B58C162-AB0E-4C1E-B600-75E48A5BBE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001" y="62427"/>
            <a:ext cx="6568678" cy="607133"/>
          </a:xfrm>
        </p:spPr>
        <p:txBody>
          <a:bodyPr>
            <a:noAutofit/>
          </a:bodyPr>
          <a:lstStyle>
            <a:lvl1pPr marL="0" indent="0">
              <a:buNone/>
              <a:defRPr sz="3000">
                <a:latin typeface="Capella Bold" panose="02000803000000000000" pitchFamily="2" charset="-128"/>
                <a:ea typeface="Capella Bold" panose="02000803000000000000" pitchFamily="2" charset="-128"/>
              </a:defRPr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37970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4748F9-B0E0-4AD4-8809-97B85B28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BD150-A18E-45A2-BF70-088C27C9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225736-F96D-423C-8B04-214E47C08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1345-F371-4E0F-91C7-D45524F518A6}" type="datetime1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FF934-7E76-4883-9FDF-DE4BA1CB2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5598E-431B-46A0-9E40-FC3287753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EB82-080B-4FED-A2BE-27C79358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0" y="2593519"/>
            <a:ext cx="9143999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中山間地域における</a:t>
            </a:r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RTK-GNSS</a:t>
            </a:r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と</a:t>
            </a:r>
            <a:r>
              <a:rPr lang="en-US" altLang="ja-JP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CLAS</a:t>
            </a:r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の測位精度検証</a:t>
            </a:r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pPr algn="ctr"/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―CLAS</a:t>
            </a:r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の実用可能性に関する考察</a:t>
            </a:r>
            <a:r>
              <a:rPr lang="en-US" altLang="ja-JP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3498D6-4C78-49F6-B451-E8877CF4BB5F}"/>
              </a:ext>
            </a:extLst>
          </p:cNvPr>
          <p:cNvSpPr txBox="1"/>
          <p:nvPr/>
        </p:nvSpPr>
        <p:spPr>
          <a:xfrm>
            <a:off x="5194663" y="5863588"/>
            <a:ext cx="423671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2021/02/06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作成</a:t>
            </a:r>
            <a:endParaRPr lang="en-US" altLang="ja-JP" sz="28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9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４．中山間地域における測位精度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377302" y="1069683"/>
            <a:ext cx="3611224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静的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測位の結果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BCD977-70BC-47C8-947A-6CF4D357394D}"/>
              </a:ext>
            </a:extLst>
          </p:cNvPr>
          <p:cNvSpPr txBox="1"/>
          <p:nvPr/>
        </p:nvSpPr>
        <p:spPr>
          <a:xfrm>
            <a:off x="2266886" y="2013626"/>
            <a:ext cx="476114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Point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（水平・左右に雪山）</a:t>
            </a:r>
            <a:endParaRPr lang="en-US" altLang="ja-JP" sz="2400" b="1" dirty="0">
              <a:solidFill>
                <a:schemeClr val="tx1"/>
              </a:solidFill>
              <a:latin typeface="Times New Roman" panose="02020603050405020304" pitchFamily="18" charset="0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F1D9275E-B64A-4E51-BD27-FC5A43A3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42228"/>
              </p:ext>
            </p:extLst>
          </p:nvPr>
        </p:nvGraphicFramePr>
        <p:xfrm>
          <a:off x="1065423" y="2598625"/>
          <a:ext cx="71640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13">
                  <a:extLst>
                    <a:ext uri="{9D8B030D-6E8A-4147-A177-3AD203B41FA5}">
                      <a16:colId xmlns:a16="http://schemas.microsoft.com/office/drawing/2014/main" val="2789240823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5695490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377912246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14840917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81310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までの時間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[s]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率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[%]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(Y)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0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AQLOC (CLAS)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Magellan (CLAS)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</a:t>
                      </a:r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Ntrip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-RTK)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(Radio-RTK)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24264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462803D-A745-4AE1-924F-3AC978A6E3D2}"/>
              </a:ext>
            </a:extLst>
          </p:cNvPr>
          <p:cNvSpPr/>
          <p:nvPr/>
        </p:nvSpPr>
        <p:spPr>
          <a:xfrm>
            <a:off x="1616753" y="4906853"/>
            <a:ext cx="5785533" cy="1302357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Point3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でも電波環境により</a:t>
            </a:r>
            <a:endParaRPr kumimoji="1" lang="en-US" altLang="ja-JP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  <a:p>
            <a:pPr algn="ctr"/>
            <a:r>
              <a:rPr kumimoji="1" lang="en-US" altLang="ja-JP" sz="3200" dirty="0" err="1">
                <a:latin typeface="Capella Bold" panose="02000803000000000000" pitchFamily="2" charset="-128"/>
                <a:ea typeface="Capella Bold" panose="02000803000000000000" pitchFamily="2" charset="-128"/>
              </a:rPr>
              <a:t>Ntrip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-RTK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の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Fix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率が低い</a:t>
            </a:r>
          </a:p>
        </p:txBody>
      </p:sp>
    </p:spTree>
    <p:extLst>
      <p:ext uri="{BB962C8B-B14F-4D97-AF65-F5344CB8AC3E}">
        <p14:creationId xmlns:p14="http://schemas.microsoft.com/office/powerpoint/2010/main" val="83832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４．中山間地域における測位精度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377302" y="1069683"/>
            <a:ext cx="3611224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静的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測位の結果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BCD977-70BC-47C8-947A-6CF4D357394D}"/>
              </a:ext>
            </a:extLst>
          </p:cNvPr>
          <p:cNvSpPr txBox="1"/>
          <p:nvPr/>
        </p:nvSpPr>
        <p:spPr>
          <a:xfrm>
            <a:off x="2266886" y="2013626"/>
            <a:ext cx="476114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Point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（水平・雪山の中腹）</a:t>
            </a:r>
            <a:endParaRPr lang="en-US" altLang="ja-JP" sz="2400" b="1" dirty="0">
              <a:solidFill>
                <a:schemeClr val="tx1"/>
              </a:solidFill>
              <a:latin typeface="Times New Roman" panose="02020603050405020304" pitchFamily="18" charset="0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F1D9275E-B64A-4E51-BD27-FC5A43A3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56426"/>
              </p:ext>
            </p:extLst>
          </p:nvPr>
        </p:nvGraphicFramePr>
        <p:xfrm>
          <a:off x="1065423" y="2598625"/>
          <a:ext cx="71640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13">
                  <a:extLst>
                    <a:ext uri="{9D8B030D-6E8A-4147-A177-3AD203B41FA5}">
                      <a16:colId xmlns:a16="http://schemas.microsoft.com/office/drawing/2014/main" val="2789240823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5695490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377912246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14840917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81310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までの時間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[s]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率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[%]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(Y)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0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AQLOC (CLAS)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Magellan (CLAS)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</a:t>
                      </a:r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Ntrip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-RTK)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(Radio-RTK)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24264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462803D-A745-4AE1-924F-3AC978A6E3D2}"/>
              </a:ext>
            </a:extLst>
          </p:cNvPr>
          <p:cNvSpPr/>
          <p:nvPr/>
        </p:nvSpPr>
        <p:spPr>
          <a:xfrm>
            <a:off x="1616753" y="4906853"/>
            <a:ext cx="6612741" cy="1302357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Point4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では</a:t>
            </a:r>
            <a:r>
              <a:rPr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Fix</a:t>
            </a:r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までの時間において</a:t>
            </a:r>
            <a:endParaRPr lang="en-US" altLang="ja-JP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  <a:p>
            <a:pPr algn="ctr"/>
            <a:r>
              <a:rPr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Magellan</a:t>
            </a:r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が</a:t>
            </a:r>
            <a:r>
              <a:rPr lang="en-US" altLang="ja-JP" sz="3200" dirty="0" err="1">
                <a:latin typeface="Capella Bold" panose="02000803000000000000" pitchFamily="2" charset="-128"/>
                <a:ea typeface="Capella Bold" panose="02000803000000000000" pitchFamily="2" charset="-128"/>
              </a:rPr>
              <a:t>Ntrip</a:t>
            </a:r>
            <a:r>
              <a:rPr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-RTK</a:t>
            </a:r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に勝る</a:t>
            </a:r>
            <a:endParaRPr kumimoji="1" lang="ja-JP" altLang="en-US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22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３．中山間地域における測位精度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11E5D9-5794-4012-824D-92D7E528E7F6}"/>
              </a:ext>
            </a:extLst>
          </p:cNvPr>
          <p:cNvSpPr/>
          <p:nvPr/>
        </p:nvSpPr>
        <p:spPr>
          <a:xfrm>
            <a:off x="377302" y="1069683"/>
            <a:ext cx="1825967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まとめ</a:t>
            </a: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3A45FCF4-EA7D-404B-8191-46B8FF0D7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32271"/>
              </p:ext>
            </p:extLst>
          </p:nvPr>
        </p:nvGraphicFramePr>
        <p:xfrm>
          <a:off x="989964" y="2372199"/>
          <a:ext cx="71640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13">
                  <a:extLst>
                    <a:ext uri="{9D8B030D-6E8A-4147-A177-3AD203B41FA5}">
                      <a16:colId xmlns:a16="http://schemas.microsoft.com/office/drawing/2014/main" val="2789240823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5695490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377912246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14840917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81310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までの時間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[s]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率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[%]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(Y)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0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AQLOC (CLAS)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Magellan (CLAS)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</a:t>
                      </a:r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Ntrip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-RTK)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(Radio-RTK)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2426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798906-94D5-440D-8390-3C657CD3FC5A}"/>
              </a:ext>
            </a:extLst>
          </p:cNvPr>
          <p:cNvSpPr txBox="1"/>
          <p:nvPr/>
        </p:nvSpPr>
        <p:spPr>
          <a:xfrm>
            <a:off x="2266886" y="1813327"/>
            <a:ext cx="476114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地点の平均</a:t>
            </a:r>
            <a:endParaRPr lang="en-US" altLang="ja-JP" sz="2400" b="1" dirty="0">
              <a:solidFill>
                <a:schemeClr val="tx1"/>
              </a:solidFill>
              <a:latin typeface="Times New Roman" panose="02020603050405020304" pitchFamily="18" charset="0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C582674-CA91-4D04-875D-4BF7536A23F6}"/>
              </a:ext>
            </a:extLst>
          </p:cNvPr>
          <p:cNvSpPr/>
          <p:nvPr/>
        </p:nvSpPr>
        <p:spPr>
          <a:xfrm>
            <a:off x="211880" y="4545874"/>
            <a:ext cx="8505400" cy="2109064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・</a:t>
            </a:r>
            <a:r>
              <a:rPr lang="en-US" altLang="ja-JP" sz="2800" dirty="0" err="1">
                <a:latin typeface="Capella Bold" panose="02000803000000000000" pitchFamily="2" charset="-128"/>
                <a:ea typeface="Capella Bold" panose="02000803000000000000" pitchFamily="2" charset="-128"/>
              </a:rPr>
              <a:t>Ntrip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-RTK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は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4G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環境の悪化により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Fix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率が著しく減少</a:t>
            </a:r>
            <a:endParaRPr lang="en-US" altLang="ja-JP" sz="28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  <a:p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・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Magellan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は総じて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AQLOC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よりも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Fix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率が高い</a:t>
            </a:r>
            <a:endParaRPr lang="en-US" altLang="ja-JP" sz="28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  <a:p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・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CLAS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の精度は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1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～</a:t>
            </a:r>
            <a:r>
              <a:rPr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2 cm</a:t>
            </a:r>
            <a:r>
              <a:rPr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ほど</a:t>
            </a:r>
            <a:endParaRPr lang="en-US" altLang="ja-JP" sz="28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  <a:p>
            <a:r>
              <a:rPr kumimoji="1"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・</a:t>
            </a:r>
            <a:r>
              <a:rPr kumimoji="1"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RTK</a:t>
            </a:r>
            <a:r>
              <a:rPr kumimoji="1"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の精度は</a:t>
            </a:r>
            <a:r>
              <a:rPr kumimoji="1" lang="en-US" altLang="ja-JP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1 cm</a:t>
            </a:r>
            <a:r>
              <a:rPr kumimoji="1" lang="ja-JP" altLang="en-US" sz="2800" dirty="0">
                <a:latin typeface="Capella Bold" panose="02000803000000000000" pitchFamily="2" charset="-128"/>
                <a:ea typeface="Capella Bold" panose="02000803000000000000" pitchFamily="2" charset="-128"/>
              </a:rPr>
              <a:t>以下</a:t>
            </a:r>
          </a:p>
        </p:txBody>
      </p:sp>
    </p:spTree>
    <p:extLst>
      <p:ext uri="{BB962C8B-B14F-4D97-AF65-F5344CB8AC3E}">
        <p14:creationId xmlns:p14="http://schemas.microsoft.com/office/powerpoint/2010/main" val="6744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923F31-C202-4240-8A7D-97FEBC8B3599}"/>
              </a:ext>
            </a:extLst>
          </p:cNvPr>
          <p:cNvSpPr txBox="1"/>
          <p:nvPr/>
        </p:nvSpPr>
        <p:spPr>
          <a:xfrm>
            <a:off x="1508526" y="1658205"/>
            <a:ext cx="6977848" cy="3970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１．使用した</a:t>
            </a:r>
            <a:r>
              <a:rPr lang="en-US" altLang="ja-JP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GNSS</a:t>
            </a:r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受信機</a:t>
            </a:r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２</a:t>
            </a:r>
            <a:r>
              <a:rPr lang="en-US" altLang="ja-JP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.</a:t>
            </a:r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測位精度の指標</a:t>
            </a:r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３．都市部における測位精度</a:t>
            </a:r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r>
              <a:rPr lang="ja-JP" altLang="en-US" sz="3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４．中山間地域における測位精度</a:t>
            </a:r>
            <a:endParaRPr lang="en-US" altLang="ja-JP" sz="36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2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１．使用した</a:t>
            </a:r>
            <a:r>
              <a:rPr lang="en-US" altLang="ja-JP" sz="3600" b="1" dirty="0">
                <a:solidFill>
                  <a:schemeClr val="bg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GNSS</a:t>
            </a:r>
            <a:r>
              <a:rPr lang="ja-JP" altLang="en-US" sz="3600" b="1" dirty="0">
                <a:solidFill>
                  <a:schemeClr val="bg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受信機</a:t>
            </a:r>
            <a:endParaRPr lang="en-US" altLang="ja-JP" sz="3600" b="1" dirty="0">
              <a:solidFill>
                <a:schemeClr val="bg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923F31-C202-4240-8A7D-97FEBC8B3599}"/>
              </a:ext>
            </a:extLst>
          </p:cNvPr>
          <p:cNvSpPr txBox="1"/>
          <p:nvPr/>
        </p:nvSpPr>
        <p:spPr>
          <a:xfrm>
            <a:off x="4892441" y="1966540"/>
            <a:ext cx="440831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マゼラン （</a:t>
            </a:r>
            <a:r>
              <a:rPr lang="en-US" altLang="ja-JP" sz="16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MJ-3021-GM4-QZS-EVK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）</a:t>
            </a:r>
            <a:endParaRPr lang="en-US" altLang="ja-JP" sz="28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4FF3752-865F-4DD4-B53B-EAFEB1C6E185}"/>
              </a:ext>
            </a:extLst>
          </p:cNvPr>
          <p:cNvSpPr txBox="1"/>
          <p:nvPr/>
        </p:nvSpPr>
        <p:spPr>
          <a:xfrm>
            <a:off x="394719" y="1966540"/>
            <a:ext cx="44524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三菱電機 （</a:t>
            </a:r>
            <a:r>
              <a:rPr lang="en-US" altLang="ja-JP" sz="24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AQLOC Light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）</a:t>
            </a:r>
            <a:endParaRPr lang="en-US" altLang="ja-JP" sz="28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377302" y="1069683"/>
            <a:ext cx="2117323" cy="646331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latin typeface="+mn-ea"/>
              </a:rPr>
              <a:t>CLAS</a:t>
            </a:r>
            <a:endParaRPr kumimoji="1" lang="ja-JP" altLang="en-US" sz="3200" b="1" dirty="0">
              <a:latin typeface="+mn-ea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2353025-128F-45A2-9317-99996EEF1AC2}"/>
              </a:ext>
            </a:extLst>
          </p:cNvPr>
          <p:cNvSpPr/>
          <p:nvPr/>
        </p:nvSpPr>
        <p:spPr>
          <a:xfrm>
            <a:off x="377302" y="4234727"/>
            <a:ext cx="2117323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ea typeface="Capella Bold" panose="02000803000000000000" pitchFamily="2" charset="-128"/>
              </a:rPr>
              <a:t>RTK</a:t>
            </a:r>
            <a:endParaRPr kumimoji="1" lang="ja-JP" altLang="en-US" sz="3200" b="1" dirty="0">
              <a:ea typeface="Capella Bold" panose="02000803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2E05C0-AB33-435C-91E9-AF93991013BB}"/>
              </a:ext>
            </a:extLst>
          </p:cNvPr>
          <p:cNvSpPr txBox="1"/>
          <p:nvPr/>
        </p:nvSpPr>
        <p:spPr>
          <a:xfrm>
            <a:off x="1065699" y="5243332"/>
            <a:ext cx="3790181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Trimble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 （</a:t>
            </a:r>
            <a:r>
              <a:rPr lang="en-US" altLang="ja-JP" sz="24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SPS855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）</a:t>
            </a:r>
            <a:endParaRPr lang="en-US" altLang="ja-JP" sz="28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0B4A373-313F-42BE-844F-10E066AF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1" y="2754667"/>
            <a:ext cx="3533775" cy="12954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72E1CB4-9D03-47DC-AF1E-72625821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71" y="2536296"/>
            <a:ext cx="2718053" cy="186740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43E4F7D-8157-438D-895E-75E0840B6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4655169"/>
            <a:ext cx="2619375" cy="174307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306759-7DA0-4196-AB68-78B68003E025}"/>
              </a:ext>
            </a:extLst>
          </p:cNvPr>
          <p:cNvSpPr txBox="1"/>
          <p:nvPr/>
        </p:nvSpPr>
        <p:spPr>
          <a:xfrm>
            <a:off x="4627652" y="6321300"/>
            <a:ext cx="28738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https://www.omnistar.com/Portals/0/downloads/receivers/Trimble/sps855/trimble_sps855-doc-datasheet.pdf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BAE8FC-49B7-4E42-BC67-6F9D357C45E4}"/>
              </a:ext>
            </a:extLst>
          </p:cNvPr>
          <p:cNvSpPr txBox="1"/>
          <p:nvPr/>
        </p:nvSpPr>
        <p:spPr>
          <a:xfrm>
            <a:off x="844042" y="3911565"/>
            <a:ext cx="28738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http://www.mitsubishielectric.co.jp/esg/aqloc/products/light/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3F2F87-88E3-4AAD-BC5E-75402169EDBB}"/>
              </a:ext>
            </a:extLst>
          </p:cNvPr>
          <p:cNvSpPr txBox="1"/>
          <p:nvPr/>
        </p:nvSpPr>
        <p:spPr>
          <a:xfrm>
            <a:off x="5581795" y="4257217"/>
            <a:ext cx="28738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https://www.magellan.jp/products/embedded/discreteevk</a:t>
            </a:r>
          </a:p>
        </p:txBody>
      </p:sp>
    </p:spTree>
    <p:extLst>
      <p:ext uri="{BB962C8B-B14F-4D97-AF65-F5344CB8AC3E}">
        <p14:creationId xmlns:p14="http://schemas.microsoft.com/office/powerpoint/2010/main" val="109618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２．測位精度の指標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5B72E9-55C0-4848-9199-C090FF528801}"/>
              </a:ext>
            </a:extLst>
          </p:cNvPr>
          <p:cNvSpPr txBox="1"/>
          <p:nvPr/>
        </p:nvSpPr>
        <p:spPr>
          <a:xfrm>
            <a:off x="268485" y="1929250"/>
            <a:ext cx="8757948" cy="3293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Fix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までの時間： </a:t>
            </a:r>
            <a:r>
              <a:rPr lang="ja-JP" altLang="en-US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測位を開始してから</a:t>
            </a:r>
            <a:r>
              <a:rPr lang="en-US" altLang="ja-JP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Fix</a:t>
            </a:r>
            <a:r>
              <a:rPr lang="ja-JP" altLang="en-US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となるまでの時間 </a:t>
            </a:r>
            <a:r>
              <a:rPr lang="en-US" altLang="ja-JP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[s]</a:t>
            </a:r>
            <a:endParaRPr lang="en-US" altLang="ja-JP" sz="3200" b="1" dirty="0">
              <a:solidFill>
                <a:schemeClr val="tx1"/>
              </a:solidFill>
              <a:latin typeface="游明朝 Demibold" panose="02020600000000000000" pitchFamily="18" charset="-128"/>
              <a:ea typeface="游明朝 Demibold" panose="02020600000000000000" pitchFamily="18" charset="-128"/>
              <a:cs typeface="Times New Roman" panose="02020603050405020304" pitchFamily="18" charset="0"/>
            </a:endParaRPr>
          </a:p>
          <a:p>
            <a:endParaRPr lang="en-US" altLang="ja-JP" sz="32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Fix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率： </a:t>
            </a:r>
            <a:r>
              <a:rPr lang="ja-JP" altLang="en-US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最初の</a:t>
            </a:r>
            <a:r>
              <a:rPr lang="en-US" altLang="ja-JP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Fix</a:t>
            </a:r>
            <a:r>
              <a:rPr lang="ja-JP" altLang="en-US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から測位終了までの</a:t>
            </a:r>
            <a:r>
              <a:rPr lang="en-US" altLang="ja-JP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Fix</a:t>
            </a:r>
            <a:r>
              <a:rPr lang="ja-JP" altLang="en-US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の割合 </a:t>
            </a:r>
            <a:r>
              <a:rPr lang="en-US" altLang="ja-JP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[%] </a:t>
            </a:r>
            <a:endParaRPr lang="en-US" altLang="ja-JP" sz="32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endParaRPr lang="en-US" altLang="ja-JP" sz="32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精度</a:t>
            </a:r>
            <a:r>
              <a:rPr lang="en-US" altLang="ja-JP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(Precision)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： </a:t>
            </a:r>
            <a:r>
              <a:rPr lang="ja-JP" altLang="en-US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測定値のばらつき具合</a:t>
            </a:r>
            <a:r>
              <a:rPr lang="en-US" altLang="ja-JP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=</a:t>
            </a:r>
            <a:r>
              <a:rPr lang="ja-JP" altLang="en-US" sz="2400" b="1" dirty="0"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標準偏差</a:t>
            </a:r>
            <a:r>
              <a:rPr lang="ja-JP" altLang="en-US" sz="2400" b="1" dirty="0">
                <a:solidFill>
                  <a:prstClr val="black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solidFill>
                  <a:prstClr val="black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[cm]</a:t>
            </a:r>
            <a:endParaRPr lang="en-US" altLang="ja-JP" sz="32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endParaRPr lang="en-US" altLang="ja-JP" sz="32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正確度</a:t>
            </a:r>
            <a:r>
              <a:rPr lang="en-US" altLang="ja-JP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(Accuracy)</a:t>
            </a:r>
            <a:r>
              <a:rPr lang="ja-JP" altLang="en-US" sz="2800" b="1" dirty="0">
                <a:solidFill>
                  <a:schemeClr val="tx1"/>
                </a:solidFill>
                <a:ea typeface="Capella Bold" panose="02000803000000000000" pitchFamily="2" charset="-128"/>
                <a:cs typeface="Times New Roman" panose="02020603050405020304" pitchFamily="18" charset="0"/>
              </a:rPr>
              <a:t>： </a:t>
            </a:r>
            <a:r>
              <a:rPr lang="ja-JP" altLang="en-US" sz="2400" b="1" dirty="0">
                <a:solidFill>
                  <a:prstClr val="black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測定値と参照値のずれ</a:t>
            </a:r>
            <a:r>
              <a:rPr lang="en-US" altLang="ja-JP" sz="2400" b="1" dirty="0">
                <a:solidFill>
                  <a:prstClr val="black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=RMSE</a:t>
            </a:r>
            <a:r>
              <a:rPr lang="ja-JP" altLang="en-US" sz="2400" b="1" dirty="0">
                <a:solidFill>
                  <a:prstClr val="black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solidFill>
                  <a:prstClr val="black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rPr>
              <a:t>[cm]</a:t>
            </a:r>
            <a:endParaRPr lang="en-US" altLang="ja-JP" sz="2800" b="1" dirty="0">
              <a:solidFill>
                <a:schemeClr val="tx1"/>
              </a:solidFill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6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３．都市部における測位精度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313424" y="1069683"/>
            <a:ext cx="8264519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静的測位の結果　＠</a:t>
            </a:r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北海道大学農学部裏</a:t>
            </a:r>
            <a:endParaRPr kumimoji="1" lang="ja-JP" altLang="en-US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</p:txBody>
      </p:sp>
      <p:graphicFrame>
        <p:nvGraphicFramePr>
          <p:cNvPr id="3" name="表 8">
            <a:extLst>
              <a:ext uri="{FF2B5EF4-FFF2-40B4-BE49-F238E27FC236}">
                <a16:creationId xmlns:a16="http://schemas.microsoft.com/office/drawing/2014/main" id="{305A5E79-4270-4173-AC0E-592C2010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95838"/>
              </p:ext>
            </p:extLst>
          </p:nvPr>
        </p:nvGraphicFramePr>
        <p:xfrm>
          <a:off x="390988" y="3182233"/>
          <a:ext cx="85129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399">
                  <a:extLst>
                    <a:ext uri="{9D8B030D-6E8A-4147-A177-3AD203B41FA5}">
                      <a16:colId xmlns:a16="http://schemas.microsoft.com/office/drawing/2014/main" val="2789240823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5695490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377912246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14840917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813100796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340755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までの時間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[s]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率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[%]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(Y)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正確度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0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AQLOC (CLAS)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Magellan (CLAS)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</a:t>
                      </a:r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Ntrip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-RTK)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3214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6DFEE1-6A47-4CD5-A4F0-2D84775E439C}"/>
              </a:ext>
            </a:extLst>
          </p:cNvPr>
          <p:cNvSpPr txBox="1"/>
          <p:nvPr/>
        </p:nvSpPr>
        <p:spPr>
          <a:xfrm>
            <a:off x="3505924" y="2349313"/>
            <a:ext cx="213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30</a:t>
            </a:r>
            <a:r>
              <a:rPr lang="ja-JP" altLang="en-US" sz="3200" b="1" dirty="0"/>
              <a:t>分測位</a:t>
            </a:r>
            <a:endParaRPr lang="en-US" sz="32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4271422-E43F-4708-B090-B1C3ABC61927}"/>
              </a:ext>
            </a:extLst>
          </p:cNvPr>
          <p:cNvSpPr/>
          <p:nvPr/>
        </p:nvSpPr>
        <p:spPr>
          <a:xfrm>
            <a:off x="515198" y="5015346"/>
            <a:ext cx="8264519" cy="138175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CLAS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と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RTK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では座標系が異なるため</a:t>
            </a:r>
            <a:endParaRPr kumimoji="1" lang="en-US" altLang="ja-JP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  <a:p>
            <a:pPr algn="ctr"/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正確度の検証はできない？</a:t>
            </a:r>
            <a:endParaRPr kumimoji="1" lang="ja-JP" altLang="en-US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1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３．都市部における測位精度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313424" y="1069683"/>
            <a:ext cx="8264519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静的測位の結果　＠</a:t>
            </a:r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北海道大学農学部裏</a:t>
            </a:r>
            <a:endParaRPr kumimoji="1" lang="ja-JP" altLang="en-US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F398E04-FE4B-424B-974A-ECD5D9AA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82" y="1827740"/>
            <a:ext cx="7535161" cy="4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４．中山間地域における測位精度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150920" y="1011841"/>
            <a:ext cx="8766697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測位環境　＠北海道ワイン鶴沼ワイナリー</a:t>
            </a:r>
            <a:endParaRPr kumimoji="1" lang="ja-JP" altLang="en-US" sz="3200" dirty="0">
              <a:latin typeface="Capella Bold" panose="02000803000000000000" pitchFamily="2" charset="-128"/>
              <a:ea typeface="Capella Bold" panose="02000803000000000000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DA39A0-07FF-4E0A-9339-9546D630AA88}"/>
              </a:ext>
            </a:extLst>
          </p:cNvPr>
          <p:cNvSpPr txBox="1"/>
          <p:nvPr/>
        </p:nvSpPr>
        <p:spPr>
          <a:xfrm>
            <a:off x="2934069" y="1770578"/>
            <a:ext cx="327586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tx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4</a:t>
            </a:r>
            <a:r>
              <a:rPr lang="ja-JP" altLang="en-US" sz="3600" b="1" dirty="0">
                <a:solidFill>
                  <a:schemeClr val="tx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ポイントで測位</a:t>
            </a:r>
            <a:endParaRPr lang="en-US" altLang="ja-JP" sz="3600" b="1" dirty="0">
              <a:solidFill>
                <a:schemeClr val="tx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EDE750-01A5-4CAA-8BA4-DD54F7638D8A}"/>
              </a:ext>
            </a:extLst>
          </p:cNvPr>
          <p:cNvSpPr txBox="1"/>
          <p:nvPr/>
        </p:nvSpPr>
        <p:spPr>
          <a:xfrm>
            <a:off x="773478" y="5690388"/>
            <a:ext cx="3659332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傾斜を想定</a:t>
            </a:r>
            <a:endParaRPr lang="en-US" altLang="ja-JP" sz="3600" b="1" dirty="0">
              <a:solidFill>
                <a:schemeClr val="tx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アンテナを傾斜</a:t>
            </a:r>
            <a:endParaRPr lang="en-US" altLang="ja-JP" sz="3600" b="1" dirty="0">
              <a:solidFill>
                <a:schemeClr val="tx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BCD977-70BC-47C8-947A-6CF4D357394D}"/>
              </a:ext>
            </a:extLst>
          </p:cNvPr>
          <p:cNvSpPr txBox="1"/>
          <p:nvPr/>
        </p:nvSpPr>
        <p:spPr>
          <a:xfrm>
            <a:off x="5094660" y="5690388"/>
            <a:ext cx="3275862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谷を想定</a:t>
            </a:r>
            <a:endParaRPr lang="en-US" altLang="ja-JP" sz="3600" b="1" dirty="0">
              <a:solidFill>
                <a:schemeClr val="tx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アンテナは水平</a:t>
            </a:r>
            <a:endParaRPr lang="en-US" altLang="ja-JP" sz="3600" b="1" dirty="0">
              <a:solidFill>
                <a:schemeClr val="tx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6B450CD-274A-43D5-93BE-91EE32B981EA}"/>
              </a:ext>
            </a:extLst>
          </p:cNvPr>
          <p:cNvGrpSpPr/>
          <p:nvPr/>
        </p:nvGrpSpPr>
        <p:grpSpPr>
          <a:xfrm>
            <a:off x="407593" y="2484231"/>
            <a:ext cx="4045138" cy="2645503"/>
            <a:chOff x="407593" y="2484231"/>
            <a:chExt cx="4045138" cy="264550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9428930-17F8-41F7-B0CC-0B6985C4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93" y="2484231"/>
              <a:ext cx="1984127" cy="2645503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922066D8-EB93-4006-B459-5C3A97EA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0690" y="2484231"/>
              <a:ext cx="1982041" cy="2645503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DE40474-652E-49C4-944E-93C197A9A7F1}"/>
              </a:ext>
            </a:extLst>
          </p:cNvPr>
          <p:cNvGrpSpPr/>
          <p:nvPr/>
        </p:nvGrpSpPr>
        <p:grpSpPr>
          <a:xfrm>
            <a:off x="4691271" y="2484230"/>
            <a:ext cx="4062556" cy="2645503"/>
            <a:chOff x="4921157" y="2484231"/>
            <a:chExt cx="4062556" cy="264550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971204B-1B97-4599-BF69-E0977C4F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157" y="2484231"/>
              <a:ext cx="1982041" cy="2641674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02BC72C4-6B2E-4D81-A26B-3CB103D3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585" y="2484231"/>
              <a:ext cx="1984128" cy="2645503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3626CB-4B8E-4480-B64D-F287F975F001}"/>
              </a:ext>
            </a:extLst>
          </p:cNvPr>
          <p:cNvSpPr txBox="1"/>
          <p:nvPr/>
        </p:nvSpPr>
        <p:spPr>
          <a:xfrm>
            <a:off x="885058" y="5225395"/>
            <a:ext cx="102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02D137-4A70-4991-A5D9-88AC5A55D6F4}"/>
              </a:ext>
            </a:extLst>
          </p:cNvPr>
          <p:cNvSpPr txBox="1"/>
          <p:nvPr/>
        </p:nvSpPr>
        <p:spPr>
          <a:xfrm>
            <a:off x="2947112" y="5225395"/>
            <a:ext cx="102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729C6AF-B242-417C-965A-40AC26238552}"/>
              </a:ext>
            </a:extLst>
          </p:cNvPr>
          <p:cNvSpPr txBox="1"/>
          <p:nvPr/>
        </p:nvSpPr>
        <p:spPr>
          <a:xfrm>
            <a:off x="5180735" y="5225395"/>
            <a:ext cx="102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72CBEA5-D84C-40C6-9AC1-8CA8A5255B48}"/>
              </a:ext>
            </a:extLst>
          </p:cNvPr>
          <p:cNvSpPr txBox="1"/>
          <p:nvPr/>
        </p:nvSpPr>
        <p:spPr>
          <a:xfrm>
            <a:off x="7247165" y="5225395"/>
            <a:ext cx="102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3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４．中山間地域における測位精度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377302" y="1069683"/>
            <a:ext cx="3611224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静的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測位の結果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BCD977-70BC-47C8-947A-6CF4D357394D}"/>
              </a:ext>
            </a:extLst>
          </p:cNvPr>
          <p:cNvSpPr txBox="1"/>
          <p:nvPr/>
        </p:nvSpPr>
        <p:spPr>
          <a:xfrm>
            <a:off x="2230615" y="2058226"/>
            <a:ext cx="468276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Point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1 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（傾斜・マルチパス）</a:t>
            </a:r>
            <a:endParaRPr lang="en-US" altLang="ja-JP" sz="2400" b="1" dirty="0">
              <a:solidFill>
                <a:schemeClr val="tx1"/>
              </a:solidFill>
              <a:latin typeface="Times New Roman" panose="02020603050405020304" pitchFamily="18" charset="0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F1D9275E-B64A-4E51-BD27-FC5A43A3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34091"/>
              </p:ext>
            </p:extLst>
          </p:nvPr>
        </p:nvGraphicFramePr>
        <p:xfrm>
          <a:off x="1065423" y="2621280"/>
          <a:ext cx="7164071" cy="183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13">
                  <a:extLst>
                    <a:ext uri="{9D8B030D-6E8A-4147-A177-3AD203B41FA5}">
                      <a16:colId xmlns:a16="http://schemas.microsoft.com/office/drawing/2014/main" val="2789240823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5695490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377912246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14840917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813100796"/>
                    </a:ext>
                  </a:extLst>
                </a:gridCol>
              </a:tblGrid>
              <a:tr h="3481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までの時間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[s]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率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[%]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(Y)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0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AQLOC (CLAS)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Magellan (CLAS)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</a:t>
                      </a:r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Ntrip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-RTK)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(Radio-RTK)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24264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462803D-A745-4AE1-924F-3AC978A6E3D2}"/>
              </a:ext>
            </a:extLst>
          </p:cNvPr>
          <p:cNvSpPr/>
          <p:nvPr/>
        </p:nvSpPr>
        <p:spPr>
          <a:xfrm>
            <a:off x="1040674" y="5211654"/>
            <a:ext cx="7062651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Point1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では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RTK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が全ての指標で勝る</a:t>
            </a:r>
          </a:p>
        </p:txBody>
      </p:sp>
    </p:spTree>
    <p:extLst>
      <p:ext uri="{BB962C8B-B14F-4D97-AF65-F5344CB8AC3E}">
        <p14:creationId xmlns:p14="http://schemas.microsoft.com/office/powerpoint/2010/main" val="73632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94A8F-0841-4F2B-9083-9BC53A2A7E26}"/>
              </a:ext>
            </a:extLst>
          </p:cNvPr>
          <p:cNvSpPr txBox="1"/>
          <p:nvPr/>
        </p:nvSpPr>
        <p:spPr>
          <a:xfrm>
            <a:off x="150920" y="81141"/>
            <a:ext cx="89930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Capella Bold" panose="02000803000000000000" pitchFamily="2" charset="-128"/>
                <a:ea typeface="Capella Bold" panose="02000803000000000000" pitchFamily="2" charset="-128"/>
                <a:cs typeface="Times New Roman" panose="02020603050405020304" pitchFamily="18" charset="0"/>
              </a:rPr>
              <a:t>４．中山間地域における測位精度</a:t>
            </a:r>
            <a:endParaRPr lang="en-US" altLang="ja-JP" sz="3600" b="1" dirty="0">
              <a:solidFill>
                <a:schemeClr val="bg1"/>
              </a:solidFill>
              <a:latin typeface="Capella Bold" panose="02000803000000000000" pitchFamily="2" charset="-128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47DE8E4-387B-45AA-A1BA-C81D9CF0F7FB}"/>
              </a:ext>
            </a:extLst>
          </p:cNvPr>
          <p:cNvSpPr/>
          <p:nvPr/>
        </p:nvSpPr>
        <p:spPr>
          <a:xfrm>
            <a:off x="377302" y="1069683"/>
            <a:ext cx="3611224" cy="646332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静的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測位の結果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BCD977-70BC-47C8-947A-6CF4D357394D}"/>
              </a:ext>
            </a:extLst>
          </p:cNvPr>
          <p:cNvSpPr txBox="1"/>
          <p:nvPr/>
        </p:nvSpPr>
        <p:spPr>
          <a:xfrm>
            <a:off x="2266886" y="2013626"/>
            <a:ext cx="476114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Point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pella Bold" panose="02000803000000000000" pitchFamily="2" charset="-128"/>
                <a:cs typeface="Times New Roman" panose="02020603050405020304" pitchFamily="18" charset="0"/>
              </a:rPr>
              <a:t>（傾斜・オープンフィールド）</a:t>
            </a:r>
            <a:endParaRPr lang="en-US" altLang="ja-JP" sz="2400" b="1" dirty="0">
              <a:solidFill>
                <a:schemeClr val="tx1"/>
              </a:solidFill>
              <a:latin typeface="Times New Roman" panose="02020603050405020304" pitchFamily="18" charset="0"/>
              <a:ea typeface="Capella Bold" panose="02000803000000000000" pitchFamily="2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F1D9275E-B64A-4E51-BD27-FC5A43A3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89580"/>
              </p:ext>
            </p:extLst>
          </p:nvPr>
        </p:nvGraphicFramePr>
        <p:xfrm>
          <a:off x="1065423" y="2598625"/>
          <a:ext cx="71640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13">
                  <a:extLst>
                    <a:ext uri="{9D8B030D-6E8A-4147-A177-3AD203B41FA5}">
                      <a16:colId xmlns:a16="http://schemas.microsoft.com/office/drawing/2014/main" val="2789240823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5695490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1377912246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148409171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381310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までの時間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[s]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Fix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率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[%]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(X)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精度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(Y)</a:t>
                      </a:r>
                      <a:r>
                        <a:rPr lang="ja-JP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dirty="0">
                          <a:solidFill>
                            <a:sysClr val="windowText" lastClr="000000"/>
                          </a:solidFill>
                        </a:rPr>
                        <a:t>[cm]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0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AQLOC (CLAS)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Magellan (CLAS)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</a:t>
                      </a:r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Ntrip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-RTK)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Trimble (Radio-RTK)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24264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462803D-A745-4AE1-924F-3AC978A6E3D2}"/>
              </a:ext>
            </a:extLst>
          </p:cNvPr>
          <p:cNvSpPr/>
          <p:nvPr/>
        </p:nvSpPr>
        <p:spPr>
          <a:xfrm>
            <a:off x="371427" y="4932978"/>
            <a:ext cx="8516983" cy="1302357"/>
          </a:xfrm>
          <a:prstGeom prst="roundRect">
            <a:avLst>
              <a:gd name="adj" fmla="val 9887"/>
            </a:avLst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Point2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では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4G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が入らないなどの電波環境により</a:t>
            </a:r>
            <a:r>
              <a:rPr kumimoji="1" lang="en-US" altLang="ja-JP" sz="3200" dirty="0" err="1">
                <a:latin typeface="Capella Bold" panose="02000803000000000000" pitchFamily="2" charset="-128"/>
                <a:ea typeface="Capella Bold" panose="02000803000000000000" pitchFamily="2" charset="-128"/>
              </a:rPr>
              <a:t>Ntrip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-RTK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の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Fix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までの時間と</a:t>
            </a:r>
            <a:r>
              <a:rPr kumimoji="1" lang="en-US" altLang="ja-JP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Fix</a:t>
            </a:r>
            <a:r>
              <a:rPr kumimoji="1" lang="ja-JP" altLang="en-US" sz="3200" dirty="0">
                <a:latin typeface="Capella Bold" panose="02000803000000000000" pitchFamily="2" charset="-128"/>
                <a:ea typeface="Capella Bold" panose="02000803000000000000" pitchFamily="2" charset="-128"/>
              </a:rPr>
              <a:t>率が急落</a:t>
            </a:r>
          </a:p>
        </p:txBody>
      </p:sp>
    </p:spTree>
    <p:extLst>
      <p:ext uri="{BB962C8B-B14F-4D97-AF65-F5344CB8AC3E}">
        <p14:creationId xmlns:p14="http://schemas.microsoft.com/office/powerpoint/2010/main" val="238332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 w="38100">
          <a:noFill/>
        </a:ln>
      </a:spPr>
      <a:bodyPr rtlCol="0" anchor="ctr"/>
      <a:lstStyle>
        <a:defPPr algn="ctr">
          <a:defRPr dirty="0">
            <a:latin typeface="Capella Bold" panose="02000803000000000000" pitchFamily="2" charset="-128"/>
            <a:ea typeface="Capella Bold" panose="02000803000000000000" pitchFamily="2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01218_Hitachi_presentation_4_3.potx" id="{0E3F84C0-6CBD-40C7-AB93-9E80A68797F9}" vid="{C81274CF-42F1-4155-A4DE-FF309D05B19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20201218_Hitachi_presentation_4_3</Template>
  <TotalTime>1695</TotalTime>
  <Words>817</Words>
  <Application>Microsoft Office PowerPoint</Application>
  <PresentationFormat>画面に合わせる (4:3)</PresentationFormat>
  <Paragraphs>216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2" baseType="lpstr">
      <vt:lpstr>Capella</vt:lpstr>
      <vt:lpstr>Capella Bold</vt:lpstr>
      <vt:lpstr>游ゴシック</vt:lpstr>
      <vt:lpstr>游ゴシック Light</vt:lpstr>
      <vt:lpstr>游明朝 Demibold</vt:lpstr>
      <vt:lpstr>Arial</vt:lpstr>
      <vt:lpstr>Bradley Hand ITC</vt:lpstr>
      <vt:lpstr>Calibri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yacht</dc:creator>
  <cp:lastModifiedBy>yacht</cp:lastModifiedBy>
  <cp:revision>122</cp:revision>
  <cp:lastPrinted>2020-12-11T06:35:38Z</cp:lastPrinted>
  <dcterms:created xsi:type="dcterms:W3CDTF">2021-01-12T04:41:11Z</dcterms:created>
  <dcterms:modified xsi:type="dcterms:W3CDTF">2021-02-06T06:19:07Z</dcterms:modified>
</cp:coreProperties>
</file>