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6" r:id="rId2"/>
    <p:sldId id="277" r:id="rId3"/>
    <p:sldId id="256" r:id="rId4"/>
    <p:sldId id="278" r:id="rId5"/>
    <p:sldId id="272" r:id="rId6"/>
    <p:sldId id="273" r:id="rId7"/>
    <p:sldId id="279" r:id="rId8"/>
    <p:sldId id="280" r:id="rId9"/>
    <p:sldId id="281" r:id="rId10"/>
    <p:sldId id="295" r:id="rId11"/>
    <p:sldId id="282" r:id="rId12"/>
    <p:sldId id="283" r:id="rId13"/>
    <p:sldId id="284" r:id="rId14"/>
    <p:sldId id="289" r:id="rId15"/>
    <p:sldId id="290" r:id="rId16"/>
    <p:sldId id="291" r:id="rId17"/>
    <p:sldId id="285" r:id="rId18"/>
    <p:sldId id="294" r:id="rId19"/>
    <p:sldId id="286" r:id="rId20"/>
    <p:sldId id="274"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8"/>
    <p:restoredTop sz="93447" autoAdjust="0"/>
  </p:normalViewPr>
  <p:slideViewPr>
    <p:cSldViewPr snapToGrid="0">
      <p:cViewPr>
        <p:scale>
          <a:sx n="60" d="100"/>
          <a:sy n="60" d="100"/>
        </p:scale>
        <p:origin x="716"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D4BABB-A83B-4E02-8EE2-09EB628737C5}"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E67677A6-C64C-4D9E-9CAB-0FFCA5F69D18}">
      <dgm:prSet/>
      <dgm:spPr/>
      <dgm:t>
        <a:bodyPr/>
        <a:lstStyle/>
        <a:p>
          <a:r>
            <a:rPr lang="en-US"/>
            <a:t>Business Purpose</a:t>
          </a:r>
        </a:p>
      </dgm:t>
    </dgm:pt>
    <dgm:pt modelId="{01BEDEC7-30F1-4D30-B7D8-9ACA5C44219B}" type="parTrans" cxnId="{2542B709-CB7C-4911-B8A8-20093828B2C2}">
      <dgm:prSet/>
      <dgm:spPr/>
      <dgm:t>
        <a:bodyPr/>
        <a:lstStyle/>
        <a:p>
          <a:endParaRPr lang="en-US"/>
        </a:p>
      </dgm:t>
    </dgm:pt>
    <dgm:pt modelId="{F6A104F7-68AB-4710-ABA1-477C18F5841F}" type="sibTrans" cxnId="{2542B709-CB7C-4911-B8A8-20093828B2C2}">
      <dgm:prSet/>
      <dgm:spPr/>
      <dgm:t>
        <a:bodyPr/>
        <a:lstStyle/>
        <a:p>
          <a:endParaRPr lang="en-US"/>
        </a:p>
      </dgm:t>
    </dgm:pt>
    <dgm:pt modelId="{6409F366-4F82-418E-929E-538B932DF0B7}">
      <dgm:prSet/>
      <dgm:spPr/>
      <dgm:t>
        <a:bodyPr/>
        <a:lstStyle/>
        <a:p>
          <a:r>
            <a:rPr lang="en-US"/>
            <a:t>Approach</a:t>
          </a:r>
        </a:p>
      </dgm:t>
    </dgm:pt>
    <dgm:pt modelId="{9399BB24-27B1-4142-B1F8-269319C2FD08}" type="parTrans" cxnId="{3E231D32-7935-43E0-A419-460ED0F1282F}">
      <dgm:prSet/>
      <dgm:spPr/>
      <dgm:t>
        <a:bodyPr/>
        <a:lstStyle/>
        <a:p>
          <a:endParaRPr lang="en-US"/>
        </a:p>
      </dgm:t>
    </dgm:pt>
    <dgm:pt modelId="{A2387BD2-982D-4DC5-88C5-6DC6348002E2}" type="sibTrans" cxnId="{3E231D32-7935-43E0-A419-460ED0F1282F}">
      <dgm:prSet/>
      <dgm:spPr/>
      <dgm:t>
        <a:bodyPr/>
        <a:lstStyle/>
        <a:p>
          <a:endParaRPr lang="en-US"/>
        </a:p>
      </dgm:t>
    </dgm:pt>
    <dgm:pt modelId="{BEC606C9-1BA1-4422-A4E4-7E1C167BA628}">
      <dgm:prSet/>
      <dgm:spPr/>
      <dgm:t>
        <a:bodyPr/>
        <a:lstStyle/>
        <a:p>
          <a:r>
            <a:rPr lang="en-US"/>
            <a:t>Findings</a:t>
          </a:r>
        </a:p>
      </dgm:t>
    </dgm:pt>
    <dgm:pt modelId="{165A6A48-524D-431E-996C-F1105812A9D7}" type="parTrans" cxnId="{739C9C26-27AB-435D-B249-3E8E88EA1033}">
      <dgm:prSet/>
      <dgm:spPr/>
      <dgm:t>
        <a:bodyPr/>
        <a:lstStyle/>
        <a:p>
          <a:endParaRPr lang="en-US"/>
        </a:p>
      </dgm:t>
    </dgm:pt>
    <dgm:pt modelId="{4A8A51E6-28E2-4905-847C-960AF8F5BE56}" type="sibTrans" cxnId="{739C9C26-27AB-435D-B249-3E8E88EA1033}">
      <dgm:prSet/>
      <dgm:spPr/>
      <dgm:t>
        <a:bodyPr/>
        <a:lstStyle/>
        <a:p>
          <a:endParaRPr lang="en-US"/>
        </a:p>
      </dgm:t>
    </dgm:pt>
    <dgm:pt modelId="{8E9D18A1-0874-4C84-BAAC-E786B2C34BE7}">
      <dgm:prSet/>
      <dgm:spPr/>
      <dgm:t>
        <a:bodyPr/>
        <a:lstStyle/>
        <a:p>
          <a:r>
            <a:rPr lang="en-US"/>
            <a:t>Recommendation</a:t>
          </a:r>
        </a:p>
      </dgm:t>
    </dgm:pt>
    <dgm:pt modelId="{1A005088-0351-4C7E-81D1-92F3C2DA5FE6}" type="parTrans" cxnId="{85F66172-F2D4-43CB-84AA-951AAB124EC7}">
      <dgm:prSet/>
      <dgm:spPr/>
      <dgm:t>
        <a:bodyPr/>
        <a:lstStyle/>
        <a:p>
          <a:endParaRPr lang="en-US"/>
        </a:p>
      </dgm:t>
    </dgm:pt>
    <dgm:pt modelId="{96A9D698-13B1-4D07-BA91-1882D58A656F}" type="sibTrans" cxnId="{85F66172-F2D4-43CB-84AA-951AAB124EC7}">
      <dgm:prSet/>
      <dgm:spPr/>
      <dgm:t>
        <a:bodyPr/>
        <a:lstStyle/>
        <a:p>
          <a:endParaRPr lang="en-US"/>
        </a:p>
      </dgm:t>
    </dgm:pt>
    <dgm:pt modelId="{AED5AAE9-0830-4175-9503-64586C958BCB}" type="pres">
      <dgm:prSet presAssocID="{EAD4BABB-A83B-4E02-8EE2-09EB628737C5}" presName="outerComposite" presStyleCnt="0">
        <dgm:presLayoutVars>
          <dgm:chMax val="5"/>
          <dgm:dir/>
          <dgm:resizeHandles val="exact"/>
        </dgm:presLayoutVars>
      </dgm:prSet>
      <dgm:spPr/>
    </dgm:pt>
    <dgm:pt modelId="{42B6B674-76E4-4D11-B245-2EEB24AF1E9D}" type="pres">
      <dgm:prSet presAssocID="{EAD4BABB-A83B-4E02-8EE2-09EB628737C5}" presName="dummyMaxCanvas" presStyleCnt="0">
        <dgm:presLayoutVars/>
      </dgm:prSet>
      <dgm:spPr/>
    </dgm:pt>
    <dgm:pt modelId="{1C80BCD4-17C8-4EC4-8889-2656619CF94E}" type="pres">
      <dgm:prSet presAssocID="{EAD4BABB-A83B-4E02-8EE2-09EB628737C5}" presName="FourNodes_1" presStyleLbl="node1" presStyleIdx="0" presStyleCnt="4">
        <dgm:presLayoutVars>
          <dgm:bulletEnabled val="1"/>
        </dgm:presLayoutVars>
      </dgm:prSet>
      <dgm:spPr/>
    </dgm:pt>
    <dgm:pt modelId="{E8B2B8D4-A439-4EED-847C-9207CABCE444}" type="pres">
      <dgm:prSet presAssocID="{EAD4BABB-A83B-4E02-8EE2-09EB628737C5}" presName="FourNodes_2" presStyleLbl="node1" presStyleIdx="1" presStyleCnt="4">
        <dgm:presLayoutVars>
          <dgm:bulletEnabled val="1"/>
        </dgm:presLayoutVars>
      </dgm:prSet>
      <dgm:spPr/>
    </dgm:pt>
    <dgm:pt modelId="{947EE0D5-CDF2-47E2-8606-F36B94FCF438}" type="pres">
      <dgm:prSet presAssocID="{EAD4BABB-A83B-4E02-8EE2-09EB628737C5}" presName="FourNodes_3" presStyleLbl="node1" presStyleIdx="2" presStyleCnt="4">
        <dgm:presLayoutVars>
          <dgm:bulletEnabled val="1"/>
        </dgm:presLayoutVars>
      </dgm:prSet>
      <dgm:spPr/>
    </dgm:pt>
    <dgm:pt modelId="{2EF1F2E1-8E8D-4690-9EB9-7A4335587A58}" type="pres">
      <dgm:prSet presAssocID="{EAD4BABB-A83B-4E02-8EE2-09EB628737C5}" presName="FourNodes_4" presStyleLbl="node1" presStyleIdx="3" presStyleCnt="4">
        <dgm:presLayoutVars>
          <dgm:bulletEnabled val="1"/>
        </dgm:presLayoutVars>
      </dgm:prSet>
      <dgm:spPr/>
    </dgm:pt>
    <dgm:pt modelId="{C03F968D-6DA5-4922-AE4B-051F55BC75B8}" type="pres">
      <dgm:prSet presAssocID="{EAD4BABB-A83B-4E02-8EE2-09EB628737C5}" presName="FourConn_1-2" presStyleLbl="fgAccFollowNode1" presStyleIdx="0" presStyleCnt="3">
        <dgm:presLayoutVars>
          <dgm:bulletEnabled val="1"/>
        </dgm:presLayoutVars>
      </dgm:prSet>
      <dgm:spPr/>
    </dgm:pt>
    <dgm:pt modelId="{E20FD32B-5AE1-4E3E-99C3-03DAF84B211F}" type="pres">
      <dgm:prSet presAssocID="{EAD4BABB-A83B-4E02-8EE2-09EB628737C5}" presName="FourConn_2-3" presStyleLbl="fgAccFollowNode1" presStyleIdx="1" presStyleCnt="3">
        <dgm:presLayoutVars>
          <dgm:bulletEnabled val="1"/>
        </dgm:presLayoutVars>
      </dgm:prSet>
      <dgm:spPr/>
    </dgm:pt>
    <dgm:pt modelId="{6167C32E-3C1D-4C37-836A-CB6DA40F61C2}" type="pres">
      <dgm:prSet presAssocID="{EAD4BABB-A83B-4E02-8EE2-09EB628737C5}" presName="FourConn_3-4" presStyleLbl="fgAccFollowNode1" presStyleIdx="2" presStyleCnt="3">
        <dgm:presLayoutVars>
          <dgm:bulletEnabled val="1"/>
        </dgm:presLayoutVars>
      </dgm:prSet>
      <dgm:spPr/>
    </dgm:pt>
    <dgm:pt modelId="{BF2988C4-047B-4DD4-ADA5-897B8459722A}" type="pres">
      <dgm:prSet presAssocID="{EAD4BABB-A83B-4E02-8EE2-09EB628737C5}" presName="FourNodes_1_text" presStyleLbl="node1" presStyleIdx="3" presStyleCnt="4">
        <dgm:presLayoutVars>
          <dgm:bulletEnabled val="1"/>
        </dgm:presLayoutVars>
      </dgm:prSet>
      <dgm:spPr/>
    </dgm:pt>
    <dgm:pt modelId="{9CC0BEDB-3300-4603-B124-D037A2FEC168}" type="pres">
      <dgm:prSet presAssocID="{EAD4BABB-A83B-4E02-8EE2-09EB628737C5}" presName="FourNodes_2_text" presStyleLbl="node1" presStyleIdx="3" presStyleCnt="4">
        <dgm:presLayoutVars>
          <dgm:bulletEnabled val="1"/>
        </dgm:presLayoutVars>
      </dgm:prSet>
      <dgm:spPr/>
    </dgm:pt>
    <dgm:pt modelId="{574890FA-0933-4759-9455-A14B344C0F40}" type="pres">
      <dgm:prSet presAssocID="{EAD4BABB-A83B-4E02-8EE2-09EB628737C5}" presName="FourNodes_3_text" presStyleLbl="node1" presStyleIdx="3" presStyleCnt="4">
        <dgm:presLayoutVars>
          <dgm:bulletEnabled val="1"/>
        </dgm:presLayoutVars>
      </dgm:prSet>
      <dgm:spPr/>
    </dgm:pt>
    <dgm:pt modelId="{F52B7384-249F-456B-AF74-58BE792E71CF}" type="pres">
      <dgm:prSet presAssocID="{EAD4BABB-A83B-4E02-8EE2-09EB628737C5}" presName="FourNodes_4_text" presStyleLbl="node1" presStyleIdx="3" presStyleCnt="4">
        <dgm:presLayoutVars>
          <dgm:bulletEnabled val="1"/>
        </dgm:presLayoutVars>
      </dgm:prSet>
      <dgm:spPr/>
    </dgm:pt>
  </dgm:ptLst>
  <dgm:cxnLst>
    <dgm:cxn modelId="{9531B908-AE3F-40DA-8BA7-48CEFDB81666}" type="presOf" srcId="{E67677A6-C64C-4D9E-9CAB-0FFCA5F69D18}" destId="{BF2988C4-047B-4DD4-ADA5-897B8459722A}" srcOrd="1" destOrd="0" presId="urn:microsoft.com/office/officeart/2005/8/layout/vProcess5"/>
    <dgm:cxn modelId="{2542B709-CB7C-4911-B8A8-20093828B2C2}" srcId="{EAD4BABB-A83B-4E02-8EE2-09EB628737C5}" destId="{E67677A6-C64C-4D9E-9CAB-0FFCA5F69D18}" srcOrd="0" destOrd="0" parTransId="{01BEDEC7-30F1-4D30-B7D8-9ACA5C44219B}" sibTransId="{F6A104F7-68AB-4710-ABA1-477C18F5841F}"/>
    <dgm:cxn modelId="{739C9C26-27AB-435D-B249-3E8E88EA1033}" srcId="{EAD4BABB-A83B-4E02-8EE2-09EB628737C5}" destId="{BEC606C9-1BA1-4422-A4E4-7E1C167BA628}" srcOrd="2" destOrd="0" parTransId="{165A6A48-524D-431E-996C-F1105812A9D7}" sibTransId="{4A8A51E6-28E2-4905-847C-960AF8F5BE56}"/>
    <dgm:cxn modelId="{3E231D32-7935-43E0-A419-460ED0F1282F}" srcId="{EAD4BABB-A83B-4E02-8EE2-09EB628737C5}" destId="{6409F366-4F82-418E-929E-538B932DF0B7}" srcOrd="1" destOrd="0" parTransId="{9399BB24-27B1-4142-B1F8-269319C2FD08}" sibTransId="{A2387BD2-982D-4DC5-88C5-6DC6348002E2}"/>
    <dgm:cxn modelId="{0FE62636-C632-49FC-A74D-2A3D2EF74610}" type="presOf" srcId="{F6A104F7-68AB-4710-ABA1-477C18F5841F}" destId="{C03F968D-6DA5-4922-AE4B-051F55BC75B8}" srcOrd="0" destOrd="0" presId="urn:microsoft.com/office/officeart/2005/8/layout/vProcess5"/>
    <dgm:cxn modelId="{55727C5D-C603-4F9B-9AC2-A980CC63A3A3}" type="presOf" srcId="{4A8A51E6-28E2-4905-847C-960AF8F5BE56}" destId="{6167C32E-3C1D-4C37-836A-CB6DA40F61C2}" srcOrd="0" destOrd="0" presId="urn:microsoft.com/office/officeart/2005/8/layout/vProcess5"/>
    <dgm:cxn modelId="{C5DAB462-7D6E-4BAC-A1A6-2EFEA1533AB7}" type="presOf" srcId="{6409F366-4F82-418E-929E-538B932DF0B7}" destId="{E8B2B8D4-A439-4EED-847C-9207CABCE444}" srcOrd="0" destOrd="0" presId="urn:microsoft.com/office/officeart/2005/8/layout/vProcess5"/>
    <dgm:cxn modelId="{F7428050-7425-4279-96D0-637BA9B763CF}" type="presOf" srcId="{BEC606C9-1BA1-4422-A4E4-7E1C167BA628}" destId="{574890FA-0933-4759-9455-A14B344C0F40}" srcOrd="1" destOrd="0" presId="urn:microsoft.com/office/officeart/2005/8/layout/vProcess5"/>
    <dgm:cxn modelId="{85F66172-F2D4-43CB-84AA-951AAB124EC7}" srcId="{EAD4BABB-A83B-4E02-8EE2-09EB628737C5}" destId="{8E9D18A1-0874-4C84-BAAC-E786B2C34BE7}" srcOrd="3" destOrd="0" parTransId="{1A005088-0351-4C7E-81D1-92F3C2DA5FE6}" sibTransId="{96A9D698-13B1-4D07-BA91-1882D58A656F}"/>
    <dgm:cxn modelId="{386C6C8B-F58C-400F-AA20-C32798612C3A}" type="presOf" srcId="{E67677A6-C64C-4D9E-9CAB-0FFCA5F69D18}" destId="{1C80BCD4-17C8-4EC4-8889-2656619CF94E}" srcOrd="0" destOrd="0" presId="urn:microsoft.com/office/officeart/2005/8/layout/vProcess5"/>
    <dgm:cxn modelId="{FE6D3599-E017-4CF5-905B-0FC4FE65B163}" type="presOf" srcId="{A2387BD2-982D-4DC5-88C5-6DC6348002E2}" destId="{E20FD32B-5AE1-4E3E-99C3-03DAF84B211F}" srcOrd="0" destOrd="0" presId="urn:microsoft.com/office/officeart/2005/8/layout/vProcess5"/>
    <dgm:cxn modelId="{7DAAFAB0-54F5-4417-8279-F719003769C2}" type="presOf" srcId="{8E9D18A1-0874-4C84-BAAC-E786B2C34BE7}" destId="{2EF1F2E1-8E8D-4690-9EB9-7A4335587A58}" srcOrd="0" destOrd="0" presId="urn:microsoft.com/office/officeart/2005/8/layout/vProcess5"/>
    <dgm:cxn modelId="{612771B3-AB62-48EA-A57D-370F1B0D6192}" type="presOf" srcId="{6409F366-4F82-418E-929E-538B932DF0B7}" destId="{9CC0BEDB-3300-4603-B124-D037A2FEC168}" srcOrd="1" destOrd="0" presId="urn:microsoft.com/office/officeart/2005/8/layout/vProcess5"/>
    <dgm:cxn modelId="{26FB53CA-94D3-44D6-964B-14AD9B106FA3}" type="presOf" srcId="{BEC606C9-1BA1-4422-A4E4-7E1C167BA628}" destId="{947EE0D5-CDF2-47E2-8606-F36B94FCF438}" srcOrd="0" destOrd="0" presId="urn:microsoft.com/office/officeart/2005/8/layout/vProcess5"/>
    <dgm:cxn modelId="{5701A8E8-2360-4BD5-8B03-C2C03466ECDD}" type="presOf" srcId="{8E9D18A1-0874-4C84-BAAC-E786B2C34BE7}" destId="{F52B7384-249F-456B-AF74-58BE792E71CF}" srcOrd="1" destOrd="0" presId="urn:microsoft.com/office/officeart/2005/8/layout/vProcess5"/>
    <dgm:cxn modelId="{AB53E5F1-B009-4CC4-95DF-16507C0F1D12}" type="presOf" srcId="{EAD4BABB-A83B-4E02-8EE2-09EB628737C5}" destId="{AED5AAE9-0830-4175-9503-64586C958BCB}" srcOrd="0" destOrd="0" presId="urn:microsoft.com/office/officeart/2005/8/layout/vProcess5"/>
    <dgm:cxn modelId="{54CAA90C-2EAF-4A5B-A510-76D04261E25F}" type="presParOf" srcId="{AED5AAE9-0830-4175-9503-64586C958BCB}" destId="{42B6B674-76E4-4D11-B245-2EEB24AF1E9D}" srcOrd="0" destOrd="0" presId="urn:microsoft.com/office/officeart/2005/8/layout/vProcess5"/>
    <dgm:cxn modelId="{7493103E-53E4-4772-84E4-431354D91A4E}" type="presParOf" srcId="{AED5AAE9-0830-4175-9503-64586C958BCB}" destId="{1C80BCD4-17C8-4EC4-8889-2656619CF94E}" srcOrd="1" destOrd="0" presId="urn:microsoft.com/office/officeart/2005/8/layout/vProcess5"/>
    <dgm:cxn modelId="{5413D712-770F-4E2C-BE62-07521AB4D680}" type="presParOf" srcId="{AED5AAE9-0830-4175-9503-64586C958BCB}" destId="{E8B2B8D4-A439-4EED-847C-9207CABCE444}" srcOrd="2" destOrd="0" presId="urn:microsoft.com/office/officeart/2005/8/layout/vProcess5"/>
    <dgm:cxn modelId="{9282CBB2-012D-470E-928E-7603F601E540}" type="presParOf" srcId="{AED5AAE9-0830-4175-9503-64586C958BCB}" destId="{947EE0D5-CDF2-47E2-8606-F36B94FCF438}" srcOrd="3" destOrd="0" presId="urn:microsoft.com/office/officeart/2005/8/layout/vProcess5"/>
    <dgm:cxn modelId="{C7934FF6-4D14-4852-A144-4DE3F136713E}" type="presParOf" srcId="{AED5AAE9-0830-4175-9503-64586C958BCB}" destId="{2EF1F2E1-8E8D-4690-9EB9-7A4335587A58}" srcOrd="4" destOrd="0" presId="urn:microsoft.com/office/officeart/2005/8/layout/vProcess5"/>
    <dgm:cxn modelId="{244972DD-54AB-4156-94DB-7C77EA14546B}" type="presParOf" srcId="{AED5AAE9-0830-4175-9503-64586C958BCB}" destId="{C03F968D-6DA5-4922-AE4B-051F55BC75B8}" srcOrd="5" destOrd="0" presId="urn:microsoft.com/office/officeart/2005/8/layout/vProcess5"/>
    <dgm:cxn modelId="{E569904C-962C-45B9-A246-7CE2AD533675}" type="presParOf" srcId="{AED5AAE9-0830-4175-9503-64586C958BCB}" destId="{E20FD32B-5AE1-4E3E-99C3-03DAF84B211F}" srcOrd="6" destOrd="0" presId="urn:microsoft.com/office/officeart/2005/8/layout/vProcess5"/>
    <dgm:cxn modelId="{DC50B40B-6C13-44C0-A00A-0548EB92A791}" type="presParOf" srcId="{AED5AAE9-0830-4175-9503-64586C958BCB}" destId="{6167C32E-3C1D-4C37-836A-CB6DA40F61C2}" srcOrd="7" destOrd="0" presId="urn:microsoft.com/office/officeart/2005/8/layout/vProcess5"/>
    <dgm:cxn modelId="{BC3E57DC-D2EE-42FD-80A3-5A7A60623B07}" type="presParOf" srcId="{AED5AAE9-0830-4175-9503-64586C958BCB}" destId="{BF2988C4-047B-4DD4-ADA5-897B8459722A}" srcOrd="8" destOrd="0" presId="urn:microsoft.com/office/officeart/2005/8/layout/vProcess5"/>
    <dgm:cxn modelId="{13581FA0-25AE-4548-8795-A81353D41668}" type="presParOf" srcId="{AED5AAE9-0830-4175-9503-64586C958BCB}" destId="{9CC0BEDB-3300-4603-B124-D037A2FEC168}" srcOrd="9" destOrd="0" presId="urn:microsoft.com/office/officeart/2005/8/layout/vProcess5"/>
    <dgm:cxn modelId="{08B7D5E4-6225-4F40-992D-F6EF612ED49E}" type="presParOf" srcId="{AED5AAE9-0830-4175-9503-64586C958BCB}" destId="{574890FA-0933-4759-9455-A14B344C0F40}" srcOrd="10" destOrd="0" presId="urn:microsoft.com/office/officeart/2005/8/layout/vProcess5"/>
    <dgm:cxn modelId="{ED4AE0C9-D162-401D-A0BF-E4E713EBC859}" type="presParOf" srcId="{AED5AAE9-0830-4175-9503-64586C958BCB}" destId="{F52B7384-249F-456B-AF74-58BE792E71CF}"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B51FCC-0096-4147-ACE5-8711315506BA}" type="doc">
      <dgm:prSet loTypeId="urn:microsoft.com/office/officeart/2018/2/layout/IconCircleList" loCatId="icon" qsTypeId="urn:microsoft.com/office/officeart/2005/8/quickstyle/simple1" qsCatId="simple" csTypeId="urn:microsoft.com/office/officeart/2018/5/colors/Iconchunking_neutralicon_accent1_2" csCatId="accent1" phldr="1"/>
      <dgm:spPr/>
      <dgm:t>
        <a:bodyPr/>
        <a:lstStyle/>
        <a:p>
          <a:endParaRPr lang="en-US"/>
        </a:p>
      </dgm:t>
    </dgm:pt>
    <dgm:pt modelId="{BD449C8E-8F1E-4647-B4BD-39D26EBAAF3C}">
      <dgm:prSet/>
      <dgm:spPr/>
      <dgm:t>
        <a:bodyPr/>
        <a:lstStyle/>
        <a:p>
          <a:r>
            <a:rPr lang="en-US" b="0" dirty="0"/>
            <a:t>Resource Management</a:t>
          </a:r>
          <a:endParaRPr lang="en-US" dirty="0"/>
        </a:p>
      </dgm:t>
    </dgm:pt>
    <dgm:pt modelId="{DE629655-F7C4-418A-8CE3-A568091E9D41}" type="parTrans" cxnId="{79E29DA4-083C-4124-8ABD-8DF6715FE5C8}">
      <dgm:prSet/>
      <dgm:spPr/>
      <dgm:t>
        <a:bodyPr/>
        <a:lstStyle/>
        <a:p>
          <a:endParaRPr lang="en-US"/>
        </a:p>
      </dgm:t>
    </dgm:pt>
    <dgm:pt modelId="{7F71107E-D3D2-42DD-A6CD-194F5CEBF090}" type="sibTrans" cxnId="{79E29DA4-083C-4124-8ABD-8DF6715FE5C8}">
      <dgm:prSet/>
      <dgm:spPr/>
      <dgm:t>
        <a:bodyPr/>
        <a:lstStyle/>
        <a:p>
          <a:endParaRPr lang="en-US"/>
        </a:p>
      </dgm:t>
    </dgm:pt>
    <dgm:pt modelId="{BA03EBD5-AFEE-4B9D-B45E-E724349E17D0}">
      <dgm:prSet/>
      <dgm:spPr/>
      <dgm:t>
        <a:bodyPr/>
        <a:lstStyle/>
        <a:p>
          <a:r>
            <a:rPr lang="en-US" b="0" dirty="0"/>
            <a:t>Financial Impact</a:t>
          </a:r>
          <a:endParaRPr lang="en-US" dirty="0"/>
        </a:p>
      </dgm:t>
    </dgm:pt>
    <dgm:pt modelId="{2DE676C5-FA5A-490B-8C08-B7DF5EFA751E}" type="parTrans" cxnId="{B7D7DEDE-2520-4376-A2AC-6899898C5648}">
      <dgm:prSet/>
      <dgm:spPr/>
      <dgm:t>
        <a:bodyPr/>
        <a:lstStyle/>
        <a:p>
          <a:endParaRPr lang="en-US"/>
        </a:p>
      </dgm:t>
    </dgm:pt>
    <dgm:pt modelId="{3C3CD9E0-EF4D-4391-A44C-4027C42A0FF2}" type="sibTrans" cxnId="{B7D7DEDE-2520-4376-A2AC-6899898C5648}">
      <dgm:prSet/>
      <dgm:spPr/>
      <dgm:t>
        <a:bodyPr/>
        <a:lstStyle/>
        <a:p>
          <a:endParaRPr lang="en-US"/>
        </a:p>
      </dgm:t>
    </dgm:pt>
    <dgm:pt modelId="{BD46F785-B4D5-48AC-8AB9-40D5393AADA2}">
      <dgm:prSet/>
      <dgm:spPr/>
      <dgm:t>
        <a:bodyPr/>
        <a:lstStyle/>
        <a:p>
          <a:r>
            <a:rPr lang="en-US" b="0" dirty="0"/>
            <a:t>Patient Health</a:t>
          </a:r>
          <a:endParaRPr lang="en-US" dirty="0"/>
        </a:p>
      </dgm:t>
    </dgm:pt>
    <dgm:pt modelId="{F94B37FE-8DFF-404B-A927-3C93F8286DBE}" type="parTrans" cxnId="{DECF922D-05A1-4EC3-BC8E-B7D023A4D394}">
      <dgm:prSet/>
      <dgm:spPr/>
      <dgm:t>
        <a:bodyPr/>
        <a:lstStyle/>
        <a:p>
          <a:endParaRPr lang="en-US"/>
        </a:p>
      </dgm:t>
    </dgm:pt>
    <dgm:pt modelId="{C88EC170-CADA-41FF-8063-52FB3A92D42C}" type="sibTrans" cxnId="{DECF922D-05A1-4EC3-BC8E-B7D023A4D394}">
      <dgm:prSet/>
      <dgm:spPr/>
      <dgm:t>
        <a:bodyPr/>
        <a:lstStyle/>
        <a:p>
          <a:endParaRPr lang="en-US"/>
        </a:p>
      </dgm:t>
    </dgm:pt>
    <dgm:pt modelId="{BBEBAFF9-A862-47B0-91DF-9411E9FBD404}">
      <dgm:prSet/>
      <dgm:spPr/>
      <dgm:t>
        <a:bodyPr/>
        <a:lstStyle/>
        <a:p>
          <a:r>
            <a:rPr lang="en-US" b="0" dirty="0"/>
            <a:t>Operational Planning</a:t>
          </a:r>
          <a:endParaRPr lang="en-US" dirty="0"/>
        </a:p>
      </dgm:t>
    </dgm:pt>
    <dgm:pt modelId="{3C872618-8575-452C-BFA4-1E11B2105C31}" type="parTrans" cxnId="{15C7D74D-3BCD-4B45-BDC7-4B2B3B2A6E65}">
      <dgm:prSet/>
      <dgm:spPr/>
      <dgm:t>
        <a:bodyPr/>
        <a:lstStyle/>
        <a:p>
          <a:endParaRPr lang="en-US"/>
        </a:p>
      </dgm:t>
    </dgm:pt>
    <dgm:pt modelId="{33B66666-15A3-4602-A13B-14FF989E7E50}" type="sibTrans" cxnId="{15C7D74D-3BCD-4B45-BDC7-4B2B3B2A6E65}">
      <dgm:prSet/>
      <dgm:spPr/>
      <dgm:t>
        <a:bodyPr/>
        <a:lstStyle/>
        <a:p>
          <a:endParaRPr lang="en-US"/>
        </a:p>
      </dgm:t>
    </dgm:pt>
    <dgm:pt modelId="{630B9781-D4D9-4463-9E3B-D81BE3DB2494}" type="pres">
      <dgm:prSet presAssocID="{A4B51FCC-0096-4147-ACE5-8711315506BA}" presName="root" presStyleCnt="0">
        <dgm:presLayoutVars>
          <dgm:dir/>
          <dgm:resizeHandles val="exact"/>
        </dgm:presLayoutVars>
      </dgm:prSet>
      <dgm:spPr/>
    </dgm:pt>
    <dgm:pt modelId="{22DD6207-D9BC-476C-B520-740708C6667D}" type="pres">
      <dgm:prSet presAssocID="{A4B51FCC-0096-4147-ACE5-8711315506BA}" presName="container" presStyleCnt="0">
        <dgm:presLayoutVars>
          <dgm:dir/>
          <dgm:resizeHandles val="exact"/>
        </dgm:presLayoutVars>
      </dgm:prSet>
      <dgm:spPr/>
    </dgm:pt>
    <dgm:pt modelId="{7EC1841F-5292-40F8-B84C-D24299129D40}" type="pres">
      <dgm:prSet presAssocID="{BD449C8E-8F1E-4647-B4BD-39D26EBAAF3C}" presName="compNode" presStyleCnt="0"/>
      <dgm:spPr/>
    </dgm:pt>
    <dgm:pt modelId="{4E84DDEE-93A6-4F45-ABFF-35DDB4CAE3A8}" type="pres">
      <dgm:prSet presAssocID="{BD449C8E-8F1E-4647-B4BD-39D26EBAAF3C}" presName="iconBgRect" presStyleLbl="bgShp" presStyleIdx="0" presStyleCnt="4"/>
      <dgm:spPr/>
    </dgm:pt>
    <dgm:pt modelId="{004B59E5-5707-4304-B878-6B0D34C0D1B2}" type="pres">
      <dgm:prSet presAssocID="{BD449C8E-8F1E-4647-B4BD-39D26EBAAF3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orce Management"/>
        </a:ext>
      </dgm:extLst>
    </dgm:pt>
    <dgm:pt modelId="{D530A590-C0E2-4C70-85A1-F9E4DBA0ACF0}" type="pres">
      <dgm:prSet presAssocID="{BD449C8E-8F1E-4647-B4BD-39D26EBAAF3C}" presName="spaceRect" presStyleCnt="0"/>
      <dgm:spPr/>
    </dgm:pt>
    <dgm:pt modelId="{8C8B7E2E-938A-480C-9714-46003157028E}" type="pres">
      <dgm:prSet presAssocID="{BD449C8E-8F1E-4647-B4BD-39D26EBAAF3C}" presName="textRect" presStyleLbl="revTx" presStyleIdx="0" presStyleCnt="4">
        <dgm:presLayoutVars>
          <dgm:chMax val="1"/>
          <dgm:chPref val="1"/>
        </dgm:presLayoutVars>
      </dgm:prSet>
      <dgm:spPr/>
    </dgm:pt>
    <dgm:pt modelId="{39A4C040-C693-47A2-AA00-64738D38F8AB}" type="pres">
      <dgm:prSet presAssocID="{7F71107E-D3D2-42DD-A6CD-194F5CEBF090}" presName="sibTrans" presStyleLbl="sibTrans2D1" presStyleIdx="0" presStyleCnt="0"/>
      <dgm:spPr/>
    </dgm:pt>
    <dgm:pt modelId="{CA188A3A-9E82-43FA-955A-B9505784CD45}" type="pres">
      <dgm:prSet presAssocID="{BA03EBD5-AFEE-4B9D-B45E-E724349E17D0}" presName="compNode" presStyleCnt="0"/>
      <dgm:spPr/>
    </dgm:pt>
    <dgm:pt modelId="{7F7EF277-4AFC-411E-886C-6E2FF42C9AFF}" type="pres">
      <dgm:prSet presAssocID="{BA03EBD5-AFEE-4B9D-B45E-E724349E17D0}" presName="iconBgRect" presStyleLbl="bgShp" presStyleIdx="1" presStyleCnt="4"/>
      <dgm:spPr/>
    </dgm:pt>
    <dgm:pt modelId="{76CD25E8-7DAB-4E2A-8182-46E0001D7AD5}" type="pres">
      <dgm:prSet presAssocID="{BA03EBD5-AFEE-4B9D-B45E-E724349E17D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Secure"/>
        </a:ext>
      </dgm:extLst>
    </dgm:pt>
    <dgm:pt modelId="{BB644E38-5BD2-4CC9-AF36-657BBC57BFAC}" type="pres">
      <dgm:prSet presAssocID="{BA03EBD5-AFEE-4B9D-B45E-E724349E17D0}" presName="spaceRect" presStyleCnt="0"/>
      <dgm:spPr/>
    </dgm:pt>
    <dgm:pt modelId="{E9610F09-9A7F-4D26-BC02-F775812DB802}" type="pres">
      <dgm:prSet presAssocID="{BA03EBD5-AFEE-4B9D-B45E-E724349E17D0}" presName="textRect" presStyleLbl="revTx" presStyleIdx="1" presStyleCnt="4">
        <dgm:presLayoutVars>
          <dgm:chMax val="1"/>
          <dgm:chPref val="1"/>
        </dgm:presLayoutVars>
      </dgm:prSet>
      <dgm:spPr/>
    </dgm:pt>
    <dgm:pt modelId="{E75C4DBE-E4D3-4A5C-B9EA-F451A62272B9}" type="pres">
      <dgm:prSet presAssocID="{3C3CD9E0-EF4D-4391-A44C-4027C42A0FF2}" presName="sibTrans" presStyleLbl="sibTrans2D1" presStyleIdx="0" presStyleCnt="0"/>
      <dgm:spPr/>
    </dgm:pt>
    <dgm:pt modelId="{E607034D-B74F-4B24-9EC3-8C994D4E8CA4}" type="pres">
      <dgm:prSet presAssocID="{BD46F785-B4D5-48AC-8AB9-40D5393AADA2}" presName="compNode" presStyleCnt="0"/>
      <dgm:spPr/>
    </dgm:pt>
    <dgm:pt modelId="{DA35F8B2-7377-4DD1-B3C7-F1016F6AF2BF}" type="pres">
      <dgm:prSet presAssocID="{BD46F785-B4D5-48AC-8AB9-40D5393AADA2}" presName="iconBgRect" presStyleLbl="bgShp" presStyleIdx="2" presStyleCnt="4"/>
      <dgm:spPr/>
    </dgm:pt>
    <dgm:pt modelId="{7A2C2FEC-E6CF-41B6-803B-DA2990FAACCE}" type="pres">
      <dgm:prSet presAssocID="{BD46F785-B4D5-48AC-8AB9-40D5393AADA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lth"/>
        </a:ext>
      </dgm:extLst>
    </dgm:pt>
    <dgm:pt modelId="{04689090-4D25-4879-8FE4-8BD10E90BCB1}" type="pres">
      <dgm:prSet presAssocID="{BD46F785-B4D5-48AC-8AB9-40D5393AADA2}" presName="spaceRect" presStyleCnt="0"/>
      <dgm:spPr/>
    </dgm:pt>
    <dgm:pt modelId="{4759EC31-011E-44A2-8B06-E95F64EA564A}" type="pres">
      <dgm:prSet presAssocID="{BD46F785-B4D5-48AC-8AB9-40D5393AADA2}" presName="textRect" presStyleLbl="revTx" presStyleIdx="2" presStyleCnt="4">
        <dgm:presLayoutVars>
          <dgm:chMax val="1"/>
          <dgm:chPref val="1"/>
        </dgm:presLayoutVars>
      </dgm:prSet>
      <dgm:spPr/>
    </dgm:pt>
    <dgm:pt modelId="{DAE5B257-E65E-4149-B0CA-562194C7BFD8}" type="pres">
      <dgm:prSet presAssocID="{C88EC170-CADA-41FF-8063-52FB3A92D42C}" presName="sibTrans" presStyleLbl="sibTrans2D1" presStyleIdx="0" presStyleCnt="0"/>
      <dgm:spPr/>
    </dgm:pt>
    <dgm:pt modelId="{B9C2B8FE-F68A-4205-824A-CA804AE7F49B}" type="pres">
      <dgm:prSet presAssocID="{BBEBAFF9-A862-47B0-91DF-9411E9FBD404}" presName="compNode" presStyleCnt="0"/>
      <dgm:spPr/>
    </dgm:pt>
    <dgm:pt modelId="{946A4B88-DA00-4BCF-9505-935F2FCABB02}" type="pres">
      <dgm:prSet presAssocID="{BBEBAFF9-A862-47B0-91DF-9411E9FBD404}" presName="iconBgRect" presStyleLbl="bgShp" presStyleIdx="3" presStyleCnt="4"/>
      <dgm:spPr/>
    </dgm:pt>
    <dgm:pt modelId="{49A3A717-BA7E-47CE-82C6-FDFA668E258B}" type="pres">
      <dgm:prSet presAssocID="{BBEBAFF9-A862-47B0-91DF-9411E9FBD40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spital First Aid"/>
        </a:ext>
      </dgm:extLst>
    </dgm:pt>
    <dgm:pt modelId="{12351ED7-4804-4F24-947E-8E4E3034A107}" type="pres">
      <dgm:prSet presAssocID="{BBEBAFF9-A862-47B0-91DF-9411E9FBD404}" presName="spaceRect" presStyleCnt="0"/>
      <dgm:spPr/>
    </dgm:pt>
    <dgm:pt modelId="{06025959-23AB-4E90-828E-6A64ED4FE459}" type="pres">
      <dgm:prSet presAssocID="{BBEBAFF9-A862-47B0-91DF-9411E9FBD404}" presName="textRect" presStyleLbl="revTx" presStyleIdx="3" presStyleCnt="4">
        <dgm:presLayoutVars>
          <dgm:chMax val="1"/>
          <dgm:chPref val="1"/>
        </dgm:presLayoutVars>
      </dgm:prSet>
      <dgm:spPr/>
    </dgm:pt>
  </dgm:ptLst>
  <dgm:cxnLst>
    <dgm:cxn modelId="{63582F0C-15DC-414A-BB7D-6F8D68FD9696}" type="presOf" srcId="{BD449C8E-8F1E-4647-B4BD-39D26EBAAF3C}" destId="{8C8B7E2E-938A-480C-9714-46003157028E}" srcOrd="0" destOrd="0" presId="urn:microsoft.com/office/officeart/2018/2/layout/IconCircleList"/>
    <dgm:cxn modelId="{DECF922D-05A1-4EC3-BC8E-B7D023A4D394}" srcId="{A4B51FCC-0096-4147-ACE5-8711315506BA}" destId="{BD46F785-B4D5-48AC-8AB9-40D5393AADA2}" srcOrd="2" destOrd="0" parTransId="{F94B37FE-8DFF-404B-A927-3C93F8286DBE}" sibTransId="{C88EC170-CADA-41FF-8063-52FB3A92D42C}"/>
    <dgm:cxn modelId="{F483413A-45B9-4D00-BECA-9C01AAE6E5A8}" type="presOf" srcId="{7F71107E-D3D2-42DD-A6CD-194F5CEBF090}" destId="{39A4C040-C693-47A2-AA00-64738D38F8AB}" srcOrd="0" destOrd="0" presId="urn:microsoft.com/office/officeart/2018/2/layout/IconCircleList"/>
    <dgm:cxn modelId="{A74BF963-71A6-40B6-839A-D2BD7FEE57E6}" type="presOf" srcId="{C88EC170-CADA-41FF-8063-52FB3A92D42C}" destId="{DAE5B257-E65E-4149-B0CA-562194C7BFD8}" srcOrd="0" destOrd="0" presId="urn:microsoft.com/office/officeart/2018/2/layout/IconCircleList"/>
    <dgm:cxn modelId="{15C7D74D-3BCD-4B45-BDC7-4B2B3B2A6E65}" srcId="{A4B51FCC-0096-4147-ACE5-8711315506BA}" destId="{BBEBAFF9-A862-47B0-91DF-9411E9FBD404}" srcOrd="3" destOrd="0" parTransId="{3C872618-8575-452C-BFA4-1E11B2105C31}" sibTransId="{33B66666-15A3-4602-A13B-14FF989E7E50}"/>
    <dgm:cxn modelId="{DFB95953-43F0-4836-B04A-5E7B05C19857}" type="presOf" srcId="{BA03EBD5-AFEE-4B9D-B45E-E724349E17D0}" destId="{E9610F09-9A7F-4D26-BC02-F775812DB802}" srcOrd="0" destOrd="0" presId="urn:microsoft.com/office/officeart/2018/2/layout/IconCircleList"/>
    <dgm:cxn modelId="{0C35B683-07C3-4B14-A0AA-73D3DD941316}" type="presOf" srcId="{A4B51FCC-0096-4147-ACE5-8711315506BA}" destId="{630B9781-D4D9-4463-9E3B-D81BE3DB2494}" srcOrd="0" destOrd="0" presId="urn:microsoft.com/office/officeart/2018/2/layout/IconCircleList"/>
    <dgm:cxn modelId="{79E29DA4-083C-4124-8ABD-8DF6715FE5C8}" srcId="{A4B51FCC-0096-4147-ACE5-8711315506BA}" destId="{BD449C8E-8F1E-4647-B4BD-39D26EBAAF3C}" srcOrd="0" destOrd="0" parTransId="{DE629655-F7C4-418A-8CE3-A568091E9D41}" sibTransId="{7F71107E-D3D2-42DD-A6CD-194F5CEBF090}"/>
    <dgm:cxn modelId="{E2F503B2-1BBE-4188-A572-4D597DFD39AE}" type="presOf" srcId="{3C3CD9E0-EF4D-4391-A44C-4027C42A0FF2}" destId="{E75C4DBE-E4D3-4A5C-B9EA-F451A62272B9}" srcOrd="0" destOrd="0" presId="urn:microsoft.com/office/officeart/2018/2/layout/IconCircleList"/>
    <dgm:cxn modelId="{8A1C27B5-1B41-416D-8522-3026E08B6175}" type="presOf" srcId="{BD46F785-B4D5-48AC-8AB9-40D5393AADA2}" destId="{4759EC31-011E-44A2-8B06-E95F64EA564A}" srcOrd="0" destOrd="0" presId="urn:microsoft.com/office/officeart/2018/2/layout/IconCircleList"/>
    <dgm:cxn modelId="{B7D7DEDE-2520-4376-A2AC-6899898C5648}" srcId="{A4B51FCC-0096-4147-ACE5-8711315506BA}" destId="{BA03EBD5-AFEE-4B9D-B45E-E724349E17D0}" srcOrd="1" destOrd="0" parTransId="{2DE676C5-FA5A-490B-8C08-B7DF5EFA751E}" sibTransId="{3C3CD9E0-EF4D-4391-A44C-4027C42A0FF2}"/>
    <dgm:cxn modelId="{455FFDE1-F8A3-4AC0-A0E5-A1D048011EEC}" type="presOf" srcId="{BBEBAFF9-A862-47B0-91DF-9411E9FBD404}" destId="{06025959-23AB-4E90-828E-6A64ED4FE459}" srcOrd="0" destOrd="0" presId="urn:microsoft.com/office/officeart/2018/2/layout/IconCircleList"/>
    <dgm:cxn modelId="{2B82AFC0-5F53-46A6-B3FF-0CE1F3383A39}" type="presParOf" srcId="{630B9781-D4D9-4463-9E3B-D81BE3DB2494}" destId="{22DD6207-D9BC-476C-B520-740708C6667D}" srcOrd="0" destOrd="0" presId="urn:microsoft.com/office/officeart/2018/2/layout/IconCircleList"/>
    <dgm:cxn modelId="{B928AB76-D5FF-4553-A6CA-04F2089B84FE}" type="presParOf" srcId="{22DD6207-D9BC-476C-B520-740708C6667D}" destId="{7EC1841F-5292-40F8-B84C-D24299129D40}" srcOrd="0" destOrd="0" presId="urn:microsoft.com/office/officeart/2018/2/layout/IconCircleList"/>
    <dgm:cxn modelId="{5E088758-027D-4C83-B21F-25C59733FFC0}" type="presParOf" srcId="{7EC1841F-5292-40F8-B84C-D24299129D40}" destId="{4E84DDEE-93A6-4F45-ABFF-35DDB4CAE3A8}" srcOrd="0" destOrd="0" presId="urn:microsoft.com/office/officeart/2018/2/layout/IconCircleList"/>
    <dgm:cxn modelId="{97B1B52D-27FA-4943-94C6-D536CDC2EC38}" type="presParOf" srcId="{7EC1841F-5292-40F8-B84C-D24299129D40}" destId="{004B59E5-5707-4304-B878-6B0D34C0D1B2}" srcOrd="1" destOrd="0" presId="urn:microsoft.com/office/officeart/2018/2/layout/IconCircleList"/>
    <dgm:cxn modelId="{217591E1-6799-4E72-922C-E3B489ECA406}" type="presParOf" srcId="{7EC1841F-5292-40F8-B84C-D24299129D40}" destId="{D530A590-C0E2-4C70-85A1-F9E4DBA0ACF0}" srcOrd="2" destOrd="0" presId="urn:microsoft.com/office/officeart/2018/2/layout/IconCircleList"/>
    <dgm:cxn modelId="{CF1099BA-51F3-4218-A608-67A331980584}" type="presParOf" srcId="{7EC1841F-5292-40F8-B84C-D24299129D40}" destId="{8C8B7E2E-938A-480C-9714-46003157028E}" srcOrd="3" destOrd="0" presId="urn:microsoft.com/office/officeart/2018/2/layout/IconCircleList"/>
    <dgm:cxn modelId="{66243781-9D1F-4094-9E3B-AD11D0B0E10C}" type="presParOf" srcId="{22DD6207-D9BC-476C-B520-740708C6667D}" destId="{39A4C040-C693-47A2-AA00-64738D38F8AB}" srcOrd="1" destOrd="0" presId="urn:microsoft.com/office/officeart/2018/2/layout/IconCircleList"/>
    <dgm:cxn modelId="{3217D9F4-C4B4-4A24-8F36-E48EB483EC03}" type="presParOf" srcId="{22DD6207-D9BC-476C-B520-740708C6667D}" destId="{CA188A3A-9E82-43FA-955A-B9505784CD45}" srcOrd="2" destOrd="0" presId="urn:microsoft.com/office/officeart/2018/2/layout/IconCircleList"/>
    <dgm:cxn modelId="{EDBB47E5-7F91-4BCA-AA32-9BD1F72469E7}" type="presParOf" srcId="{CA188A3A-9E82-43FA-955A-B9505784CD45}" destId="{7F7EF277-4AFC-411E-886C-6E2FF42C9AFF}" srcOrd="0" destOrd="0" presId="urn:microsoft.com/office/officeart/2018/2/layout/IconCircleList"/>
    <dgm:cxn modelId="{B795B7F3-10E6-4B0F-A73B-A1A25122DAE3}" type="presParOf" srcId="{CA188A3A-9E82-43FA-955A-B9505784CD45}" destId="{76CD25E8-7DAB-4E2A-8182-46E0001D7AD5}" srcOrd="1" destOrd="0" presId="urn:microsoft.com/office/officeart/2018/2/layout/IconCircleList"/>
    <dgm:cxn modelId="{A861E958-2B7F-4D9C-B898-E23DED763C79}" type="presParOf" srcId="{CA188A3A-9E82-43FA-955A-B9505784CD45}" destId="{BB644E38-5BD2-4CC9-AF36-657BBC57BFAC}" srcOrd="2" destOrd="0" presId="urn:microsoft.com/office/officeart/2018/2/layout/IconCircleList"/>
    <dgm:cxn modelId="{B09B8C7F-A34A-4E1A-9CCF-4CA655FCCE79}" type="presParOf" srcId="{CA188A3A-9E82-43FA-955A-B9505784CD45}" destId="{E9610F09-9A7F-4D26-BC02-F775812DB802}" srcOrd="3" destOrd="0" presId="urn:microsoft.com/office/officeart/2018/2/layout/IconCircleList"/>
    <dgm:cxn modelId="{4BCC6F2F-883C-4E98-8A24-C828189162F5}" type="presParOf" srcId="{22DD6207-D9BC-476C-B520-740708C6667D}" destId="{E75C4DBE-E4D3-4A5C-B9EA-F451A62272B9}" srcOrd="3" destOrd="0" presId="urn:microsoft.com/office/officeart/2018/2/layout/IconCircleList"/>
    <dgm:cxn modelId="{0336EF0A-E99D-46A4-8132-84C29B5FBDAA}" type="presParOf" srcId="{22DD6207-D9BC-476C-B520-740708C6667D}" destId="{E607034D-B74F-4B24-9EC3-8C994D4E8CA4}" srcOrd="4" destOrd="0" presId="urn:microsoft.com/office/officeart/2018/2/layout/IconCircleList"/>
    <dgm:cxn modelId="{A4020B46-F637-4459-8A07-C1F93ED76806}" type="presParOf" srcId="{E607034D-B74F-4B24-9EC3-8C994D4E8CA4}" destId="{DA35F8B2-7377-4DD1-B3C7-F1016F6AF2BF}" srcOrd="0" destOrd="0" presId="urn:microsoft.com/office/officeart/2018/2/layout/IconCircleList"/>
    <dgm:cxn modelId="{F601CE6A-425D-4871-B599-10E32460C94F}" type="presParOf" srcId="{E607034D-B74F-4B24-9EC3-8C994D4E8CA4}" destId="{7A2C2FEC-E6CF-41B6-803B-DA2990FAACCE}" srcOrd="1" destOrd="0" presId="urn:microsoft.com/office/officeart/2018/2/layout/IconCircleList"/>
    <dgm:cxn modelId="{9E762887-6E74-462C-973C-DF3B526B454B}" type="presParOf" srcId="{E607034D-B74F-4B24-9EC3-8C994D4E8CA4}" destId="{04689090-4D25-4879-8FE4-8BD10E90BCB1}" srcOrd="2" destOrd="0" presId="urn:microsoft.com/office/officeart/2018/2/layout/IconCircleList"/>
    <dgm:cxn modelId="{A2A95287-BC15-4A5A-B15E-9777A7B26F43}" type="presParOf" srcId="{E607034D-B74F-4B24-9EC3-8C994D4E8CA4}" destId="{4759EC31-011E-44A2-8B06-E95F64EA564A}" srcOrd="3" destOrd="0" presId="urn:microsoft.com/office/officeart/2018/2/layout/IconCircleList"/>
    <dgm:cxn modelId="{6A383D9E-2FCC-4203-A14A-7B015A2D2ADD}" type="presParOf" srcId="{22DD6207-D9BC-476C-B520-740708C6667D}" destId="{DAE5B257-E65E-4149-B0CA-562194C7BFD8}" srcOrd="5" destOrd="0" presId="urn:microsoft.com/office/officeart/2018/2/layout/IconCircleList"/>
    <dgm:cxn modelId="{C4F74D3E-0D37-4277-82BF-97003A87FF62}" type="presParOf" srcId="{22DD6207-D9BC-476C-B520-740708C6667D}" destId="{B9C2B8FE-F68A-4205-824A-CA804AE7F49B}" srcOrd="6" destOrd="0" presId="urn:microsoft.com/office/officeart/2018/2/layout/IconCircleList"/>
    <dgm:cxn modelId="{4DB98148-B532-46BB-805E-6BBB3ACDBB47}" type="presParOf" srcId="{B9C2B8FE-F68A-4205-824A-CA804AE7F49B}" destId="{946A4B88-DA00-4BCF-9505-935F2FCABB02}" srcOrd="0" destOrd="0" presId="urn:microsoft.com/office/officeart/2018/2/layout/IconCircleList"/>
    <dgm:cxn modelId="{A72B6361-F226-43EE-951B-7A7A7C0E5DE4}" type="presParOf" srcId="{B9C2B8FE-F68A-4205-824A-CA804AE7F49B}" destId="{49A3A717-BA7E-47CE-82C6-FDFA668E258B}" srcOrd="1" destOrd="0" presId="urn:microsoft.com/office/officeart/2018/2/layout/IconCircleList"/>
    <dgm:cxn modelId="{D40CF0EA-2C83-4EB8-B7CC-72F3D986AE81}" type="presParOf" srcId="{B9C2B8FE-F68A-4205-824A-CA804AE7F49B}" destId="{12351ED7-4804-4F24-947E-8E4E3034A107}" srcOrd="2" destOrd="0" presId="urn:microsoft.com/office/officeart/2018/2/layout/IconCircleList"/>
    <dgm:cxn modelId="{42747662-4FD0-47A4-B053-6F60D0A65943}" type="presParOf" srcId="{B9C2B8FE-F68A-4205-824A-CA804AE7F49B}" destId="{06025959-23AB-4E90-828E-6A64ED4FE45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B28FE0-D4CD-4523-AE91-675AE0277DDD}"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B64C40F9-B4F3-434F-BA77-5F3DEA3E0B57}">
      <dgm:prSet/>
      <dgm:spPr/>
      <dgm:t>
        <a:bodyPr/>
        <a:lstStyle/>
        <a:p>
          <a:pPr>
            <a:defRPr b="1"/>
          </a:pPr>
          <a:r>
            <a:rPr lang="en-CA"/>
            <a:t>Data preparation </a:t>
          </a:r>
          <a:endParaRPr lang="en-US"/>
        </a:p>
      </dgm:t>
    </dgm:pt>
    <dgm:pt modelId="{DCDADD5D-68EA-4767-AB4A-EA3132EEE9BD}" type="parTrans" cxnId="{1024FF16-8550-48A4-8B46-E3E4040284A4}">
      <dgm:prSet/>
      <dgm:spPr/>
      <dgm:t>
        <a:bodyPr/>
        <a:lstStyle/>
        <a:p>
          <a:endParaRPr lang="en-US"/>
        </a:p>
      </dgm:t>
    </dgm:pt>
    <dgm:pt modelId="{E3970767-148A-4C43-9342-30F3DF3737BB}" type="sibTrans" cxnId="{1024FF16-8550-48A4-8B46-E3E4040284A4}">
      <dgm:prSet/>
      <dgm:spPr/>
      <dgm:t>
        <a:bodyPr/>
        <a:lstStyle/>
        <a:p>
          <a:endParaRPr lang="en-US"/>
        </a:p>
      </dgm:t>
    </dgm:pt>
    <dgm:pt modelId="{1AFE3E44-97CC-4E44-AF1C-58F1638DC673}">
      <dgm:prSet/>
      <dgm:spPr/>
      <dgm:t>
        <a:bodyPr/>
        <a:lstStyle/>
        <a:p>
          <a:r>
            <a:rPr lang="en-CA"/>
            <a:t>Loading and preprocessing </a:t>
          </a:r>
          <a:endParaRPr lang="en-US"/>
        </a:p>
      </dgm:t>
    </dgm:pt>
    <dgm:pt modelId="{0A78B379-79B7-43BF-9684-B4704151AF21}" type="parTrans" cxnId="{9B683F36-0B57-463E-9386-492E2C941853}">
      <dgm:prSet/>
      <dgm:spPr/>
      <dgm:t>
        <a:bodyPr/>
        <a:lstStyle/>
        <a:p>
          <a:endParaRPr lang="en-US"/>
        </a:p>
      </dgm:t>
    </dgm:pt>
    <dgm:pt modelId="{0A4DFB47-6DEE-4FD6-8F05-B3CF42CA2D49}" type="sibTrans" cxnId="{9B683F36-0B57-463E-9386-492E2C941853}">
      <dgm:prSet/>
      <dgm:spPr/>
      <dgm:t>
        <a:bodyPr/>
        <a:lstStyle/>
        <a:p>
          <a:endParaRPr lang="en-US"/>
        </a:p>
      </dgm:t>
    </dgm:pt>
    <dgm:pt modelId="{F9C47017-59E9-4B56-957F-0EADCA8DCA42}">
      <dgm:prSet/>
      <dgm:spPr/>
      <dgm:t>
        <a:bodyPr/>
        <a:lstStyle/>
        <a:p>
          <a:r>
            <a:rPr lang="en-CA"/>
            <a:t>Feature engineering</a:t>
          </a:r>
          <a:endParaRPr lang="en-US"/>
        </a:p>
      </dgm:t>
    </dgm:pt>
    <dgm:pt modelId="{1CEB2FCA-0499-446D-8658-6FF5C1FBB2C8}" type="parTrans" cxnId="{FDEE3EA2-A30E-472C-8620-718A1D2A0BDD}">
      <dgm:prSet/>
      <dgm:spPr/>
      <dgm:t>
        <a:bodyPr/>
        <a:lstStyle/>
        <a:p>
          <a:endParaRPr lang="en-US"/>
        </a:p>
      </dgm:t>
    </dgm:pt>
    <dgm:pt modelId="{3853497A-5CD7-4AB3-8330-67F210B4CA0B}" type="sibTrans" cxnId="{FDEE3EA2-A30E-472C-8620-718A1D2A0BDD}">
      <dgm:prSet/>
      <dgm:spPr/>
      <dgm:t>
        <a:bodyPr/>
        <a:lstStyle/>
        <a:p>
          <a:endParaRPr lang="en-US"/>
        </a:p>
      </dgm:t>
    </dgm:pt>
    <dgm:pt modelId="{DD4B1DA0-168D-4B90-94FC-398AE33B745F}">
      <dgm:prSet/>
      <dgm:spPr/>
      <dgm:t>
        <a:bodyPr/>
        <a:lstStyle/>
        <a:p>
          <a:r>
            <a:rPr lang="en-CA" dirty="0"/>
            <a:t>Graphing </a:t>
          </a:r>
        </a:p>
        <a:p>
          <a:r>
            <a:rPr lang="en-CA" dirty="0" err="1"/>
            <a:t>Train_test_split</a:t>
          </a:r>
          <a:endParaRPr lang="en-US" dirty="0"/>
        </a:p>
      </dgm:t>
    </dgm:pt>
    <dgm:pt modelId="{D600F65B-4987-41D8-B6F6-C44D5E85DCEA}" type="parTrans" cxnId="{8B298511-E190-4EE8-8C74-1C69FA6B1A5A}">
      <dgm:prSet/>
      <dgm:spPr/>
      <dgm:t>
        <a:bodyPr/>
        <a:lstStyle/>
        <a:p>
          <a:endParaRPr lang="en-US"/>
        </a:p>
      </dgm:t>
    </dgm:pt>
    <dgm:pt modelId="{2B7039E2-CB09-4AFD-9E2E-71E1E0A67866}" type="sibTrans" cxnId="{8B298511-E190-4EE8-8C74-1C69FA6B1A5A}">
      <dgm:prSet/>
      <dgm:spPr/>
      <dgm:t>
        <a:bodyPr/>
        <a:lstStyle/>
        <a:p>
          <a:endParaRPr lang="en-US"/>
        </a:p>
      </dgm:t>
    </dgm:pt>
    <dgm:pt modelId="{F4DBAB92-735C-4031-BC2A-A14B1FB4805A}">
      <dgm:prSet/>
      <dgm:spPr/>
      <dgm:t>
        <a:bodyPr/>
        <a:lstStyle/>
        <a:p>
          <a:pPr>
            <a:defRPr b="1"/>
          </a:pPr>
          <a:r>
            <a:rPr lang="en-CA"/>
            <a:t>Model development </a:t>
          </a:r>
          <a:endParaRPr lang="en-US"/>
        </a:p>
      </dgm:t>
    </dgm:pt>
    <dgm:pt modelId="{FCC1F7FF-424E-45D0-9C7D-1A66788161E6}" type="parTrans" cxnId="{DA07A6E3-4259-43C6-B411-C4EEF99965FB}">
      <dgm:prSet/>
      <dgm:spPr/>
      <dgm:t>
        <a:bodyPr/>
        <a:lstStyle/>
        <a:p>
          <a:endParaRPr lang="en-US"/>
        </a:p>
      </dgm:t>
    </dgm:pt>
    <dgm:pt modelId="{2BC907D3-9D79-4F53-9616-9C4F856B8D0D}" type="sibTrans" cxnId="{DA07A6E3-4259-43C6-B411-C4EEF99965FB}">
      <dgm:prSet/>
      <dgm:spPr/>
      <dgm:t>
        <a:bodyPr/>
        <a:lstStyle/>
        <a:p>
          <a:endParaRPr lang="en-US"/>
        </a:p>
      </dgm:t>
    </dgm:pt>
    <dgm:pt modelId="{75365188-C575-4268-A93E-A4BC193DB666}">
      <dgm:prSet/>
      <dgm:spPr/>
      <dgm:t>
        <a:bodyPr/>
        <a:lstStyle/>
        <a:p>
          <a:r>
            <a:rPr lang="en-CA"/>
            <a:t>Logistic regression </a:t>
          </a:r>
          <a:endParaRPr lang="en-US"/>
        </a:p>
      </dgm:t>
    </dgm:pt>
    <dgm:pt modelId="{72624335-F2C0-4FDF-A3B6-34B745F97ADA}" type="parTrans" cxnId="{6A861EF3-8909-4191-88CD-CDD2421967EF}">
      <dgm:prSet/>
      <dgm:spPr/>
      <dgm:t>
        <a:bodyPr/>
        <a:lstStyle/>
        <a:p>
          <a:endParaRPr lang="en-US"/>
        </a:p>
      </dgm:t>
    </dgm:pt>
    <dgm:pt modelId="{F3920EF7-2229-4FEE-BF96-7E4921602D47}" type="sibTrans" cxnId="{6A861EF3-8909-4191-88CD-CDD2421967EF}">
      <dgm:prSet/>
      <dgm:spPr/>
      <dgm:t>
        <a:bodyPr/>
        <a:lstStyle/>
        <a:p>
          <a:endParaRPr lang="en-US"/>
        </a:p>
      </dgm:t>
    </dgm:pt>
    <dgm:pt modelId="{DD9E35F7-2526-47E2-B68D-0B630DB8FDCB}">
      <dgm:prSet/>
      <dgm:spPr/>
      <dgm:t>
        <a:bodyPr/>
        <a:lstStyle/>
        <a:p>
          <a:r>
            <a:rPr lang="en-CA"/>
            <a:t>Random forest </a:t>
          </a:r>
          <a:endParaRPr lang="en-US"/>
        </a:p>
      </dgm:t>
    </dgm:pt>
    <dgm:pt modelId="{4AC1D58E-7441-4713-B1CA-C544DCFCE9BA}" type="parTrans" cxnId="{37A69E06-763D-4D2E-AEBF-5B3C81766653}">
      <dgm:prSet/>
      <dgm:spPr/>
      <dgm:t>
        <a:bodyPr/>
        <a:lstStyle/>
        <a:p>
          <a:endParaRPr lang="en-US"/>
        </a:p>
      </dgm:t>
    </dgm:pt>
    <dgm:pt modelId="{B4C9A90F-086D-41CF-B62D-87C0725D8FC1}" type="sibTrans" cxnId="{37A69E06-763D-4D2E-AEBF-5B3C81766653}">
      <dgm:prSet/>
      <dgm:spPr/>
      <dgm:t>
        <a:bodyPr/>
        <a:lstStyle/>
        <a:p>
          <a:endParaRPr lang="en-US"/>
        </a:p>
      </dgm:t>
    </dgm:pt>
    <dgm:pt modelId="{DCAF1A12-B0FA-4C24-9713-CAC8546AA100}">
      <dgm:prSet/>
      <dgm:spPr/>
      <dgm:t>
        <a:bodyPr/>
        <a:lstStyle/>
        <a:p>
          <a:r>
            <a:rPr lang="en-CA"/>
            <a:t>XGBoost </a:t>
          </a:r>
          <a:endParaRPr lang="en-US"/>
        </a:p>
      </dgm:t>
    </dgm:pt>
    <dgm:pt modelId="{E274F0EB-54C6-4311-A4C7-FD64F47415BA}" type="parTrans" cxnId="{611B697B-5091-4765-BC5F-80314772301B}">
      <dgm:prSet/>
      <dgm:spPr/>
      <dgm:t>
        <a:bodyPr/>
        <a:lstStyle/>
        <a:p>
          <a:endParaRPr lang="en-US"/>
        </a:p>
      </dgm:t>
    </dgm:pt>
    <dgm:pt modelId="{F35D7079-3E95-4859-9D26-6ED9579C97A6}" type="sibTrans" cxnId="{611B697B-5091-4765-BC5F-80314772301B}">
      <dgm:prSet/>
      <dgm:spPr/>
      <dgm:t>
        <a:bodyPr/>
        <a:lstStyle/>
        <a:p>
          <a:endParaRPr lang="en-US"/>
        </a:p>
      </dgm:t>
    </dgm:pt>
    <dgm:pt modelId="{BC522E5D-845E-4D56-96F6-5C5BA42235F7}">
      <dgm:prSet/>
      <dgm:spPr/>
      <dgm:t>
        <a:bodyPr/>
        <a:lstStyle/>
        <a:p>
          <a:pPr>
            <a:defRPr b="1"/>
          </a:pPr>
          <a:r>
            <a:rPr lang="en-CA"/>
            <a:t>Hyperparameter tuning </a:t>
          </a:r>
          <a:endParaRPr lang="en-US"/>
        </a:p>
      </dgm:t>
    </dgm:pt>
    <dgm:pt modelId="{95570A79-6736-4B76-A72E-110C324186CE}" type="parTrans" cxnId="{3CFEFC2C-FE2D-416C-8EC3-592F2031D8B4}">
      <dgm:prSet/>
      <dgm:spPr/>
      <dgm:t>
        <a:bodyPr/>
        <a:lstStyle/>
        <a:p>
          <a:endParaRPr lang="en-US"/>
        </a:p>
      </dgm:t>
    </dgm:pt>
    <dgm:pt modelId="{9CC8B5CB-1B46-4170-9010-A3F59A9EE38C}" type="sibTrans" cxnId="{3CFEFC2C-FE2D-416C-8EC3-592F2031D8B4}">
      <dgm:prSet/>
      <dgm:spPr/>
      <dgm:t>
        <a:bodyPr/>
        <a:lstStyle/>
        <a:p>
          <a:endParaRPr lang="en-US"/>
        </a:p>
      </dgm:t>
    </dgm:pt>
    <dgm:pt modelId="{7DA2798F-AA57-4EAF-B007-95BA214E72E7}">
      <dgm:prSet/>
      <dgm:spPr/>
      <dgm:t>
        <a:bodyPr/>
        <a:lstStyle/>
        <a:p>
          <a:pPr>
            <a:defRPr b="1"/>
          </a:pPr>
          <a:r>
            <a:rPr lang="en-CA"/>
            <a:t>Model Evaluation </a:t>
          </a:r>
          <a:endParaRPr lang="en-US"/>
        </a:p>
      </dgm:t>
    </dgm:pt>
    <dgm:pt modelId="{39DC1340-3FA5-4F3B-B1C7-B9A7FD17BFEF}" type="parTrans" cxnId="{2842C68D-BEFA-46B7-8FC5-95C50D647D41}">
      <dgm:prSet/>
      <dgm:spPr/>
      <dgm:t>
        <a:bodyPr/>
        <a:lstStyle/>
        <a:p>
          <a:endParaRPr lang="en-US"/>
        </a:p>
      </dgm:t>
    </dgm:pt>
    <dgm:pt modelId="{BCEE8F06-4393-4C9A-A5F1-5AC4C47B1991}" type="sibTrans" cxnId="{2842C68D-BEFA-46B7-8FC5-95C50D647D41}">
      <dgm:prSet/>
      <dgm:spPr/>
      <dgm:t>
        <a:bodyPr/>
        <a:lstStyle/>
        <a:p>
          <a:endParaRPr lang="en-US"/>
        </a:p>
      </dgm:t>
    </dgm:pt>
    <dgm:pt modelId="{822B3B55-580B-4ED8-8BAF-9DB3869B5BE1}">
      <dgm:prSet/>
      <dgm:spPr/>
      <dgm:t>
        <a:bodyPr/>
        <a:lstStyle/>
        <a:p>
          <a:r>
            <a:rPr lang="en-CA"/>
            <a:t>Accuracy, precision, recall, f1, roc_auc </a:t>
          </a:r>
          <a:endParaRPr lang="en-US"/>
        </a:p>
      </dgm:t>
    </dgm:pt>
    <dgm:pt modelId="{2445D8C6-F9E1-4046-9FED-E0631907A3E2}" type="parTrans" cxnId="{ED50C21E-9B1F-417D-9423-89D600BD9AD7}">
      <dgm:prSet/>
      <dgm:spPr/>
      <dgm:t>
        <a:bodyPr/>
        <a:lstStyle/>
        <a:p>
          <a:endParaRPr lang="en-US"/>
        </a:p>
      </dgm:t>
    </dgm:pt>
    <dgm:pt modelId="{A35825D2-5725-46E7-9524-648C4E5E7382}" type="sibTrans" cxnId="{ED50C21E-9B1F-417D-9423-89D600BD9AD7}">
      <dgm:prSet/>
      <dgm:spPr/>
      <dgm:t>
        <a:bodyPr/>
        <a:lstStyle/>
        <a:p>
          <a:endParaRPr lang="en-US"/>
        </a:p>
      </dgm:t>
    </dgm:pt>
    <dgm:pt modelId="{403F13CF-B5B3-41D5-B26E-4EAAE3CD3C90}" type="pres">
      <dgm:prSet presAssocID="{80B28FE0-D4CD-4523-AE91-675AE0277DDD}" presName="root" presStyleCnt="0">
        <dgm:presLayoutVars>
          <dgm:dir/>
          <dgm:resizeHandles val="exact"/>
        </dgm:presLayoutVars>
      </dgm:prSet>
      <dgm:spPr/>
    </dgm:pt>
    <dgm:pt modelId="{CB0B0AE6-D2F6-4BE7-88F9-A0682BE2403D}" type="pres">
      <dgm:prSet presAssocID="{B64C40F9-B4F3-434F-BA77-5F3DEA3E0B57}" presName="compNode" presStyleCnt="0"/>
      <dgm:spPr/>
    </dgm:pt>
    <dgm:pt modelId="{D4D004E5-0D50-42C9-9728-DD60C28921F9}" type="pres">
      <dgm:prSet presAssocID="{B64C40F9-B4F3-434F-BA77-5F3DEA3E0B5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FE5CF9CA-4ABA-4E94-BD58-33D10C1A6867}" type="pres">
      <dgm:prSet presAssocID="{B64C40F9-B4F3-434F-BA77-5F3DEA3E0B57}" presName="iconSpace" presStyleCnt="0"/>
      <dgm:spPr/>
    </dgm:pt>
    <dgm:pt modelId="{9DBF79F0-2E49-4FDA-AF5D-0661C160A4B8}" type="pres">
      <dgm:prSet presAssocID="{B64C40F9-B4F3-434F-BA77-5F3DEA3E0B57}" presName="parTx" presStyleLbl="revTx" presStyleIdx="0" presStyleCnt="8">
        <dgm:presLayoutVars>
          <dgm:chMax val="0"/>
          <dgm:chPref val="0"/>
        </dgm:presLayoutVars>
      </dgm:prSet>
      <dgm:spPr/>
    </dgm:pt>
    <dgm:pt modelId="{5EC889A4-95A8-41DC-9AB1-FEA017AED374}" type="pres">
      <dgm:prSet presAssocID="{B64C40F9-B4F3-434F-BA77-5F3DEA3E0B57}" presName="txSpace" presStyleCnt="0"/>
      <dgm:spPr/>
    </dgm:pt>
    <dgm:pt modelId="{21711BAB-B02D-4DD5-9F41-200FF1E2B5F2}" type="pres">
      <dgm:prSet presAssocID="{B64C40F9-B4F3-434F-BA77-5F3DEA3E0B57}" presName="desTx" presStyleLbl="revTx" presStyleIdx="1" presStyleCnt="8">
        <dgm:presLayoutVars/>
      </dgm:prSet>
      <dgm:spPr/>
    </dgm:pt>
    <dgm:pt modelId="{CDAF5325-47A6-4A04-BE3D-E76A31E61339}" type="pres">
      <dgm:prSet presAssocID="{E3970767-148A-4C43-9342-30F3DF3737BB}" presName="sibTrans" presStyleCnt="0"/>
      <dgm:spPr/>
    </dgm:pt>
    <dgm:pt modelId="{07397751-EB63-4DA4-8745-6456AD130909}" type="pres">
      <dgm:prSet presAssocID="{F4DBAB92-735C-4031-BC2A-A14B1FB4805A}" presName="compNode" presStyleCnt="0"/>
      <dgm:spPr/>
    </dgm:pt>
    <dgm:pt modelId="{F6954EE3-ADC0-4CE5-A29D-AC370FEA9D76}" type="pres">
      <dgm:prSet presAssocID="{F4DBAB92-735C-4031-BC2A-A14B1FB4805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181F6210-3DEC-40FC-9830-9BA5DA793ABD}" type="pres">
      <dgm:prSet presAssocID="{F4DBAB92-735C-4031-BC2A-A14B1FB4805A}" presName="iconSpace" presStyleCnt="0"/>
      <dgm:spPr/>
    </dgm:pt>
    <dgm:pt modelId="{C417C2EF-8884-4EE5-B78B-4504659CCE66}" type="pres">
      <dgm:prSet presAssocID="{F4DBAB92-735C-4031-BC2A-A14B1FB4805A}" presName="parTx" presStyleLbl="revTx" presStyleIdx="2" presStyleCnt="8">
        <dgm:presLayoutVars>
          <dgm:chMax val="0"/>
          <dgm:chPref val="0"/>
        </dgm:presLayoutVars>
      </dgm:prSet>
      <dgm:spPr/>
    </dgm:pt>
    <dgm:pt modelId="{660010F9-6F9A-4C35-960C-9C1ED0A02C95}" type="pres">
      <dgm:prSet presAssocID="{F4DBAB92-735C-4031-BC2A-A14B1FB4805A}" presName="txSpace" presStyleCnt="0"/>
      <dgm:spPr/>
    </dgm:pt>
    <dgm:pt modelId="{952B34EB-418F-4990-B81C-6D7928929205}" type="pres">
      <dgm:prSet presAssocID="{F4DBAB92-735C-4031-BC2A-A14B1FB4805A}" presName="desTx" presStyleLbl="revTx" presStyleIdx="3" presStyleCnt="8">
        <dgm:presLayoutVars/>
      </dgm:prSet>
      <dgm:spPr/>
    </dgm:pt>
    <dgm:pt modelId="{60118FDA-FA43-4DF3-A941-720112C506D9}" type="pres">
      <dgm:prSet presAssocID="{2BC907D3-9D79-4F53-9616-9C4F856B8D0D}" presName="sibTrans" presStyleCnt="0"/>
      <dgm:spPr/>
    </dgm:pt>
    <dgm:pt modelId="{893985C0-57AA-4566-BA71-68CBAF51367D}" type="pres">
      <dgm:prSet presAssocID="{BC522E5D-845E-4D56-96F6-5C5BA42235F7}" presName="compNode" presStyleCnt="0"/>
      <dgm:spPr/>
    </dgm:pt>
    <dgm:pt modelId="{7466EF3F-04BA-450A-9BCE-56E9D0C11393}" type="pres">
      <dgm:prSet presAssocID="{BC522E5D-845E-4D56-96F6-5C5BA42235F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9090DD31-E9ED-4B02-9343-0D52BE3102F0}" type="pres">
      <dgm:prSet presAssocID="{BC522E5D-845E-4D56-96F6-5C5BA42235F7}" presName="iconSpace" presStyleCnt="0"/>
      <dgm:spPr/>
    </dgm:pt>
    <dgm:pt modelId="{1F13C163-CE52-4D01-A792-E752A2751A95}" type="pres">
      <dgm:prSet presAssocID="{BC522E5D-845E-4D56-96F6-5C5BA42235F7}" presName="parTx" presStyleLbl="revTx" presStyleIdx="4" presStyleCnt="8">
        <dgm:presLayoutVars>
          <dgm:chMax val="0"/>
          <dgm:chPref val="0"/>
        </dgm:presLayoutVars>
      </dgm:prSet>
      <dgm:spPr/>
    </dgm:pt>
    <dgm:pt modelId="{8514FD40-A811-4F72-B378-1E39BB35FF98}" type="pres">
      <dgm:prSet presAssocID="{BC522E5D-845E-4D56-96F6-5C5BA42235F7}" presName="txSpace" presStyleCnt="0"/>
      <dgm:spPr/>
    </dgm:pt>
    <dgm:pt modelId="{5A8A52A0-3B09-4246-BEAB-D8120F111347}" type="pres">
      <dgm:prSet presAssocID="{BC522E5D-845E-4D56-96F6-5C5BA42235F7}" presName="desTx" presStyleLbl="revTx" presStyleIdx="5" presStyleCnt="8">
        <dgm:presLayoutVars/>
      </dgm:prSet>
      <dgm:spPr/>
    </dgm:pt>
    <dgm:pt modelId="{620D0449-A040-4EC4-B425-79FADD182624}" type="pres">
      <dgm:prSet presAssocID="{9CC8B5CB-1B46-4170-9010-A3F59A9EE38C}" presName="sibTrans" presStyleCnt="0"/>
      <dgm:spPr/>
    </dgm:pt>
    <dgm:pt modelId="{0B695EA6-F335-443D-91F9-FC0A6F0BC8C6}" type="pres">
      <dgm:prSet presAssocID="{7DA2798F-AA57-4EAF-B007-95BA214E72E7}" presName="compNode" presStyleCnt="0"/>
      <dgm:spPr/>
    </dgm:pt>
    <dgm:pt modelId="{5202B2A8-476F-431F-A8C8-37A811CE0E35}" type="pres">
      <dgm:prSet presAssocID="{7DA2798F-AA57-4EAF-B007-95BA214E72E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ext>
      </dgm:extLst>
    </dgm:pt>
    <dgm:pt modelId="{15C8F87A-5E54-4335-8B3D-A96F655793E0}" type="pres">
      <dgm:prSet presAssocID="{7DA2798F-AA57-4EAF-B007-95BA214E72E7}" presName="iconSpace" presStyleCnt="0"/>
      <dgm:spPr/>
    </dgm:pt>
    <dgm:pt modelId="{CDA5A775-C8D9-45CC-9CB1-84BD0598D651}" type="pres">
      <dgm:prSet presAssocID="{7DA2798F-AA57-4EAF-B007-95BA214E72E7}" presName="parTx" presStyleLbl="revTx" presStyleIdx="6" presStyleCnt="8">
        <dgm:presLayoutVars>
          <dgm:chMax val="0"/>
          <dgm:chPref val="0"/>
        </dgm:presLayoutVars>
      </dgm:prSet>
      <dgm:spPr/>
    </dgm:pt>
    <dgm:pt modelId="{F1035A5C-5F14-4245-BA75-757CB2DCD2FE}" type="pres">
      <dgm:prSet presAssocID="{7DA2798F-AA57-4EAF-B007-95BA214E72E7}" presName="txSpace" presStyleCnt="0"/>
      <dgm:spPr/>
    </dgm:pt>
    <dgm:pt modelId="{8CE7937E-E2ED-4FCA-AE6C-8555C631EBC5}" type="pres">
      <dgm:prSet presAssocID="{7DA2798F-AA57-4EAF-B007-95BA214E72E7}" presName="desTx" presStyleLbl="revTx" presStyleIdx="7" presStyleCnt="8">
        <dgm:presLayoutVars/>
      </dgm:prSet>
      <dgm:spPr/>
    </dgm:pt>
  </dgm:ptLst>
  <dgm:cxnLst>
    <dgm:cxn modelId="{37A69E06-763D-4D2E-AEBF-5B3C81766653}" srcId="{F4DBAB92-735C-4031-BC2A-A14B1FB4805A}" destId="{DD9E35F7-2526-47E2-B68D-0B630DB8FDCB}" srcOrd="1" destOrd="0" parTransId="{4AC1D58E-7441-4713-B1CA-C544DCFCE9BA}" sibTransId="{B4C9A90F-086D-41CF-B62D-87C0725D8FC1}"/>
    <dgm:cxn modelId="{5933690E-B49B-44C9-B601-57B1FAC45D52}" type="presOf" srcId="{BC522E5D-845E-4D56-96F6-5C5BA42235F7}" destId="{1F13C163-CE52-4D01-A792-E752A2751A95}" srcOrd="0" destOrd="0" presId="urn:microsoft.com/office/officeart/2018/2/layout/IconLabelDescriptionList"/>
    <dgm:cxn modelId="{8B298511-E190-4EE8-8C74-1C69FA6B1A5A}" srcId="{B64C40F9-B4F3-434F-BA77-5F3DEA3E0B57}" destId="{DD4B1DA0-168D-4B90-94FC-398AE33B745F}" srcOrd="2" destOrd="0" parTransId="{D600F65B-4987-41D8-B6F6-C44D5E85DCEA}" sibTransId="{2B7039E2-CB09-4AFD-9E2E-71E1E0A67866}"/>
    <dgm:cxn modelId="{5500C412-595D-4F6D-95D4-43AE673C639B}" type="presOf" srcId="{B64C40F9-B4F3-434F-BA77-5F3DEA3E0B57}" destId="{9DBF79F0-2E49-4FDA-AF5D-0661C160A4B8}" srcOrd="0" destOrd="0" presId="urn:microsoft.com/office/officeart/2018/2/layout/IconLabelDescriptionList"/>
    <dgm:cxn modelId="{1024FF16-8550-48A4-8B46-E3E4040284A4}" srcId="{80B28FE0-D4CD-4523-AE91-675AE0277DDD}" destId="{B64C40F9-B4F3-434F-BA77-5F3DEA3E0B57}" srcOrd="0" destOrd="0" parTransId="{DCDADD5D-68EA-4767-AB4A-EA3132EEE9BD}" sibTransId="{E3970767-148A-4C43-9342-30F3DF3737BB}"/>
    <dgm:cxn modelId="{ED50C21E-9B1F-417D-9423-89D600BD9AD7}" srcId="{7DA2798F-AA57-4EAF-B007-95BA214E72E7}" destId="{822B3B55-580B-4ED8-8BAF-9DB3869B5BE1}" srcOrd="0" destOrd="0" parTransId="{2445D8C6-F9E1-4046-9FED-E0631907A3E2}" sibTransId="{A35825D2-5725-46E7-9524-648C4E5E7382}"/>
    <dgm:cxn modelId="{E3264E21-5A4B-4B78-A944-C1F005F19F3B}" type="presOf" srcId="{822B3B55-580B-4ED8-8BAF-9DB3869B5BE1}" destId="{8CE7937E-E2ED-4FCA-AE6C-8555C631EBC5}" srcOrd="0" destOrd="0" presId="urn:microsoft.com/office/officeart/2018/2/layout/IconLabelDescriptionList"/>
    <dgm:cxn modelId="{B4B55D25-9C4B-4975-ADD6-DB56516E7028}" type="presOf" srcId="{F9C47017-59E9-4B56-957F-0EADCA8DCA42}" destId="{21711BAB-B02D-4DD5-9F41-200FF1E2B5F2}" srcOrd="0" destOrd="1" presId="urn:microsoft.com/office/officeart/2018/2/layout/IconLabelDescriptionList"/>
    <dgm:cxn modelId="{3CFEFC2C-FE2D-416C-8EC3-592F2031D8B4}" srcId="{80B28FE0-D4CD-4523-AE91-675AE0277DDD}" destId="{BC522E5D-845E-4D56-96F6-5C5BA42235F7}" srcOrd="2" destOrd="0" parTransId="{95570A79-6736-4B76-A72E-110C324186CE}" sibTransId="{9CC8B5CB-1B46-4170-9010-A3F59A9EE38C}"/>
    <dgm:cxn modelId="{9B683F36-0B57-463E-9386-492E2C941853}" srcId="{B64C40F9-B4F3-434F-BA77-5F3DEA3E0B57}" destId="{1AFE3E44-97CC-4E44-AF1C-58F1638DC673}" srcOrd="0" destOrd="0" parTransId="{0A78B379-79B7-43BF-9684-B4704151AF21}" sibTransId="{0A4DFB47-6DEE-4FD6-8F05-B3CF42CA2D49}"/>
    <dgm:cxn modelId="{4786F35B-F877-46FA-890B-C2187E6D64C8}" type="presOf" srcId="{DCAF1A12-B0FA-4C24-9713-CAC8546AA100}" destId="{952B34EB-418F-4990-B81C-6D7928929205}" srcOrd="0" destOrd="2" presId="urn:microsoft.com/office/officeart/2018/2/layout/IconLabelDescriptionList"/>
    <dgm:cxn modelId="{3E801C51-F585-4D9E-870D-24808F733E97}" type="presOf" srcId="{80B28FE0-D4CD-4523-AE91-675AE0277DDD}" destId="{403F13CF-B5B3-41D5-B26E-4EAAE3CD3C90}" srcOrd="0" destOrd="0" presId="urn:microsoft.com/office/officeart/2018/2/layout/IconLabelDescriptionList"/>
    <dgm:cxn modelId="{16E96C77-A2E7-4975-9332-83C7F09283F4}" type="presOf" srcId="{7DA2798F-AA57-4EAF-B007-95BA214E72E7}" destId="{CDA5A775-C8D9-45CC-9CB1-84BD0598D651}" srcOrd="0" destOrd="0" presId="urn:microsoft.com/office/officeart/2018/2/layout/IconLabelDescriptionList"/>
    <dgm:cxn modelId="{611B697B-5091-4765-BC5F-80314772301B}" srcId="{F4DBAB92-735C-4031-BC2A-A14B1FB4805A}" destId="{DCAF1A12-B0FA-4C24-9713-CAC8546AA100}" srcOrd="2" destOrd="0" parTransId="{E274F0EB-54C6-4311-A4C7-FD64F47415BA}" sibTransId="{F35D7079-3E95-4859-9D26-6ED9579C97A6}"/>
    <dgm:cxn modelId="{7C882787-815E-437F-A9F2-DB6B1A60FC01}" type="presOf" srcId="{DD9E35F7-2526-47E2-B68D-0B630DB8FDCB}" destId="{952B34EB-418F-4990-B81C-6D7928929205}" srcOrd="0" destOrd="1" presId="urn:microsoft.com/office/officeart/2018/2/layout/IconLabelDescriptionList"/>
    <dgm:cxn modelId="{2842C68D-BEFA-46B7-8FC5-95C50D647D41}" srcId="{80B28FE0-D4CD-4523-AE91-675AE0277DDD}" destId="{7DA2798F-AA57-4EAF-B007-95BA214E72E7}" srcOrd="3" destOrd="0" parTransId="{39DC1340-3FA5-4F3B-B1C7-B9A7FD17BFEF}" sibTransId="{BCEE8F06-4393-4C9A-A5F1-5AC4C47B1991}"/>
    <dgm:cxn modelId="{208F9690-975D-468F-BDE4-0C582FB7180C}" type="presOf" srcId="{DD4B1DA0-168D-4B90-94FC-398AE33B745F}" destId="{21711BAB-B02D-4DD5-9F41-200FF1E2B5F2}" srcOrd="0" destOrd="2" presId="urn:microsoft.com/office/officeart/2018/2/layout/IconLabelDescriptionList"/>
    <dgm:cxn modelId="{845B4B97-A4BF-4E75-8E86-8BC340A8A691}" type="presOf" srcId="{1AFE3E44-97CC-4E44-AF1C-58F1638DC673}" destId="{21711BAB-B02D-4DD5-9F41-200FF1E2B5F2}" srcOrd="0" destOrd="0" presId="urn:microsoft.com/office/officeart/2018/2/layout/IconLabelDescriptionList"/>
    <dgm:cxn modelId="{475A39A0-CB4B-4A24-8DBF-73520A6044E6}" type="presOf" srcId="{F4DBAB92-735C-4031-BC2A-A14B1FB4805A}" destId="{C417C2EF-8884-4EE5-B78B-4504659CCE66}" srcOrd="0" destOrd="0" presId="urn:microsoft.com/office/officeart/2018/2/layout/IconLabelDescriptionList"/>
    <dgm:cxn modelId="{FDEE3EA2-A30E-472C-8620-718A1D2A0BDD}" srcId="{B64C40F9-B4F3-434F-BA77-5F3DEA3E0B57}" destId="{F9C47017-59E9-4B56-957F-0EADCA8DCA42}" srcOrd="1" destOrd="0" parTransId="{1CEB2FCA-0499-446D-8658-6FF5C1FBB2C8}" sibTransId="{3853497A-5CD7-4AB3-8330-67F210B4CA0B}"/>
    <dgm:cxn modelId="{861F79B2-30D3-48DE-BD83-B77946626531}" type="presOf" srcId="{75365188-C575-4268-A93E-A4BC193DB666}" destId="{952B34EB-418F-4990-B81C-6D7928929205}" srcOrd="0" destOrd="0" presId="urn:microsoft.com/office/officeart/2018/2/layout/IconLabelDescriptionList"/>
    <dgm:cxn modelId="{DA07A6E3-4259-43C6-B411-C4EEF99965FB}" srcId="{80B28FE0-D4CD-4523-AE91-675AE0277DDD}" destId="{F4DBAB92-735C-4031-BC2A-A14B1FB4805A}" srcOrd="1" destOrd="0" parTransId="{FCC1F7FF-424E-45D0-9C7D-1A66788161E6}" sibTransId="{2BC907D3-9D79-4F53-9616-9C4F856B8D0D}"/>
    <dgm:cxn modelId="{6A861EF3-8909-4191-88CD-CDD2421967EF}" srcId="{F4DBAB92-735C-4031-BC2A-A14B1FB4805A}" destId="{75365188-C575-4268-A93E-A4BC193DB666}" srcOrd="0" destOrd="0" parTransId="{72624335-F2C0-4FDF-A3B6-34B745F97ADA}" sibTransId="{F3920EF7-2229-4FEE-BF96-7E4921602D47}"/>
    <dgm:cxn modelId="{87975525-D27D-4617-B261-8121A05B1501}" type="presParOf" srcId="{403F13CF-B5B3-41D5-B26E-4EAAE3CD3C90}" destId="{CB0B0AE6-D2F6-4BE7-88F9-A0682BE2403D}" srcOrd="0" destOrd="0" presId="urn:microsoft.com/office/officeart/2018/2/layout/IconLabelDescriptionList"/>
    <dgm:cxn modelId="{C9DC5A2C-F0BA-4CFB-B03E-DFF1BA61097A}" type="presParOf" srcId="{CB0B0AE6-D2F6-4BE7-88F9-A0682BE2403D}" destId="{D4D004E5-0D50-42C9-9728-DD60C28921F9}" srcOrd="0" destOrd="0" presId="urn:microsoft.com/office/officeart/2018/2/layout/IconLabelDescriptionList"/>
    <dgm:cxn modelId="{9ABFDF8E-8C81-40E0-AA04-0A6AD4453B4E}" type="presParOf" srcId="{CB0B0AE6-D2F6-4BE7-88F9-A0682BE2403D}" destId="{FE5CF9CA-4ABA-4E94-BD58-33D10C1A6867}" srcOrd="1" destOrd="0" presId="urn:microsoft.com/office/officeart/2018/2/layout/IconLabelDescriptionList"/>
    <dgm:cxn modelId="{973EE94C-0173-4DDA-A016-0D32DE87B2AD}" type="presParOf" srcId="{CB0B0AE6-D2F6-4BE7-88F9-A0682BE2403D}" destId="{9DBF79F0-2E49-4FDA-AF5D-0661C160A4B8}" srcOrd="2" destOrd="0" presId="urn:microsoft.com/office/officeart/2018/2/layout/IconLabelDescriptionList"/>
    <dgm:cxn modelId="{2324534F-D502-491C-BD85-3E12715D2958}" type="presParOf" srcId="{CB0B0AE6-D2F6-4BE7-88F9-A0682BE2403D}" destId="{5EC889A4-95A8-41DC-9AB1-FEA017AED374}" srcOrd="3" destOrd="0" presId="urn:microsoft.com/office/officeart/2018/2/layout/IconLabelDescriptionList"/>
    <dgm:cxn modelId="{055430D8-F41E-457F-B104-7F9EF921351B}" type="presParOf" srcId="{CB0B0AE6-D2F6-4BE7-88F9-A0682BE2403D}" destId="{21711BAB-B02D-4DD5-9F41-200FF1E2B5F2}" srcOrd="4" destOrd="0" presId="urn:microsoft.com/office/officeart/2018/2/layout/IconLabelDescriptionList"/>
    <dgm:cxn modelId="{32D7778B-FCDC-48C7-A0F6-AD0918B9EAE1}" type="presParOf" srcId="{403F13CF-B5B3-41D5-B26E-4EAAE3CD3C90}" destId="{CDAF5325-47A6-4A04-BE3D-E76A31E61339}" srcOrd="1" destOrd="0" presId="urn:microsoft.com/office/officeart/2018/2/layout/IconLabelDescriptionList"/>
    <dgm:cxn modelId="{D114AFD2-0181-46E0-B1EC-F13DEF0B68B7}" type="presParOf" srcId="{403F13CF-B5B3-41D5-B26E-4EAAE3CD3C90}" destId="{07397751-EB63-4DA4-8745-6456AD130909}" srcOrd="2" destOrd="0" presId="urn:microsoft.com/office/officeart/2018/2/layout/IconLabelDescriptionList"/>
    <dgm:cxn modelId="{A260A3A0-ECA8-4ACF-B949-4139F3250D79}" type="presParOf" srcId="{07397751-EB63-4DA4-8745-6456AD130909}" destId="{F6954EE3-ADC0-4CE5-A29D-AC370FEA9D76}" srcOrd="0" destOrd="0" presId="urn:microsoft.com/office/officeart/2018/2/layout/IconLabelDescriptionList"/>
    <dgm:cxn modelId="{C48AFF61-8CC9-4F53-B3E3-0B0EA01D1B42}" type="presParOf" srcId="{07397751-EB63-4DA4-8745-6456AD130909}" destId="{181F6210-3DEC-40FC-9830-9BA5DA793ABD}" srcOrd="1" destOrd="0" presId="urn:microsoft.com/office/officeart/2018/2/layout/IconLabelDescriptionList"/>
    <dgm:cxn modelId="{E939A760-08CF-41F0-B40E-21BE3ADB9E43}" type="presParOf" srcId="{07397751-EB63-4DA4-8745-6456AD130909}" destId="{C417C2EF-8884-4EE5-B78B-4504659CCE66}" srcOrd="2" destOrd="0" presId="urn:microsoft.com/office/officeart/2018/2/layout/IconLabelDescriptionList"/>
    <dgm:cxn modelId="{45F1C26E-3F0C-41B0-B552-F0DA5EB45F80}" type="presParOf" srcId="{07397751-EB63-4DA4-8745-6456AD130909}" destId="{660010F9-6F9A-4C35-960C-9C1ED0A02C95}" srcOrd="3" destOrd="0" presId="urn:microsoft.com/office/officeart/2018/2/layout/IconLabelDescriptionList"/>
    <dgm:cxn modelId="{AFADF9D7-3113-4185-B233-8403938FB2E0}" type="presParOf" srcId="{07397751-EB63-4DA4-8745-6456AD130909}" destId="{952B34EB-418F-4990-B81C-6D7928929205}" srcOrd="4" destOrd="0" presId="urn:microsoft.com/office/officeart/2018/2/layout/IconLabelDescriptionList"/>
    <dgm:cxn modelId="{6B4A6821-4159-49F7-86CE-8705B3DE47D4}" type="presParOf" srcId="{403F13CF-B5B3-41D5-B26E-4EAAE3CD3C90}" destId="{60118FDA-FA43-4DF3-A941-720112C506D9}" srcOrd="3" destOrd="0" presId="urn:microsoft.com/office/officeart/2018/2/layout/IconLabelDescriptionList"/>
    <dgm:cxn modelId="{C8B4FE41-E8B2-4D11-8E08-C96AFD8B8D4F}" type="presParOf" srcId="{403F13CF-B5B3-41D5-B26E-4EAAE3CD3C90}" destId="{893985C0-57AA-4566-BA71-68CBAF51367D}" srcOrd="4" destOrd="0" presId="urn:microsoft.com/office/officeart/2018/2/layout/IconLabelDescriptionList"/>
    <dgm:cxn modelId="{59A01C91-AD7D-45EF-9C36-FE68E32788BD}" type="presParOf" srcId="{893985C0-57AA-4566-BA71-68CBAF51367D}" destId="{7466EF3F-04BA-450A-9BCE-56E9D0C11393}" srcOrd="0" destOrd="0" presId="urn:microsoft.com/office/officeart/2018/2/layout/IconLabelDescriptionList"/>
    <dgm:cxn modelId="{3CC39D6D-C6AD-40FF-8911-C3A996DE9430}" type="presParOf" srcId="{893985C0-57AA-4566-BA71-68CBAF51367D}" destId="{9090DD31-E9ED-4B02-9343-0D52BE3102F0}" srcOrd="1" destOrd="0" presId="urn:microsoft.com/office/officeart/2018/2/layout/IconLabelDescriptionList"/>
    <dgm:cxn modelId="{1D08C4A7-8067-4311-964E-D24E1A295478}" type="presParOf" srcId="{893985C0-57AA-4566-BA71-68CBAF51367D}" destId="{1F13C163-CE52-4D01-A792-E752A2751A95}" srcOrd="2" destOrd="0" presId="urn:microsoft.com/office/officeart/2018/2/layout/IconLabelDescriptionList"/>
    <dgm:cxn modelId="{1F34D571-883C-4AB0-BA4B-536BC118289A}" type="presParOf" srcId="{893985C0-57AA-4566-BA71-68CBAF51367D}" destId="{8514FD40-A811-4F72-B378-1E39BB35FF98}" srcOrd="3" destOrd="0" presId="urn:microsoft.com/office/officeart/2018/2/layout/IconLabelDescriptionList"/>
    <dgm:cxn modelId="{845F3D1D-E3EE-4B7E-8A04-3BE2DC5470A0}" type="presParOf" srcId="{893985C0-57AA-4566-BA71-68CBAF51367D}" destId="{5A8A52A0-3B09-4246-BEAB-D8120F111347}" srcOrd="4" destOrd="0" presId="urn:microsoft.com/office/officeart/2018/2/layout/IconLabelDescriptionList"/>
    <dgm:cxn modelId="{EC722EF0-7A5E-4FC8-9737-AF913E7DD17E}" type="presParOf" srcId="{403F13CF-B5B3-41D5-B26E-4EAAE3CD3C90}" destId="{620D0449-A040-4EC4-B425-79FADD182624}" srcOrd="5" destOrd="0" presId="urn:microsoft.com/office/officeart/2018/2/layout/IconLabelDescriptionList"/>
    <dgm:cxn modelId="{5566B043-5C3C-45E9-8E54-E05545A4AC3A}" type="presParOf" srcId="{403F13CF-B5B3-41D5-B26E-4EAAE3CD3C90}" destId="{0B695EA6-F335-443D-91F9-FC0A6F0BC8C6}" srcOrd="6" destOrd="0" presId="urn:microsoft.com/office/officeart/2018/2/layout/IconLabelDescriptionList"/>
    <dgm:cxn modelId="{8470D2C9-FC84-4944-BCE0-75544C9FA5D8}" type="presParOf" srcId="{0B695EA6-F335-443D-91F9-FC0A6F0BC8C6}" destId="{5202B2A8-476F-431F-A8C8-37A811CE0E35}" srcOrd="0" destOrd="0" presId="urn:microsoft.com/office/officeart/2018/2/layout/IconLabelDescriptionList"/>
    <dgm:cxn modelId="{3A121465-0BE2-4A6E-B910-10C7D8E209CC}" type="presParOf" srcId="{0B695EA6-F335-443D-91F9-FC0A6F0BC8C6}" destId="{15C8F87A-5E54-4335-8B3D-A96F655793E0}" srcOrd="1" destOrd="0" presId="urn:microsoft.com/office/officeart/2018/2/layout/IconLabelDescriptionList"/>
    <dgm:cxn modelId="{3F40CF8A-C746-496C-802C-5FFBBDED77AB}" type="presParOf" srcId="{0B695EA6-F335-443D-91F9-FC0A6F0BC8C6}" destId="{CDA5A775-C8D9-45CC-9CB1-84BD0598D651}" srcOrd="2" destOrd="0" presId="urn:microsoft.com/office/officeart/2018/2/layout/IconLabelDescriptionList"/>
    <dgm:cxn modelId="{4FBFA09A-AF79-4779-8C6D-F664D473516D}" type="presParOf" srcId="{0B695EA6-F335-443D-91F9-FC0A6F0BC8C6}" destId="{F1035A5C-5F14-4245-BA75-757CB2DCD2FE}" srcOrd="3" destOrd="0" presId="urn:microsoft.com/office/officeart/2018/2/layout/IconLabelDescriptionList"/>
    <dgm:cxn modelId="{73C7B0D1-0924-4105-AFCC-A2AADC8F3423}" type="presParOf" srcId="{0B695EA6-F335-443D-91F9-FC0A6F0BC8C6}" destId="{8CE7937E-E2ED-4FCA-AE6C-8555C631EBC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DD3113-77CE-4FE4-85C1-A11F1BE981A5}"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36DA4111-ADF6-4934-8BED-5085F3AC3A11}">
      <dgm:prSet/>
      <dgm:spPr/>
      <dgm:t>
        <a:bodyPr/>
        <a:lstStyle/>
        <a:p>
          <a:pPr>
            <a:lnSpc>
              <a:spcPct val="100000"/>
            </a:lnSpc>
            <a:defRPr b="1"/>
          </a:pPr>
          <a:r>
            <a:rPr lang="en-CA" dirty="0"/>
            <a:t>Future enhancements </a:t>
          </a:r>
          <a:endParaRPr lang="en-US" dirty="0"/>
        </a:p>
      </dgm:t>
    </dgm:pt>
    <dgm:pt modelId="{BD0780EF-8F49-4C5C-903C-2CF59ADFEFAD}" type="parTrans" cxnId="{58FF7C65-7669-45FA-AADC-A323DFD01DD3}">
      <dgm:prSet/>
      <dgm:spPr/>
      <dgm:t>
        <a:bodyPr/>
        <a:lstStyle/>
        <a:p>
          <a:endParaRPr lang="en-US"/>
        </a:p>
      </dgm:t>
    </dgm:pt>
    <dgm:pt modelId="{D637DD44-DCA4-48EF-9209-85191B5CB62E}" type="sibTrans" cxnId="{58FF7C65-7669-45FA-AADC-A323DFD01DD3}">
      <dgm:prSet/>
      <dgm:spPr/>
      <dgm:t>
        <a:bodyPr/>
        <a:lstStyle/>
        <a:p>
          <a:endParaRPr lang="en-US"/>
        </a:p>
      </dgm:t>
    </dgm:pt>
    <dgm:pt modelId="{DBED143E-96B1-495B-A886-F511F4B33CBB}">
      <dgm:prSet/>
      <dgm:spPr/>
      <dgm:t>
        <a:bodyPr/>
        <a:lstStyle/>
        <a:p>
          <a:pPr>
            <a:lnSpc>
              <a:spcPct val="100000"/>
            </a:lnSpc>
            <a:defRPr b="1"/>
          </a:pPr>
          <a:r>
            <a:rPr lang="en-CA" dirty="0"/>
            <a:t>Real life Operational improvement for hospital</a:t>
          </a:r>
          <a:endParaRPr lang="en-US" dirty="0"/>
        </a:p>
      </dgm:t>
    </dgm:pt>
    <dgm:pt modelId="{45C4B884-E117-4D13-9256-8C587EF473F6}" type="parTrans" cxnId="{FBA46FB9-F494-4A58-8BA2-1B27CD0134E3}">
      <dgm:prSet/>
      <dgm:spPr/>
      <dgm:t>
        <a:bodyPr/>
        <a:lstStyle/>
        <a:p>
          <a:endParaRPr lang="en-US"/>
        </a:p>
      </dgm:t>
    </dgm:pt>
    <dgm:pt modelId="{52738220-D430-4F0C-A941-5912C693675E}" type="sibTrans" cxnId="{FBA46FB9-F494-4A58-8BA2-1B27CD0134E3}">
      <dgm:prSet/>
      <dgm:spPr/>
      <dgm:t>
        <a:bodyPr/>
        <a:lstStyle/>
        <a:p>
          <a:endParaRPr lang="en-US"/>
        </a:p>
      </dgm:t>
    </dgm:pt>
    <dgm:pt modelId="{0B54562D-58F9-4B7B-8ACE-79FFA2B5040C}" type="pres">
      <dgm:prSet presAssocID="{01DD3113-77CE-4FE4-85C1-A11F1BE981A5}" presName="root" presStyleCnt="0">
        <dgm:presLayoutVars>
          <dgm:dir/>
          <dgm:resizeHandles val="exact"/>
        </dgm:presLayoutVars>
      </dgm:prSet>
      <dgm:spPr/>
    </dgm:pt>
    <dgm:pt modelId="{7C7302F8-FF9C-4B31-8773-8F83A466196C}" type="pres">
      <dgm:prSet presAssocID="{36DA4111-ADF6-4934-8BED-5085F3AC3A11}" presName="compNode" presStyleCnt="0"/>
      <dgm:spPr/>
    </dgm:pt>
    <dgm:pt modelId="{AA287C86-E31F-49F8-8214-8BDE97510C9D}" type="pres">
      <dgm:prSet presAssocID="{36DA4111-ADF6-4934-8BED-5085F3AC3A1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4D32B5A7-256F-42F3-8B16-8490CD9ED661}" type="pres">
      <dgm:prSet presAssocID="{36DA4111-ADF6-4934-8BED-5085F3AC3A11}" presName="iconSpace" presStyleCnt="0"/>
      <dgm:spPr/>
    </dgm:pt>
    <dgm:pt modelId="{3654914D-6949-4603-AA38-1E11FF40FA5A}" type="pres">
      <dgm:prSet presAssocID="{36DA4111-ADF6-4934-8BED-5085F3AC3A11}" presName="parTx" presStyleLbl="revTx" presStyleIdx="0" presStyleCnt="4" custScaleX="83592">
        <dgm:presLayoutVars>
          <dgm:chMax val="0"/>
          <dgm:chPref val="0"/>
        </dgm:presLayoutVars>
      </dgm:prSet>
      <dgm:spPr/>
    </dgm:pt>
    <dgm:pt modelId="{F9557B86-A18E-4FB1-865E-95639849EBA1}" type="pres">
      <dgm:prSet presAssocID="{36DA4111-ADF6-4934-8BED-5085F3AC3A11}" presName="txSpace" presStyleCnt="0"/>
      <dgm:spPr/>
    </dgm:pt>
    <dgm:pt modelId="{29E0505E-D085-4D33-BD78-84A58AF0D386}" type="pres">
      <dgm:prSet presAssocID="{36DA4111-ADF6-4934-8BED-5085F3AC3A11}" presName="desTx" presStyleLbl="revTx" presStyleIdx="1" presStyleCnt="4">
        <dgm:presLayoutVars/>
      </dgm:prSet>
      <dgm:spPr/>
    </dgm:pt>
    <dgm:pt modelId="{0D10B31D-252A-4440-8C48-B961B059EDB5}" type="pres">
      <dgm:prSet presAssocID="{D637DD44-DCA4-48EF-9209-85191B5CB62E}" presName="sibTrans" presStyleCnt="0"/>
      <dgm:spPr/>
    </dgm:pt>
    <dgm:pt modelId="{DB3E6CE1-AB16-4137-9F89-F865C151B22D}" type="pres">
      <dgm:prSet presAssocID="{DBED143E-96B1-495B-A886-F511F4B33CBB}" presName="compNode" presStyleCnt="0"/>
      <dgm:spPr/>
    </dgm:pt>
    <dgm:pt modelId="{9D6E37FB-5AE9-4676-9B29-C08DD1E9C9B2}" type="pres">
      <dgm:prSet presAssocID="{DBED143E-96B1-495B-A886-F511F4B33CB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4C67A0A4-C201-4D0D-BE4D-F2392ECF89D0}" type="pres">
      <dgm:prSet presAssocID="{DBED143E-96B1-495B-A886-F511F4B33CBB}" presName="iconSpace" presStyleCnt="0"/>
      <dgm:spPr/>
    </dgm:pt>
    <dgm:pt modelId="{4E104C78-A494-4138-A356-C8239F6586BD}" type="pres">
      <dgm:prSet presAssocID="{DBED143E-96B1-495B-A886-F511F4B33CBB}" presName="parTx" presStyleLbl="revTx" presStyleIdx="2" presStyleCnt="4">
        <dgm:presLayoutVars>
          <dgm:chMax val="0"/>
          <dgm:chPref val="0"/>
        </dgm:presLayoutVars>
      </dgm:prSet>
      <dgm:spPr/>
    </dgm:pt>
    <dgm:pt modelId="{9622D709-23EB-4D8E-8423-7F5D1BB611A9}" type="pres">
      <dgm:prSet presAssocID="{DBED143E-96B1-495B-A886-F511F4B33CBB}" presName="txSpace" presStyleCnt="0"/>
      <dgm:spPr/>
    </dgm:pt>
    <dgm:pt modelId="{D65C68F3-02E8-46AB-84B8-71308DEB6779}" type="pres">
      <dgm:prSet presAssocID="{DBED143E-96B1-495B-A886-F511F4B33CBB}" presName="desTx" presStyleLbl="revTx" presStyleIdx="3" presStyleCnt="4" custLinFactNeighborX="2017" custLinFactNeighborY="-28252">
        <dgm:presLayoutVars/>
      </dgm:prSet>
      <dgm:spPr/>
    </dgm:pt>
  </dgm:ptLst>
  <dgm:cxnLst>
    <dgm:cxn modelId="{68BA1007-A047-4F7D-85F7-5C9A630CBF78}" type="presOf" srcId="{36DA4111-ADF6-4934-8BED-5085F3AC3A11}" destId="{3654914D-6949-4603-AA38-1E11FF40FA5A}" srcOrd="0" destOrd="0" presId="urn:microsoft.com/office/officeart/2018/5/layout/CenteredIconLabelDescriptionList"/>
    <dgm:cxn modelId="{EA6AC83E-F4B9-450E-B554-64DA79A22AB5}" type="presOf" srcId="{DBED143E-96B1-495B-A886-F511F4B33CBB}" destId="{4E104C78-A494-4138-A356-C8239F6586BD}" srcOrd="0" destOrd="0" presId="urn:microsoft.com/office/officeart/2018/5/layout/CenteredIconLabelDescriptionList"/>
    <dgm:cxn modelId="{58FF7C65-7669-45FA-AADC-A323DFD01DD3}" srcId="{01DD3113-77CE-4FE4-85C1-A11F1BE981A5}" destId="{36DA4111-ADF6-4934-8BED-5085F3AC3A11}" srcOrd="0" destOrd="0" parTransId="{BD0780EF-8F49-4C5C-903C-2CF59ADFEFAD}" sibTransId="{D637DD44-DCA4-48EF-9209-85191B5CB62E}"/>
    <dgm:cxn modelId="{C3478F8D-5206-4556-8223-F12EE7EAAF16}" type="presOf" srcId="{01DD3113-77CE-4FE4-85C1-A11F1BE981A5}" destId="{0B54562D-58F9-4B7B-8ACE-79FFA2B5040C}" srcOrd="0" destOrd="0" presId="urn:microsoft.com/office/officeart/2018/5/layout/CenteredIconLabelDescriptionList"/>
    <dgm:cxn modelId="{FBA46FB9-F494-4A58-8BA2-1B27CD0134E3}" srcId="{01DD3113-77CE-4FE4-85C1-A11F1BE981A5}" destId="{DBED143E-96B1-495B-A886-F511F4B33CBB}" srcOrd="1" destOrd="0" parTransId="{45C4B884-E117-4D13-9256-8C587EF473F6}" sibTransId="{52738220-D430-4F0C-A941-5912C693675E}"/>
    <dgm:cxn modelId="{AB6F679C-AE21-4A10-A5E9-2CC0C0362746}" type="presParOf" srcId="{0B54562D-58F9-4B7B-8ACE-79FFA2B5040C}" destId="{7C7302F8-FF9C-4B31-8773-8F83A466196C}" srcOrd="0" destOrd="0" presId="urn:microsoft.com/office/officeart/2018/5/layout/CenteredIconLabelDescriptionList"/>
    <dgm:cxn modelId="{BD0C2D30-460B-43FE-B9B1-03FD148D31A8}" type="presParOf" srcId="{7C7302F8-FF9C-4B31-8773-8F83A466196C}" destId="{AA287C86-E31F-49F8-8214-8BDE97510C9D}" srcOrd="0" destOrd="0" presId="urn:microsoft.com/office/officeart/2018/5/layout/CenteredIconLabelDescriptionList"/>
    <dgm:cxn modelId="{CA0F96B1-D61E-42A1-8157-16A68E67BFEC}" type="presParOf" srcId="{7C7302F8-FF9C-4B31-8773-8F83A466196C}" destId="{4D32B5A7-256F-42F3-8B16-8490CD9ED661}" srcOrd="1" destOrd="0" presId="urn:microsoft.com/office/officeart/2018/5/layout/CenteredIconLabelDescriptionList"/>
    <dgm:cxn modelId="{D1A7EB30-038B-4A07-A20B-E6567F8239DC}" type="presParOf" srcId="{7C7302F8-FF9C-4B31-8773-8F83A466196C}" destId="{3654914D-6949-4603-AA38-1E11FF40FA5A}" srcOrd="2" destOrd="0" presId="urn:microsoft.com/office/officeart/2018/5/layout/CenteredIconLabelDescriptionList"/>
    <dgm:cxn modelId="{AA09BA7C-7355-4404-B868-496A89EE0717}" type="presParOf" srcId="{7C7302F8-FF9C-4B31-8773-8F83A466196C}" destId="{F9557B86-A18E-4FB1-865E-95639849EBA1}" srcOrd="3" destOrd="0" presId="urn:microsoft.com/office/officeart/2018/5/layout/CenteredIconLabelDescriptionList"/>
    <dgm:cxn modelId="{192952AF-A0AF-4A57-AFB0-3A0AB609043B}" type="presParOf" srcId="{7C7302F8-FF9C-4B31-8773-8F83A466196C}" destId="{29E0505E-D085-4D33-BD78-84A58AF0D386}" srcOrd="4" destOrd="0" presId="urn:microsoft.com/office/officeart/2018/5/layout/CenteredIconLabelDescriptionList"/>
    <dgm:cxn modelId="{24CBDC34-A7DF-473B-BC70-0E4EC0DA03E0}" type="presParOf" srcId="{0B54562D-58F9-4B7B-8ACE-79FFA2B5040C}" destId="{0D10B31D-252A-4440-8C48-B961B059EDB5}" srcOrd="1" destOrd="0" presId="urn:microsoft.com/office/officeart/2018/5/layout/CenteredIconLabelDescriptionList"/>
    <dgm:cxn modelId="{A5F350AD-D548-4B27-9595-3E6F9705FE60}" type="presParOf" srcId="{0B54562D-58F9-4B7B-8ACE-79FFA2B5040C}" destId="{DB3E6CE1-AB16-4137-9F89-F865C151B22D}" srcOrd="2" destOrd="0" presId="urn:microsoft.com/office/officeart/2018/5/layout/CenteredIconLabelDescriptionList"/>
    <dgm:cxn modelId="{44E0BC52-B46E-437C-97CA-1EE6129262C5}" type="presParOf" srcId="{DB3E6CE1-AB16-4137-9F89-F865C151B22D}" destId="{9D6E37FB-5AE9-4676-9B29-C08DD1E9C9B2}" srcOrd="0" destOrd="0" presId="urn:microsoft.com/office/officeart/2018/5/layout/CenteredIconLabelDescriptionList"/>
    <dgm:cxn modelId="{A57F4C6C-55AA-4585-8B7A-C185FA6807FD}" type="presParOf" srcId="{DB3E6CE1-AB16-4137-9F89-F865C151B22D}" destId="{4C67A0A4-C201-4D0D-BE4D-F2392ECF89D0}" srcOrd="1" destOrd="0" presId="urn:microsoft.com/office/officeart/2018/5/layout/CenteredIconLabelDescriptionList"/>
    <dgm:cxn modelId="{D99B8078-9C95-4512-AB98-9A6868A05BBF}" type="presParOf" srcId="{DB3E6CE1-AB16-4137-9F89-F865C151B22D}" destId="{4E104C78-A494-4138-A356-C8239F6586BD}" srcOrd="2" destOrd="0" presId="urn:microsoft.com/office/officeart/2018/5/layout/CenteredIconLabelDescriptionList"/>
    <dgm:cxn modelId="{3347B26A-2D6C-4A66-B45F-546138A15020}" type="presParOf" srcId="{DB3E6CE1-AB16-4137-9F89-F865C151B22D}" destId="{9622D709-23EB-4D8E-8423-7F5D1BB611A9}" srcOrd="3" destOrd="0" presId="urn:microsoft.com/office/officeart/2018/5/layout/CenteredIconLabelDescriptionList"/>
    <dgm:cxn modelId="{652490A6-42CB-45B2-96C5-5797A65C6D02}" type="presParOf" srcId="{DB3E6CE1-AB16-4137-9F89-F865C151B22D}" destId="{D65C68F3-02E8-46AB-84B8-71308DEB6779}"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80BCD4-17C8-4EC4-8889-2656619CF94E}">
      <dsp:nvSpPr>
        <dsp:cNvPr id="0" name=""/>
        <dsp:cNvSpPr/>
      </dsp:nvSpPr>
      <dsp:spPr>
        <a:xfrm>
          <a:off x="0" y="0"/>
          <a:ext cx="8742263" cy="922417"/>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Business Purpose</a:t>
          </a:r>
        </a:p>
      </dsp:txBody>
      <dsp:txXfrm>
        <a:off x="27017" y="27017"/>
        <a:ext cx="7668958" cy="868383"/>
      </dsp:txXfrm>
    </dsp:sp>
    <dsp:sp modelId="{E8B2B8D4-A439-4EED-847C-9207CABCE444}">
      <dsp:nvSpPr>
        <dsp:cNvPr id="0" name=""/>
        <dsp:cNvSpPr/>
      </dsp:nvSpPr>
      <dsp:spPr>
        <a:xfrm>
          <a:off x="732164" y="1090129"/>
          <a:ext cx="8742263" cy="922417"/>
        </a:xfrm>
        <a:prstGeom prst="roundRect">
          <a:avLst>
            <a:gd name="adj" fmla="val 10000"/>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Approach</a:t>
          </a:r>
        </a:p>
      </dsp:txBody>
      <dsp:txXfrm>
        <a:off x="759181" y="1117146"/>
        <a:ext cx="7356493" cy="868383"/>
      </dsp:txXfrm>
    </dsp:sp>
    <dsp:sp modelId="{947EE0D5-CDF2-47E2-8606-F36B94FCF438}">
      <dsp:nvSpPr>
        <dsp:cNvPr id="0" name=""/>
        <dsp:cNvSpPr/>
      </dsp:nvSpPr>
      <dsp:spPr>
        <a:xfrm>
          <a:off x="1453401" y="2180258"/>
          <a:ext cx="8742263" cy="922417"/>
        </a:xfrm>
        <a:prstGeom prst="roundRect">
          <a:avLst>
            <a:gd name="adj" fmla="val 10000"/>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Findings</a:t>
          </a:r>
        </a:p>
      </dsp:txBody>
      <dsp:txXfrm>
        <a:off x="1480418" y="2207275"/>
        <a:ext cx="7367421" cy="868383"/>
      </dsp:txXfrm>
    </dsp:sp>
    <dsp:sp modelId="{2EF1F2E1-8E8D-4690-9EB9-7A4335587A58}">
      <dsp:nvSpPr>
        <dsp:cNvPr id="0" name=""/>
        <dsp:cNvSpPr/>
      </dsp:nvSpPr>
      <dsp:spPr>
        <a:xfrm>
          <a:off x="2185565" y="3270387"/>
          <a:ext cx="8742263" cy="922417"/>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Recommendation</a:t>
          </a:r>
        </a:p>
      </dsp:txBody>
      <dsp:txXfrm>
        <a:off x="2212582" y="3297404"/>
        <a:ext cx="7356493" cy="868383"/>
      </dsp:txXfrm>
    </dsp:sp>
    <dsp:sp modelId="{C03F968D-6DA5-4922-AE4B-051F55BC75B8}">
      <dsp:nvSpPr>
        <dsp:cNvPr id="0" name=""/>
        <dsp:cNvSpPr/>
      </dsp:nvSpPr>
      <dsp:spPr>
        <a:xfrm>
          <a:off x="8142692" y="706487"/>
          <a:ext cx="599571" cy="599571"/>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277595" y="706487"/>
        <a:ext cx="329765" cy="451177"/>
      </dsp:txXfrm>
    </dsp:sp>
    <dsp:sp modelId="{E20FD32B-5AE1-4E3E-99C3-03DAF84B211F}">
      <dsp:nvSpPr>
        <dsp:cNvPr id="0" name=""/>
        <dsp:cNvSpPr/>
      </dsp:nvSpPr>
      <dsp:spPr>
        <a:xfrm>
          <a:off x="8874856" y="1796616"/>
          <a:ext cx="599571" cy="599571"/>
        </a:xfrm>
        <a:prstGeom prst="downArrow">
          <a:avLst>
            <a:gd name="adj1" fmla="val 55000"/>
            <a:gd name="adj2" fmla="val 45000"/>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009759" y="1796616"/>
        <a:ext cx="329765" cy="451177"/>
      </dsp:txXfrm>
    </dsp:sp>
    <dsp:sp modelId="{6167C32E-3C1D-4C37-836A-CB6DA40F61C2}">
      <dsp:nvSpPr>
        <dsp:cNvPr id="0" name=""/>
        <dsp:cNvSpPr/>
      </dsp:nvSpPr>
      <dsp:spPr>
        <a:xfrm>
          <a:off x="9596093" y="2886746"/>
          <a:ext cx="599571" cy="599571"/>
        </a:xfrm>
        <a:prstGeom prst="downArrow">
          <a:avLst>
            <a:gd name="adj1" fmla="val 55000"/>
            <a:gd name="adj2" fmla="val 45000"/>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730996" y="2886746"/>
        <a:ext cx="329765" cy="4511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4DDEE-93A6-4F45-ABFF-35DDB4CAE3A8}">
      <dsp:nvSpPr>
        <dsp:cNvPr id="0" name=""/>
        <dsp:cNvSpPr/>
      </dsp:nvSpPr>
      <dsp:spPr>
        <a:xfrm>
          <a:off x="212335" y="469890"/>
          <a:ext cx="1335915" cy="1335915"/>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4B59E5-5707-4304-B878-6B0D34C0D1B2}">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8B7E2E-938A-480C-9714-46003157028E}">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0" kern="1200" dirty="0"/>
            <a:t>Resource Management</a:t>
          </a:r>
          <a:endParaRPr lang="en-US" sz="2400" kern="1200" dirty="0"/>
        </a:p>
      </dsp:txBody>
      <dsp:txXfrm>
        <a:off x="1834517" y="469890"/>
        <a:ext cx="3148942" cy="1335915"/>
      </dsp:txXfrm>
    </dsp:sp>
    <dsp:sp modelId="{7F7EF277-4AFC-411E-886C-6E2FF42C9AFF}">
      <dsp:nvSpPr>
        <dsp:cNvPr id="0" name=""/>
        <dsp:cNvSpPr/>
      </dsp:nvSpPr>
      <dsp:spPr>
        <a:xfrm>
          <a:off x="5532139" y="469890"/>
          <a:ext cx="1335915" cy="1335915"/>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CD25E8-7DAB-4E2A-8182-46E0001D7AD5}">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610F09-9A7F-4D26-BC02-F775812DB802}">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0" kern="1200" dirty="0"/>
            <a:t>Financial Impact</a:t>
          </a:r>
          <a:endParaRPr lang="en-US" sz="2400" kern="1200" dirty="0"/>
        </a:p>
      </dsp:txBody>
      <dsp:txXfrm>
        <a:off x="7154322" y="469890"/>
        <a:ext cx="3148942" cy="1335915"/>
      </dsp:txXfrm>
    </dsp:sp>
    <dsp:sp modelId="{DA35F8B2-7377-4DD1-B3C7-F1016F6AF2BF}">
      <dsp:nvSpPr>
        <dsp:cNvPr id="0" name=""/>
        <dsp:cNvSpPr/>
      </dsp:nvSpPr>
      <dsp:spPr>
        <a:xfrm>
          <a:off x="212335" y="2545532"/>
          <a:ext cx="1335915" cy="1335915"/>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2C2FEC-E6CF-41B6-803B-DA2990FAACCE}">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59EC31-011E-44A2-8B06-E95F64EA564A}">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0" kern="1200" dirty="0"/>
            <a:t>Patient Health</a:t>
          </a:r>
          <a:endParaRPr lang="en-US" sz="2400" kern="1200" dirty="0"/>
        </a:p>
      </dsp:txBody>
      <dsp:txXfrm>
        <a:off x="1834517" y="2545532"/>
        <a:ext cx="3148942" cy="1335915"/>
      </dsp:txXfrm>
    </dsp:sp>
    <dsp:sp modelId="{946A4B88-DA00-4BCF-9505-935F2FCABB02}">
      <dsp:nvSpPr>
        <dsp:cNvPr id="0" name=""/>
        <dsp:cNvSpPr/>
      </dsp:nvSpPr>
      <dsp:spPr>
        <a:xfrm>
          <a:off x="5532139" y="2545532"/>
          <a:ext cx="1335915" cy="1335915"/>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A3A717-BA7E-47CE-82C6-FDFA668E258B}">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025959-23AB-4E90-828E-6A64ED4FE459}">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0" kern="1200" dirty="0"/>
            <a:t>Operational Planning</a:t>
          </a:r>
          <a:endParaRPr lang="en-US" sz="2400" kern="1200" dirty="0"/>
        </a:p>
      </dsp:txBody>
      <dsp:txXfrm>
        <a:off x="7154322" y="2545532"/>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004E5-0D50-42C9-9728-DD60C28921F9}">
      <dsp:nvSpPr>
        <dsp:cNvPr id="0" name=""/>
        <dsp:cNvSpPr/>
      </dsp:nvSpPr>
      <dsp:spPr>
        <a:xfrm>
          <a:off x="4219" y="946656"/>
          <a:ext cx="844593" cy="844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BF79F0-2E49-4FDA-AF5D-0661C160A4B8}">
      <dsp:nvSpPr>
        <dsp:cNvPr id="0" name=""/>
        <dsp:cNvSpPr/>
      </dsp:nvSpPr>
      <dsp:spPr>
        <a:xfrm>
          <a:off x="4219" y="1890128"/>
          <a:ext cx="2413125" cy="36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CA" sz="1700" kern="1200"/>
            <a:t>Data preparation </a:t>
          </a:r>
          <a:endParaRPr lang="en-US" sz="1700" kern="1200"/>
        </a:p>
      </dsp:txBody>
      <dsp:txXfrm>
        <a:off x="4219" y="1890128"/>
        <a:ext cx="2413125" cy="361968"/>
      </dsp:txXfrm>
    </dsp:sp>
    <dsp:sp modelId="{21711BAB-B02D-4DD5-9F41-200FF1E2B5F2}">
      <dsp:nvSpPr>
        <dsp:cNvPr id="0" name=""/>
        <dsp:cNvSpPr/>
      </dsp:nvSpPr>
      <dsp:spPr>
        <a:xfrm>
          <a:off x="4219" y="2298087"/>
          <a:ext cx="2413125" cy="948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CA" sz="1300" kern="1200"/>
            <a:t>Loading and preprocessing </a:t>
          </a:r>
          <a:endParaRPr lang="en-US" sz="1300" kern="1200"/>
        </a:p>
        <a:p>
          <a:pPr marL="0" lvl="0" indent="0" algn="l" defTabSz="577850">
            <a:lnSpc>
              <a:spcPct val="90000"/>
            </a:lnSpc>
            <a:spcBef>
              <a:spcPct val="0"/>
            </a:spcBef>
            <a:spcAft>
              <a:spcPct val="35000"/>
            </a:spcAft>
            <a:buNone/>
          </a:pPr>
          <a:r>
            <a:rPr lang="en-CA" sz="1300" kern="1200"/>
            <a:t>Feature engineering</a:t>
          </a:r>
          <a:endParaRPr lang="en-US" sz="1300" kern="1200"/>
        </a:p>
        <a:p>
          <a:pPr marL="0" lvl="0" indent="0" algn="l" defTabSz="577850">
            <a:lnSpc>
              <a:spcPct val="90000"/>
            </a:lnSpc>
            <a:spcBef>
              <a:spcPct val="0"/>
            </a:spcBef>
            <a:spcAft>
              <a:spcPct val="35000"/>
            </a:spcAft>
            <a:buNone/>
          </a:pPr>
          <a:r>
            <a:rPr lang="en-CA" sz="1300" kern="1200" dirty="0"/>
            <a:t>Graphing </a:t>
          </a:r>
        </a:p>
        <a:p>
          <a:pPr marL="0" lvl="0" indent="0" algn="l" defTabSz="577850">
            <a:lnSpc>
              <a:spcPct val="90000"/>
            </a:lnSpc>
            <a:spcBef>
              <a:spcPct val="0"/>
            </a:spcBef>
            <a:spcAft>
              <a:spcPct val="35000"/>
            </a:spcAft>
            <a:buNone/>
          </a:pPr>
          <a:r>
            <a:rPr lang="en-CA" sz="1300" kern="1200" dirty="0" err="1"/>
            <a:t>Train_test_split</a:t>
          </a:r>
          <a:endParaRPr lang="en-US" sz="1300" kern="1200" dirty="0"/>
        </a:p>
      </dsp:txBody>
      <dsp:txXfrm>
        <a:off x="4219" y="2298087"/>
        <a:ext cx="2413125" cy="948061"/>
      </dsp:txXfrm>
    </dsp:sp>
    <dsp:sp modelId="{F6954EE3-ADC0-4CE5-A29D-AC370FEA9D76}">
      <dsp:nvSpPr>
        <dsp:cNvPr id="0" name=""/>
        <dsp:cNvSpPr/>
      </dsp:nvSpPr>
      <dsp:spPr>
        <a:xfrm>
          <a:off x="2839641" y="946656"/>
          <a:ext cx="844593" cy="844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17C2EF-8884-4EE5-B78B-4504659CCE66}">
      <dsp:nvSpPr>
        <dsp:cNvPr id="0" name=""/>
        <dsp:cNvSpPr/>
      </dsp:nvSpPr>
      <dsp:spPr>
        <a:xfrm>
          <a:off x="2839641" y="1890128"/>
          <a:ext cx="2413125" cy="36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CA" sz="1700" kern="1200"/>
            <a:t>Model development </a:t>
          </a:r>
          <a:endParaRPr lang="en-US" sz="1700" kern="1200"/>
        </a:p>
      </dsp:txBody>
      <dsp:txXfrm>
        <a:off x="2839641" y="1890128"/>
        <a:ext cx="2413125" cy="361968"/>
      </dsp:txXfrm>
    </dsp:sp>
    <dsp:sp modelId="{952B34EB-418F-4990-B81C-6D7928929205}">
      <dsp:nvSpPr>
        <dsp:cNvPr id="0" name=""/>
        <dsp:cNvSpPr/>
      </dsp:nvSpPr>
      <dsp:spPr>
        <a:xfrm>
          <a:off x="2839641" y="2298087"/>
          <a:ext cx="2413125" cy="948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CA" sz="1300" kern="1200"/>
            <a:t>Logistic regression </a:t>
          </a:r>
          <a:endParaRPr lang="en-US" sz="1300" kern="1200"/>
        </a:p>
        <a:p>
          <a:pPr marL="0" lvl="0" indent="0" algn="l" defTabSz="577850">
            <a:lnSpc>
              <a:spcPct val="90000"/>
            </a:lnSpc>
            <a:spcBef>
              <a:spcPct val="0"/>
            </a:spcBef>
            <a:spcAft>
              <a:spcPct val="35000"/>
            </a:spcAft>
            <a:buNone/>
          </a:pPr>
          <a:r>
            <a:rPr lang="en-CA" sz="1300" kern="1200"/>
            <a:t>Random forest </a:t>
          </a:r>
          <a:endParaRPr lang="en-US" sz="1300" kern="1200"/>
        </a:p>
        <a:p>
          <a:pPr marL="0" lvl="0" indent="0" algn="l" defTabSz="577850">
            <a:lnSpc>
              <a:spcPct val="90000"/>
            </a:lnSpc>
            <a:spcBef>
              <a:spcPct val="0"/>
            </a:spcBef>
            <a:spcAft>
              <a:spcPct val="35000"/>
            </a:spcAft>
            <a:buNone/>
          </a:pPr>
          <a:r>
            <a:rPr lang="en-CA" sz="1300" kern="1200"/>
            <a:t>XGBoost </a:t>
          </a:r>
          <a:endParaRPr lang="en-US" sz="1300" kern="1200"/>
        </a:p>
      </dsp:txBody>
      <dsp:txXfrm>
        <a:off x="2839641" y="2298087"/>
        <a:ext cx="2413125" cy="948061"/>
      </dsp:txXfrm>
    </dsp:sp>
    <dsp:sp modelId="{7466EF3F-04BA-450A-9BCE-56E9D0C11393}">
      <dsp:nvSpPr>
        <dsp:cNvPr id="0" name=""/>
        <dsp:cNvSpPr/>
      </dsp:nvSpPr>
      <dsp:spPr>
        <a:xfrm>
          <a:off x="5675062" y="946656"/>
          <a:ext cx="844593" cy="844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13C163-CE52-4D01-A792-E752A2751A95}">
      <dsp:nvSpPr>
        <dsp:cNvPr id="0" name=""/>
        <dsp:cNvSpPr/>
      </dsp:nvSpPr>
      <dsp:spPr>
        <a:xfrm>
          <a:off x="5675062" y="1890128"/>
          <a:ext cx="2413125" cy="36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CA" sz="1700" kern="1200"/>
            <a:t>Hyperparameter tuning </a:t>
          </a:r>
          <a:endParaRPr lang="en-US" sz="1700" kern="1200"/>
        </a:p>
      </dsp:txBody>
      <dsp:txXfrm>
        <a:off x="5675062" y="1890128"/>
        <a:ext cx="2413125" cy="361968"/>
      </dsp:txXfrm>
    </dsp:sp>
    <dsp:sp modelId="{5A8A52A0-3B09-4246-BEAB-D8120F111347}">
      <dsp:nvSpPr>
        <dsp:cNvPr id="0" name=""/>
        <dsp:cNvSpPr/>
      </dsp:nvSpPr>
      <dsp:spPr>
        <a:xfrm>
          <a:off x="5675062" y="2298087"/>
          <a:ext cx="2413125" cy="948061"/>
        </a:xfrm>
        <a:prstGeom prst="rect">
          <a:avLst/>
        </a:prstGeom>
        <a:noFill/>
        <a:ln>
          <a:noFill/>
        </a:ln>
        <a:effectLst/>
      </dsp:spPr>
      <dsp:style>
        <a:lnRef idx="0">
          <a:scrgbClr r="0" g="0" b="0"/>
        </a:lnRef>
        <a:fillRef idx="0">
          <a:scrgbClr r="0" g="0" b="0"/>
        </a:fillRef>
        <a:effectRef idx="0">
          <a:scrgbClr r="0" g="0" b="0"/>
        </a:effectRef>
        <a:fontRef idx="minor"/>
      </dsp:style>
    </dsp:sp>
    <dsp:sp modelId="{5202B2A8-476F-431F-A8C8-37A811CE0E35}">
      <dsp:nvSpPr>
        <dsp:cNvPr id="0" name=""/>
        <dsp:cNvSpPr/>
      </dsp:nvSpPr>
      <dsp:spPr>
        <a:xfrm>
          <a:off x="8510484" y="946656"/>
          <a:ext cx="844593" cy="844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A5A775-C8D9-45CC-9CB1-84BD0598D651}">
      <dsp:nvSpPr>
        <dsp:cNvPr id="0" name=""/>
        <dsp:cNvSpPr/>
      </dsp:nvSpPr>
      <dsp:spPr>
        <a:xfrm>
          <a:off x="8510484" y="1890128"/>
          <a:ext cx="2413125" cy="36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CA" sz="1700" kern="1200"/>
            <a:t>Model Evaluation </a:t>
          </a:r>
          <a:endParaRPr lang="en-US" sz="1700" kern="1200"/>
        </a:p>
      </dsp:txBody>
      <dsp:txXfrm>
        <a:off x="8510484" y="1890128"/>
        <a:ext cx="2413125" cy="361968"/>
      </dsp:txXfrm>
    </dsp:sp>
    <dsp:sp modelId="{8CE7937E-E2ED-4FCA-AE6C-8555C631EBC5}">
      <dsp:nvSpPr>
        <dsp:cNvPr id="0" name=""/>
        <dsp:cNvSpPr/>
      </dsp:nvSpPr>
      <dsp:spPr>
        <a:xfrm>
          <a:off x="8510484" y="2298087"/>
          <a:ext cx="2413125" cy="948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CA" sz="1300" kern="1200"/>
            <a:t>Accuracy, precision, recall, f1, roc_auc </a:t>
          </a:r>
          <a:endParaRPr lang="en-US" sz="1300" kern="1200"/>
        </a:p>
      </dsp:txBody>
      <dsp:txXfrm>
        <a:off x="8510484" y="2298087"/>
        <a:ext cx="2413125" cy="9480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287C86-E31F-49F8-8214-8BDE97510C9D}">
      <dsp:nvSpPr>
        <dsp:cNvPr id="0" name=""/>
        <dsp:cNvSpPr/>
      </dsp:nvSpPr>
      <dsp:spPr>
        <a:xfrm>
          <a:off x="2169914" y="94297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54914D-6949-4603-AA38-1E11FF40FA5A}">
      <dsp:nvSpPr>
        <dsp:cNvPr id="0" name=""/>
        <dsp:cNvSpPr/>
      </dsp:nvSpPr>
      <dsp:spPr>
        <a:xfrm>
          <a:off x="1062175" y="2554166"/>
          <a:ext cx="3018652"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CA" sz="2000" kern="1200" dirty="0"/>
            <a:t>Future enhancements </a:t>
          </a:r>
          <a:endParaRPr lang="en-US" sz="2000" kern="1200" dirty="0"/>
        </a:p>
      </dsp:txBody>
      <dsp:txXfrm>
        <a:off x="1062175" y="2554166"/>
        <a:ext cx="3018652" cy="648000"/>
      </dsp:txXfrm>
    </dsp:sp>
    <dsp:sp modelId="{29E0505E-D085-4D33-BD78-84A58AF0D386}">
      <dsp:nvSpPr>
        <dsp:cNvPr id="0" name=""/>
        <dsp:cNvSpPr/>
      </dsp:nvSpPr>
      <dsp:spPr>
        <a:xfrm>
          <a:off x="765914" y="3248303"/>
          <a:ext cx="4320000" cy="1529"/>
        </a:xfrm>
        <a:prstGeom prst="rect">
          <a:avLst/>
        </a:prstGeom>
        <a:noFill/>
        <a:ln>
          <a:noFill/>
        </a:ln>
        <a:effectLst/>
      </dsp:spPr>
      <dsp:style>
        <a:lnRef idx="0">
          <a:scrgbClr r="0" g="0" b="0"/>
        </a:lnRef>
        <a:fillRef idx="0">
          <a:scrgbClr r="0" g="0" b="0"/>
        </a:fillRef>
        <a:effectRef idx="0">
          <a:scrgbClr r="0" g="0" b="0"/>
        </a:effectRef>
        <a:fontRef idx="minor"/>
      </dsp:style>
    </dsp:sp>
    <dsp:sp modelId="{9D6E37FB-5AE9-4676-9B29-C08DD1E9C9B2}">
      <dsp:nvSpPr>
        <dsp:cNvPr id="0" name=""/>
        <dsp:cNvSpPr/>
      </dsp:nvSpPr>
      <dsp:spPr>
        <a:xfrm>
          <a:off x="7245914" y="942971"/>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104C78-A494-4138-A356-C8239F6586BD}">
      <dsp:nvSpPr>
        <dsp:cNvPr id="0" name=""/>
        <dsp:cNvSpPr/>
      </dsp:nvSpPr>
      <dsp:spPr>
        <a:xfrm>
          <a:off x="5841914" y="255416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CA" sz="2000" kern="1200" dirty="0"/>
            <a:t>Real life Operational improvement for hospital</a:t>
          </a:r>
          <a:endParaRPr lang="en-US" sz="2000" kern="1200" dirty="0"/>
        </a:p>
      </dsp:txBody>
      <dsp:txXfrm>
        <a:off x="5841914" y="2554166"/>
        <a:ext cx="4320000" cy="648000"/>
      </dsp:txXfrm>
    </dsp:sp>
    <dsp:sp modelId="{D65C68F3-02E8-46AB-84B8-71308DEB6779}">
      <dsp:nvSpPr>
        <dsp:cNvPr id="0" name=""/>
        <dsp:cNvSpPr/>
      </dsp:nvSpPr>
      <dsp:spPr>
        <a:xfrm>
          <a:off x="5929048" y="3247871"/>
          <a:ext cx="4320000" cy="152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95D69-6D6B-1645-99DD-0CD4CB3E4F31}" type="datetimeFigureOut">
              <a:rPr lang="en-US" smtClean="0"/>
              <a:t>6/14/2024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82708-C41C-164D-80C9-3D8C4671CBAA}" type="slidenum">
              <a:rPr lang="en-US" smtClean="0"/>
              <a:t>‹#›</a:t>
            </a:fld>
            <a:endParaRPr lang="en-US"/>
          </a:p>
        </p:txBody>
      </p:sp>
    </p:spTree>
    <p:extLst>
      <p:ext uri="{BB962C8B-B14F-4D97-AF65-F5344CB8AC3E}">
        <p14:creationId xmlns:p14="http://schemas.microsoft.com/office/powerpoint/2010/main" val="101597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082708-C41C-164D-80C9-3D8C4671CBAA}" type="slidenum">
              <a:rPr lang="en-US" smtClean="0"/>
              <a:t>2</a:t>
            </a:fld>
            <a:endParaRPr lang="en-US"/>
          </a:p>
        </p:txBody>
      </p:sp>
    </p:spTree>
    <p:extLst>
      <p:ext uri="{BB962C8B-B14F-4D97-AF65-F5344CB8AC3E}">
        <p14:creationId xmlns:p14="http://schemas.microsoft.com/office/powerpoint/2010/main" val="65218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CA" sz="1200" kern="100" dirty="0">
                <a:effectLst/>
                <a:latin typeface="Aptos" panose="020B0004020202020204" pitchFamily="34" charset="0"/>
                <a:ea typeface="DengXian" panose="02010600030101010101" pitchFamily="2" charset="-122"/>
                <a:cs typeface="Times New Roman" panose="02020603050405020304" pitchFamily="18" charset="0"/>
              </a:rPr>
              <a:t>Recommendations </a:t>
            </a:r>
          </a:p>
          <a:p>
            <a:pPr marL="342900" lvl="0" indent="-342900">
              <a:lnSpc>
                <a:spcPct val="115000"/>
              </a:lnSpc>
              <a:buFont typeface="Aptos" panose="020B0004020202020204" pitchFamily="34" charset="0"/>
              <a:buChar char="-"/>
            </a:pPr>
            <a:r>
              <a:rPr lang="en-CA" sz="1200" kern="100" dirty="0">
                <a:effectLst/>
                <a:latin typeface="Aptos" panose="020B0004020202020204" pitchFamily="34" charset="0"/>
                <a:ea typeface="DengXian" panose="02010600030101010101" pitchFamily="2" charset="-122"/>
                <a:cs typeface="Times New Roman" panose="02020603050405020304" pitchFamily="18" charset="0"/>
              </a:rPr>
              <a:t>Real life Operational improvement for hospital</a:t>
            </a:r>
          </a:p>
          <a:p>
            <a:pPr marL="742950" lvl="1" indent="-285750">
              <a:lnSpc>
                <a:spcPct val="115000"/>
              </a:lnSpc>
              <a:buFont typeface="Courier New" panose="02070309020205020404" pitchFamily="49" charset="0"/>
              <a:buChar char="o"/>
            </a:pPr>
            <a:r>
              <a:rPr lang="en-CA" sz="1200" kern="100" dirty="0">
                <a:effectLst/>
                <a:latin typeface="Aptos" panose="020B0004020202020204" pitchFamily="34" charset="0"/>
                <a:ea typeface="DengXian" panose="02010600030101010101" pitchFamily="2" charset="-122"/>
                <a:cs typeface="Times New Roman" panose="02020603050405020304" pitchFamily="18" charset="0"/>
              </a:rPr>
              <a:t>We know what are the features that have predicting power for no-shows, such as age, and gaps between scheduled appointment </a:t>
            </a:r>
          </a:p>
          <a:p>
            <a:pPr marL="742950" lvl="1" indent="-285750">
              <a:lnSpc>
                <a:spcPct val="115000"/>
              </a:lnSpc>
              <a:buFont typeface="Courier New" panose="02070309020205020404" pitchFamily="49" charset="0"/>
              <a:buChar char="o"/>
            </a:pPr>
            <a:r>
              <a:rPr lang="en-CA" sz="1200" kern="100" dirty="0">
                <a:effectLst/>
                <a:latin typeface="Aptos" panose="020B0004020202020204" pitchFamily="34" charset="0"/>
                <a:ea typeface="DengXian" panose="02010600030101010101" pitchFamily="2" charset="-122"/>
                <a:cs typeface="Times New Roman" panose="02020603050405020304" pitchFamily="18" charset="0"/>
              </a:rPr>
              <a:t>Optimize scheduling practices (</a:t>
            </a:r>
            <a:r>
              <a:rPr lang="en-CA" sz="1200" kern="100" dirty="0" err="1">
                <a:effectLst/>
                <a:latin typeface="Aptos" panose="020B0004020202020204" pitchFamily="34" charset="0"/>
                <a:ea typeface="DengXian" panose="02010600030101010101" pitchFamily="2" charset="-122"/>
                <a:cs typeface="Times New Roman" panose="02020603050405020304" pitchFamily="18" charset="0"/>
              </a:rPr>
              <a:t>eg</a:t>
            </a:r>
            <a:r>
              <a:rPr lang="en-CA" sz="1200" kern="100" dirty="0">
                <a:effectLst/>
                <a:latin typeface="Aptos" panose="020B0004020202020204" pitchFamily="34" charset="0"/>
                <a:ea typeface="DengXian" panose="02010600030101010101" pitchFamily="2" charset="-122"/>
                <a:cs typeface="Times New Roman" panose="02020603050405020304" pitchFamily="18" charset="0"/>
              </a:rPr>
              <a:t>: overbooking in a controlled manner to account for expected no-shows, and identify patients that are high-risk for no-shows and provide additional support) </a:t>
            </a:r>
          </a:p>
          <a:p>
            <a:pPr marL="342900" lvl="0" indent="-342900">
              <a:lnSpc>
                <a:spcPct val="115000"/>
              </a:lnSpc>
              <a:buFont typeface="Aptos" panose="020B0004020202020204" pitchFamily="34" charset="0"/>
              <a:buChar char="-"/>
            </a:pPr>
            <a:r>
              <a:rPr lang="en-CA" sz="1200" kern="100" dirty="0">
                <a:effectLst/>
                <a:latin typeface="Aptos" panose="020B0004020202020204" pitchFamily="34" charset="0"/>
                <a:ea typeface="DengXian" panose="02010600030101010101" pitchFamily="2" charset="-122"/>
                <a:cs typeface="Times New Roman" panose="02020603050405020304" pitchFamily="18" charset="0"/>
              </a:rPr>
              <a:t>future enhancements </a:t>
            </a:r>
          </a:p>
          <a:p>
            <a:pPr marL="742950" lvl="1" indent="-285750">
              <a:lnSpc>
                <a:spcPct val="115000"/>
              </a:lnSpc>
              <a:spcAft>
                <a:spcPts val="800"/>
              </a:spcAft>
              <a:buFont typeface="Courier New" panose="02070309020205020404" pitchFamily="49" charset="0"/>
              <a:buChar char="o"/>
            </a:pPr>
            <a:r>
              <a:rPr lang="en-CA" sz="1200" kern="100" dirty="0">
                <a:effectLst/>
                <a:latin typeface="Aptos" panose="020B0004020202020204" pitchFamily="34" charset="0"/>
                <a:ea typeface="DengXian" panose="02010600030101010101" pitchFamily="2" charset="-122"/>
                <a:cs typeface="Times New Roman" panose="02020603050405020304" pitchFamily="18" charset="0"/>
              </a:rPr>
              <a:t>Explore additional features and external data sources (</a:t>
            </a:r>
            <a:r>
              <a:rPr lang="en-CA" sz="1200" kern="100" dirty="0" err="1">
                <a:effectLst/>
                <a:latin typeface="Aptos" panose="020B0004020202020204" pitchFamily="34" charset="0"/>
                <a:ea typeface="DengXian" panose="02010600030101010101" pitchFamily="2" charset="-122"/>
                <a:cs typeface="Times New Roman" panose="02020603050405020304" pitchFamily="18" charset="0"/>
              </a:rPr>
              <a:t>eg</a:t>
            </a:r>
            <a:r>
              <a:rPr lang="en-CA" sz="1200" kern="100" dirty="0">
                <a:effectLst/>
                <a:latin typeface="Aptos" panose="020B0004020202020204" pitchFamily="34" charset="0"/>
                <a:ea typeface="DengXian" panose="02010600030101010101" pitchFamily="2" charset="-122"/>
                <a:cs typeface="Times New Roman" panose="02020603050405020304" pitchFamily="18" charset="0"/>
              </a:rPr>
              <a:t>: weather conditions, transportation data) that could future improve the model’s predictive power </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p>
            <a:pPr marL="74295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DengXian" panose="02010600030101010101" pitchFamily="2" charset="-122"/>
                <a:cs typeface="Times New Roman" panose="02020603050405020304" pitchFamily="18" charset="0"/>
              </a:rPr>
              <a:t>Drop features such as diabetes and hypertension that do not have high predicting power</a:t>
            </a:r>
            <a:endParaRPr lang="en-CA" sz="12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6082708-C41C-164D-80C9-3D8C4671CBAA}" type="slidenum">
              <a:rPr lang="en-US" smtClean="0"/>
              <a:t>20</a:t>
            </a:fld>
            <a:endParaRPr lang="en-US"/>
          </a:p>
        </p:txBody>
      </p:sp>
    </p:spTree>
    <p:extLst>
      <p:ext uri="{BB962C8B-B14F-4D97-AF65-F5344CB8AC3E}">
        <p14:creationId xmlns:p14="http://schemas.microsoft.com/office/powerpoint/2010/main" val="1165281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highlight>
                  <a:srgbClr val="1F1F1F"/>
                </a:highlight>
                <a:latin typeface="Consolas" panose="020B0609020204030204" pitchFamily="49" charset="0"/>
              </a:rPr>
              <a:t>Large amount of patient miss their </a:t>
            </a:r>
            <a:r>
              <a:rPr lang="en-US" b="0" dirty="0" err="1">
                <a:solidFill>
                  <a:srgbClr val="CCCCCC"/>
                </a:solidFill>
                <a:effectLst/>
                <a:highlight>
                  <a:srgbClr val="1F1F1F"/>
                </a:highlight>
                <a:latin typeface="Consolas" panose="020B0609020204030204" pitchFamily="49" charset="0"/>
              </a:rPr>
              <a:t>cilinical</a:t>
            </a:r>
            <a:br>
              <a:rPr lang="en-US" b="0" dirty="0">
                <a:solidFill>
                  <a:srgbClr val="CCCCCC"/>
                </a:solidFill>
                <a:effectLst/>
                <a:highlight>
                  <a:srgbClr val="1F1F1F"/>
                </a:highlight>
                <a:latin typeface="Consolas" panose="020B0609020204030204" pitchFamily="49" charset="0"/>
              </a:rPr>
            </a:br>
            <a:r>
              <a:rPr lang="en-US" b="0" dirty="0">
                <a:solidFill>
                  <a:srgbClr val="CCCCCC"/>
                </a:solidFill>
                <a:effectLst/>
                <a:highlight>
                  <a:srgbClr val="1F1F1F"/>
                </a:highlight>
                <a:latin typeface="Consolas" panose="020B0609020204030204" pitchFamily="49" charset="0"/>
              </a:rPr>
              <a:t>Appointments, which effect the hospital resource allocation and patient health condition.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Resource Management: Medical facilities need to allocate resources (staff, time, equipment) efficiently. No-shows lead to wasted resources and reduced efficiency.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Financial Impact: Missed appointments result in financial losses for healthcare providers due to unbilled time and resources.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Patient Health: Regular appointments are crucial for patient health management. No-shows can lead to deteriorating health conditions and higher long-term healthcare costs.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Operational Planning: Predicting no-shows allows better planning and management of appointments, potentially reducing waiting times for other patients.</a:t>
            </a:r>
            <a:endParaRPr lang="en-US" dirty="0"/>
          </a:p>
          <a:p>
            <a:endParaRPr lang="en-US" dirty="0"/>
          </a:p>
        </p:txBody>
      </p:sp>
      <p:sp>
        <p:nvSpPr>
          <p:cNvPr id="4" name="Slide Number Placeholder 3"/>
          <p:cNvSpPr>
            <a:spLocks noGrp="1"/>
          </p:cNvSpPr>
          <p:nvPr>
            <p:ph type="sldNum" sz="quarter" idx="5"/>
          </p:nvPr>
        </p:nvSpPr>
        <p:spPr/>
        <p:txBody>
          <a:bodyPr/>
          <a:lstStyle/>
          <a:p>
            <a:fld id="{96082708-C41C-164D-80C9-3D8C4671CBAA}" type="slidenum">
              <a:rPr lang="en-US" smtClean="0"/>
              <a:t>3</a:t>
            </a:fld>
            <a:endParaRPr lang="en-US"/>
          </a:p>
        </p:txBody>
      </p:sp>
    </p:spTree>
    <p:extLst>
      <p:ext uri="{BB962C8B-B14F-4D97-AF65-F5344CB8AC3E}">
        <p14:creationId xmlns:p14="http://schemas.microsoft.com/office/powerpoint/2010/main" val="3153406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Recall (Sensitivity)</a:t>
            </a:r>
            <a:r>
              <a:rPr lang="en-US" dirty="0"/>
              <a:t>: The proportion of actual no-shows that were correctly identified by the model. High recall ensures that most of the no-shows are identified and thus, you can take action (e.g., sending reminders or follow-up messages) to mitigate them.</a:t>
            </a:r>
          </a:p>
          <a:p>
            <a:r>
              <a:rPr lang="en-US" b="1" dirty="0"/>
              <a:t>Precision</a:t>
            </a:r>
            <a:r>
              <a:rPr lang="en-US" dirty="0"/>
              <a:t>: The proportion of predicted no-shows that are actually no-shows. High precision ensures that when you do take action, it is well-targeted, reducing unnecessary actions for clients who are not actually no-shows. </a:t>
            </a:r>
            <a:r>
              <a:rPr lang="en-US" altLang="zh-CN" dirty="0"/>
              <a:t>Reduce the cost of miss calling the people who actually show up</a:t>
            </a:r>
            <a:br>
              <a:rPr lang="en-US" altLang="zh-CN" dirty="0"/>
            </a:br>
            <a:endParaRPr lang="en-US" dirty="0"/>
          </a:p>
        </p:txBody>
      </p:sp>
      <p:sp>
        <p:nvSpPr>
          <p:cNvPr id="4" name="Slide Number Placeholder 3"/>
          <p:cNvSpPr>
            <a:spLocks noGrp="1"/>
          </p:cNvSpPr>
          <p:nvPr>
            <p:ph type="sldNum" sz="quarter" idx="5"/>
          </p:nvPr>
        </p:nvSpPr>
        <p:spPr/>
        <p:txBody>
          <a:bodyPr/>
          <a:lstStyle/>
          <a:p>
            <a:fld id="{96082708-C41C-164D-80C9-3D8C4671CBAA}" type="slidenum">
              <a:rPr lang="en-US" smtClean="0"/>
              <a:t>6</a:t>
            </a:fld>
            <a:endParaRPr lang="en-US"/>
          </a:p>
        </p:txBody>
      </p:sp>
    </p:spTree>
    <p:extLst>
      <p:ext uri="{BB962C8B-B14F-4D97-AF65-F5344CB8AC3E}">
        <p14:creationId xmlns:p14="http://schemas.microsoft.com/office/powerpoint/2010/main" val="1197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first picked logistic regression, because we have a classification problem of binary target (yes and no for no show). So logistic regression is simple and fast and a basic model to start. After we evaluated the scores, we got accuracy of 66.4%, precision of 75%, recall 66.4%, f1 score 69.2%, and </a:t>
            </a:r>
            <a:r>
              <a:rPr lang="en-US" dirty="0" err="1"/>
              <a:t>roc_auc</a:t>
            </a:r>
            <a:r>
              <a:rPr lang="en-US" dirty="0"/>
              <a:t> score of 66.4% for testing, which is a little low. We also did hyperparameter tuning using </a:t>
            </a:r>
            <a:r>
              <a:rPr lang="en-US" dirty="0" err="1"/>
              <a:t>GridSearchCV</a:t>
            </a:r>
            <a:r>
              <a:rPr lang="en-US" dirty="0"/>
              <a:t> for different penalty (L1 and L2), C, and solver. However, the testing scores upon hyperparameter tuning did not improve. Therefore, we have decided to move on and explore other models. </a:t>
            </a:r>
          </a:p>
        </p:txBody>
      </p:sp>
      <p:sp>
        <p:nvSpPr>
          <p:cNvPr id="4" name="Slide Number Placeholder 3"/>
          <p:cNvSpPr>
            <a:spLocks noGrp="1"/>
          </p:cNvSpPr>
          <p:nvPr>
            <p:ph type="sldNum" sz="quarter" idx="5"/>
          </p:nvPr>
        </p:nvSpPr>
        <p:spPr/>
        <p:txBody>
          <a:bodyPr/>
          <a:lstStyle/>
          <a:p>
            <a:fld id="{96082708-C41C-164D-80C9-3D8C4671CBAA}" type="slidenum">
              <a:rPr lang="en-US" smtClean="0"/>
              <a:t>14</a:t>
            </a:fld>
            <a:endParaRPr lang="en-US"/>
          </a:p>
        </p:txBody>
      </p:sp>
    </p:spTree>
    <p:extLst>
      <p:ext uri="{BB962C8B-B14F-4D97-AF65-F5344CB8AC3E}">
        <p14:creationId xmlns:p14="http://schemas.microsoft.com/office/powerpoint/2010/main" val="300484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6082708-C41C-164D-80C9-3D8C4671CBAA}" type="slidenum">
              <a:rPr lang="en-US" smtClean="0"/>
              <a:t>15</a:t>
            </a:fld>
            <a:endParaRPr lang="en-US"/>
          </a:p>
        </p:txBody>
      </p:sp>
    </p:spTree>
    <p:extLst>
      <p:ext uri="{BB962C8B-B14F-4D97-AF65-F5344CB8AC3E}">
        <p14:creationId xmlns:p14="http://schemas.microsoft.com/office/powerpoint/2010/main" val="1215911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then picked random forest model. It is a more robust model BUT is can easily run into overfitting, because a single decision tree can overfit as it is easy to go too deep and to fit the parameters that are specific for that training set, rather than to generalize to the whole dataset. When more tree is added, it does not increase generalization. We did hyperparameter tuning using </a:t>
            </a:r>
            <a:r>
              <a:rPr lang="en-US" dirty="0" err="1"/>
              <a:t>RandomizedSearchCV</a:t>
            </a:r>
            <a:r>
              <a:rPr lang="en-US" dirty="0"/>
              <a:t> for </a:t>
            </a:r>
            <a:r>
              <a:rPr lang="en-US" dirty="0" err="1"/>
              <a:t>n_estimators</a:t>
            </a:r>
            <a:r>
              <a:rPr lang="en-US" dirty="0"/>
              <a:t>, </a:t>
            </a:r>
            <a:r>
              <a:rPr lang="en-US" dirty="0" err="1"/>
              <a:t>max_depth</a:t>
            </a:r>
            <a:r>
              <a:rPr lang="en-US" dirty="0"/>
              <a:t>, </a:t>
            </a:r>
            <a:r>
              <a:rPr lang="en-US" dirty="0" err="1"/>
              <a:t>min_samples_split</a:t>
            </a:r>
            <a:r>
              <a:rPr lang="en-US" dirty="0"/>
              <a:t>, </a:t>
            </a:r>
            <a:r>
              <a:rPr lang="en-US" dirty="0" err="1"/>
              <a:t>min_sample_leaf</a:t>
            </a:r>
            <a:r>
              <a:rPr lang="en-US" dirty="0"/>
              <a:t>, </a:t>
            </a:r>
            <a:r>
              <a:rPr lang="en-US" dirty="0" err="1"/>
              <a:t>max_features</a:t>
            </a:r>
            <a:r>
              <a:rPr lang="en-US" dirty="0"/>
              <a:t>, and bootstrap. A high recall score can be useful when the hospital’s main object is to reduce the overall no-show rate by identifying and engaging with as many potential no-shows as possible. In that case, we need to minimize false negative and ensure that the most actual no-shows are predicted. Even though the </a:t>
            </a:r>
            <a:r>
              <a:rPr lang="en-US" dirty="0" err="1"/>
              <a:t>roc_auc</a:t>
            </a:r>
            <a:r>
              <a:rPr lang="en-US" dirty="0"/>
              <a:t> score of 72.8% is not too bad and recall is high, the low accuracy score makes us decide that we should explore other models. </a:t>
            </a:r>
          </a:p>
          <a:p>
            <a:endParaRPr lang="en-US" dirty="0"/>
          </a:p>
        </p:txBody>
      </p:sp>
      <p:sp>
        <p:nvSpPr>
          <p:cNvPr id="4" name="Slide Number Placeholder 3"/>
          <p:cNvSpPr>
            <a:spLocks noGrp="1"/>
          </p:cNvSpPr>
          <p:nvPr>
            <p:ph type="sldNum" sz="quarter" idx="5"/>
          </p:nvPr>
        </p:nvSpPr>
        <p:spPr/>
        <p:txBody>
          <a:bodyPr/>
          <a:lstStyle/>
          <a:p>
            <a:fld id="{96082708-C41C-164D-80C9-3D8C4671CBAA}" type="slidenum">
              <a:rPr lang="en-US" smtClean="0"/>
              <a:t>16</a:t>
            </a:fld>
            <a:endParaRPr lang="en-US"/>
          </a:p>
        </p:txBody>
      </p:sp>
    </p:spTree>
    <p:extLst>
      <p:ext uri="{BB962C8B-B14F-4D97-AF65-F5344CB8AC3E}">
        <p14:creationId xmlns:p14="http://schemas.microsoft.com/office/powerpoint/2010/main" val="1743930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chose </a:t>
            </a:r>
            <a:r>
              <a:rPr lang="en-US" dirty="0" err="1"/>
              <a:t>XGBoost</a:t>
            </a:r>
            <a:r>
              <a:rPr lang="en-US" dirty="0"/>
              <a:t>. </a:t>
            </a:r>
            <a:r>
              <a:rPr lang="en-US" dirty="0" err="1"/>
              <a:t>XGBoost</a:t>
            </a:r>
            <a:r>
              <a:rPr lang="en-US" dirty="0"/>
              <a:t> is a very powerful model. It develops one tree at a time, correcting faults caused by previously trained trees compared to random forest tree, which each tree is generated independently and the results are aggregated at the end. It also has higher accuracy and can handle large and  unbalanced dataset like ours better. We also used </a:t>
            </a:r>
            <a:r>
              <a:rPr lang="en-US" dirty="0" err="1"/>
              <a:t>DMatrix</a:t>
            </a:r>
            <a:r>
              <a:rPr lang="en-US" dirty="0"/>
              <a:t> because it stores data in a compressed format and use parallel computing to decrease the runtime. </a:t>
            </a:r>
          </a:p>
          <a:p>
            <a:endParaRPr lang="en-US" dirty="0"/>
          </a:p>
          <a:p>
            <a:r>
              <a:rPr lang="en-US" dirty="0"/>
              <a:t> The scores for all metrics made us decide that </a:t>
            </a:r>
            <a:r>
              <a:rPr lang="en-US" dirty="0" err="1"/>
              <a:t>XGBoost</a:t>
            </a:r>
            <a:r>
              <a:rPr lang="en-US" dirty="0"/>
              <a:t> is the best model. </a:t>
            </a:r>
          </a:p>
        </p:txBody>
      </p:sp>
      <p:sp>
        <p:nvSpPr>
          <p:cNvPr id="4" name="Slide Number Placeholder 3"/>
          <p:cNvSpPr>
            <a:spLocks noGrp="1"/>
          </p:cNvSpPr>
          <p:nvPr>
            <p:ph type="sldNum" sz="quarter" idx="5"/>
          </p:nvPr>
        </p:nvSpPr>
        <p:spPr/>
        <p:txBody>
          <a:bodyPr/>
          <a:lstStyle/>
          <a:p>
            <a:fld id="{96082708-C41C-164D-80C9-3D8C4671CBAA}" type="slidenum">
              <a:rPr lang="en-US" smtClean="0"/>
              <a:t>17</a:t>
            </a:fld>
            <a:endParaRPr lang="en-US"/>
          </a:p>
        </p:txBody>
      </p:sp>
    </p:spTree>
    <p:extLst>
      <p:ext uri="{BB962C8B-B14F-4D97-AF65-F5344CB8AC3E}">
        <p14:creationId xmlns:p14="http://schemas.microsoft.com/office/powerpoint/2010/main" val="1446359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did hyperparameter tuning using </a:t>
            </a:r>
            <a:r>
              <a:rPr lang="en-US" dirty="0" err="1"/>
              <a:t>RandomizedSearchCV</a:t>
            </a:r>
            <a:r>
              <a:rPr lang="en-US" dirty="0"/>
              <a:t> for </a:t>
            </a:r>
            <a:r>
              <a:rPr lang="en-US" dirty="0" err="1"/>
              <a:t>n_estimators</a:t>
            </a:r>
            <a:r>
              <a:rPr lang="en-US" dirty="0"/>
              <a:t>, </a:t>
            </a:r>
            <a:r>
              <a:rPr lang="en-US" dirty="0" err="1"/>
              <a:t>max_depth</a:t>
            </a:r>
            <a:r>
              <a:rPr lang="en-US" dirty="0"/>
              <a:t>, </a:t>
            </a:r>
            <a:r>
              <a:rPr lang="en-US" dirty="0" err="1"/>
              <a:t>min_samples_split</a:t>
            </a:r>
            <a:r>
              <a:rPr lang="en-US" dirty="0"/>
              <a:t>, </a:t>
            </a:r>
            <a:r>
              <a:rPr lang="en-US" dirty="0" err="1"/>
              <a:t>min_sample_leaf</a:t>
            </a:r>
            <a:r>
              <a:rPr lang="en-US" dirty="0"/>
              <a:t>, </a:t>
            </a:r>
            <a:r>
              <a:rPr lang="en-US" dirty="0" err="1"/>
              <a:t>max_features</a:t>
            </a:r>
            <a:r>
              <a:rPr lang="en-US" dirty="0"/>
              <a:t>, and bootstrap. The testing scores for recall increased significantly from 20.6% to 83.3%, but accuracy decreased significantly from 77.3% to 58.4%. A high recall score can be useful when the hospital’s main object is to reduce the overall no-show rate by identifying and engaging with as many potential no-shows as possible. In that case, we need to minimize false negative and ensure that the most actual no-shows are predicted. Even though the </a:t>
            </a:r>
            <a:r>
              <a:rPr lang="en-US" dirty="0" err="1"/>
              <a:t>roc_auc</a:t>
            </a:r>
            <a:r>
              <a:rPr lang="en-US" dirty="0"/>
              <a:t> score of 72.8% is not too bad and recall is high, the low accuracy score makes us decide that we should explore other models. </a:t>
            </a:r>
          </a:p>
          <a:p>
            <a:endParaRPr lang="en-US" dirty="0"/>
          </a:p>
        </p:txBody>
      </p:sp>
      <p:sp>
        <p:nvSpPr>
          <p:cNvPr id="4" name="Slide Number Placeholder 3"/>
          <p:cNvSpPr>
            <a:spLocks noGrp="1"/>
          </p:cNvSpPr>
          <p:nvPr>
            <p:ph type="sldNum" sz="quarter" idx="5"/>
          </p:nvPr>
        </p:nvSpPr>
        <p:spPr/>
        <p:txBody>
          <a:bodyPr/>
          <a:lstStyle/>
          <a:p>
            <a:fld id="{96082708-C41C-164D-80C9-3D8C4671CBAA}" type="slidenum">
              <a:rPr lang="en-US" smtClean="0"/>
              <a:t>18</a:t>
            </a:fld>
            <a:endParaRPr lang="en-US"/>
          </a:p>
        </p:txBody>
      </p:sp>
    </p:spTree>
    <p:extLst>
      <p:ext uri="{BB962C8B-B14F-4D97-AF65-F5344CB8AC3E}">
        <p14:creationId xmlns:p14="http://schemas.microsoft.com/office/powerpoint/2010/main" val="1456839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XGBoost</a:t>
            </a:r>
            <a:r>
              <a:rPr lang="en-US" dirty="0"/>
              <a:t>, we did a feature importance and saw that </a:t>
            </a:r>
            <a:r>
              <a:rPr lang="en-US" dirty="0" err="1"/>
              <a:t>date_gap</a:t>
            </a:r>
            <a:r>
              <a:rPr lang="en-US" dirty="0"/>
              <a:t>, SMS received, age, </a:t>
            </a:r>
            <a:r>
              <a:rPr lang="en-US" dirty="0" err="1"/>
              <a:t>scheduled_weekday</a:t>
            </a:r>
            <a:r>
              <a:rPr lang="en-US" dirty="0"/>
              <a:t>, </a:t>
            </a:r>
            <a:r>
              <a:rPr lang="en-US" dirty="0" err="1"/>
              <a:t>MedicaidIND</a:t>
            </a:r>
            <a:r>
              <a:rPr lang="en-US" dirty="0"/>
              <a:t>, gender have high feature importance whereas diabetes, hypertension, </a:t>
            </a:r>
            <a:r>
              <a:rPr lang="en-US" dirty="0" err="1"/>
              <a:t>app_weekday</a:t>
            </a:r>
            <a:r>
              <a:rPr lang="en-US" dirty="0"/>
              <a:t>, </a:t>
            </a:r>
            <a:r>
              <a:rPr lang="en-US" dirty="0" err="1"/>
              <a:t>diasability</a:t>
            </a:r>
            <a:r>
              <a:rPr lang="en-US" dirty="0"/>
              <a:t>, </a:t>
            </a:r>
            <a:r>
              <a:rPr lang="en-US" dirty="0" err="1"/>
              <a:t>locationID</a:t>
            </a:r>
            <a:r>
              <a:rPr lang="en-US" dirty="0"/>
              <a:t>, alcoholism have low feature importance. We could’ve excluded some of those features in the pipeline. </a:t>
            </a:r>
          </a:p>
        </p:txBody>
      </p:sp>
      <p:sp>
        <p:nvSpPr>
          <p:cNvPr id="4" name="Slide Number Placeholder 3"/>
          <p:cNvSpPr>
            <a:spLocks noGrp="1"/>
          </p:cNvSpPr>
          <p:nvPr>
            <p:ph type="sldNum" sz="quarter" idx="5"/>
          </p:nvPr>
        </p:nvSpPr>
        <p:spPr/>
        <p:txBody>
          <a:bodyPr/>
          <a:lstStyle/>
          <a:p>
            <a:fld id="{96082708-C41C-164D-80C9-3D8C4671CBAA}" type="slidenum">
              <a:rPr lang="en-US" smtClean="0"/>
              <a:t>19</a:t>
            </a:fld>
            <a:endParaRPr lang="en-US"/>
          </a:p>
        </p:txBody>
      </p:sp>
    </p:spTree>
    <p:extLst>
      <p:ext uri="{BB962C8B-B14F-4D97-AF65-F5344CB8AC3E}">
        <p14:creationId xmlns:p14="http://schemas.microsoft.com/office/powerpoint/2010/main" val="388422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A3C2-5045-F57C-D6FF-68336159BA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EE1EFF-8E81-D40F-2B26-949FD4271D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E9DE6C-4E75-58C9-7CB8-813F8389DB43}"/>
              </a:ext>
            </a:extLst>
          </p:cNvPr>
          <p:cNvSpPr>
            <a:spLocks noGrp="1"/>
          </p:cNvSpPr>
          <p:nvPr>
            <p:ph type="dt" sz="half" idx="10"/>
          </p:nvPr>
        </p:nvSpPr>
        <p:spPr/>
        <p:txBody>
          <a:bodyPr/>
          <a:lstStyle/>
          <a:p>
            <a:fld id="{1EE91EB4-1596-453B-BF5C-293056323F8B}" type="datetimeFigureOut">
              <a:rPr lang="en-US" smtClean="0"/>
              <a:t>6/14/2024</a:t>
            </a:fld>
            <a:endParaRPr lang="en-US"/>
          </a:p>
        </p:txBody>
      </p:sp>
      <p:sp>
        <p:nvSpPr>
          <p:cNvPr id="5" name="Footer Placeholder 4">
            <a:extLst>
              <a:ext uri="{FF2B5EF4-FFF2-40B4-BE49-F238E27FC236}">
                <a16:creationId xmlns:a16="http://schemas.microsoft.com/office/drawing/2014/main" id="{2BF7A9FF-D1B2-8288-FE5E-6BE41DF34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28B4A-6E38-D798-29F1-0AB8608691DF}"/>
              </a:ext>
            </a:extLst>
          </p:cNvPr>
          <p:cNvSpPr>
            <a:spLocks noGrp="1"/>
          </p:cNvSpPr>
          <p:nvPr>
            <p:ph type="sldNum" sz="quarter" idx="12"/>
          </p:nvPr>
        </p:nvSpPr>
        <p:spPr/>
        <p:txBody>
          <a:bodyPr/>
          <a:lstStyle/>
          <a:p>
            <a:fld id="{52568D4C-2A56-496F-9D0E-390C04E002A7}" type="slidenum">
              <a:rPr lang="en-US" smtClean="0"/>
              <a:t>‹#›</a:t>
            </a:fld>
            <a:endParaRPr lang="en-US"/>
          </a:p>
        </p:txBody>
      </p:sp>
    </p:spTree>
    <p:extLst>
      <p:ext uri="{BB962C8B-B14F-4D97-AF65-F5344CB8AC3E}">
        <p14:creationId xmlns:p14="http://schemas.microsoft.com/office/powerpoint/2010/main" val="2358739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15D8-3356-0F86-0C7C-43AD9E3A3C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342389-524B-0B28-17AF-1068042E59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C8449-363F-5151-47CF-0633DBFEB5E7}"/>
              </a:ext>
            </a:extLst>
          </p:cNvPr>
          <p:cNvSpPr>
            <a:spLocks noGrp="1"/>
          </p:cNvSpPr>
          <p:nvPr>
            <p:ph type="dt" sz="half" idx="10"/>
          </p:nvPr>
        </p:nvSpPr>
        <p:spPr/>
        <p:txBody>
          <a:bodyPr/>
          <a:lstStyle/>
          <a:p>
            <a:fld id="{1EE91EB4-1596-453B-BF5C-293056323F8B}" type="datetimeFigureOut">
              <a:rPr lang="en-US" smtClean="0"/>
              <a:t>6/14/2024</a:t>
            </a:fld>
            <a:endParaRPr lang="en-US"/>
          </a:p>
        </p:txBody>
      </p:sp>
      <p:sp>
        <p:nvSpPr>
          <p:cNvPr id="5" name="Footer Placeholder 4">
            <a:extLst>
              <a:ext uri="{FF2B5EF4-FFF2-40B4-BE49-F238E27FC236}">
                <a16:creationId xmlns:a16="http://schemas.microsoft.com/office/drawing/2014/main" id="{6F89554C-9136-89D6-3D68-303D4FAF4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0569D-67AF-D331-4786-9A6117659491}"/>
              </a:ext>
            </a:extLst>
          </p:cNvPr>
          <p:cNvSpPr>
            <a:spLocks noGrp="1"/>
          </p:cNvSpPr>
          <p:nvPr>
            <p:ph type="sldNum" sz="quarter" idx="12"/>
          </p:nvPr>
        </p:nvSpPr>
        <p:spPr/>
        <p:txBody>
          <a:bodyPr/>
          <a:lstStyle/>
          <a:p>
            <a:fld id="{52568D4C-2A56-496F-9D0E-390C04E002A7}" type="slidenum">
              <a:rPr lang="en-US" smtClean="0"/>
              <a:t>‹#›</a:t>
            </a:fld>
            <a:endParaRPr lang="en-US"/>
          </a:p>
        </p:txBody>
      </p:sp>
    </p:spTree>
    <p:extLst>
      <p:ext uri="{BB962C8B-B14F-4D97-AF65-F5344CB8AC3E}">
        <p14:creationId xmlns:p14="http://schemas.microsoft.com/office/powerpoint/2010/main" val="3955988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8F4D29-31B3-592C-7BEE-622964EAC3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A9EC45-C4C5-9EF7-9D3F-B08D212F7B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BF1A80-F14D-93E6-9510-1F7E83A9C119}"/>
              </a:ext>
            </a:extLst>
          </p:cNvPr>
          <p:cNvSpPr>
            <a:spLocks noGrp="1"/>
          </p:cNvSpPr>
          <p:nvPr>
            <p:ph type="dt" sz="half" idx="10"/>
          </p:nvPr>
        </p:nvSpPr>
        <p:spPr/>
        <p:txBody>
          <a:bodyPr/>
          <a:lstStyle/>
          <a:p>
            <a:fld id="{1EE91EB4-1596-453B-BF5C-293056323F8B}" type="datetimeFigureOut">
              <a:rPr lang="en-US" smtClean="0"/>
              <a:t>6/14/2024</a:t>
            </a:fld>
            <a:endParaRPr lang="en-US"/>
          </a:p>
        </p:txBody>
      </p:sp>
      <p:sp>
        <p:nvSpPr>
          <p:cNvPr id="5" name="Footer Placeholder 4">
            <a:extLst>
              <a:ext uri="{FF2B5EF4-FFF2-40B4-BE49-F238E27FC236}">
                <a16:creationId xmlns:a16="http://schemas.microsoft.com/office/drawing/2014/main" id="{60212C73-D3A7-6A03-70E3-2F8B199F5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02744-9386-DBD1-C232-9F1492190809}"/>
              </a:ext>
            </a:extLst>
          </p:cNvPr>
          <p:cNvSpPr>
            <a:spLocks noGrp="1"/>
          </p:cNvSpPr>
          <p:nvPr>
            <p:ph type="sldNum" sz="quarter" idx="12"/>
          </p:nvPr>
        </p:nvSpPr>
        <p:spPr/>
        <p:txBody>
          <a:bodyPr/>
          <a:lstStyle/>
          <a:p>
            <a:fld id="{52568D4C-2A56-496F-9D0E-390C04E002A7}" type="slidenum">
              <a:rPr lang="en-US" smtClean="0"/>
              <a:t>‹#›</a:t>
            </a:fld>
            <a:endParaRPr lang="en-US"/>
          </a:p>
        </p:txBody>
      </p:sp>
    </p:spTree>
    <p:extLst>
      <p:ext uri="{BB962C8B-B14F-4D97-AF65-F5344CB8AC3E}">
        <p14:creationId xmlns:p14="http://schemas.microsoft.com/office/powerpoint/2010/main" val="415645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077B-EEFD-F1CD-1C7A-DFE8F45024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97A542-B6F1-DDEA-02C2-896D9307BC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1D5C7B-016D-BC7E-2C34-5A33688CCA80}"/>
              </a:ext>
            </a:extLst>
          </p:cNvPr>
          <p:cNvSpPr>
            <a:spLocks noGrp="1"/>
          </p:cNvSpPr>
          <p:nvPr>
            <p:ph type="dt" sz="half" idx="10"/>
          </p:nvPr>
        </p:nvSpPr>
        <p:spPr/>
        <p:txBody>
          <a:bodyPr/>
          <a:lstStyle/>
          <a:p>
            <a:fld id="{1EE91EB4-1596-453B-BF5C-293056323F8B}" type="datetimeFigureOut">
              <a:rPr lang="en-US" smtClean="0"/>
              <a:t>6/14/2024</a:t>
            </a:fld>
            <a:endParaRPr lang="en-US"/>
          </a:p>
        </p:txBody>
      </p:sp>
      <p:sp>
        <p:nvSpPr>
          <p:cNvPr id="5" name="Footer Placeholder 4">
            <a:extLst>
              <a:ext uri="{FF2B5EF4-FFF2-40B4-BE49-F238E27FC236}">
                <a16:creationId xmlns:a16="http://schemas.microsoft.com/office/drawing/2014/main" id="{83F94BFD-742E-B0C2-6876-7086F74E2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4F5EF-E85D-B31D-01DB-113732D6257B}"/>
              </a:ext>
            </a:extLst>
          </p:cNvPr>
          <p:cNvSpPr>
            <a:spLocks noGrp="1"/>
          </p:cNvSpPr>
          <p:nvPr>
            <p:ph type="sldNum" sz="quarter" idx="12"/>
          </p:nvPr>
        </p:nvSpPr>
        <p:spPr/>
        <p:txBody>
          <a:bodyPr/>
          <a:lstStyle/>
          <a:p>
            <a:fld id="{52568D4C-2A56-496F-9D0E-390C04E002A7}" type="slidenum">
              <a:rPr lang="en-US" smtClean="0"/>
              <a:t>‹#›</a:t>
            </a:fld>
            <a:endParaRPr lang="en-US"/>
          </a:p>
        </p:txBody>
      </p:sp>
    </p:spTree>
    <p:extLst>
      <p:ext uri="{BB962C8B-B14F-4D97-AF65-F5344CB8AC3E}">
        <p14:creationId xmlns:p14="http://schemas.microsoft.com/office/powerpoint/2010/main" val="3685410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9E5D-0A48-F62C-B1C1-6B03A340C1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4F2660-EF46-E494-D0E5-45AAF9FD6D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F11873-4925-2F91-4688-5AFF7EF084C6}"/>
              </a:ext>
            </a:extLst>
          </p:cNvPr>
          <p:cNvSpPr>
            <a:spLocks noGrp="1"/>
          </p:cNvSpPr>
          <p:nvPr>
            <p:ph type="dt" sz="half" idx="10"/>
          </p:nvPr>
        </p:nvSpPr>
        <p:spPr/>
        <p:txBody>
          <a:bodyPr/>
          <a:lstStyle/>
          <a:p>
            <a:fld id="{1EE91EB4-1596-453B-BF5C-293056323F8B}" type="datetimeFigureOut">
              <a:rPr lang="en-US" smtClean="0"/>
              <a:t>6/14/2024</a:t>
            </a:fld>
            <a:endParaRPr lang="en-US"/>
          </a:p>
        </p:txBody>
      </p:sp>
      <p:sp>
        <p:nvSpPr>
          <p:cNvPr id="5" name="Footer Placeholder 4">
            <a:extLst>
              <a:ext uri="{FF2B5EF4-FFF2-40B4-BE49-F238E27FC236}">
                <a16:creationId xmlns:a16="http://schemas.microsoft.com/office/drawing/2014/main" id="{0F2C5818-CA56-AB5A-C257-2022DC327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C01DE-A093-E03C-86D5-6DF274D32B52}"/>
              </a:ext>
            </a:extLst>
          </p:cNvPr>
          <p:cNvSpPr>
            <a:spLocks noGrp="1"/>
          </p:cNvSpPr>
          <p:nvPr>
            <p:ph type="sldNum" sz="quarter" idx="12"/>
          </p:nvPr>
        </p:nvSpPr>
        <p:spPr/>
        <p:txBody>
          <a:bodyPr/>
          <a:lstStyle/>
          <a:p>
            <a:fld id="{52568D4C-2A56-496F-9D0E-390C04E002A7}" type="slidenum">
              <a:rPr lang="en-US" smtClean="0"/>
              <a:t>‹#›</a:t>
            </a:fld>
            <a:endParaRPr lang="en-US"/>
          </a:p>
        </p:txBody>
      </p:sp>
    </p:spTree>
    <p:extLst>
      <p:ext uri="{BB962C8B-B14F-4D97-AF65-F5344CB8AC3E}">
        <p14:creationId xmlns:p14="http://schemas.microsoft.com/office/powerpoint/2010/main" val="367653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057C-55A7-D132-3072-051E9A41B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2AC35-E512-4F66-8360-89529BBC40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D98919-49AD-3C82-F975-4F85C4B357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F1DEC1-7F97-E83B-71DB-DA467A87BCEE}"/>
              </a:ext>
            </a:extLst>
          </p:cNvPr>
          <p:cNvSpPr>
            <a:spLocks noGrp="1"/>
          </p:cNvSpPr>
          <p:nvPr>
            <p:ph type="dt" sz="half" idx="10"/>
          </p:nvPr>
        </p:nvSpPr>
        <p:spPr/>
        <p:txBody>
          <a:bodyPr/>
          <a:lstStyle/>
          <a:p>
            <a:fld id="{1EE91EB4-1596-453B-BF5C-293056323F8B}" type="datetimeFigureOut">
              <a:rPr lang="en-US" smtClean="0"/>
              <a:t>6/14/2024</a:t>
            </a:fld>
            <a:endParaRPr lang="en-US"/>
          </a:p>
        </p:txBody>
      </p:sp>
      <p:sp>
        <p:nvSpPr>
          <p:cNvPr id="6" name="Footer Placeholder 5">
            <a:extLst>
              <a:ext uri="{FF2B5EF4-FFF2-40B4-BE49-F238E27FC236}">
                <a16:creationId xmlns:a16="http://schemas.microsoft.com/office/drawing/2014/main" id="{508FBBCA-8069-B880-AD47-F25369904F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710D6E-E633-9F91-37F2-43FD944B6FD8}"/>
              </a:ext>
            </a:extLst>
          </p:cNvPr>
          <p:cNvSpPr>
            <a:spLocks noGrp="1"/>
          </p:cNvSpPr>
          <p:nvPr>
            <p:ph type="sldNum" sz="quarter" idx="12"/>
          </p:nvPr>
        </p:nvSpPr>
        <p:spPr/>
        <p:txBody>
          <a:bodyPr/>
          <a:lstStyle/>
          <a:p>
            <a:fld id="{52568D4C-2A56-496F-9D0E-390C04E002A7}" type="slidenum">
              <a:rPr lang="en-US" smtClean="0"/>
              <a:t>‹#›</a:t>
            </a:fld>
            <a:endParaRPr lang="en-US"/>
          </a:p>
        </p:txBody>
      </p:sp>
    </p:spTree>
    <p:extLst>
      <p:ext uri="{BB962C8B-B14F-4D97-AF65-F5344CB8AC3E}">
        <p14:creationId xmlns:p14="http://schemas.microsoft.com/office/powerpoint/2010/main" val="2685619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D821-A4E3-8B26-F867-1BBD055687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D3C903-D57A-0387-0187-8CFBD82B67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2B6CB7-6FDB-14E1-45A0-A08A8D6405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F10A8A-3BB5-3D76-DF70-34B6D2B663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AE1217-3280-5BF6-1266-95E4738B22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219DC5-629D-E0F4-1214-0AF585EAA693}"/>
              </a:ext>
            </a:extLst>
          </p:cNvPr>
          <p:cNvSpPr>
            <a:spLocks noGrp="1"/>
          </p:cNvSpPr>
          <p:nvPr>
            <p:ph type="dt" sz="half" idx="10"/>
          </p:nvPr>
        </p:nvSpPr>
        <p:spPr/>
        <p:txBody>
          <a:bodyPr/>
          <a:lstStyle/>
          <a:p>
            <a:fld id="{1EE91EB4-1596-453B-BF5C-293056323F8B}" type="datetimeFigureOut">
              <a:rPr lang="en-US" smtClean="0"/>
              <a:t>6/14/2024</a:t>
            </a:fld>
            <a:endParaRPr lang="en-US"/>
          </a:p>
        </p:txBody>
      </p:sp>
      <p:sp>
        <p:nvSpPr>
          <p:cNvPr id="8" name="Footer Placeholder 7">
            <a:extLst>
              <a:ext uri="{FF2B5EF4-FFF2-40B4-BE49-F238E27FC236}">
                <a16:creationId xmlns:a16="http://schemas.microsoft.com/office/drawing/2014/main" id="{01F8A3D5-7A2A-2589-9489-7EB5E02A2D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FB58E8-7127-C78B-14CF-2DAEFF84F877}"/>
              </a:ext>
            </a:extLst>
          </p:cNvPr>
          <p:cNvSpPr>
            <a:spLocks noGrp="1"/>
          </p:cNvSpPr>
          <p:nvPr>
            <p:ph type="sldNum" sz="quarter" idx="12"/>
          </p:nvPr>
        </p:nvSpPr>
        <p:spPr/>
        <p:txBody>
          <a:bodyPr/>
          <a:lstStyle/>
          <a:p>
            <a:fld id="{52568D4C-2A56-496F-9D0E-390C04E002A7}" type="slidenum">
              <a:rPr lang="en-US" smtClean="0"/>
              <a:t>‹#›</a:t>
            </a:fld>
            <a:endParaRPr lang="en-US"/>
          </a:p>
        </p:txBody>
      </p:sp>
    </p:spTree>
    <p:extLst>
      <p:ext uri="{BB962C8B-B14F-4D97-AF65-F5344CB8AC3E}">
        <p14:creationId xmlns:p14="http://schemas.microsoft.com/office/powerpoint/2010/main" val="657161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CAA6-7890-4AD7-9789-AA996FE0E4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33EDF1-0A60-C97A-3BF9-DDA5B2D9A676}"/>
              </a:ext>
            </a:extLst>
          </p:cNvPr>
          <p:cNvSpPr>
            <a:spLocks noGrp="1"/>
          </p:cNvSpPr>
          <p:nvPr>
            <p:ph type="dt" sz="half" idx="10"/>
          </p:nvPr>
        </p:nvSpPr>
        <p:spPr/>
        <p:txBody>
          <a:bodyPr/>
          <a:lstStyle/>
          <a:p>
            <a:fld id="{1EE91EB4-1596-453B-BF5C-293056323F8B}" type="datetimeFigureOut">
              <a:rPr lang="en-US" smtClean="0"/>
              <a:t>6/14/2024</a:t>
            </a:fld>
            <a:endParaRPr lang="en-US"/>
          </a:p>
        </p:txBody>
      </p:sp>
      <p:sp>
        <p:nvSpPr>
          <p:cNvPr id="4" name="Footer Placeholder 3">
            <a:extLst>
              <a:ext uri="{FF2B5EF4-FFF2-40B4-BE49-F238E27FC236}">
                <a16:creationId xmlns:a16="http://schemas.microsoft.com/office/drawing/2014/main" id="{C7D77813-F4AD-86DA-4030-4232808203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60C5-A185-8399-97B0-71E6A0314B0B}"/>
              </a:ext>
            </a:extLst>
          </p:cNvPr>
          <p:cNvSpPr>
            <a:spLocks noGrp="1"/>
          </p:cNvSpPr>
          <p:nvPr>
            <p:ph type="sldNum" sz="quarter" idx="12"/>
          </p:nvPr>
        </p:nvSpPr>
        <p:spPr/>
        <p:txBody>
          <a:bodyPr/>
          <a:lstStyle/>
          <a:p>
            <a:fld id="{52568D4C-2A56-496F-9D0E-390C04E002A7}" type="slidenum">
              <a:rPr lang="en-US" smtClean="0"/>
              <a:t>‹#›</a:t>
            </a:fld>
            <a:endParaRPr lang="en-US"/>
          </a:p>
        </p:txBody>
      </p:sp>
    </p:spTree>
    <p:extLst>
      <p:ext uri="{BB962C8B-B14F-4D97-AF65-F5344CB8AC3E}">
        <p14:creationId xmlns:p14="http://schemas.microsoft.com/office/powerpoint/2010/main" val="677901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53D88-3E52-CDB7-80F9-9A5A4DE80DA6}"/>
              </a:ext>
            </a:extLst>
          </p:cNvPr>
          <p:cNvSpPr>
            <a:spLocks noGrp="1"/>
          </p:cNvSpPr>
          <p:nvPr>
            <p:ph type="dt" sz="half" idx="10"/>
          </p:nvPr>
        </p:nvSpPr>
        <p:spPr/>
        <p:txBody>
          <a:bodyPr/>
          <a:lstStyle/>
          <a:p>
            <a:fld id="{1EE91EB4-1596-453B-BF5C-293056323F8B}" type="datetimeFigureOut">
              <a:rPr lang="en-US" smtClean="0"/>
              <a:t>6/14/2024</a:t>
            </a:fld>
            <a:endParaRPr lang="en-US"/>
          </a:p>
        </p:txBody>
      </p:sp>
      <p:sp>
        <p:nvSpPr>
          <p:cNvPr id="3" name="Footer Placeholder 2">
            <a:extLst>
              <a:ext uri="{FF2B5EF4-FFF2-40B4-BE49-F238E27FC236}">
                <a16:creationId xmlns:a16="http://schemas.microsoft.com/office/drawing/2014/main" id="{52EFFE30-169C-766D-23B3-69824E2730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993460-C13B-C192-9FBD-7CE192354580}"/>
              </a:ext>
            </a:extLst>
          </p:cNvPr>
          <p:cNvSpPr>
            <a:spLocks noGrp="1"/>
          </p:cNvSpPr>
          <p:nvPr>
            <p:ph type="sldNum" sz="quarter" idx="12"/>
          </p:nvPr>
        </p:nvSpPr>
        <p:spPr/>
        <p:txBody>
          <a:bodyPr/>
          <a:lstStyle/>
          <a:p>
            <a:fld id="{52568D4C-2A56-496F-9D0E-390C04E002A7}" type="slidenum">
              <a:rPr lang="en-US" smtClean="0"/>
              <a:t>‹#›</a:t>
            </a:fld>
            <a:endParaRPr lang="en-US"/>
          </a:p>
        </p:txBody>
      </p:sp>
    </p:spTree>
    <p:extLst>
      <p:ext uri="{BB962C8B-B14F-4D97-AF65-F5344CB8AC3E}">
        <p14:creationId xmlns:p14="http://schemas.microsoft.com/office/powerpoint/2010/main" val="1025539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008E-0AC1-1C1F-4F37-90C92FD7E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AC8FA0-10AF-3A48-7B93-8C27FBCC8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9648E-9809-B637-50D2-FCCAE56916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6F1D2-CF22-6CDC-10C8-095E75D84081}"/>
              </a:ext>
            </a:extLst>
          </p:cNvPr>
          <p:cNvSpPr>
            <a:spLocks noGrp="1"/>
          </p:cNvSpPr>
          <p:nvPr>
            <p:ph type="dt" sz="half" idx="10"/>
          </p:nvPr>
        </p:nvSpPr>
        <p:spPr/>
        <p:txBody>
          <a:bodyPr/>
          <a:lstStyle/>
          <a:p>
            <a:fld id="{1EE91EB4-1596-453B-BF5C-293056323F8B}" type="datetimeFigureOut">
              <a:rPr lang="en-US" smtClean="0"/>
              <a:t>6/14/2024</a:t>
            </a:fld>
            <a:endParaRPr lang="en-US"/>
          </a:p>
        </p:txBody>
      </p:sp>
      <p:sp>
        <p:nvSpPr>
          <p:cNvPr id="6" name="Footer Placeholder 5">
            <a:extLst>
              <a:ext uri="{FF2B5EF4-FFF2-40B4-BE49-F238E27FC236}">
                <a16:creationId xmlns:a16="http://schemas.microsoft.com/office/drawing/2014/main" id="{978E6E93-95D9-1729-1DA7-98D93999AB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917E0-037A-6807-68E1-05E66DBE54C6}"/>
              </a:ext>
            </a:extLst>
          </p:cNvPr>
          <p:cNvSpPr>
            <a:spLocks noGrp="1"/>
          </p:cNvSpPr>
          <p:nvPr>
            <p:ph type="sldNum" sz="quarter" idx="12"/>
          </p:nvPr>
        </p:nvSpPr>
        <p:spPr/>
        <p:txBody>
          <a:bodyPr/>
          <a:lstStyle/>
          <a:p>
            <a:fld id="{52568D4C-2A56-496F-9D0E-390C04E002A7}" type="slidenum">
              <a:rPr lang="en-US" smtClean="0"/>
              <a:t>‹#›</a:t>
            </a:fld>
            <a:endParaRPr lang="en-US"/>
          </a:p>
        </p:txBody>
      </p:sp>
    </p:spTree>
    <p:extLst>
      <p:ext uri="{BB962C8B-B14F-4D97-AF65-F5344CB8AC3E}">
        <p14:creationId xmlns:p14="http://schemas.microsoft.com/office/powerpoint/2010/main" val="1713476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FC45-89EE-A501-F698-45CCAC2F1D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E3AFED-DB8C-3A79-FDAE-B53413C774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98BB94-1245-37CE-8633-638E48B26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CB5AF1-FE5D-2572-7629-BE3612332B8B}"/>
              </a:ext>
            </a:extLst>
          </p:cNvPr>
          <p:cNvSpPr>
            <a:spLocks noGrp="1"/>
          </p:cNvSpPr>
          <p:nvPr>
            <p:ph type="dt" sz="half" idx="10"/>
          </p:nvPr>
        </p:nvSpPr>
        <p:spPr/>
        <p:txBody>
          <a:bodyPr/>
          <a:lstStyle/>
          <a:p>
            <a:fld id="{1EE91EB4-1596-453B-BF5C-293056323F8B}" type="datetimeFigureOut">
              <a:rPr lang="en-US" smtClean="0"/>
              <a:t>6/14/2024</a:t>
            </a:fld>
            <a:endParaRPr lang="en-US"/>
          </a:p>
        </p:txBody>
      </p:sp>
      <p:sp>
        <p:nvSpPr>
          <p:cNvPr id="6" name="Footer Placeholder 5">
            <a:extLst>
              <a:ext uri="{FF2B5EF4-FFF2-40B4-BE49-F238E27FC236}">
                <a16:creationId xmlns:a16="http://schemas.microsoft.com/office/drawing/2014/main" id="{F3EDDA5A-CF07-C027-C9B7-183CE5D7C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E1DC5-4F5D-EEBA-4AA9-CBF49DB26E79}"/>
              </a:ext>
            </a:extLst>
          </p:cNvPr>
          <p:cNvSpPr>
            <a:spLocks noGrp="1"/>
          </p:cNvSpPr>
          <p:nvPr>
            <p:ph type="sldNum" sz="quarter" idx="12"/>
          </p:nvPr>
        </p:nvSpPr>
        <p:spPr/>
        <p:txBody>
          <a:bodyPr/>
          <a:lstStyle/>
          <a:p>
            <a:fld id="{52568D4C-2A56-496F-9D0E-390C04E002A7}" type="slidenum">
              <a:rPr lang="en-US" smtClean="0"/>
              <a:t>‹#›</a:t>
            </a:fld>
            <a:endParaRPr lang="en-US"/>
          </a:p>
        </p:txBody>
      </p:sp>
    </p:spTree>
    <p:extLst>
      <p:ext uri="{BB962C8B-B14F-4D97-AF65-F5344CB8AC3E}">
        <p14:creationId xmlns:p14="http://schemas.microsoft.com/office/powerpoint/2010/main" val="3339033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FC2735-C01A-C804-5A10-C5748A187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205231-29AC-31C0-EB68-D1AA095A3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0931F-C5B0-929B-5BAB-4F4014B0F0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E91EB4-1596-453B-BF5C-293056323F8B}" type="datetimeFigureOut">
              <a:rPr lang="en-US" smtClean="0"/>
              <a:t>6/14/2024</a:t>
            </a:fld>
            <a:endParaRPr lang="en-US"/>
          </a:p>
        </p:txBody>
      </p:sp>
      <p:sp>
        <p:nvSpPr>
          <p:cNvPr id="5" name="Footer Placeholder 4">
            <a:extLst>
              <a:ext uri="{FF2B5EF4-FFF2-40B4-BE49-F238E27FC236}">
                <a16:creationId xmlns:a16="http://schemas.microsoft.com/office/drawing/2014/main" id="{B548E5FF-3195-B650-D3E0-DA954F91DE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575995B-DD2D-B2F5-B177-52EA38487E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568D4C-2A56-496F-9D0E-390C04E002A7}" type="slidenum">
              <a:rPr lang="en-US" smtClean="0"/>
              <a:t>‹#›</a:t>
            </a:fld>
            <a:endParaRPr lang="en-US"/>
          </a:p>
        </p:txBody>
      </p:sp>
      <p:sp>
        <p:nvSpPr>
          <p:cNvPr id="8" name="TextBox 7">
            <a:extLst>
              <a:ext uri="{FF2B5EF4-FFF2-40B4-BE49-F238E27FC236}">
                <a16:creationId xmlns:a16="http://schemas.microsoft.com/office/drawing/2014/main" id="{24A76358-98D7-A33B-8BC8-55CA4D5B66BD}"/>
              </a:ext>
            </a:extLst>
          </p:cNvPr>
          <p:cNvSpPr txBox="1"/>
          <p:nvPr userDrawn="1">
            <p:extLst>
              <p:ext uri="{1162E1C5-73C7-4A58-AE30-91384D911F3F}">
                <p184:classification xmlns:p184="http://schemas.microsoft.com/office/powerpoint/2018/4/main" val="ftr"/>
              </p:ext>
            </p:extLst>
          </p:nvPr>
        </p:nvSpPr>
        <p:spPr>
          <a:xfrm>
            <a:off x="5799138" y="6672580"/>
            <a:ext cx="615950"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INTERNAL USE</a:t>
            </a:r>
          </a:p>
        </p:txBody>
      </p:sp>
    </p:spTree>
    <p:extLst>
      <p:ext uri="{BB962C8B-B14F-4D97-AF65-F5344CB8AC3E}">
        <p14:creationId xmlns:p14="http://schemas.microsoft.com/office/powerpoint/2010/main" val="254254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19B25F6-D845-46F3-BA69-3D48CEF7E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FAC0226-4651-4BF7-AA72-6DB611F80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B8CCAA36-1E98-45B0-AAF9-D8807BA8E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6" name="Freeform: Shape 45">
            <a:extLst>
              <a:ext uri="{FF2B5EF4-FFF2-40B4-BE49-F238E27FC236}">
                <a16:creationId xmlns:a16="http://schemas.microsoft.com/office/drawing/2014/main" id="{783F456C-8972-439A-90A4-D7C52FA3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8" name="Freeform: Shape 47">
            <a:extLst>
              <a:ext uri="{FF2B5EF4-FFF2-40B4-BE49-F238E27FC236}">
                <a16:creationId xmlns:a16="http://schemas.microsoft.com/office/drawing/2014/main" id="{0390AF2C-728C-4687-B7A2-3F9C788EC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50" name="Freeform: Shape 49">
            <a:extLst>
              <a:ext uri="{FF2B5EF4-FFF2-40B4-BE49-F238E27FC236}">
                <a16:creationId xmlns:a16="http://schemas.microsoft.com/office/drawing/2014/main" id="{D1C510C0-DED1-4708-AA14-355E5AFF1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52" name="Rectangle 51">
            <a:extLst>
              <a:ext uri="{FF2B5EF4-FFF2-40B4-BE49-F238E27FC236}">
                <a16:creationId xmlns:a16="http://schemas.microsoft.com/office/drawing/2014/main" id="{558C4F41-C97D-4755-8F7C-8C0A8E182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9229" y="798986"/>
            <a:ext cx="4970256" cy="385539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E87575-EEF9-6E80-D39C-D4177B7F1789}"/>
              </a:ext>
            </a:extLst>
          </p:cNvPr>
          <p:cNvSpPr>
            <a:spLocks noGrp="1"/>
          </p:cNvSpPr>
          <p:nvPr>
            <p:ph type="ctrTitle"/>
          </p:nvPr>
        </p:nvSpPr>
        <p:spPr>
          <a:xfrm>
            <a:off x="2006003" y="1018596"/>
            <a:ext cx="4184101" cy="2577893"/>
          </a:xfrm>
        </p:spPr>
        <p:txBody>
          <a:bodyPr vert="horz" lIns="91440" tIns="45720" rIns="91440" bIns="45720" rtlCol="0" anchor="b">
            <a:normAutofit/>
          </a:bodyPr>
          <a:lstStyle/>
          <a:p>
            <a:r>
              <a:rPr lang="en-US" altLang="zh-CN" sz="5400" kern="1200">
                <a:solidFill>
                  <a:schemeClr val="bg1"/>
                </a:solidFill>
                <a:latin typeface="+mj-lt"/>
                <a:ea typeface="+mj-ea"/>
                <a:cs typeface="+mj-cs"/>
              </a:rPr>
              <a:t>Clinical Appointment Prediction</a:t>
            </a:r>
            <a:endParaRPr lang="en-US" sz="5400" kern="1200">
              <a:solidFill>
                <a:schemeClr val="bg1"/>
              </a:solidFill>
              <a:latin typeface="+mj-lt"/>
              <a:ea typeface="+mj-ea"/>
              <a:cs typeface="+mj-cs"/>
            </a:endParaRPr>
          </a:p>
        </p:txBody>
      </p:sp>
      <p:sp>
        <p:nvSpPr>
          <p:cNvPr id="4" name="TextBox 3">
            <a:extLst>
              <a:ext uri="{FF2B5EF4-FFF2-40B4-BE49-F238E27FC236}">
                <a16:creationId xmlns:a16="http://schemas.microsoft.com/office/drawing/2014/main" id="{E845F872-5232-3A59-B842-FAC7E0EEAD7F}"/>
              </a:ext>
            </a:extLst>
          </p:cNvPr>
          <p:cNvSpPr txBox="1"/>
          <p:nvPr/>
        </p:nvSpPr>
        <p:spPr>
          <a:xfrm>
            <a:off x="2006003" y="3645159"/>
            <a:ext cx="4184101" cy="853099"/>
          </a:xfrm>
          <a:prstGeom prst="rect">
            <a:avLst/>
          </a:prstGeom>
        </p:spPr>
        <p:txBody>
          <a:bodyPr vert="horz" lIns="91440" tIns="45720" rIns="91440" bIns="45720" rtlCol="0">
            <a:normAutofit/>
          </a:bodyPr>
          <a:lstStyle/>
          <a:p>
            <a:pPr algn="ctr">
              <a:lnSpc>
                <a:spcPct val="90000"/>
              </a:lnSpc>
              <a:spcBef>
                <a:spcPts val="1000"/>
              </a:spcBef>
            </a:pPr>
            <a:r>
              <a:rPr lang="en-US" sz="2000" kern="1200">
                <a:solidFill>
                  <a:schemeClr val="bg1"/>
                </a:solidFill>
                <a:latin typeface="+mn-lt"/>
                <a:ea typeface="+mn-ea"/>
                <a:cs typeface="+mn-cs"/>
              </a:rPr>
              <a:t>Q</a:t>
            </a:r>
            <a:r>
              <a:rPr lang="en-US" altLang="zh-CN" sz="2000" kern="1200">
                <a:solidFill>
                  <a:schemeClr val="bg1"/>
                </a:solidFill>
                <a:latin typeface="+mn-lt"/>
                <a:ea typeface="+mn-ea"/>
                <a:cs typeface="+mn-cs"/>
              </a:rPr>
              <a:t>ingzhou Yao</a:t>
            </a:r>
            <a:r>
              <a:rPr lang="zh-CN" altLang="en-US" sz="2000" kern="1200">
                <a:solidFill>
                  <a:schemeClr val="bg1"/>
                </a:solidFill>
                <a:latin typeface="+mn-lt"/>
                <a:ea typeface="+mn-ea"/>
                <a:cs typeface="+mn-cs"/>
              </a:rPr>
              <a:t>， </a:t>
            </a:r>
            <a:r>
              <a:rPr lang="en-US" altLang="zh-CN" sz="2000" kern="1200">
                <a:solidFill>
                  <a:schemeClr val="bg1"/>
                </a:solidFill>
                <a:latin typeface="+mn-lt"/>
                <a:ea typeface="+mn-ea"/>
                <a:cs typeface="+mn-cs"/>
              </a:rPr>
              <a:t>Ph.D.</a:t>
            </a:r>
            <a:endParaRPr lang="en-US" sz="2000" kern="1200">
              <a:solidFill>
                <a:schemeClr val="bg1"/>
              </a:solidFill>
              <a:latin typeface="+mn-lt"/>
              <a:ea typeface="+mn-ea"/>
              <a:cs typeface="+mn-cs"/>
            </a:endParaRPr>
          </a:p>
        </p:txBody>
      </p:sp>
      <p:sp>
        <p:nvSpPr>
          <p:cNvPr id="54" name="Oval 53">
            <a:extLst>
              <a:ext uri="{FF2B5EF4-FFF2-40B4-BE49-F238E27FC236}">
                <a16:creationId xmlns:a16="http://schemas.microsoft.com/office/drawing/2014/main" id="{A232F408-BBCD-48EE-ABF6-95201EF72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55">
            <a:extLst>
              <a:ext uri="{FF2B5EF4-FFF2-40B4-BE49-F238E27FC236}">
                <a16:creationId xmlns:a16="http://schemas.microsoft.com/office/drawing/2014/main" id="{302D5D2F-11CF-47F1-B542-8ED3199DC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Freeform: Shape 57">
            <a:extLst>
              <a:ext uri="{FF2B5EF4-FFF2-40B4-BE49-F238E27FC236}">
                <a16:creationId xmlns:a16="http://schemas.microsoft.com/office/drawing/2014/main" id="{79109165-7872-4D8A-A545-F48B3AF1D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0" name="Freeform: Shape 59">
            <a:extLst>
              <a:ext uri="{FF2B5EF4-FFF2-40B4-BE49-F238E27FC236}">
                <a16:creationId xmlns:a16="http://schemas.microsoft.com/office/drawing/2014/main" id="{5438E66D-E34C-48D4-9F9D-021EBD568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62" name="Graphic 185">
            <a:extLst>
              <a:ext uri="{FF2B5EF4-FFF2-40B4-BE49-F238E27FC236}">
                <a16:creationId xmlns:a16="http://schemas.microsoft.com/office/drawing/2014/main" id="{1BC9510C-172B-4086-A60F-7AF0FBF222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43487" y="5662437"/>
            <a:ext cx="1054466" cy="469689"/>
            <a:chOff x="9841624" y="4115729"/>
            <a:chExt cx="602169" cy="268223"/>
          </a:xfrm>
          <a:solidFill>
            <a:schemeClr val="bg1"/>
          </a:solidFill>
        </p:grpSpPr>
        <p:sp>
          <p:nvSpPr>
            <p:cNvPr id="63" name="Freeform: Shape 62">
              <a:extLst>
                <a:ext uri="{FF2B5EF4-FFF2-40B4-BE49-F238E27FC236}">
                  <a16:creationId xmlns:a16="http://schemas.microsoft.com/office/drawing/2014/main" id="{C688A7FC-74D4-4003-9F5C-8C0A3F661F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443884A-0473-4494-95AC-A74292738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A5C72FE-7FB1-4DA7-8CF8-45CA6AFB5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8A05A27-4E41-41AB-BB9E-977863EF72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412BF9D-EAB2-42D7-B657-42D5D101B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7" name="Graphic 6" descr="Stethoscope">
            <a:extLst>
              <a:ext uri="{FF2B5EF4-FFF2-40B4-BE49-F238E27FC236}">
                <a16:creationId xmlns:a16="http://schemas.microsoft.com/office/drawing/2014/main" id="{97BD61C7-8646-A93E-0BCF-4FC9D097B1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2615" y="2580962"/>
            <a:ext cx="3217333" cy="3217333"/>
          </a:xfrm>
          <a:prstGeom prst="rect">
            <a:avLst/>
          </a:prstGeom>
        </p:spPr>
      </p:pic>
      <p:sp>
        <p:nvSpPr>
          <p:cNvPr id="69" name="Graphic 212">
            <a:extLst>
              <a:ext uri="{FF2B5EF4-FFF2-40B4-BE49-F238E27FC236}">
                <a16:creationId xmlns:a16="http://schemas.microsoft.com/office/drawing/2014/main" id="{FEFCF180-A212-449F-8D07-5EC94B281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1" name="Graphic 212">
            <a:extLst>
              <a:ext uri="{FF2B5EF4-FFF2-40B4-BE49-F238E27FC236}">
                <a16:creationId xmlns:a16="http://schemas.microsoft.com/office/drawing/2014/main" id="{1400E1BC-11DC-49A0-856F-992F20EB4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3191953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Picture 15">
            <a:extLst>
              <a:ext uri="{FF2B5EF4-FFF2-40B4-BE49-F238E27FC236}">
                <a16:creationId xmlns:a16="http://schemas.microsoft.com/office/drawing/2014/main" id="{8E07A144-7778-96A9-A113-08A5C4229B40}"/>
              </a:ext>
            </a:extLst>
          </p:cNvPr>
          <p:cNvPicPr>
            <a:picLocks noChangeAspect="1"/>
          </p:cNvPicPr>
          <p:nvPr/>
        </p:nvPicPr>
        <p:blipFill>
          <a:blip r:embed="rId2"/>
          <a:stretch>
            <a:fillRect/>
          </a:stretch>
        </p:blipFill>
        <p:spPr>
          <a:xfrm>
            <a:off x="4436669" y="2842745"/>
            <a:ext cx="3151797" cy="1887958"/>
          </a:xfrm>
          <a:prstGeom prst="rect">
            <a:avLst/>
          </a:prstGeom>
        </p:spPr>
      </p:pic>
      <p:pic>
        <p:nvPicPr>
          <p:cNvPr id="12" name="Content Placeholder 11">
            <a:extLst>
              <a:ext uri="{FF2B5EF4-FFF2-40B4-BE49-F238E27FC236}">
                <a16:creationId xmlns:a16="http://schemas.microsoft.com/office/drawing/2014/main" id="{78201ACB-4C6A-0BB1-B9B8-2AD93D919211}"/>
              </a:ext>
            </a:extLst>
          </p:cNvPr>
          <p:cNvPicPr>
            <a:picLocks noChangeAspect="1"/>
          </p:cNvPicPr>
          <p:nvPr/>
        </p:nvPicPr>
        <p:blipFill>
          <a:blip r:embed="rId3"/>
          <a:stretch>
            <a:fillRect/>
          </a:stretch>
        </p:blipFill>
        <p:spPr>
          <a:xfrm>
            <a:off x="4288721" y="611751"/>
            <a:ext cx="3356832" cy="1962206"/>
          </a:xfrm>
          <a:prstGeom prst="rect">
            <a:avLst/>
          </a:prstGeom>
        </p:spPr>
      </p:pic>
      <p:pic>
        <p:nvPicPr>
          <p:cNvPr id="7" name="Picture 6">
            <a:extLst>
              <a:ext uri="{FF2B5EF4-FFF2-40B4-BE49-F238E27FC236}">
                <a16:creationId xmlns:a16="http://schemas.microsoft.com/office/drawing/2014/main" id="{15A97260-1CAF-B49C-4540-46EEAC29DB69}"/>
              </a:ext>
            </a:extLst>
          </p:cNvPr>
          <p:cNvPicPr>
            <a:picLocks noChangeAspect="1"/>
          </p:cNvPicPr>
          <p:nvPr/>
        </p:nvPicPr>
        <p:blipFill>
          <a:blip r:embed="rId4"/>
          <a:stretch>
            <a:fillRect/>
          </a:stretch>
        </p:blipFill>
        <p:spPr>
          <a:xfrm>
            <a:off x="7923025" y="3002822"/>
            <a:ext cx="3108990" cy="1809466"/>
          </a:xfrm>
          <a:prstGeom prst="rect">
            <a:avLst/>
          </a:prstGeom>
        </p:spPr>
      </p:pic>
      <p:pic>
        <p:nvPicPr>
          <p:cNvPr id="14" name="Picture 13">
            <a:extLst>
              <a:ext uri="{FF2B5EF4-FFF2-40B4-BE49-F238E27FC236}">
                <a16:creationId xmlns:a16="http://schemas.microsoft.com/office/drawing/2014/main" id="{D7EE12E2-6B4A-6665-65D4-AE1F6168EE34}"/>
              </a:ext>
            </a:extLst>
          </p:cNvPr>
          <p:cNvPicPr>
            <a:picLocks noChangeAspect="1"/>
          </p:cNvPicPr>
          <p:nvPr/>
        </p:nvPicPr>
        <p:blipFill>
          <a:blip r:embed="rId5"/>
          <a:stretch>
            <a:fillRect/>
          </a:stretch>
        </p:blipFill>
        <p:spPr>
          <a:xfrm>
            <a:off x="8068754" y="733047"/>
            <a:ext cx="2963261" cy="1719613"/>
          </a:xfrm>
          <a:prstGeom prst="rect">
            <a:avLst/>
          </a:prstGeom>
        </p:spPr>
      </p:pic>
      <p:sp>
        <p:nvSpPr>
          <p:cNvPr id="8" name="TextBox 7">
            <a:extLst>
              <a:ext uri="{FF2B5EF4-FFF2-40B4-BE49-F238E27FC236}">
                <a16:creationId xmlns:a16="http://schemas.microsoft.com/office/drawing/2014/main" id="{1D16FF99-38C0-A823-232F-5A9673B6CAF9}"/>
              </a:ext>
            </a:extLst>
          </p:cNvPr>
          <p:cNvSpPr txBox="1"/>
          <p:nvPr/>
        </p:nvSpPr>
        <p:spPr>
          <a:xfrm>
            <a:off x="4872928" y="4988128"/>
            <a:ext cx="6483958" cy="1694032"/>
          </a:xfrm>
          <a:prstGeom prst="rect">
            <a:avLst/>
          </a:prstGeom>
        </p:spPr>
        <p:txBody>
          <a:bodyPr vert="horz" lIns="91440" tIns="45720" rIns="91440" bIns="45720" rtlCol="0" anchor="ctr">
            <a:normAutofit/>
          </a:bodyPr>
          <a:lstStyle/>
          <a:p>
            <a:pPr indent="-228600">
              <a:lnSpc>
                <a:spcPct val="90000"/>
              </a:lnSpc>
              <a:spcBef>
                <a:spcPct val="0"/>
              </a:spcBef>
              <a:spcAft>
                <a:spcPts val="600"/>
              </a:spcAft>
              <a:buFont typeface="Arial" panose="020B0604020202020204" pitchFamily="34" charset="0"/>
              <a:buChar char="•"/>
            </a:pPr>
            <a:r>
              <a:rPr lang="en-US" sz="2000" dirty="0"/>
              <a:t>Scheduled  and Appointment on Saturday is less</a:t>
            </a:r>
          </a:p>
          <a:p>
            <a:pPr indent="-228600">
              <a:lnSpc>
                <a:spcPct val="90000"/>
              </a:lnSpc>
              <a:spcBef>
                <a:spcPct val="0"/>
              </a:spcBef>
              <a:spcAft>
                <a:spcPts val="600"/>
              </a:spcAft>
              <a:buFont typeface="Arial" panose="020B0604020202020204" pitchFamily="34" charset="0"/>
              <a:buChar char="•"/>
            </a:pPr>
            <a:r>
              <a:rPr lang="en-US" sz="2000" dirty="0"/>
              <a:t> People show up rate is less on Saturday</a:t>
            </a:r>
          </a:p>
        </p:txBody>
      </p:sp>
    </p:spTree>
    <p:extLst>
      <p:ext uri="{BB962C8B-B14F-4D97-AF65-F5344CB8AC3E}">
        <p14:creationId xmlns:p14="http://schemas.microsoft.com/office/powerpoint/2010/main" val="3948653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7F85096F-E650-46D6-834C-4054E37702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7" name="Oval 26">
              <a:extLst>
                <a:ext uri="{FF2B5EF4-FFF2-40B4-BE49-F238E27FC236}">
                  <a16:creationId xmlns:a16="http://schemas.microsoft.com/office/drawing/2014/main" id="{5061BE38-1DAF-49A1-AA3A-7BEB3399C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8EFFF24-FCC8-4379-9678-AB3311535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492E8F9-AD41-4334-B292-1AB0F238D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74B130F-6E67-4737-BE99-2E32DED071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3139C3CB-D4E4-4316-81BE-6D82DB67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156963E-8E83-4807-8E22-2CB7D45F1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541D2B20-2692-696E-C0CE-A0C8EBB93FF3}"/>
              </a:ext>
            </a:extLst>
          </p:cNvPr>
          <p:cNvPicPr>
            <a:picLocks noChangeAspect="1"/>
          </p:cNvPicPr>
          <p:nvPr/>
        </p:nvPicPr>
        <p:blipFill>
          <a:blip r:embed="rId2"/>
          <a:stretch>
            <a:fillRect/>
          </a:stretch>
        </p:blipFill>
        <p:spPr>
          <a:xfrm>
            <a:off x="4829285" y="160900"/>
            <a:ext cx="3144365" cy="2141186"/>
          </a:xfrm>
          <a:prstGeom prst="rect">
            <a:avLst/>
          </a:prstGeom>
        </p:spPr>
      </p:pic>
      <p:grpSp>
        <p:nvGrpSpPr>
          <p:cNvPr id="34" name="Group 33">
            <a:extLst>
              <a:ext uri="{FF2B5EF4-FFF2-40B4-BE49-F238E27FC236}">
                <a16:creationId xmlns:a16="http://schemas.microsoft.com/office/drawing/2014/main" id="{975C268C-D419-4123-9FAD-0E2B7F9EE7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584794"/>
            <a:ext cx="304800" cy="429768"/>
            <a:chOff x="215328" y="-46937"/>
            <a:chExt cx="304800" cy="2773841"/>
          </a:xfrm>
        </p:grpSpPr>
        <p:cxnSp>
          <p:nvCxnSpPr>
            <p:cNvPr id="35" name="Straight Connector 34">
              <a:extLst>
                <a:ext uri="{FF2B5EF4-FFF2-40B4-BE49-F238E27FC236}">
                  <a16:creationId xmlns:a16="http://schemas.microsoft.com/office/drawing/2014/main" id="{3A7E309C-A3BD-432E-8CB5-F0B6425281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F1F621C-4533-4835-ADE2-372F2763A0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EFC8245-5168-4DAF-930D-09A7BDDA6C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92ED34-5046-4043-AEF8-2DF7C4806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025F8409-21C0-B26E-05B1-E707352FABC8}"/>
              </a:ext>
            </a:extLst>
          </p:cNvPr>
          <p:cNvPicPr>
            <a:picLocks noChangeAspect="1"/>
          </p:cNvPicPr>
          <p:nvPr/>
        </p:nvPicPr>
        <p:blipFill>
          <a:blip r:embed="rId3"/>
          <a:stretch>
            <a:fillRect/>
          </a:stretch>
        </p:blipFill>
        <p:spPr>
          <a:xfrm>
            <a:off x="8144860" y="160900"/>
            <a:ext cx="3516933" cy="2110682"/>
          </a:xfrm>
          <a:prstGeom prst="rect">
            <a:avLst/>
          </a:prstGeom>
        </p:spPr>
      </p:pic>
      <p:sp>
        <p:nvSpPr>
          <p:cNvPr id="40" name="Rectangle 39">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3" name="Straight Connector 42">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Content Placeholder 4">
            <a:extLst>
              <a:ext uri="{FF2B5EF4-FFF2-40B4-BE49-F238E27FC236}">
                <a16:creationId xmlns:a16="http://schemas.microsoft.com/office/drawing/2014/main" id="{00A899E0-E53D-F548-E8C0-944D8A30732C}"/>
              </a:ext>
            </a:extLst>
          </p:cNvPr>
          <p:cNvPicPr>
            <a:picLocks noGrp="1" noChangeAspect="1"/>
          </p:cNvPicPr>
          <p:nvPr>
            <p:ph idx="1"/>
          </p:nvPr>
        </p:nvPicPr>
        <p:blipFill>
          <a:blip r:embed="rId4"/>
          <a:stretch>
            <a:fillRect/>
          </a:stretch>
        </p:blipFill>
        <p:spPr>
          <a:xfrm>
            <a:off x="834557" y="170828"/>
            <a:ext cx="3755522" cy="2131258"/>
          </a:xfrm>
          <a:prstGeom prst="rect">
            <a:avLst/>
          </a:prstGeom>
        </p:spPr>
      </p:pic>
      <p:sp>
        <p:nvSpPr>
          <p:cNvPr id="48" name="Rectangle 47">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1" name="Straight Connector 50">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499523E5-6E4A-E391-668F-7FC4803E62DC}"/>
              </a:ext>
            </a:extLst>
          </p:cNvPr>
          <p:cNvSpPr txBox="1"/>
          <p:nvPr/>
        </p:nvSpPr>
        <p:spPr>
          <a:xfrm>
            <a:off x="1958145" y="4772781"/>
            <a:ext cx="8604891" cy="1015663"/>
          </a:xfrm>
          <a:prstGeom prst="rect">
            <a:avLst/>
          </a:prstGeom>
          <a:noFill/>
        </p:spPr>
        <p:txBody>
          <a:bodyPr wrap="square">
            <a:spAutoFit/>
          </a:bodyPr>
          <a:lstStyle/>
          <a:p>
            <a:r>
              <a:rPr lang="en-US" sz="2000" dirty="0">
                <a:solidFill>
                  <a:schemeClr val="bg1"/>
                </a:solidFill>
              </a:rPr>
              <a:t>- No-show group have higher mean value of gap date</a:t>
            </a:r>
          </a:p>
          <a:p>
            <a:r>
              <a:rPr lang="en-US" sz="2000" dirty="0">
                <a:solidFill>
                  <a:schemeClr val="bg1"/>
                </a:solidFill>
              </a:rPr>
              <a:t>- Longer gap date is easier to let people forget the appointment</a:t>
            </a:r>
          </a:p>
          <a:p>
            <a:r>
              <a:rPr lang="en-US" altLang="zh-CN" sz="2000" dirty="0">
                <a:solidFill>
                  <a:schemeClr val="bg1"/>
                </a:solidFill>
              </a:rPr>
              <a:t>-   2-3 days is the best</a:t>
            </a:r>
            <a:endParaRPr lang="en-US" sz="2000" dirty="0">
              <a:solidFill>
                <a:schemeClr val="bg1"/>
              </a:solidFill>
            </a:endParaRPr>
          </a:p>
        </p:txBody>
      </p:sp>
      <p:graphicFrame>
        <p:nvGraphicFramePr>
          <p:cNvPr id="2" name="Table 1">
            <a:extLst>
              <a:ext uri="{FF2B5EF4-FFF2-40B4-BE49-F238E27FC236}">
                <a16:creationId xmlns:a16="http://schemas.microsoft.com/office/drawing/2014/main" id="{99F21BBE-EA9C-441A-1671-9B36DAF5E018}"/>
              </a:ext>
            </a:extLst>
          </p:cNvPr>
          <p:cNvGraphicFramePr>
            <a:graphicFrameLocks noGrp="1"/>
          </p:cNvGraphicFramePr>
          <p:nvPr>
            <p:extLst>
              <p:ext uri="{D42A27DB-BD31-4B8C-83A1-F6EECF244321}">
                <p14:modId xmlns:p14="http://schemas.microsoft.com/office/powerpoint/2010/main" val="3649072743"/>
              </p:ext>
            </p:extLst>
          </p:nvPr>
        </p:nvGraphicFramePr>
        <p:xfrm>
          <a:off x="1724702" y="2785645"/>
          <a:ext cx="8921592" cy="1381760"/>
        </p:xfrm>
        <a:graphic>
          <a:graphicData uri="http://schemas.openxmlformats.org/drawingml/2006/table">
            <a:tbl>
              <a:tblPr firstRow="1" bandRow="1">
                <a:tableStyleId>{5C22544A-7EE6-4342-B048-85BDC9FD1C3A}</a:tableStyleId>
              </a:tblPr>
              <a:tblGrid>
                <a:gridCol w="991288">
                  <a:extLst>
                    <a:ext uri="{9D8B030D-6E8A-4147-A177-3AD203B41FA5}">
                      <a16:colId xmlns:a16="http://schemas.microsoft.com/office/drawing/2014/main" val="3025996740"/>
                    </a:ext>
                  </a:extLst>
                </a:gridCol>
                <a:gridCol w="991288">
                  <a:extLst>
                    <a:ext uri="{9D8B030D-6E8A-4147-A177-3AD203B41FA5}">
                      <a16:colId xmlns:a16="http://schemas.microsoft.com/office/drawing/2014/main" val="1363437547"/>
                    </a:ext>
                  </a:extLst>
                </a:gridCol>
                <a:gridCol w="991288">
                  <a:extLst>
                    <a:ext uri="{9D8B030D-6E8A-4147-A177-3AD203B41FA5}">
                      <a16:colId xmlns:a16="http://schemas.microsoft.com/office/drawing/2014/main" val="169076790"/>
                    </a:ext>
                  </a:extLst>
                </a:gridCol>
                <a:gridCol w="991288">
                  <a:extLst>
                    <a:ext uri="{9D8B030D-6E8A-4147-A177-3AD203B41FA5}">
                      <a16:colId xmlns:a16="http://schemas.microsoft.com/office/drawing/2014/main" val="586005817"/>
                    </a:ext>
                  </a:extLst>
                </a:gridCol>
                <a:gridCol w="991288">
                  <a:extLst>
                    <a:ext uri="{9D8B030D-6E8A-4147-A177-3AD203B41FA5}">
                      <a16:colId xmlns:a16="http://schemas.microsoft.com/office/drawing/2014/main" val="1347682309"/>
                    </a:ext>
                  </a:extLst>
                </a:gridCol>
                <a:gridCol w="991288">
                  <a:extLst>
                    <a:ext uri="{9D8B030D-6E8A-4147-A177-3AD203B41FA5}">
                      <a16:colId xmlns:a16="http://schemas.microsoft.com/office/drawing/2014/main" val="1641066256"/>
                    </a:ext>
                  </a:extLst>
                </a:gridCol>
                <a:gridCol w="991288">
                  <a:extLst>
                    <a:ext uri="{9D8B030D-6E8A-4147-A177-3AD203B41FA5}">
                      <a16:colId xmlns:a16="http://schemas.microsoft.com/office/drawing/2014/main" val="3043654850"/>
                    </a:ext>
                  </a:extLst>
                </a:gridCol>
                <a:gridCol w="991288">
                  <a:extLst>
                    <a:ext uri="{9D8B030D-6E8A-4147-A177-3AD203B41FA5}">
                      <a16:colId xmlns:a16="http://schemas.microsoft.com/office/drawing/2014/main" val="1918619539"/>
                    </a:ext>
                  </a:extLst>
                </a:gridCol>
                <a:gridCol w="991288">
                  <a:extLst>
                    <a:ext uri="{9D8B030D-6E8A-4147-A177-3AD203B41FA5}">
                      <a16:colId xmlns:a16="http://schemas.microsoft.com/office/drawing/2014/main" val="315000758"/>
                    </a:ext>
                  </a:extLst>
                </a:gridCol>
              </a:tblGrid>
              <a:tr h="370840">
                <a:tc>
                  <a:txBody>
                    <a:bodyPr/>
                    <a:lstStyle/>
                    <a:p>
                      <a:r>
                        <a:rPr lang="en-US" dirty="0"/>
                        <a:t>N</a:t>
                      </a:r>
                      <a:r>
                        <a:rPr lang="en-US" altLang="zh-CN" dirty="0"/>
                        <a:t>o-show</a:t>
                      </a:r>
                      <a:endParaRPr lang="en-US" dirty="0"/>
                    </a:p>
                  </a:txBody>
                  <a:tcPr/>
                </a:tc>
                <a:tc>
                  <a:txBody>
                    <a:bodyPr/>
                    <a:lstStyle/>
                    <a:p>
                      <a:r>
                        <a:rPr lang="en-US" altLang="zh-CN" dirty="0"/>
                        <a:t>Count</a:t>
                      </a:r>
                      <a:endParaRPr lang="en-US" dirty="0"/>
                    </a:p>
                  </a:txBody>
                  <a:tcPr/>
                </a:tc>
                <a:tc>
                  <a:txBody>
                    <a:bodyPr/>
                    <a:lstStyle/>
                    <a:p>
                      <a:r>
                        <a:rPr lang="en-US" altLang="zh-CN" dirty="0"/>
                        <a:t>Mean</a:t>
                      </a:r>
                      <a:endParaRPr lang="en-US" dirty="0"/>
                    </a:p>
                  </a:txBody>
                  <a:tcPr/>
                </a:tc>
                <a:tc>
                  <a:txBody>
                    <a:bodyPr/>
                    <a:lstStyle/>
                    <a:p>
                      <a:r>
                        <a:rPr lang="en-US" dirty="0"/>
                        <a:t>STD</a:t>
                      </a:r>
                    </a:p>
                  </a:txBody>
                  <a:tcPr/>
                </a:tc>
                <a:tc>
                  <a:txBody>
                    <a:bodyPr/>
                    <a:lstStyle/>
                    <a:p>
                      <a:r>
                        <a:rPr lang="en-US" altLang="zh-CN" dirty="0"/>
                        <a:t>Min</a:t>
                      </a:r>
                      <a:endParaRPr lang="en-US" dirty="0"/>
                    </a:p>
                  </a:txBody>
                  <a:tcPr/>
                </a:tc>
                <a:tc>
                  <a:txBody>
                    <a:bodyPr/>
                    <a:lstStyle/>
                    <a:p>
                      <a:r>
                        <a:rPr lang="en-US" dirty="0"/>
                        <a:t>25%</a:t>
                      </a:r>
                    </a:p>
                  </a:txBody>
                  <a:tcPr/>
                </a:tc>
                <a:tc>
                  <a:txBody>
                    <a:bodyPr/>
                    <a:lstStyle/>
                    <a:p>
                      <a:r>
                        <a:rPr lang="en-US" dirty="0"/>
                        <a:t>50 %</a:t>
                      </a:r>
                    </a:p>
                  </a:txBody>
                  <a:tcPr/>
                </a:tc>
                <a:tc>
                  <a:txBody>
                    <a:bodyPr/>
                    <a:lstStyle/>
                    <a:p>
                      <a:r>
                        <a:rPr lang="en-US" dirty="0"/>
                        <a:t>75%</a:t>
                      </a:r>
                    </a:p>
                  </a:txBody>
                  <a:tcPr/>
                </a:tc>
                <a:tc>
                  <a:txBody>
                    <a:bodyPr/>
                    <a:lstStyle/>
                    <a:p>
                      <a:r>
                        <a:rPr lang="en-US" dirty="0"/>
                        <a:t>M</a:t>
                      </a:r>
                      <a:r>
                        <a:rPr lang="en-US" altLang="zh-CN" dirty="0"/>
                        <a:t>ax</a:t>
                      </a:r>
                      <a:endParaRPr lang="en-US" dirty="0"/>
                    </a:p>
                  </a:txBody>
                  <a:tcPr/>
                </a:tc>
                <a:extLst>
                  <a:ext uri="{0D108BD9-81ED-4DB2-BD59-A6C34878D82A}">
                    <a16:rowId xmlns:a16="http://schemas.microsoft.com/office/drawing/2014/main" val="4021545221"/>
                  </a:ext>
                </a:extLst>
              </a:tr>
              <a:tr h="370840">
                <a:tc>
                  <a:txBody>
                    <a:bodyPr/>
                    <a:lstStyle/>
                    <a:p>
                      <a:r>
                        <a:rPr lang="en-US" dirty="0"/>
                        <a:t>0</a:t>
                      </a:r>
                    </a:p>
                  </a:txBody>
                  <a:tcPr/>
                </a:tc>
                <a:tc>
                  <a:txBody>
                    <a:bodyPr/>
                    <a:lstStyle/>
                    <a:p>
                      <a:r>
                        <a:rPr lang="en-US" dirty="0"/>
                        <a:t>84263.0</a:t>
                      </a:r>
                    </a:p>
                  </a:txBody>
                  <a:tcPr/>
                </a:tc>
                <a:tc>
                  <a:txBody>
                    <a:bodyPr/>
                    <a:lstStyle/>
                    <a:p>
                      <a:r>
                        <a:rPr lang="en-US" dirty="0"/>
                        <a:t>6.47</a:t>
                      </a:r>
                    </a:p>
                  </a:txBody>
                  <a:tcPr/>
                </a:tc>
                <a:tc>
                  <a:txBody>
                    <a:bodyPr/>
                    <a:lstStyle/>
                    <a:p>
                      <a:r>
                        <a:rPr lang="en-US" dirty="0"/>
                        <a:t>9.38</a:t>
                      </a:r>
                    </a:p>
                  </a:txBody>
                  <a:tcPr/>
                </a:tc>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9</a:t>
                      </a:r>
                    </a:p>
                  </a:txBody>
                  <a:tcPr/>
                </a:tc>
                <a:tc>
                  <a:txBody>
                    <a:bodyPr/>
                    <a:lstStyle/>
                    <a:p>
                      <a:r>
                        <a:rPr lang="en-US" dirty="0"/>
                        <a:t>37</a:t>
                      </a:r>
                    </a:p>
                  </a:txBody>
                  <a:tcPr/>
                </a:tc>
                <a:extLst>
                  <a:ext uri="{0D108BD9-81ED-4DB2-BD59-A6C34878D82A}">
                    <a16:rowId xmlns:a16="http://schemas.microsoft.com/office/drawing/2014/main" val="2232188512"/>
                  </a:ext>
                </a:extLst>
              </a:tr>
              <a:tr h="370840">
                <a:tc>
                  <a:txBody>
                    <a:bodyPr/>
                    <a:lstStyle/>
                    <a:p>
                      <a:r>
                        <a:rPr lang="en-US" dirty="0"/>
                        <a:t>1</a:t>
                      </a:r>
                    </a:p>
                  </a:txBody>
                  <a:tcPr/>
                </a:tc>
                <a:tc>
                  <a:txBody>
                    <a:bodyPr/>
                    <a:lstStyle/>
                    <a:p>
                      <a:r>
                        <a:rPr lang="en-US" dirty="0"/>
                        <a:t>20456.0</a:t>
                      </a:r>
                    </a:p>
                  </a:txBody>
                  <a:tcPr/>
                </a:tc>
                <a:tc>
                  <a:txBody>
                    <a:bodyPr/>
                    <a:lstStyle/>
                    <a:p>
                      <a:r>
                        <a:rPr lang="en-US" dirty="0"/>
                        <a:t>12.19</a:t>
                      </a:r>
                    </a:p>
                  </a:txBody>
                  <a:tcPr/>
                </a:tc>
                <a:tc>
                  <a:txBody>
                    <a:bodyPr/>
                    <a:lstStyle/>
                    <a:p>
                      <a:r>
                        <a:rPr lang="en-US" dirty="0"/>
                        <a:t>10.50</a:t>
                      </a:r>
                    </a:p>
                  </a:txBody>
                  <a:tcPr/>
                </a:tc>
                <a:tc>
                  <a:txBody>
                    <a:bodyPr/>
                    <a:lstStyle/>
                    <a:p>
                      <a:r>
                        <a:rPr lang="en-US" dirty="0"/>
                        <a:t>0</a:t>
                      </a:r>
                    </a:p>
                  </a:txBody>
                  <a:tcPr/>
                </a:tc>
                <a:tc>
                  <a:txBody>
                    <a:bodyPr/>
                    <a:lstStyle/>
                    <a:p>
                      <a:r>
                        <a:rPr lang="en-US" dirty="0"/>
                        <a:t>3</a:t>
                      </a:r>
                    </a:p>
                  </a:txBody>
                  <a:tcPr/>
                </a:tc>
                <a:tc>
                  <a:txBody>
                    <a:bodyPr/>
                    <a:lstStyle/>
                    <a:p>
                      <a:r>
                        <a:rPr lang="en-US" dirty="0"/>
                        <a:t>8</a:t>
                      </a:r>
                    </a:p>
                  </a:txBody>
                  <a:tcPr/>
                </a:tc>
                <a:tc>
                  <a:txBody>
                    <a:bodyPr/>
                    <a:lstStyle/>
                    <a:p>
                      <a:r>
                        <a:rPr lang="en-US" dirty="0"/>
                        <a:t>20</a:t>
                      </a:r>
                    </a:p>
                  </a:txBody>
                  <a:tcPr/>
                </a:tc>
                <a:tc>
                  <a:txBody>
                    <a:bodyPr/>
                    <a:lstStyle/>
                    <a:p>
                      <a:r>
                        <a:rPr lang="en-US" dirty="0"/>
                        <a:t>37</a:t>
                      </a:r>
                    </a:p>
                  </a:txBody>
                  <a:tcPr/>
                </a:tc>
                <a:extLst>
                  <a:ext uri="{0D108BD9-81ED-4DB2-BD59-A6C34878D82A}">
                    <a16:rowId xmlns:a16="http://schemas.microsoft.com/office/drawing/2014/main" val="377443569"/>
                  </a:ext>
                </a:extLst>
              </a:tr>
            </a:tbl>
          </a:graphicData>
        </a:graphic>
      </p:graphicFrame>
    </p:spTree>
    <p:extLst>
      <p:ext uri="{BB962C8B-B14F-4D97-AF65-F5344CB8AC3E}">
        <p14:creationId xmlns:p14="http://schemas.microsoft.com/office/powerpoint/2010/main" val="3882283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 name="Picture 4">
            <a:extLst>
              <a:ext uri="{FF2B5EF4-FFF2-40B4-BE49-F238E27FC236}">
                <a16:creationId xmlns:a16="http://schemas.microsoft.com/office/drawing/2014/main" id="{6BB6AA3E-396C-00EF-898D-5B07F9A6AF6C}"/>
              </a:ext>
            </a:extLst>
          </p:cNvPr>
          <p:cNvPicPr>
            <a:picLocks noChangeAspect="1"/>
          </p:cNvPicPr>
          <p:nvPr/>
        </p:nvPicPr>
        <p:blipFill>
          <a:blip r:embed="rId2"/>
          <a:stretch>
            <a:fillRect/>
          </a:stretch>
        </p:blipFill>
        <p:spPr>
          <a:xfrm>
            <a:off x="421582" y="1320069"/>
            <a:ext cx="2958413" cy="1937527"/>
          </a:xfrm>
          <a:prstGeom prst="rect">
            <a:avLst/>
          </a:prstGeom>
        </p:spPr>
      </p:pic>
      <p:pic>
        <p:nvPicPr>
          <p:cNvPr id="7" name="Picture 6">
            <a:extLst>
              <a:ext uri="{FF2B5EF4-FFF2-40B4-BE49-F238E27FC236}">
                <a16:creationId xmlns:a16="http://schemas.microsoft.com/office/drawing/2014/main" id="{E40ADB41-7D67-AE1A-9540-A8451C71A67F}"/>
              </a:ext>
            </a:extLst>
          </p:cNvPr>
          <p:cNvPicPr>
            <a:picLocks noChangeAspect="1"/>
          </p:cNvPicPr>
          <p:nvPr/>
        </p:nvPicPr>
        <p:blipFill>
          <a:blip r:embed="rId3"/>
          <a:stretch>
            <a:fillRect/>
          </a:stretch>
        </p:blipFill>
        <p:spPr>
          <a:xfrm>
            <a:off x="3581400" y="1318288"/>
            <a:ext cx="2971800" cy="1887093"/>
          </a:xfrm>
          <a:prstGeom prst="rect">
            <a:avLst/>
          </a:prstGeom>
        </p:spPr>
      </p:pic>
      <p:cxnSp>
        <p:nvCxnSpPr>
          <p:cNvPr id="46" name="Straight Connector 45">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45298" y="2026340"/>
            <a:ext cx="544670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F140C6E-A1D8-6ABB-3DFD-6FDEDA9FEE4E}"/>
              </a:ext>
            </a:extLst>
          </p:cNvPr>
          <p:cNvPicPr>
            <a:picLocks noChangeAspect="1"/>
          </p:cNvPicPr>
          <p:nvPr/>
        </p:nvPicPr>
        <p:blipFill>
          <a:blip r:embed="rId4"/>
          <a:stretch>
            <a:fillRect/>
          </a:stretch>
        </p:blipFill>
        <p:spPr>
          <a:xfrm>
            <a:off x="3572093" y="3429000"/>
            <a:ext cx="2958413" cy="1737480"/>
          </a:xfrm>
          <a:prstGeom prst="rect">
            <a:avLst/>
          </a:prstGeom>
        </p:spPr>
      </p:pic>
      <p:cxnSp>
        <p:nvCxnSpPr>
          <p:cNvPr id="47" name="Straight Connector 46">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4776"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8B0F48D-8505-DF44-B64A-03BA5B6A7049}"/>
              </a:ext>
            </a:extLst>
          </p:cNvPr>
          <p:cNvPicPr>
            <a:picLocks noChangeAspect="1"/>
          </p:cNvPicPr>
          <p:nvPr/>
        </p:nvPicPr>
        <p:blipFill>
          <a:blip r:embed="rId5"/>
          <a:stretch>
            <a:fillRect/>
          </a:stretch>
        </p:blipFill>
        <p:spPr>
          <a:xfrm>
            <a:off x="408195" y="3438001"/>
            <a:ext cx="2971800" cy="1737480"/>
          </a:xfrm>
          <a:prstGeom prst="rect">
            <a:avLst/>
          </a:prstGeom>
        </p:spPr>
      </p:pic>
      <p:sp>
        <p:nvSpPr>
          <p:cNvPr id="12" name="TextBox 11">
            <a:extLst>
              <a:ext uri="{FF2B5EF4-FFF2-40B4-BE49-F238E27FC236}">
                <a16:creationId xmlns:a16="http://schemas.microsoft.com/office/drawing/2014/main" id="{A93F1710-3EF8-D836-3E23-ECB2BD57AFB4}"/>
              </a:ext>
            </a:extLst>
          </p:cNvPr>
          <p:cNvSpPr txBox="1"/>
          <p:nvPr/>
        </p:nvSpPr>
        <p:spPr>
          <a:xfrm>
            <a:off x="6745298" y="2288833"/>
            <a:ext cx="4208403" cy="371157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rPr>
              <a:t>Age is likely a predictor for people missing their appointment</a:t>
            </a:r>
            <a:endParaRPr lang="en-US" sz="2000" dirty="0">
              <a:solidFill>
                <a:schemeClr val="bg1"/>
              </a:solidFill>
            </a:endParaRPr>
          </a:p>
        </p:txBody>
      </p:sp>
    </p:spTree>
    <p:extLst>
      <p:ext uri="{BB962C8B-B14F-4D97-AF65-F5344CB8AC3E}">
        <p14:creationId xmlns:p14="http://schemas.microsoft.com/office/powerpoint/2010/main" val="2859436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8" name="Straight Connector 7">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0BE1D39-3689-9E88-0CB9-4F46383CD55E}"/>
              </a:ext>
            </a:extLst>
          </p:cNvPr>
          <p:cNvSpPr txBox="1"/>
          <p:nvPr/>
        </p:nvSpPr>
        <p:spPr>
          <a:xfrm>
            <a:off x="897769" y="1909192"/>
            <a:ext cx="4586513" cy="36477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solidFill>
                  <a:schemeClr val="bg1"/>
                </a:solidFill>
              </a:rPr>
              <a:t>The ratio of Show to No-Show is almost the same for all </a:t>
            </a:r>
            <a:r>
              <a:rPr lang="en-US" sz="2000" dirty="0" err="1">
                <a:solidFill>
                  <a:schemeClr val="bg1"/>
                </a:solidFill>
              </a:rPr>
              <a:t>LocationID</a:t>
            </a:r>
            <a:r>
              <a:rPr lang="en-US" sz="2000" dirty="0">
                <a:solidFill>
                  <a:schemeClr val="bg1"/>
                </a:solidFill>
              </a:rPr>
              <a:t>.</a:t>
            </a:r>
          </a:p>
          <a:p>
            <a:pPr indent="-228600">
              <a:lnSpc>
                <a:spcPct val="90000"/>
              </a:lnSpc>
              <a:spcAft>
                <a:spcPts val="600"/>
              </a:spcAft>
              <a:buFont typeface="Arial" panose="020B0604020202020204" pitchFamily="34" charset="0"/>
              <a:buChar char="•"/>
            </a:pPr>
            <a:r>
              <a:rPr lang="en-US" sz="2000" dirty="0">
                <a:solidFill>
                  <a:schemeClr val="bg1"/>
                </a:solidFill>
              </a:rPr>
              <a:t>There is not enough information about the </a:t>
            </a:r>
            <a:r>
              <a:rPr lang="en-US" sz="2000" dirty="0" err="1">
                <a:solidFill>
                  <a:schemeClr val="bg1"/>
                </a:solidFill>
              </a:rPr>
              <a:t>LocationID</a:t>
            </a:r>
            <a:r>
              <a:rPr lang="en-US" sz="2000" dirty="0">
                <a:solidFill>
                  <a:schemeClr val="bg1"/>
                </a:solidFill>
              </a:rPr>
              <a:t>, it might be the location of clinics that patients make the appointments.</a:t>
            </a:r>
          </a:p>
          <a:p>
            <a:pPr indent="-228600">
              <a:lnSpc>
                <a:spcPct val="90000"/>
              </a:lnSpc>
              <a:spcAft>
                <a:spcPts val="600"/>
              </a:spcAft>
              <a:buFont typeface="Arial" panose="020B0604020202020204" pitchFamily="34" charset="0"/>
              <a:buChar char="•"/>
            </a:pPr>
            <a:r>
              <a:rPr lang="en-US" sz="2000" dirty="0">
                <a:solidFill>
                  <a:schemeClr val="bg1"/>
                </a:solidFill>
              </a:rPr>
              <a:t>Transportation, weather, the distances of patient home address to clinics could give more information to predict whether this patients show up to the appointments.</a:t>
            </a:r>
          </a:p>
        </p:txBody>
      </p:sp>
      <p:cxnSp>
        <p:nvCxnSpPr>
          <p:cNvPr id="9" name="Straight Connector 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8A82C82-657C-7F92-64E3-F8D95AAEC346}"/>
              </a:ext>
            </a:extLst>
          </p:cNvPr>
          <p:cNvPicPr>
            <a:picLocks noChangeAspect="1"/>
          </p:cNvPicPr>
          <p:nvPr/>
        </p:nvPicPr>
        <p:blipFill>
          <a:blip r:embed="rId2"/>
          <a:stretch>
            <a:fillRect/>
          </a:stretch>
        </p:blipFill>
        <p:spPr>
          <a:xfrm>
            <a:off x="6382050" y="660400"/>
            <a:ext cx="3553268" cy="5926049"/>
          </a:xfrm>
          <a:prstGeom prst="rect">
            <a:avLst/>
          </a:prstGeom>
        </p:spPr>
      </p:pic>
    </p:spTree>
    <p:extLst>
      <p:ext uri="{BB962C8B-B14F-4D97-AF65-F5344CB8AC3E}">
        <p14:creationId xmlns:p14="http://schemas.microsoft.com/office/powerpoint/2010/main" val="670248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9EAF07F-2AC6-2834-E629-E24AFA7C43F7}"/>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Logistic regression </a:t>
            </a: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FCF700-6CD8-C411-1357-9FB9BAC07449}"/>
              </a:ext>
            </a:extLst>
          </p:cNvPr>
          <p:cNvSpPr>
            <a:spLocks noGrp="1"/>
          </p:cNvSpPr>
          <p:nvPr>
            <p:ph idx="1"/>
          </p:nvPr>
        </p:nvSpPr>
        <p:spPr>
          <a:xfrm>
            <a:off x="897769" y="1909192"/>
            <a:ext cx="4586513" cy="3647710"/>
          </a:xfrm>
        </p:spPr>
        <p:txBody>
          <a:bodyPr>
            <a:normAutofit/>
          </a:bodyPr>
          <a:lstStyle/>
          <a:p>
            <a:r>
              <a:rPr lang="en-US" sz="1400" dirty="0">
                <a:solidFill>
                  <a:schemeClr val="bg1"/>
                </a:solidFill>
              </a:rPr>
              <a:t>train set accuracy: 0.669</a:t>
            </a:r>
          </a:p>
          <a:p>
            <a:r>
              <a:rPr lang="en-US" sz="1400" dirty="0">
                <a:solidFill>
                  <a:schemeClr val="bg1"/>
                </a:solidFill>
              </a:rPr>
              <a:t>train set precision: 0.754</a:t>
            </a:r>
          </a:p>
          <a:p>
            <a:r>
              <a:rPr lang="en-US" sz="1400" dirty="0">
                <a:solidFill>
                  <a:schemeClr val="bg1"/>
                </a:solidFill>
              </a:rPr>
              <a:t>train set recall: 0.669</a:t>
            </a:r>
          </a:p>
          <a:p>
            <a:r>
              <a:rPr lang="en-US" sz="1400" dirty="0">
                <a:solidFill>
                  <a:schemeClr val="bg1"/>
                </a:solidFill>
              </a:rPr>
              <a:t>train set f1 score: 0.697</a:t>
            </a:r>
          </a:p>
          <a:p>
            <a:r>
              <a:rPr lang="en-US" sz="1400" dirty="0">
                <a:solidFill>
                  <a:schemeClr val="bg1"/>
                </a:solidFill>
              </a:rPr>
              <a:t>training set AUC score: 0.667</a:t>
            </a:r>
          </a:p>
          <a:p>
            <a:endParaRPr lang="en-US" sz="1400" dirty="0">
              <a:solidFill>
                <a:schemeClr val="bg1"/>
              </a:solidFill>
            </a:endParaRPr>
          </a:p>
          <a:p>
            <a:r>
              <a:rPr lang="en-US" sz="1400" dirty="0">
                <a:solidFill>
                  <a:schemeClr val="bg1"/>
                </a:solidFill>
              </a:rPr>
              <a:t>test set accuracy: 0.664</a:t>
            </a:r>
          </a:p>
          <a:p>
            <a:r>
              <a:rPr lang="en-US" sz="1400" dirty="0">
                <a:solidFill>
                  <a:schemeClr val="bg1"/>
                </a:solidFill>
              </a:rPr>
              <a:t>test set precision: 0.750</a:t>
            </a:r>
          </a:p>
          <a:p>
            <a:r>
              <a:rPr lang="en-US" sz="1400" dirty="0">
                <a:solidFill>
                  <a:schemeClr val="bg1"/>
                </a:solidFill>
              </a:rPr>
              <a:t>test set recall: 0.664</a:t>
            </a:r>
          </a:p>
          <a:p>
            <a:r>
              <a:rPr lang="en-US" sz="1400" dirty="0">
                <a:solidFill>
                  <a:schemeClr val="bg1"/>
                </a:solidFill>
              </a:rPr>
              <a:t>test set f1 score: 0.692</a:t>
            </a:r>
          </a:p>
          <a:p>
            <a:r>
              <a:rPr lang="en-US" sz="1400" dirty="0">
                <a:solidFill>
                  <a:schemeClr val="bg1"/>
                </a:solidFill>
              </a:rPr>
              <a:t>test set AUC score: 0.664</a:t>
            </a:r>
          </a:p>
        </p:txBody>
      </p: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B776B15-D67D-C12D-4A76-4FD9B1BA3701}"/>
              </a:ext>
            </a:extLst>
          </p:cNvPr>
          <p:cNvPicPr>
            <a:picLocks noChangeAspect="1"/>
          </p:cNvPicPr>
          <p:nvPr/>
        </p:nvPicPr>
        <p:blipFill>
          <a:blip r:embed="rId3"/>
          <a:stretch>
            <a:fillRect/>
          </a:stretch>
        </p:blipFill>
        <p:spPr>
          <a:xfrm>
            <a:off x="5760992" y="2055173"/>
            <a:ext cx="5670055" cy="3355747"/>
          </a:xfrm>
          <a:prstGeom prst="rect">
            <a:avLst/>
          </a:prstGeom>
        </p:spPr>
      </p:pic>
    </p:spTree>
    <p:extLst>
      <p:ext uri="{BB962C8B-B14F-4D97-AF65-F5344CB8AC3E}">
        <p14:creationId xmlns:p14="http://schemas.microsoft.com/office/powerpoint/2010/main" val="3041242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55632853-F367-E843-0CF5-C091BCA523CE}"/>
              </a:ext>
            </a:extLst>
          </p:cNvPr>
          <p:cNvSpPr>
            <a:spLocks noGrp="1"/>
          </p:cNvSpPr>
          <p:nvPr>
            <p:ph type="title"/>
          </p:nvPr>
        </p:nvSpPr>
        <p:spPr>
          <a:xfrm>
            <a:off x="838200" y="468113"/>
            <a:ext cx="4631033" cy="1383109"/>
          </a:xfrm>
        </p:spPr>
        <p:txBody>
          <a:bodyPr vert="horz" lIns="91440" tIns="45720" rIns="91440" bIns="45720" rtlCol="0" anchor="b">
            <a:normAutofit/>
          </a:bodyPr>
          <a:lstStyle/>
          <a:p>
            <a:r>
              <a:rPr lang="en-US" sz="3800" kern="1200" dirty="0">
                <a:solidFill>
                  <a:schemeClr val="bg1"/>
                </a:solidFill>
                <a:latin typeface="+mj-lt"/>
                <a:ea typeface="+mj-ea"/>
                <a:cs typeface="+mj-cs"/>
              </a:rPr>
              <a:t>Random forest </a:t>
            </a:r>
          </a:p>
        </p:txBody>
      </p:sp>
      <p:cxnSp>
        <p:nvCxnSpPr>
          <p:cNvPr id="31" name="Straight Connector 30">
            <a:extLst>
              <a:ext uri="{FF2B5EF4-FFF2-40B4-BE49-F238E27FC236}">
                <a16:creationId xmlns:a16="http://schemas.microsoft.com/office/drawing/2014/main" id="{DAE05351-315A-4BA9-A90A-FE5C949522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851222"/>
            <a:ext cx="54482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8A1307-C069-8AA4-D3CF-D922D22B517D}"/>
              </a:ext>
            </a:extLst>
          </p:cNvPr>
          <p:cNvSpPr>
            <a:spLocks/>
          </p:cNvSpPr>
          <p:nvPr/>
        </p:nvSpPr>
        <p:spPr>
          <a:xfrm>
            <a:off x="838200" y="2120204"/>
            <a:ext cx="4631033" cy="2577009"/>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dirty="0">
                <a:solidFill>
                  <a:schemeClr val="bg1"/>
                </a:solidFill>
              </a:rPr>
              <a:t>Model performance for:  Random Forest</a:t>
            </a:r>
          </a:p>
          <a:p>
            <a:pPr indent="-228600">
              <a:lnSpc>
                <a:spcPct val="90000"/>
              </a:lnSpc>
              <a:spcAft>
                <a:spcPts val="600"/>
              </a:spcAft>
              <a:buFont typeface="Arial" panose="020B0604020202020204" pitchFamily="34" charset="0"/>
              <a:buChar char="•"/>
            </a:pPr>
            <a:r>
              <a:rPr lang="en-US" dirty="0">
                <a:solidFill>
                  <a:schemeClr val="bg1"/>
                </a:solidFill>
              </a:rPr>
              <a:t>train set accuracy: 0.979</a:t>
            </a:r>
          </a:p>
          <a:p>
            <a:pPr indent="-228600">
              <a:lnSpc>
                <a:spcPct val="90000"/>
              </a:lnSpc>
              <a:spcAft>
                <a:spcPts val="600"/>
              </a:spcAft>
              <a:buFont typeface="Arial" panose="020B0604020202020204" pitchFamily="34" charset="0"/>
              <a:buChar char="•"/>
            </a:pPr>
            <a:r>
              <a:rPr lang="en-US" dirty="0">
                <a:solidFill>
                  <a:schemeClr val="bg1"/>
                </a:solidFill>
              </a:rPr>
              <a:t>train set precision: 0.980</a:t>
            </a:r>
          </a:p>
          <a:p>
            <a:pPr indent="-228600">
              <a:lnSpc>
                <a:spcPct val="90000"/>
              </a:lnSpc>
              <a:spcAft>
                <a:spcPts val="600"/>
              </a:spcAft>
              <a:buFont typeface="Arial" panose="020B0604020202020204" pitchFamily="34" charset="0"/>
              <a:buChar char="•"/>
            </a:pPr>
            <a:r>
              <a:rPr lang="en-US" dirty="0">
                <a:solidFill>
                  <a:schemeClr val="bg1"/>
                </a:solidFill>
              </a:rPr>
              <a:t>train set recall: 0.979</a:t>
            </a:r>
          </a:p>
          <a:p>
            <a:pPr indent="-228600">
              <a:lnSpc>
                <a:spcPct val="90000"/>
              </a:lnSpc>
              <a:spcAft>
                <a:spcPts val="600"/>
              </a:spcAft>
              <a:buFont typeface="Arial" panose="020B0604020202020204" pitchFamily="34" charset="0"/>
              <a:buChar char="•"/>
            </a:pPr>
            <a:r>
              <a:rPr lang="en-US" dirty="0">
                <a:solidFill>
                  <a:schemeClr val="bg1"/>
                </a:solidFill>
              </a:rPr>
              <a:t>train set f1 score: 0.979</a:t>
            </a:r>
          </a:p>
          <a:p>
            <a:pPr indent="-228600">
              <a:lnSpc>
                <a:spcPct val="90000"/>
              </a:lnSpc>
              <a:spcAft>
                <a:spcPts val="600"/>
              </a:spcAft>
              <a:buFont typeface="Arial" panose="020B0604020202020204" pitchFamily="34" charset="0"/>
              <a:buChar char="•"/>
            </a:pPr>
            <a:r>
              <a:rPr lang="en-US" dirty="0">
                <a:solidFill>
                  <a:schemeClr val="bg1"/>
                </a:solidFill>
              </a:rPr>
              <a:t>training set AUC score: 0.997</a:t>
            </a:r>
          </a:p>
          <a:p>
            <a:pPr indent="-228600">
              <a:lnSpc>
                <a:spcPct val="90000"/>
              </a:lnSpc>
              <a:spcAft>
                <a:spcPts val="600"/>
              </a:spcAft>
              <a:buFont typeface="Arial" panose="020B0604020202020204" pitchFamily="34" charset="0"/>
              <a:buChar char="•"/>
            </a:pPr>
            <a:endParaRPr lang="en-US" dirty="0">
              <a:solidFill>
                <a:schemeClr val="bg1"/>
              </a:solidFill>
            </a:endParaRPr>
          </a:p>
          <a:p>
            <a:pPr indent="-228600">
              <a:lnSpc>
                <a:spcPct val="90000"/>
              </a:lnSpc>
              <a:spcAft>
                <a:spcPts val="600"/>
              </a:spcAft>
              <a:buFont typeface="Arial" panose="020B0604020202020204" pitchFamily="34" charset="0"/>
              <a:buChar char="•"/>
            </a:pPr>
            <a:r>
              <a:rPr lang="en-US" dirty="0">
                <a:solidFill>
                  <a:schemeClr val="bg1"/>
                </a:solidFill>
              </a:rPr>
              <a:t>test set accuracy: 0.773</a:t>
            </a:r>
          </a:p>
          <a:p>
            <a:pPr indent="-228600">
              <a:lnSpc>
                <a:spcPct val="90000"/>
              </a:lnSpc>
              <a:spcAft>
                <a:spcPts val="600"/>
              </a:spcAft>
              <a:buFont typeface="Arial" panose="020B0604020202020204" pitchFamily="34" charset="0"/>
              <a:buChar char="•"/>
            </a:pPr>
            <a:r>
              <a:rPr lang="en-US" dirty="0">
                <a:solidFill>
                  <a:schemeClr val="bg1"/>
                </a:solidFill>
              </a:rPr>
              <a:t>test set precision: 0.732</a:t>
            </a:r>
          </a:p>
          <a:p>
            <a:pPr indent="-228600">
              <a:lnSpc>
                <a:spcPct val="90000"/>
              </a:lnSpc>
              <a:spcAft>
                <a:spcPts val="600"/>
              </a:spcAft>
              <a:buFont typeface="Arial" panose="020B0604020202020204" pitchFamily="34" charset="0"/>
              <a:buChar char="•"/>
            </a:pPr>
            <a:r>
              <a:rPr lang="en-US" dirty="0">
                <a:solidFill>
                  <a:schemeClr val="bg1"/>
                </a:solidFill>
              </a:rPr>
              <a:t>test set recall: 0.773</a:t>
            </a:r>
          </a:p>
          <a:p>
            <a:pPr indent="-228600">
              <a:lnSpc>
                <a:spcPct val="90000"/>
              </a:lnSpc>
              <a:spcAft>
                <a:spcPts val="600"/>
              </a:spcAft>
              <a:buFont typeface="Arial" panose="020B0604020202020204" pitchFamily="34" charset="0"/>
              <a:buChar char="•"/>
            </a:pPr>
            <a:r>
              <a:rPr lang="en-US" dirty="0">
                <a:solidFill>
                  <a:schemeClr val="bg1"/>
                </a:solidFill>
              </a:rPr>
              <a:t>test set f1 score: 0.745</a:t>
            </a:r>
          </a:p>
          <a:p>
            <a:pPr indent="-228600">
              <a:lnSpc>
                <a:spcPct val="90000"/>
              </a:lnSpc>
              <a:spcAft>
                <a:spcPts val="600"/>
              </a:spcAft>
              <a:buFont typeface="Arial" panose="020B0604020202020204" pitchFamily="34" charset="0"/>
              <a:buChar char="•"/>
            </a:pPr>
            <a:r>
              <a:rPr lang="en-US" dirty="0">
                <a:solidFill>
                  <a:schemeClr val="bg1"/>
                </a:solidFill>
              </a:rPr>
              <a:t>test set AUC score: 0.709</a:t>
            </a:r>
          </a:p>
        </p:txBody>
      </p:sp>
      <p:grpSp>
        <p:nvGrpSpPr>
          <p:cNvPr id="33" name="Group 32">
            <a:extLst>
              <a:ext uri="{FF2B5EF4-FFF2-40B4-BE49-F238E27FC236}">
                <a16:creationId xmlns:a16="http://schemas.microsoft.com/office/drawing/2014/main" id="{9D20816A-53A8-414B-9615-2877C10816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4779" y="1850813"/>
            <a:ext cx="4917221" cy="5007187"/>
            <a:chOff x="6833344" y="1502570"/>
            <a:chExt cx="4917221" cy="5007187"/>
          </a:xfrm>
        </p:grpSpPr>
        <p:cxnSp>
          <p:nvCxnSpPr>
            <p:cNvPr id="34" name="Straight Connector 33">
              <a:extLst>
                <a:ext uri="{FF2B5EF4-FFF2-40B4-BE49-F238E27FC236}">
                  <a16:creationId xmlns:a16="http://schemas.microsoft.com/office/drawing/2014/main" id="{49CC84F6-0A3D-42D4-84D1-34E857123F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6833344" y="1502570"/>
              <a:ext cx="0" cy="500718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76FD32F-1C07-4AF8-994F-CDC99B5D4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6836570" y="1502570"/>
              <a:ext cx="491399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9C2E3CB2-6EC2-BFC4-FA2C-496108A7D2A7}"/>
              </a:ext>
            </a:extLst>
          </p:cNvPr>
          <p:cNvSpPr txBox="1"/>
          <p:nvPr/>
        </p:nvSpPr>
        <p:spPr>
          <a:xfrm>
            <a:off x="5731024" y="5170116"/>
            <a:ext cx="1638664" cy="297325"/>
          </a:xfrm>
          <a:prstGeom prst="rect">
            <a:avLst/>
          </a:prstGeom>
          <a:noFill/>
        </p:spPr>
        <p:txBody>
          <a:bodyPr wrap="square" rtlCol="0">
            <a:spAutoFit/>
          </a:bodyPr>
          <a:lstStyle/>
          <a:p>
            <a:pPr defTabSz="676656">
              <a:spcAft>
                <a:spcPts val="600"/>
              </a:spcAft>
            </a:pPr>
            <a:r>
              <a:rPr lang="en-US" sz="1332" kern="1200">
                <a:solidFill>
                  <a:schemeClr val="tx1"/>
                </a:solidFill>
                <a:latin typeface="+mn-lt"/>
                <a:ea typeface="+mn-ea"/>
                <a:cs typeface="+mn-cs"/>
              </a:rPr>
              <a:t>Overfitting! </a:t>
            </a:r>
            <a:endParaRPr lang="en-US"/>
          </a:p>
        </p:txBody>
      </p:sp>
      <p:pic>
        <p:nvPicPr>
          <p:cNvPr id="7" name="Picture 6">
            <a:extLst>
              <a:ext uri="{FF2B5EF4-FFF2-40B4-BE49-F238E27FC236}">
                <a16:creationId xmlns:a16="http://schemas.microsoft.com/office/drawing/2014/main" id="{0AB04A55-F331-2D1D-5339-505C86AE3943}"/>
              </a:ext>
            </a:extLst>
          </p:cNvPr>
          <p:cNvPicPr>
            <a:picLocks noChangeAspect="1"/>
          </p:cNvPicPr>
          <p:nvPr/>
        </p:nvPicPr>
        <p:blipFill>
          <a:blip r:embed="rId3"/>
          <a:stretch>
            <a:fillRect/>
          </a:stretch>
        </p:blipFill>
        <p:spPr>
          <a:xfrm>
            <a:off x="5731024" y="2120204"/>
            <a:ext cx="6021953" cy="3564013"/>
          </a:xfrm>
          <a:prstGeom prst="rect">
            <a:avLst/>
          </a:prstGeom>
        </p:spPr>
      </p:pic>
    </p:spTree>
    <p:extLst>
      <p:ext uri="{BB962C8B-B14F-4D97-AF65-F5344CB8AC3E}">
        <p14:creationId xmlns:p14="http://schemas.microsoft.com/office/powerpoint/2010/main" val="3525085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A40AB84-8F29-FAC2-40D5-3615625A5DED}"/>
              </a:ext>
            </a:extLst>
          </p:cNvPr>
          <p:cNvSpPr>
            <a:spLocks noGrp="1"/>
          </p:cNvSpPr>
          <p:nvPr>
            <p:ph type="title"/>
          </p:nvPr>
        </p:nvSpPr>
        <p:spPr>
          <a:xfrm>
            <a:off x="838200" y="448721"/>
            <a:ext cx="4707671" cy="1225650"/>
          </a:xfrm>
        </p:spPr>
        <p:txBody>
          <a:bodyPr anchor="b">
            <a:normAutofit/>
          </a:bodyPr>
          <a:lstStyle/>
          <a:p>
            <a:r>
              <a:rPr lang="en-US" sz="3800" dirty="0">
                <a:solidFill>
                  <a:schemeClr val="bg1"/>
                </a:solidFill>
              </a:rPr>
              <a:t>Random Forest Hyperparameter tuning </a:t>
            </a: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521B6C2-83E8-71E0-6B3E-3ED68029696E}"/>
              </a:ext>
            </a:extLst>
          </p:cNvPr>
          <p:cNvSpPr>
            <a:spLocks noGrp="1"/>
          </p:cNvSpPr>
          <p:nvPr>
            <p:ph idx="1"/>
          </p:nvPr>
        </p:nvSpPr>
        <p:spPr>
          <a:xfrm>
            <a:off x="897769" y="1909192"/>
            <a:ext cx="4586513" cy="3647710"/>
          </a:xfrm>
        </p:spPr>
        <p:txBody>
          <a:bodyPr>
            <a:noAutofit/>
          </a:bodyPr>
          <a:lstStyle/>
          <a:p>
            <a:r>
              <a:rPr lang="en-US" sz="2000" dirty="0">
                <a:solidFill>
                  <a:schemeClr val="bg1"/>
                </a:solidFill>
              </a:rPr>
              <a:t>train set accuracy: 0.602</a:t>
            </a:r>
          </a:p>
          <a:p>
            <a:r>
              <a:rPr lang="en-US" sz="2000" dirty="0">
                <a:solidFill>
                  <a:schemeClr val="bg1"/>
                </a:solidFill>
              </a:rPr>
              <a:t>train set precision: 0.814</a:t>
            </a:r>
          </a:p>
          <a:p>
            <a:r>
              <a:rPr lang="en-US" sz="2000" dirty="0">
                <a:solidFill>
                  <a:schemeClr val="bg1"/>
                </a:solidFill>
              </a:rPr>
              <a:t>train set recall: 0.602</a:t>
            </a:r>
          </a:p>
          <a:p>
            <a:r>
              <a:rPr lang="en-US" sz="2000" dirty="0">
                <a:solidFill>
                  <a:schemeClr val="bg1"/>
                </a:solidFill>
              </a:rPr>
              <a:t>train set f1 score: 0.639</a:t>
            </a:r>
          </a:p>
          <a:p>
            <a:r>
              <a:rPr lang="en-US" sz="2000" dirty="0">
                <a:solidFill>
                  <a:schemeClr val="bg1"/>
                </a:solidFill>
              </a:rPr>
              <a:t>training set AUC score: 0.769</a:t>
            </a:r>
          </a:p>
          <a:p>
            <a:endParaRPr lang="en-US" sz="2000" dirty="0">
              <a:solidFill>
                <a:schemeClr val="bg1"/>
              </a:solidFill>
            </a:endParaRPr>
          </a:p>
          <a:p>
            <a:r>
              <a:rPr lang="en-US" sz="2000" dirty="0">
                <a:solidFill>
                  <a:schemeClr val="bg1"/>
                </a:solidFill>
              </a:rPr>
              <a:t>test set accuracy: 0.583</a:t>
            </a:r>
          </a:p>
          <a:p>
            <a:r>
              <a:rPr lang="en-US" sz="2000" dirty="0">
                <a:solidFill>
                  <a:schemeClr val="bg1"/>
                </a:solidFill>
              </a:rPr>
              <a:t>test set precision: 0.799</a:t>
            </a:r>
          </a:p>
          <a:p>
            <a:r>
              <a:rPr lang="en-US" sz="2000" dirty="0">
                <a:solidFill>
                  <a:schemeClr val="bg1"/>
                </a:solidFill>
              </a:rPr>
              <a:t>test set recall: 0.583</a:t>
            </a:r>
          </a:p>
          <a:p>
            <a:r>
              <a:rPr lang="en-US" sz="2000" dirty="0">
                <a:solidFill>
                  <a:schemeClr val="bg1"/>
                </a:solidFill>
              </a:rPr>
              <a:t>test set f1 score: 0.622</a:t>
            </a:r>
          </a:p>
          <a:p>
            <a:r>
              <a:rPr lang="en-US" sz="2000" dirty="0">
                <a:solidFill>
                  <a:schemeClr val="bg1"/>
                </a:solidFill>
              </a:rPr>
              <a:t>test set AUC score: 0.728</a:t>
            </a:r>
          </a:p>
        </p:txBody>
      </p: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7ADA6EE-16A1-9A34-27DB-509408DB848A}"/>
              </a:ext>
            </a:extLst>
          </p:cNvPr>
          <p:cNvPicPr>
            <a:picLocks noChangeAspect="1"/>
          </p:cNvPicPr>
          <p:nvPr/>
        </p:nvPicPr>
        <p:blipFill>
          <a:blip r:embed="rId3"/>
          <a:stretch>
            <a:fillRect/>
          </a:stretch>
        </p:blipFill>
        <p:spPr>
          <a:xfrm>
            <a:off x="5484282" y="1674371"/>
            <a:ext cx="6256836" cy="3703025"/>
          </a:xfrm>
          <a:prstGeom prst="rect">
            <a:avLst/>
          </a:prstGeom>
        </p:spPr>
      </p:pic>
    </p:spTree>
    <p:extLst>
      <p:ext uri="{BB962C8B-B14F-4D97-AF65-F5344CB8AC3E}">
        <p14:creationId xmlns:p14="http://schemas.microsoft.com/office/powerpoint/2010/main" val="1019131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id="{033B5C2A-AFDE-751E-DDB5-1CB1234BF6E0}"/>
              </a:ext>
            </a:extLst>
          </p:cNvPr>
          <p:cNvSpPr txBox="1"/>
          <p:nvPr/>
        </p:nvSpPr>
        <p:spPr>
          <a:xfrm>
            <a:off x="838200" y="468113"/>
            <a:ext cx="4631033" cy="138310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kern="1200" dirty="0">
                <a:solidFill>
                  <a:schemeClr val="bg1"/>
                </a:solidFill>
                <a:latin typeface="+mj-lt"/>
                <a:ea typeface="+mj-ea"/>
                <a:cs typeface="+mj-cs"/>
              </a:rPr>
              <a:t>Model performance for </a:t>
            </a:r>
            <a:r>
              <a:rPr lang="en-US" sz="3800" kern="1200" dirty="0" err="1">
                <a:solidFill>
                  <a:schemeClr val="bg1"/>
                </a:solidFill>
                <a:latin typeface="+mj-lt"/>
                <a:ea typeface="+mj-ea"/>
                <a:cs typeface="+mj-cs"/>
              </a:rPr>
              <a:t>XGBoost</a:t>
            </a:r>
            <a:endParaRPr lang="en-US" sz="3800" kern="1200" dirty="0">
              <a:solidFill>
                <a:schemeClr val="bg1"/>
              </a:solidFill>
              <a:latin typeface="+mj-lt"/>
              <a:ea typeface="+mj-ea"/>
              <a:cs typeface="+mj-cs"/>
            </a:endParaRPr>
          </a:p>
        </p:txBody>
      </p:sp>
      <p:cxnSp>
        <p:nvCxnSpPr>
          <p:cNvPr id="25" name="Straight Connector 24">
            <a:extLst>
              <a:ext uri="{FF2B5EF4-FFF2-40B4-BE49-F238E27FC236}">
                <a16:creationId xmlns:a16="http://schemas.microsoft.com/office/drawing/2014/main" id="{DAE05351-315A-4BA9-A90A-FE5C949522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851222"/>
            <a:ext cx="54482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DACBDD0-8878-FD8A-1F41-F54A3F4ED143}"/>
              </a:ext>
            </a:extLst>
          </p:cNvPr>
          <p:cNvSpPr txBox="1"/>
          <p:nvPr/>
        </p:nvSpPr>
        <p:spPr>
          <a:xfrm>
            <a:off x="838200" y="2120204"/>
            <a:ext cx="4631033" cy="2577009"/>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2400" dirty="0">
                <a:solidFill>
                  <a:schemeClr val="bg1"/>
                </a:solidFill>
              </a:rPr>
              <a:t>train set accuracy: 0.814</a:t>
            </a:r>
          </a:p>
          <a:p>
            <a:pPr indent="-228600">
              <a:lnSpc>
                <a:spcPct val="90000"/>
              </a:lnSpc>
              <a:spcAft>
                <a:spcPts val="600"/>
              </a:spcAft>
              <a:buFont typeface="Arial" panose="020B0604020202020204" pitchFamily="34" charset="0"/>
              <a:buChar char="•"/>
            </a:pPr>
            <a:r>
              <a:rPr lang="en-US" sz="2400" dirty="0">
                <a:solidFill>
                  <a:schemeClr val="bg1"/>
                </a:solidFill>
              </a:rPr>
              <a:t>train set precision: 0.809</a:t>
            </a:r>
          </a:p>
          <a:p>
            <a:pPr indent="-228600">
              <a:lnSpc>
                <a:spcPct val="90000"/>
              </a:lnSpc>
              <a:spcAft>
                <a:spcPts val="600"/>
              </a:spcAft>
              <a:buFont typeface="Arial" panose="020B0604020202020204" pitchFamily="34" charset="0"/>
              <a:buChar char="•"/>
            </a:pPr>
            <a:r>
              <a:rPr lang="en-US" sz="2400" dirty="0">
                <a:solidFill>
                  <a:schemeClr val="bg1"/>
                </a:solidFill>
              </a:rPr>
              <a:t>train set recall: 0.814</a:t>
            </a:r>
          </a:p>
          <a:p>
            <a:pPr indent="-228600">
              <a:lnSpc>
                <a:spcPct val="90000"/>
              </a:lnSpc>
              <a:spcAft>
                <a:spcPts val="600"/>
              </a:spcAft>
              <a:buFont typeface="Arial" panose="020B0604020202020204" pitchFamily="34" charset="0"/>
              <a:buChar char="•"/>
            </a:pPr>
            <a:r>
              <a:rPr lang="en-US" sz="2400" dirty="0">
                <a:solidFill>
                  <a:schemeClr val="bg1"/>
                </a:solidFill>
              </a:rPr>
              <a:t>train set f1 score: 0.754</a:t>
            </a:r>
          </a:p>
          <a:p>
            <a:pPr indent="-228600">
              <a:lnSpc>
                <a:spcPct val="90000"/>
              </a:lnSpc>
              <a:spcAft>
                <a:spcPts val="600"/>
              </a:spcAft>
              <a:buFont typeface="Arial" panose="020B0604020202020204" pitchFamily="34" charset="0"/>
              <a:buChar char="•"/>
            </a:pPr>
            <a:r>
              <a:rPr lang="en-US" sz="2400" dirty="0">
                <a:solidFill>
                  <a:schemeClr val="bg1"/>
                </a:solidFill>
              </a:rPr>
              <a:t>training set AUC score: 0.805</a:t>
            </a:r>
          </a:p>
          <a:p>
            <a:pPr indent="-228600">
              <a:lnSpc>
                <a:spcPct val="90000"/>
              </a:lnSpc>
              <a:spcAft>
                <a:spcPts val="600"/>
              </a:spcAft>
              <a:buFont typeface="Arial" panose="020B0604020202020204" pitchFamily="34" charset="0"/>
              <a:buChar char="•"/>
            </a:pPr>
            <a:endParaRPr lang="en-US" sz="2400" dirty="0">
              <a:solidFill>
                <a:schemeClr val="bg1"/>
              </a:solidFill>
            </a:endParaRPr>
          </a:p>
          <a:p>
            <a:pPr indent="-228600">
              <a:lnSpc>
                <a:spcPct val="90000"/>
              </a:lnSpc>
              <a:spcAft>
                <a:spcPts val="600"/>
              </a:spcAft>
              <a:buFont typeface="Arial" panose="020B0604020202020204" pitchFamily="34" charset="0"/>
              <a:buChar char="•"/>
            </a:pPr>
            <a:r>
              <a:rPr lang="en-US" sz="2400" dirty="0">
                <a:solidFill>
                  <a:schemeClr val="bg1"/>
                </a:solidFill>
              </a:rPr>
              <a:t>test set accuracy: 0.798</a:t>
            </a:r>
          </a:p>
          <a:p>
            <a:pPr indent="-228600">
              <a:lnSpc>
                <a:spcPct val="90000"/>
              </a:lnSpc>
              <a:spcAft>
                <a:spcPts val="600"/>
              </a:spcAft>
              <a:buFont typeface="Arial" panose="020B0604020202020204" pitchFamily="34" charset="0"/>
              <a:buChar char="•"/>
            </a:pPr>
            <a:r>
              <a:rPr lang="en-US" sz="2400" dirty="0">
                <a:solidFill>
                  <a:schemeClr val="bg1"/>
                </a:solidFill>
              </a:rPr>
              <a:t>test set precision: 0.746</a:t>
            </a:r>
          </a:p>
          <a:p>
            <a:pPr indent="-228600">
              <a:lnSpc>
                <a:spcPct val="90000"/>
              </a:lnSpc>
              <a:spcAft>
                <a:spcPts val="600"/>
              </a:spcAft>
              <a:buFont typeface="Arial" panose="020B0604020202020204" pitchFamily="34" charset="0"/>
              <a:buChar char="•"/>
            </a:pPr>
            <a:r>
              <a:rPr lang="en-US" sz="2400" dirty="0">
                <a:solidFill>
                  <a:schemeClr val="bg1"/>
                </a:solidFill>
              </a:rPr>
              <a:t>test set recall: 0.798</a:t>
            </a:r>
          </a:p>
          <a:p>
            <a:pPr indent="-228600">
              <a:lnSpc>
                <a:spcPct val="90000"/>
              </a:lnSpc>
              <a:spcAft>
                <a:spcPts val="600"/>
              </a:spcAft>
              <a:buFont typeface="Arial" panose="020B0604020202020204" pitchFamily="34" charset="0"/>
              <a:buChar char="•"/>
            </a:pPr>
            <a:r>
              <a:rPr lang="en-US" sz="2400" dirty="0">
                <a:solidFill>
                  <a:schemeClr val="bg1"/>
                </a:solidFill>
              </a:rPr>
              <a:t>test set f1 score: 0.732</a:t>
            </a:r>
          </a:p>
          <a:p>
            <a:pPr indent="-228600">
              <a:lnSpc>
                <a:spcPct val="90000"/>
              </a:lnSpc>
              <a:spcAft>
                <a:spcPts val="600"/>
              </a:spcAft>
              <a:buFont typeface="Arial" panose="020B0604020202020204" pitchFamily="34" charset="0"/>
              <a:buChar char="•"/>
            </a:pPr>
            <a:r>
              <a:rPr lang="en-US" sz="2400" dirty="0">
                <a:solidFill>
                  <a:schemeClr val="bg1"/>
                </a:solidFill>
              </a:rPr>
              <a:t>test set AUC score: 0.732</a:t>
            </a:r>
          </a:p>
        </p:txBody>
      </p:sp>
      <p:grpSp>
        <p:nvGrpSpPr>
          <p:cNvPr id="27" name="Group 26">
            <a:extLst>
              <a:ext uri="{FF2B5EF4-FFF2-40B4-BE49-F238E27FC236}">
                <a16:creationId xmlns:a16="http://schemas.microsoft.com/office/drawing/2014/main" id="{9D20816A-53A8-414B-9615-2877C10816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4779" y="1850813"/>
            <a:ext cx="4917221" cy="5007187"/>
            <a:chOff x="6833344" y="1502570"/>
            <a:chExt cx="4917221" cy="5007187"/>
          </a:xfrm>
        </p:grpSpPr>
        <p:cxnSp>
          <p:nvCxnSpPr>
            <p:cNvPr id="28" name="Straight Connector 27">
              <a:extLst>
                <a:ext uri="{FF2B5EF4-FFF2-40B4-BE49-F238E27FC236}">
                  <a16:creationId xmlns:a16="http://schemas.microsoft.com/office/drawing/2014/main" id="{49CC84F6-0A3D-42D4-84D1-34E857123F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6833344" y="1502570"/>
              <a:ext cx="0" cy="500718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76FD32F-1C07-4AF8-994F-CDC99B5D4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6836570" y="1502570"/>
              <a:ext cx="491399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13E3E6A7-D4B7-1045-03DD-2867AE773E70}"/>
              </a:ext>
            </a:extLst>
          </p:cNvPr>
          <p:cNvSpPr txBox="1"/>
          <p:nvPr/>
        </p:nvSpPr>
        <p:spPr>
          <a:xfrm>
            <a:off x="897769" y="1909192"/>
            <a:ext cx="4586513" cy="3647710"/>
          </a:xfrm>
          <a:prstGeom prst="rect">
            <a:avLst/>
          </a:prstGeom>
        </p:spPr>
        <p:txBody>
          <a:bodyPr vert="horz" lIns="91440" tIns="45720" rIns="91440" bIns="45720" rtlCol="0">
            <a:normAutofit/>
          </a:bodyPr>
          <a:lstStyle/>
          <a:p>
            <a:pPr>
              <a:lnSpc>
                <a:spcPct val="90000"/>
              </a:lnSpc>
              <a:spcAft>
                <a:spcPts val="600"/>
              </a:spcAft>
            </a:pPr>
            <a:endParaRPr lang="en-US" sz="1700" dirty="0">
              <a:solidFill>
                <a:schemeClr val="bg1"/>
              </a:solidFill>
            </a:endParaRPr>
          </a:p>
        </p:txBody>
      </p:sp>
      <p:pic>
        <p:nvPicPr>
          <p:cNvPr id="11" name="Picture 10">
            <a:extLst>
              <a:ext uri="{FF2B5EF4-FFF2-40B4-BE49-F238E27FC236}">
                <a16:creationId xmlns:a16="http://schemas.microsoft.com/office/drawing/2014/main" id="{14FA2CFD-B9D7-32C9-FF7A-6EFF61B7F3A3}"/>
              </a:ext>
            </a:extLst>
          </p:cNvPr>
          <p:cNvPicPr>
            <a:picLocks noChangeAspect="1"/>
          </p:cNvPicPr>
          <p:nvPr/>
        </p:nvPicPr>
        <p:blipFill>
          <a:blip r:embed="rId3"/>
          <a:stretch>
            <a:fillRect/>
          </a:stretch>
        </p:blipFill>
        <p:spPr>
          <a:xfrm>
            <a:off x="5551719" y="2259076"/>
            <a:ext cx="6007825" cy="3555652"/>
          </a:xfrm>
          <a:prstGeom prst="rect">
            <a:avLst/>
          </a:prstGeom>
        </p:spPr>
      </p:pic>
    </p:spTree>
    <p:extLst>
      <p:ext uri="{BB962C8B-B14F-4D97-AF65-F5344CB8AC3E}">
        <p14:creationId xmlns:p14="http://schemas.microsoft.com/office/powerpoint/2010/main" val="2374039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A40AB84-8F29-FAC2-40D5-3615625A5DED}"/>
              </a:ext>
            </a:extLst>
          </p:cNvPr>
          <p:cNvSpPr>
            <a:spLocks noGrp="1"/>
          </p:cNvSpPr>
          <p:nvPr>
            <p:ph type="title"/>
          </p:nvPr>
        </p:nvSpPr>
        <p:spPr>
          <a:xfrm>
            <a:off x="838200" y="448721"/>
            <a:ext cx="4707671" cy="1225650"/>
          </a:xfrm>
        </p:spPr>
        <p:txBody>
          <a:bodyPr anchor="b">
            <a:normAutofit/>
          </a:bodyPr>
          <a:lstStyle/>
          <a:p>
            <a:r>
              <a:rPr lang="en-US" sz="3800" dirty="0" err="1">
                <a:solidFill>
                  <a:schemeClr val="bg1"/>
                </a:solidFill>
              </a:rPr>
              <a:t>XGB</a:t>
            </a:r>
            <a:r>
              <a:rPr lang="en-US" altLang="zh-CN" sz="3800" dirty="0" err="1">
                <a:solidFill>
                  <a:schemeClr val="bg1"/>
                </a:solidFill>
              </a:rPr>
              <a:t>oost</a:t>
            </a:r>
            <a:r>
              <a:rPr lang="en-US" sz="3800" dirty="0">
                <a:solidFill>
                  <a:schemeClr val="bg1"/>
                </a:solidFill>
              </a:rPr>
              <a:t> </a:t>
            </a:r>
            <a:br>
              <a:rPr lang="en-US" sz="3800" dirty="0">
                <a:solidFill>
                  <a:schemeClr val="bg1"/>
                </a:solidFill>
              </a:rPr>
            </a:br>
            <a:r>
              <a:rPr lang="en-US" sz="3800" dirty="0">
                <a:solidFill>
                  <a:schemeClr val="bg1"/>
                </a:solidFill>
              </a:rPr>
              <a:t>Hyperparameter tuning</a:t>
            </a: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521B6C2-83E8-71E0-6B3E-3ED68029696E}"/>
              </a:ext>
            </a:extLst>
          </p:cNvPr>
          <p:cNvSpPr>
            <a:spLocks noGrp="1"/>
          </p:cNvSpPr>
          <p:nvPr>
            <p:ph idx="1"/>
          </p:nvPr>
        </p:nvSpPr>
        <p:spPr>
          <a:xfrm>
            <a:off x="888681" y="1744179"/>
            <a:ext cx="4586513" cy="3647710"/>
          </a:xfrm>
        </p:spPr>
        <p:txBody>
          <a:bodyPr>
            <a:noAutofit/>
          </a:bodyPr>
          <a:lstStyle/>
          <a:p>
            <a:r>
              <a:rPr lang="en-US" sz="2000" dirty="0">
                <a:solidFill>
                  <a:schemeClr val="bg1"/>
                </a:solidFill>
              </a:rPr>
              <a:t>train set accuracy: 0.722</a:t>
            </a:r>
          </a:p>
          <a:p>
            <a:r>
              <a:rPr lang="en-US" sz="2000" dirty="0">
                <a:solidFill>
                  <a:schemeClr val="bg1"/>
                </a:solidFill>
              </a:rPr>
              <a:t>train set precision: 0.811</a:t>
            </a:r>
          </a:p>
          <a:p>
            <a:r>
              <a:rPr lang="en-US" sz="2000" dirty="0">
                <a:solidFill>
                  <a:schemeClr val="bg1"/>
                </a:solidFill>
              </a:rPr>
              <a:t>train set recall: 0.722</a:t>
            </a:r>
          </a:p>
          <a:p>
            <a:r>
              <a:rPr lang="en-US" sz="2000" dirty="0">
                <a:solidFill>
                  <a:schemeClr val="bg1"/>
                </a:solidFill>
              </a:rPr>
              <a:t>train set f1 score: 0.746</a:t>
            </a:r>
          </a:p>
          <a:p>
            <a:r>
              <a:rPr lang="en-US" sz="2000" dirty="0">
                <a:solidFill>
                  <a:schemeClr val="bg1"/>
                </a:solidFill>
              </a:rPr>
              <a:t>training set AUC score: 0.807</a:t>
            </a:r>
          </a:p>
          <a:p>
            <a:r>
              <a:rPr lang="en-US" sz="2000" dirty="0">
                <a:solidFill>
                  <a:schemeClr val="bg1"/>
                </a:solidFill>
              </a:rPr>
              <a:t>...</a:t>
            </a:r>
          </a:p>
          <a:p>
            <a:r>
              <a:rPr lang="en-US" sz="2000" dirty="0">
                <a:solidFill>
                  <a:schemeClr val="bg1"/>
                </a:solidFill>
              </a:rPr>
              <a:t>test set precision: 0.772</a:t>
            </a:r>
          </a:p>
          <a:p>
            <a:r>
              <a:rPr lang="en-US" sz="2000" dirty="0">
                <a:solidFill>
                  <a:schemeClr val="bg1"/>
                </a:solidFill>
              </a:rPr>
              <a:t>test set recall: 0.676</a:t>
            </a:r>
          </a:p>
          <a:p>
            <a:r>
              <a:rPr lang="en-US" sz="2000" dirty="0">
                <a:solidFill>
                  <a:schemeClr val="bg1"/>
                </a:solidFill>
              </a:rPr>
              <a:t>test set f1 score: 0.705</a:t>
            </a:r>
          </a:p>
          <a:p>
            <a:r>
              <a:rPr lang="en-US" sz="2000" dirty="0">
                <a:solidFill>
                  <a:schemeClr val="bg1"/>
                </a:solidFill>
              </a:rPr>
              <a:t>test set AUC score: 0.734</a:t>
            </a:r>
          </a:p>
        </p:txBody>
      </p: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1DF03726-3D72-191E-70CE-EC22C5028BEB}"/>
              </a:ext>
            </a:extLst>
          </p:cNvPr>
          <p:cNvPicPr>
            <a:picLocks noChangeAspect="1"/>
          </p:cNvPicPr>
          <p:nvPr/>
        </p:nvPicPr>
        <p:blipFill>
          <a:blip r:embed="rId3"/>
          <a:stretch>
            <a:fillRect/>
          </a:stretch>
        </p:blipFill>
        <p:spPr>
          <a:xfrm>
            <a:off x="5475194" y="1990375"/>
            <a:ext cx="5747385" cy="3401514"/>
          </a:xfrm>
          <a:prstGeom prst="rect">
            <a:avLst/>
          </a:prstGeom>
        </p:spPr>
      </p:pic>
    </p:spTree>
    <p:extLst>
      <p:ext uri="{BB962C8B-B14F-4D97-AF65-F5344CB8AC3E}">
        <p14:creationId xmlns:p14="http://schemas.microsoft.com/office/powerpoint/2010/main" val="3429067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55B9E2-A5EE-8BDF-2D53-438F6D23B835}"/>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Feature Importance</a:t>
            </a:r>
          </a:p>
        </p:txBody>
      </p:sp>
      <p:pic>
        <p:nvPicPr>
          <p:cNvPr id="5" name="Picture 4">
            <a:extLst>
              <a:ext uri="{FF2B5EF4-FFF2-40B4-BE49-F238E27FC236}">
                <a16:creationId xmlns:a16="http://schemas.microsoft.com/office/drawing/2014/main" id="{A9F0CB77-42BF-00E3-DB91-37084CFB42AE}"/>
              </a:ext>
            </a:extLst>
          </p:cNvPr>
          <p:cNvPicPr>
            <a:picLocks noChangeAspect="1"/>
          </p:cNvPicPr>
          <p:nvPr/>
        </p:nvPicPr>
        <p:blipFill>
          <a:blip r:embed="rId3"/>
          <a:stretch>
            <a:fillRect/>
          </a:stretch>
        </p:blipFill>
        <p:spPr>
          <a:xfrm>
            <a:off x="5627777" y="1450960"/>
            <a:ext cx="6472949" cy="3821128"/>
          </a:xfrm>
          <a:prstGeom prst="rect">
            <a:avLst/>
          </a:prstGeom>
        </p:spPr>
      </p:pic>
    </p:spTree>
    <p:extLst>
      <p:ext uri="{BB962C8B-B14F-4D97-AF65-F5344CB8AC3E}">
        <p14:creationId xmlns:p14="http://schemas.microsoft.com/office/powerpoint/2010/main" val="329392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199A8600-97C2-EE46-CBE0-DC51416FA98F}"/>
              </a:ext>
            </a:extLst>
          </p:cNvPr>
          <p:cNvGraphicFramePr>
            <a:graphicFrameLocks noGrp="1"/>
          </p:cNvGraphicFramePr>
          <p:nvPr>
            <p:ph idx="1"/>
            <p:extLst>
              <p:ext uri="{D42A27DB-BD31-4B8C-83A1-F6EECF244321}">
                <p14:modId xmlns:p14="http://schemas.microsoft.com/office/powerpoint/2010/main" val="228272456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3578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5E4868-2318-997E-9784-9679894B8FC9}"/>
              </a:ext>
            </a:extLst>
          </p:cNvPr>
          <p:cNvSpPr>
            <a:spLocks noGrp="1"/>
          </p:cNvSpPr>
          <p:nvPr>
            <p:ph type="title"/>
          </p:nvPr>
        </p:nvSpPr>
        <p:spPr>
          <a:xfrm>
            <a:off x="849082" y="682234"/>
            <a:ext cx="10044023" cy="877729"/>
          </a:xfrm>
        </p:spPr>
        <p:txBody>
          <a:bodyPr anchor="ctr">
            <a:normAutofit/>
          </a:bodyPr>
          <a:lstStyle/>
          <a:p>
            <a:r>
              <a:rPr lang="en-CA" sz="2800" kern="100" dirty="0">
                <a:solidFill>
                  <a:srgbClr val="FFFFFF"/>
                </a:solidFill>
                <a:effectLst/>
                <a:latin typeface="Aptos" panose="020B0004020202020204" pitchFamily="34" charset="0"/>
                <a:ea typeface="DengXian" panose="02010600030101010101" pitchFamily="2" charset="-122"/>
                <a:cs typeface="Times New Roman" panose="02020603050405020304" pitchFamily="18" charset="0"/>
              </a:rPr>
              <a:t>Recommendations </a:t>
            </a:r>
            <a:br>
              <a:rPr lang="en-US" sz="2800" kern="100" dirty="0">
                <a:solidFill>
                  <a:srgbClr val="FFFFFF"/>
                </a:solidFill>
                <a:effectLst/>
                <a:latin typeface="Aptos" panose="020B0004020202020204" pitchFamily="34" charset="0"/>
                <a:ea typeface="DengXian" panose="02010600030101010101" pitchFamily="2" charset="-122"/>
                <a:cs typeface="Times New Roman" panose="02020603050405020304" pitchFamily="18" charset="0"/>
              </a:rPr>
            </a:br>
            <a:endParaRPr lang="en-US" sz="2800" dirty="0">
              <a:solidFill>
                <a:srgbClr val="FFFFFF"/>
              </a:solidFill>
            </a:endParaRPr>
          </a:p>
        </p:txBody>
      </p:sp>
      <p:graphicFrame>
        <p:nvGraphicFramePr>
          <p:cNvPr id="21" name="Content Placeholder 2">
            <a:extLst>
              <a:ext uri="{FF2B5EF4-FFF2-40B4-BE49-F238E27FC236}">
                <a16:creationId xmlns:a16="http://schemas.microsoft.com/office/drawing/2014/main" id="{3B47848F-48D8-C54B-E9D0-820C3B9D1B35}"/>
              </a:ext>
            </a:extLst>
          </p:cNvPr>
          <p:cNvGraphicFramePr>
            <a:graphicFrameLocks noGrp="1"/>
          </p:cNvGraphicFramePr>
          <p:nvPr>
            <p:ph idx="1"/>
            <p:extLst>
              <p:ext uri="{D42A27DB-BD31-4B8C-83A1-F6EECF244321}">
                <p14:modId xmlns:p14="http://schemas.microsoft.com/office/powerpoint/2010/main" val="92831579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1856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F87D17-120C-49B1-C64F-35E67B5BB46A}"/>
              </a:ext>
            </a:extLst>
          </p:cNvPr>
          <p:cNvSpPr>
            <a:spLocks noGrp="1"/>
          </p:cNvSpPr>
          <p:nvPr>
            <p:ph idx="1"/>
          </p:nvPr>
        </p:nvSpPr>
        <p:spPr>
          <a:xfrm>
            <a:off x="979714" y="1968022"/>
            <a:ext cx="4391024" cy="2454300"/>
          </a:xfrm>
        </p:spPr>
        <p:txBody>
          <a:bodyPr>
            <a:normAutofit/>
          </a:bodyPr>
          <a:lstStyle/>
          <a:p>
            <a:pPr marL="0" indent="0">
              <a:buNone/>
            </a:pPr>
            <a:r>
              <a:rPr lang="en-US" sz="6000" dirty="0">
                <a:solidFill>
                  <a:schemeClr val="bg1">
                    <a:alpha val="80000"/>
                  </a:schemeClr>
                </a:solidFill>
              </a:rPr>
              <a:t>Thank you!</a:t>
            </a:r>
          </a:p>
        </p:txBody>
      </p:sp>
      <p:grpSp>
        <p:nvGrpSpPr>
          <p:cNvPr id="20" name="Group 19">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21" name="Group 20">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25" name="Freeform: Shape 24">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2" name="Group 21">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23" name="Freeform: Shape 22">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5" name="Picture 4" descr="Tying a bow in an arrangment of presents">
            <a:extLst>
              <a:ext uri="{FF2B5EF4-FFF2-40B4-BE49-F238E27FC236}">
                <a16:creationId xmlns:a16="http://schemas.microsoft.com/office/drawing/2014/main" id="{936422B7-445B-3524-399D-3E0A1C10755C}"/>
              </a:ext>
            </a:extLst>
          </p:cNvPr>
          <p:cNvPicPr>
            <a:picLocks noChangeAspect="1"/>
          </p:cNvPicPr>
          <p:nvPr/>
        </p:nvPicPr>
        <p:blipFill>
          <a:blip r:embed="rId3"/>
          <a:stretch>
            <a:fillRect/>
          </a:stretch>
        </p:blipFill>
        <p:spPr>
          <a:xfrm>
            <a:off x="6541932" y="1424315"/>
            <a:ext cx="4369112" cy="2916382"/>
          </a:xfrm>
          <a:prstGeom prst="rect">
            <a:avLst/>
          </a:prstGeom>
        </p:spPr>
      </p:pic>
    </p:spTree>
    <p:extLst>
      <p:ext uri="{BB962C8B-B14F-4D97-AF65-F5344CB8AC3E}">
        <p14:creationId xmlns:p14="http://schemas.microsoft.com/office/powerpoint/2010/main" val="265119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64DABB8-937E-09A5-C431-879029FADA4E}"/>
              </a:ext>
            </a:extLst>
          </p:cNvPr>
          <p:cNvSpPr txBox="1"/>
          <p:nvPr/>
        </p:nvSpPr>
        <p:spPr>
          <a:xfrm>
            <a:off x="838200" y="556995"/>
            <a:ext cx="10515600" cy="113369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Business Problems</a:t>
            </a:r>
          </a:p>
        </p:txBody>
      </p:sp>
      <p:graphicFrame>
        <p:nvGraphicFramePr>
          <p:cNvPr id="7" name="Content Placeholder 4">
            <a:extLst>
              <a:ext uri="{FF2B5EF4-FFF2-40B4-BE49-F238E27FC236}">
                <a16:creationId xmlns:a16="http://schemas.microsoft.com/office/drawing/2014/main" id="{4E0ADDAF-B84D-5B67-F760-43F325E126D4}"/>
              </a:ext>
            </a:extLst>
          </p:cNvPr>
          <p:cNvGraphicFramePr>
            <a:graphicFrameLocks noGrp="1"/>
          </p:cNvGraphicFramePr>
          <p:nvPr>
            <p:ph idx="1"/>
            <p:extLst>
              <p:ext uri="{D42A27DB-BD31-4B8C-83A1-F6EECF244321}">
                <p14:modId xmlns:p14="http://schemas.microsoft.com/office/powerpoint/2010/main" val="16109829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66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8CBC65-E9B5-6BD7-249D-6A188F4E79A2}"/>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Purpose</a:t>
            </a:r>
          </a:p>
        </p:txBody>
      </p:sp>
      <p:sp>
        <p:nvSpPr>
          <p:cNvPr id="3" name="Content Placeholder 2">
            <a:extLst>
              <a:ext uri="{FF2B5EF4-FFF2-40B4-BE49-F238E27FC236}">
                <a16:creationId xmlns:a16="http://schemas.microsoft.com/office/drawing/2014/main" id="{AE578DBC-42C7-FC92-4850-3205293FD7D3}"/>
              </a:ext>
            </a:extLst>
          </p:cNvPr>
          <p:cNvSpPr>
            <a:spLocks noGrp="1"/>
          </p:cNvSpPr>
          <p:nvPr>
            <p:ph idx="1"/>
          </p:nvPr>
        </p:nvSpPr>
        <p:spPr>
          <a:xfrm>
            <a:off x="6503158" y="649480"/>
            <a:ext cx="4862447" cy="5546047"/>
          </a:xfrm>
        </p:spPr>
        <p:txBody>
          <a:bodyPr anchor="ctr">
            <a:normAutofit/>
          </a:bodyPr>
          <a:lstStyle/>
          <a:p>
            <a:pPr marL="0" indent="0">
              <a:buNone/>
            </a:pPr>
            <a:r>
              <a:rPr lang="en-US" sz="3200" dirty="0"/>
              <a:t>Build a machine learning model to predict the no-showing patients, give data insights and strategies to improve the patient showing up rate</a:t>
            </a:r>
          </a:p>
        </p:txBody>
      </p:sp>
    </p:spTree>
    <p:extLst>
      <p:ext uri="{BB962C8B-B14F-4D97-AF65-F5344CB8AC3E}">
        <p14:creationId xmlns:p14="http://schemas.microsoft.com/office/powerpoint/2010/main" val="213025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C50417-4D67-69D9-3E08-F220493A6F12}"/>
              </a:ext>
            </a:extLst>
          </p:cNvPr>
          <p:cNvSpPr>
            <a:spLocks noGrp="1"/>
          </p:cNvSpPr>
          <p:nvPr>
            <p:ph type="title"/>
          </p:nvPr>
        </p:nvSpPr>
        <p:spPr>
          <a:xfrm>
            <a:off x="644056" y="527428"/>
            <a:ext cx="10044023" cy="877729"/>
          </a:xfrm>
        </p:spPr>
        <p:txBody>
          <a:bodyPr anchor="ctr">
            <a:normAutofit fontScale="90000"/>
          </a:bodyPr>
          <a:lstStyle/>
          <a:p>
            <a:r>
              <a:rPr lang="en-CA" sz="3200" kern="100" dirty="0">
                <a:solidFill>
                  <a:srgbClr val="FFFFFF"/>
                </a:solidFill>
                <a:effectLst/>
                <a:latin typeface="Aptos" panose="020B0004020202020204" pitchFamily="34" charset="0"/>
                <a:ea typeface="DengXian" panose="02010600030101010101" pitchFamily="2" charset="-122"/>
                <a:cs typeface="Times New Roman" panose="02020603050405020304" pitchFamily="18" charset="0"/>
              </a:rPr>
              <a:t>Approach </a:t>
            </a:r>
            <a:br>
              <a:rPr lang="en-US" sz="2800" kern="100" dirty="0">
                <a:solidFill>
                  <a:srgbClr val="FFFFFF"/>
                </a:solidFill>
                <a:effectLst/>
                <a:latin typeface="Aptos" panose="020B0004020202020204" pitchFamily="34" charset="0"/>
                <a:ea typeface="DengXian" panose="02010600030101010101" pitchFamily="2" charset="-122"/>
                <a:cs typeface="Times New Roman" panose="02020603050405020304" pitchFamily="18" charset="0"/>
              </a:rPr>
            </a:br>
            <a:endParaRPr lang="en-US" sz="2800" dirty="0">
              <a:solidFill>
                <a:srgbClr val="FFFFFF"/>
              </a:solidFill>
            </a:endParaRPr>
          </a:p>
        </p:txBody>
      </p:sp>
      <p:graphicFrame>
        <p:nvGraphicFramePr>
          <p:cNvPr id="5" name="Content Placeholder 2">
            <a:extLst>
              <a:ext uri="{FF2B5EF4-FFF2-40B4-BE49-F238E27FC236}">
                <a16:creationId xmlns:a16="http://schemas.microsoft.com/office/drawing/2014/main" id="{5C3AF490-0BF0-D240-4E37-A671166E9BC1}"/>
              </a:ext>
            </a:extLst>
          </p:cNvPr>
          <p:cNvGraphicFramePr>
            <a:graphicFrameLocks noGrp="1"/>
          </p:cNvGraphicFramePr>
          <p:nvPr>
            <p:ph idx="1"/>
            <p:extLst>
              <p:ext uri="{D42A27DB-BD31-4B8C-83A1-F6EECF244321}">
                <p14:modId xmlns:p14="http://schemas.microsoft.com/office/powerpoint/2010/main" val="179613927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06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125795ED-E988-BDE8-E2E5-264ACC6D18E4}"/>
              </a:ext>
            </a:extLst>
          </p:cNvPr>
          <p:cNvPicPr>
            <a:picLocks noChangeAspect="1"/>
          </p:cNvPicPr>
          <p:nvPr/>
        </p:nvPicPr>
        <p:blipFill rotWithShape="1">
          <a:blip r:embed="rId3"/>
          <a:srcRect l="10339" r="16149" b="1"/>
          <a:stretch/>
        </p:blipFill>
        <p:spPr>
          <a:xfrm>
            <a:off x="20" y="1666568"/>
            <a:ext cx="6106195" cy="5191432"/>
          </a:xfrm>
          <a:prstGeom prst="rect">
            <a:avLst/>
          </a:prstGeom>
        </p:spPr>
      </p:pic>
      <p:sp useBgFill="1">
        <p:nvSpPr>
          <p:cNvPr id="11" name="Rectangle 10">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CF183-D735-F15E-1575-F434E6FAD6F6}"/>
              </a:ext>
            </a:extLst>
          </p:cNvPr>
          <p:cNvSpPr>
            <a:spLocks noGrp="1"/>
          </p:cNvSpPr>
          <p:nvPr>
            <p:ph type="title"/>
          </p:nvPr>
        </p:nvSpPr>
        <p:spPr>
          <a:xfrm>
            <a:off x="304601" y="642984"/>
            <a:ext cx="10591999" cy="1023584"/>
          </a:xfrm>
        </p:spPr>
        <p:txBody>
          <a:bodyPr>
            <a:normAutofit/>
          </a:bodyPr>
          <a:lstStyle/>
          <a:p>
            <a:r>
              <a:rPr lang="en-CA" sz="3100" kern="100" dirty="0">
                <a:effectLst/>
                <a:latin typeface="Aptos" panose="020B0004020202020204" pitchFamily="34" charset="0"/>
                <a:ea typeface="DengXian" panose="02010600030101010101" pitchFamily="2" charset="-122"/>
                <a:cs typeface="Times New Roman" panose="02020603050405020304" pitchFamily="18" charset="0"/>
              </a:rPr>
              <a:t>Findings </a:t>
            </a:r>
            <a:br>
              <a:rPr lang="en-US" sz="3100" kern="100" dirty="0">
                <a:effectLst/>
                <a:latin typeface="Aptos" panose="020B0004020202020204" pitchFamily="34" charset="0"/>
                <a:ea typeface="DengXian" panose="02010600030101010101" pitchFamily="2" charset="-122"/>
                <a:cs typeface="Times New Roman" panose="02020603050405020304" pitchFamily="18" charset="0"/>
              </a:rPr>
            </a:br>
            <a:endParaRPr lang="en-US" sz="3100" dirty="0"/>
          </a:p>
        </p:txBody>
      </p:sp>
      <p:sp>
        <p:nvSpPr>
          <p:cNvPr id="3" name="Content Placeholder 2">
            <a:extLst>
              <a:ext uri="{FF2B5EF4-FFF2-40B4-BE49-F238E27FC236}">
                <a16:creationId xmlns:a16="http://schemas.microsoft.com/office/drawing/2014/main" id="{273684F8-B240-3740-6685-DC8785779FF3}"/>
              </a:ext>
            </a:extLst>
          </p:cNvPr>
          <p:cNvSpPr>
            <a:spLocks noGrp="1"/>
          </p:cNvSpPr>
          <p:nvPr>
            <p:ph idx="1"/>
          </p:nvPr>
        </p:nvSpPr>
        <p:spPr>
          <a:xfrm>
            <a:off x="6270171" y="1666569"/>
            <a:ext cx="5083629" cy="4326930"/>
          </a:xfrm>
        </p:spPr>
        <p:txBody>
          <a:bodyPr anchor="ctr">
            <a:normAutofit/>
          </a:bodyPr>
          <a:lstStyle/>
          <a:p>
            <a:pPr marL="0" indent="0">
              <a:spcAft>
                <a:spcPts val="800"/>
              </a:spcAft>
              <a:buNone/>
            </a:pPr>
            <a:endParaRPr lang="en-US" sz="2000" kern="100" dirty="0">
              <a:effectLst/>
              <a:latin typeface="Times New Roman" panose="02020603050405020304" pitchFamily="18" charset="0"/>
              <a:ea typeface="DengXian" panose="02010600030101010101" pitchFamily="2" charset="-122"/>
              <a:cs typeface="Times New Roman" panose="02020603050405020304" pitchFamily="18" charset="0"/>
            </a:endParaRPr>
          </a:p>
          <a:p>
            <a:r>
              <a:rPr lang="en-CA" sz="2400" kern="100" dirty="0">
                <a:effectLst/>
                <a:ea typeface="DengXian" panose="02010600030101010101" pitchFamily="2" charset="-122"/>
                <a:cs typeface="Times New Roman" panose="02020603050405020304" pitchFamily="18" charset="0"/>
              </a:rPr>
              <a:t>Data analysis</a:t>
            </a:r>
          </a:p>
          <a:p>
            <a:r>
              <a:rPr lang="en-CA" sz="2400" kern="100" dirty="0">
                <a:effectLst/>
                <a:ea typeface="DengXian" panose="02010600030101010101" pitchFamily="2" charset="-122"/>
                <a:cs typeface="Times New Roman" panose="02020603050405020304" pitchFamily="18" charset="0"/>
              </a:rPr>
              <a:t>results from graphing </a:t>
            </a:r>
            <a:endParaRPr lang="en-US" sz="2400" kern="100" dirty="0">
              <a:effectLst/>
              <a:ea typeface="DengXian" panose="02010600030101010101" pitchFamily="2" charset="-122"/>
              <a:cs typeface="Times New Roman" panose="02020603050405020304" pitchFamily="18" charset="0"/>
            </a:endParaRPr>
          </a:p>
          <a:p>
            <a:r>
              <a:rPr lang="en-CA" sz="2400" kern="100" dirty="0">
                <a:effectLst/>
                <a:ea typeface="DengXian" panose="02010600030101010101" pitchFamily="2" charset="-122"/>
                <a:cs typeface="Times New Roman" panose="02020603050405020304" pitchFamily="18" charset="0"/>
              </a:rPr>
              <a:t>Best model and parameter</a:t>
            </a:r>
            <a:endParaRPr lang="en-US" sz="2400" kern="100" dirty="0">
              <a:effectLst/>
              <a:ea typeface="DengXian" panose="02010600030101010101" pitchFamily="2" charset="-122"/>
              <a:cs typeface="Times New Roman" panose="02020603050405020304" pitchFamily="18" charset="0"/>
            </a:endParaRPr>
          </a:p>
          <a:p>
            <a:pPr lvl="1"/>
            <a:r>
              <a:rPr lang="en-CA" kern="100" dirty="0" err="1">
                <a:effectLst/>
                <a:ea typeface="DengXian" panose="02010600030101010101" pitchFamily="2" charset="-122"/>
                <a:cs typeface="Times New Roman" panose="02020603050405020304" pitchFamily="18" charset="0"/>
              </a:rPr>
              <a:t>XGBoost</a:t>
            </a:r>
            <a:r>
              <a:rPr lang="en-CA" kern="100" dirty="0">
                <a:effectLst/>
                <a:ea typeface="DengXian" panose="02010600030101010101" pitchFamily="2" charset="-122"/>
                <a:cs typeface="Times New Roman" panose="02020603050405020304" pitchFamily="18" charset="0"/>
              </a:rPr>
              <a:t> </a:t>
            </a:r>
            <a:endParaRPr lang="en-US" kern="100" dirty="0">
              <a:effectLst/>
              <a:ea typeface="DengXian" panose="02010600030101010101" pitchFamily="2" charset="-122"/>
              <a:cs typeface="Times New Roman" panose="02020603050405020304" pitchFamily="18" charset="0"/>
            </a:endParaRPr>
          </a:p>
          <a:p>
            <a:r>
              <a:rPr lang="en-CA" sz="2400" kern="100" dirty="0">
                <a:effectLst/>
                <a:ea typeface="DengXian" panose="02010600030101010101" pitchFamily="2" charset="-122"/>
                <a:cs typeface="Times New Roman" panose="02020603050405020304" pitchFamily="18" charset="0"/>
              </a:rPr>
              <a:t>Model performance</a:t>
            </a:r>
          </a:p>
          <a:p>
            <a:pPr lvl="1"/>
            <a:r>
              <a:rPr lang="en-CA" kern="100" dirty="0" err="1">
                <a:effectLst/>
                <a:ea typeface="DengXian" panose="02010600030101010101" pitchFamily="2" charset="-122"/>
                <a:cs typeface="Times New Roman" panose="02020603050405020304" pitchFamily="18" charset="0"/>
              </a:rPr>
              <a:t>Roc_auc</a:t>
            </a:r>
            <a:r>
              <a:rPr lang="en-CA" kern="100" dirty="0">
                <a:effectLst/>
                <a:ea typeface="DengXian" panose="02010600030101010101" pitchFamily="2" charset="-122"/>
                <a:cs typeface="Times New Roman" panose="02020603050405020304" pitchFamily="18" charset="0"/>
              </a:rPr>
              <a:t> score </a:t>
            </a:r>
          </a:p>
          <a:p>
            <a:pPr lvl="1"/>
            <a:r>
              <a:rPr lang="en-CA" kern="100" dirty="0">
                <a:ea typeface="DengXian" panose="02010600030101010101" pitchFamily="2" charset="-122"/>
                <a:cs typeface="Times New Roman" panose="02020603050405020304" pitchFamily="18" charset="0"/>
              </a:rPr>
              <a:t>R</a:t>
            </a:r>
            <a:r>
              <a:rPr lang="en-US" altLang="zh-CN" kern="100" dirty="0" err="1">
                <a:ea typeface="DengXian" panose="02010600030101010101" pitchFamily="2" charset="-122"/>
                <a:cs typeface="Times New Roman" panose="02020603050405020304" pitchFamily="18" charset="0"/>
              </a:rPr>
              <a:t>ecall</a:t>
            </a:r>
            <a:endParaRPr lang="en-US" altLang="zh-CN" kern="100" dirty="0">
              <a:ea typeface="DengXian" panose="02010600030101010101" pitchFamily="2" charset="-122"/>
              <a:cs typeface="Times New Roman" panose="02020603050405020304" pitchFamily="18" charset="0"/>
            </a:endParaRPr>
          </a:p>
          <a:p>
            <a:pPr lvl="1"/>
            <a:r>
              <a:rPr lang="en-US" kern="100" dirty="0">
                <a:effectLst/>
                <a:ea typeface="DengXian" panose="02010600030101010101" pitchFamily="2" charset="-122"/>
                <a:cs typeface="Times New Roman" panose="02020603050405020304" pitchFamily="18" charset="0"/>
              </a:rPr>
              <a:t>P</a:t>
            </a:r>
            <a:r>
              <a:rPr lang="en-US" altLang="zh-CN" kern="100" dirty="0">
                <a:effectLst/>
                <a:ea typeface="DengXian" panose="02010600030101010101" pitchFamily="2" charset="-122"/>
                <a:cs typeface="Times New Roman" panose="02020603050405020304" pitchFamily="18" charset="0"/>
              </a:rPr>
              <a:t>recision</a:t>
            </a:r>
            <a:endParaRPr lang="en-US" kern="100" dirty="0">
              <a:effectLst/>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0156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E19ACE-1EB1-49A7-C6C3-B366331DCFF5}"/>
              </a:ext>
            </a:extLst>
          </p:cNvPr>
          <p:cNvSpPr>
            <a:spLocks noGrp="1"/>
          </p:cNvSpPr>
          <p:nvPr>
            <p:ph type="title"/>
          </p:nvPr>
        </p:nvSpPr>
        <p:spPr>
          <a:xfrm>
            <a:off x="826395" y="-2"/>
            <a:ext cx="4230100" cy="3387497"/>
          </a:xfrm>
        </p:spPr>
        <p:txBody>
          <a:bodyPr anchor="b">
            <a:normAutofit/>
          </a:bodyPr>
          <a:lstStyle/>
          <a:p>
            <a:pPr algn="r"/>
            <a:r>
              <a:rPr lang="en-US" sz="4000" dirty="0">
                <a:solidFill>
                  <a:srgbClr val="FFFFFF"/>
                </a:solidFill>
              </a:rPr>
              <a:t>Dataset</a:t>
            </a:r>
          </a:p>
        </p:txBody>
      </p:sp>
      <p:sp>
        <p:nvSpPr>
          <p:cNvPr id="15" name="Content Placeholder 2">
            <a:extLst>
              <a:ext uri="{FF2B5EF4-FFF2-40B4-BE49-F238E27FC236}">
                <a16:creationId xmlns:a16="http://schemas.microsoft.com/office/drawing/2014/main" id="{BBDD22A9-BF89-31A7-91F4-5B24A337399B}"/>
              </a:ext>
            </a:extLst>
          </p:cNvPr>
          <p:cNvSpPr>
            <a:spLocks noGrp="1"/>
          </p:cNvSpPr>
          <p:nvPr>
            <p:ph idx="1"/>
          </p:nvPr>
        </p:nvSpPr>
        <p:spPr>
          <a:xfrm>
            <a:off x="6503158" y="649480"/>
            <a:ext cx="4862447" cy="5546047"/>
          </a:xfrm>
        </p:spPr>
        <p:txBody>
          <a:bodyPr anchor="ctr">
            <a:normAutofit/>
          </a:bodyPr>
          <a:lstStyle/>
          <a:p>
            <a:r>
              <a:rPr lang="en-US" sz="2400" b="1" dirty="0">
                <a:cs typeface="Times New Roman" panose="02020603050405020304" pitchFamily="18" charset="0"/>
              </a:rPr>
              <a:t>Size: </a:t>
            </a:r>
            <a:r>
              <a:rPr lang="en-US" sz="2400" i="0" dirty="0">
                <a:effectLst/>
                <a:cs typeface="Times New Roman" panose="02020603050405020304" pitchFamily="18" charset="0"/>
              </a:rPr>
              <a:t>110527 rows, 14 columns</a:t>
            </a:r>
          </a:p>
          <a:p>
            <a:r>
              <a:rPr lang="en-US" sz="2400" b="1" dirty="0">
                <a:cs typeface="Times New Roman" panose="02020603050405020304" pitchFamily="18" charset="0"/>
              </a:rPr>
              <a:t>No duplicates and missing data</a:t>
            </a:r>
          </a:p>
          <a:p>
            <a:r>
              <a:rPr lang="en-US" sz="2400" b="1" dirty="0">
                <a:cs typeface="Times New Roman" panose="02020603050405020304" pitchFamily="18" charset="0"/>
              </a:rPr>
              <a:t>Columns</a:t>
            </a:r>
          </a:p>
          <a:p>
            <a:pPr marL="0" indent="0">
              <a:buNone/>
            </a:pPr>
            <a:r>
              <a:rPr lang="en-US" sz="2400" dirty="0">
                <a:cs typeface="Times New Roman" panose="02020603050405020304" pitchFamily="18" charset="0"/>
              </a:rPr>
              <a:t>- </a:t>
            </a:r>
            <a:r>
              <a:rPr lang="en-US" sz="2400" dirty="0" err="1">
                <a:cs typeface="Times New Roman" panose="02020603050405020304" pitchFamily="18" charset="0"/>
              </a:rPr>
              <a:t>countinuous</a:t>
            </a:r>
            <a:r>
              <a:rPr lang="en-US" sz="2400" dirty="0">
                <a:cs typeface="Times New Roman" panose="02020603050405020304" pitchFamily="18" charset="0"/>
              </a:rPr>
              <a:t> features: Age</a:t>
            </a:r>
          </a:p>
          <a:p>
            <a:pPr marL="0" indent="0">
              <a:buNone/>
            </a:pPr>
            <a:r>
              <a:rPr lang="en-US" sz="2400" dirty="0">
                <a:cs typeface="Times New Roman" panose="02020603050405020304" pitchFamily="18" charset="0"/>
              </a:rPr>
              <a:t>- binary features: Gender, </a:t>
            </a:r>
            <a:r>
              <a:rPr lang="en-US" sz="2400" dirty="0" err="1">
                <a:cs typeface="Times New Roman" panose="02020603050405020304" pitchFamily="18" charset="0"/>
              </a:rPr>
              <a:t>MedicaidIND</a:t>
            </a:r>
            <a:r>
              <a:rPr lang="en-US" sz="2400" dirty="0">
                <a:cs typeface="Times New Roman" panose="02020603050405020304" pitchFamily="18" charset="0"/>
              </a:rPr>
              <a:t>, Hypertension, Diabetes, Alcoholism, Disability, </a:t>
            </a:r>
            <a:r>
              <a:rPr lang="en-US" sz="2400" dirty="0" err="1">
                <a:cs typeface="Times New Roman" panose="02020603050405020304" pitchFamily="18" charset="0"/>
              </a:rPr>
              <a:t>SMS_received</a:t>
            </a:r>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 categorical features: </a:t>
            </a:r>
            <a:r>
              <a:rPr lang="en-US" sz="2400" dirty="0" err="1">
                <a:cs typeface="Times New Roman" panose="02020603050405020304" pitchFamily="18" charset="0"/>
              </a:rPr>
              <a:t>LocationID</a:t>
            </a:r>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 datetime features: </a:t>
            </a:r>
            <a:r>
              <a:rPr lang="en-US" sz="2400" dirty="0" err="1">
                <a:cs typeface="Times New Roman" panose="02020603050405020304" pitchFamily="18" charset="0"/>
              </a:rPr>
              <a:t>ScheduledDay</a:t>
            </a:r>
            <a:r>
              <a:rPr lang="en-US" sz="2400" dirty="0">
                <a:cs typeface="Times New Roman" panose="02020603050405020304" pitchFamily="18" charset="0"/>
              </a:rPr>
              <a:t>, </a:t>
            </a:r>
            <a:r>
              <a:rPr lang="en-US" sz="2400" dirty="0" err="1">
                <a:cs typeface="Times New Roman" panose="02020603050405020304" pitchFamily="18" charset="0"/>
              </a:rPr>
              <a:t>AppointmentDay</a:t>
            </a:r>
            <a:endParaRPr lang="en-US" sz="2400" dirty="0">
              <a:cs typeface="Times New Roman" panose="02020603050405020304" pitchFamily="18" charset="0"/>
            </a:endParaRPr>
          </a:p>
          <a:p>
            <a:endParaRPr lang="en-US" sz="2000" dirty="0">
              <a:cs typeface="Times New Roman" panose="02020603050405020304" pitchFamily="18" charset="0"/>
            </a:endParaRPr>
          </a:p>
          <a:p>
            <a:endParaRPr lang="en-US" sz="2000" dirty="0"/>
          </a:p>
        </p:txBody>
      </p:sp>
    </p:spTree>
    <p:extLst>
      <p:ext uri="{BB962C8B-B14F-4D97-AF65-F5344CB8AC3E}">
        <p14:creationId xmlns:p14="http://schemas.microsoft.com/office/powerpoint/2010/main" val="1939970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4" name="Straight Connector 13">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3BE632E-C7E8-DD23-742E-FF7ABADDCC0D}"/>
              </a:ext>
            </a:extLst>
          </p:cNvPr>
          <p:cNvSpPr txBox="1"/>
          <p:nvPr/>
        </p:nvSpPr>
        <p:spPr>
          <a:xfrm>
            <a:off x="897769" y="1909192"/>
            <a:ext cx="4586513" cy="36477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dirty="0">
                <a:solidFill>
                  <a:schemeClr val="bg1"/>
                </a:solidFill>
                <a:effectLst/>
                <a:highlight>
                  <a:srgbClr val="1F1F1F"/>
                </a:highlight>
              </a:rPr>
              <a:t>There are about 20% no-show appointment rate.</a:t>
            </a:r>
          </a:p>
          <a:p>
            <a:pPr indent="-228600">
              <a:lnSpc>
                <a:spcPct val="90000"/>
              </a:lnSpc>
              <a:spcAft>
                <a:spcPts val="600"/>
              </a:spcAft>
              <a:buFont typeface="Arial" panose="020B0604020202020204" pitchFamily="34" charset="0"/>
              <a:buChar char="•"/>
            </a:pPr>
            <a:r>
              <a:rPr lang="en-US" sz="2000" b="0" dirty="0">
                <a:solidFill>
                  <a:schemeClr val="bg1"/>
                </a:solidFill>
                <a:effectLst/>
                <a:highlight>
                  <a:srgbClr val="1F1F1F"/>
                </a:highlight>
              </a:rPr>
              <a:t>When we build the model, we need to pay attention to the imbalanced data.</a:t>
            </a:r>
          </a:p>
        </p:txBody>
      </p:sp>
      <p:cxnSp>
        <p:nvCxnSpPr>
          <p:cNvPr id="16" name="Straight Connector 15">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920AFA90-AE35-2D2E-1BB2-6C8C3B8FB2C6}"/>
              </a:ext>
            </a:extLst>
          </p:cNvPr>
          <p:cNvPicPr>
            <a:picLocks noGrp="1" noChangeAspect="1"/>
          </p:cNvPicPr>
          <p:nvPr>
            <p:ph idx="1"/>
          </p:nvPr>
        </p:nvPicPr>
        <p:blipFill rotWithShape="1">
          <a:blip r:embed="rId2"/>
          <a:srcRect l="10101" r="6871" b="2"/>
          <a:stretch/>
        </p:blipFill>
        <p:spPr>
          <a:xfrm>
            <a:off x="6525453" y="10"/>
            <a:ext cx="5666547" cy="6857990"/>
          </a:xfrm>
          <a:prstGeom prst="rect">
            <a:avLst/>
          </a:prstGeom>
        </p:spPr>
      </p:pic>
      <p:sp>
        <p:nvSpPr>
          <p:cNvPr id="2" name="TextBox 1">
            <a:extLst>
              <a:ext uri="{FF2B5EF4-FFF2-40B4-BE49-F238E27FC236}">
                <a16:creationId xmlns:a16="http://schemas.microsoft.com/office/drawing/2014/main" id="{5F476304-60D8-8117-603E-DD9452AEEBBE}"/>
              </a:ext>
            </a:extLst>
          </p:cNvPr>
          <p:cNvSpPr txBox="1"/>
          <p:nvPr/>
        </p:nvSpPr>
        <p:spPr>
          <a:xfrm>
            <a:off x="957276" y="690212"/>
            <a:ext cx="2233749" cy="646331"/>
          </a:xfrm>
          <a:prstGeom prst="rect">
            <a:avLst/>
          </a:prstGeom>
          <a:noFill/>
        </p:spPr>
        <p:txBody>
          <a:bodyPr wrap="square" rtlCol="0">
            <a:spAutoFit/>
          </a:bodyPr>
          <a:lstStyle/>
          <a:p>
            <a:r>
              <a:rPr lang="en-US" sz="3600" dirty="0">
                <a:solidFill>
                  <a:schemeClr val="bg1"/>
                </a:solidFill>
              </a:rPr>
              <a:t>T</a:t>
            </a:r>
            <a:r>
              <a:rPr lang="en-US" altLang="zh-CN" sz="3600" dirty="0">
                <a:solidFill>
                  <a:schemeClr val="bg1"/>
                </a:solidFill>
              </a:rPr>
              <a:t>arget</a:t>
            </a:r>
            <a:r>
              <a:rPr lang="en-US" altLang="zh-CN" dirty="0"/>
              <a:t>t</a:t>
            </a:r>
            <a:endParaRPr lang="en-US" dirty="0"/>
          </a:p>
        </p:txBody>
      </p:sp>
    </p:spTree>
    <p:extLst>
      <p:ext uri="{BB962C8B-B14F-4D97-AF65-F5344CB8AC3E}">
        <p14:creationId xmlns:p14="http://schemas.microsoft.com/office/powerpoint/2010/main" val="1407082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F6F39C2-8746-4599-843B-CED156C40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084C074-C458-72AD-2A7E-254A4A137767}"/>
              </a:ext>
            </a:extLst>
          </p:cNvPr>
          <p:cNvSpPr txBox="1"/>
          <p:nvPr/>
        </p:nvSpPr>
        <p:spPr>
          <a:xfrm>
            <a:off x="599411" y="767258"/>
            <a:ext cx="3209335" cy="532348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800" kern="1200" dirty="0">
                <a:solidFill>
                  <a:schemeClr val="bg1"/>
                </a:solidFill>
                <a:latin typeface="+mj-lt"/>
                <a:ea typeface="+mj-ea"/>
                <a:cs typeface="+mj-cs"/>
              </a:rPr>
              <a:t>People receive SMS reminder, have higher rate missing their appointment</a:t>
            </a:r>
          </a:p>
        </p:txBody>
      </p:sp>
      <p:sp>
        <p:nvSpPr>
          <p:cNvPr id="29" name="Rectangle 28">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93B0CA2-C642-2967-FAF4-4A3AFBCA8D8B}"/>
              </a:ext>
            </a:extLst>
          </p:cNvPr>
          <p:cNvPicPr>
            <a:picLocks noChangeAspect="1"/>
          </p:cNvPicPr>
          <p:nvPr/>
        </p:nvPicPr>
        <p:blipFill>
          <a:blip r:embed="rId2"/>
          <a:stretch>
            <a:fillRect/>
          </a:stretch>
        </p:blipFill>
        <p:spPr>
          <a:xfrm>
            <a:off x="8142587" y="2445611"/>
            <a:ext cx="1721216" cy="997213"/>
          </a:xfrm>
          <a:prstGeom prst="rect">
            <a:avLst/>
          </a:prstGeom>
        </p:spPr>
      </p:pic>
      <p:pic>
        <p:nvPicPr>
          <p:cNvPr id="9" name="Picture 8">
            <a:extLst>
              <a:ext uri="{FF2B5EF4-FFF2-40B4-BE49-F238E27FC236}">
                <a16:creationId xmlns:a16="http://schemas.microsoft.com/office/drawing/2014/main" id="{F324ABC4-0570-6772-0345-DD8C21AE040B}"/>
              </a:ext>
            </a:extLst>
          </p:cNvPr>
          <p:cNvPicPr>
            <a:picLocks noChangeAspect="1"/>
          </p:cNvPicPr>
          <p:nvPr/>
        </p:nvPicPr>
        <p:blipFill>
          <a:blip r:embed="rId3"/>
          <a:stretch>
            <a:fillRect/>
          </a:stretch>
        </p:blipFill>
        <p:spPr>
          <a:xfrm>
            <a:off x="5008193" y="4332953"/>
            <a:ext cx="3000615" cy="1690842"/>
          </a:xfrm>
          <a:prstGeom prst="rect">
            <a:avLst/>
          </a:prstGeom>
        </p:spPr>
      </p:pic>
      <p:pic>
        <p:nvPicPr>
          <p:cNvPr id="11" name="Picture 10">
            <a:extLst>
              <a:ext uri="{FF2B5EF4-FFF2-40B4-BE49-F238E27FC236}">
                <a16:creationId xmlns:a16="http://schemas.microsoft.com/office/drawing/2014/main" id="{A0284682-F979-6F79-E121-9F7E7198E662}"/>
              </a:ext>
            </a:extLst>
          </p:cNvPr>
          <p:cNvPicPr>
            <a:picLocks noChangeAspect="1"/>
          </p:cNvPicPr>
          <p:nvPr/>
        </p:nvPicPr>
        <p:blipFill>
          <a:blip r:embed="rId4"/>
          <a:stretch>
            <a:fillRect/>
          </a:stretch>
        </p:blipFill>
        <p:spPr>
          <a:xfrm>
            <a:off x="9933562" y="2432699"/>
            <a:ext cx="1721217" cy="997213"/>
          </a:xfrm>
          <a:prstGeom prst="rect">
            <a:avLst/>
          </a:prstGeom>
        </p:spPr>
      </p:pic>
      <p:pic>
        <p:nvPicPr>
          <p:cNvPr id="13" name="Picture 12">
            <a:extLst>
              <a:ext uri="{FF2B5EF4-FFF2-40B4-BE49-F238E27FC236}">
                <a16:creationId xmlns:a16="http://schemas.microsoft.com/office/drawing/2014/main" id="{70E6AD1E-1CF4-1A82-0D95-C46772520505}"/>
              </a:ext>
            </a:extLst>
          </p:cNvPr>
          <p:cNvPicPr>
            <a:picLocks noChangeAspect="1"/>
          </p:cNvPicPr>
          <p:nvPr/>
        </p:nvPicPr>
        <p:blipFill>
          <a:blip r:embed="rId5"/>
          <a:stretch>
            <a:fillRect/>
          </a:stretch>
        </p:blipFill>
        <p:spPr>
          <a:xfrm>
            <a:off x="5008193" y="2627928"/>
            <a:ext cx="2961071" cy="1715541"/>
          </a:xfrm>
          <a:prstGeom prst="rect">
            <a:avLst/>
          </a:prstGeom>
        </p:spPr>
      </p:pic>
      <p:pic>
        <p:nvPicPr>
          <p:cNvPr id="15" name="Picture 14">
            <a:extLst>
              <a:ext uri="{FF2B5EF4-FFF2-40B4-BE49-F238E27FC236}">
                <a16:creationId xmlns:a16="http://schemas.microsoft.com/office/drawing/2014/main" id="{96906C1B-F11F-D5A7-3CA8-242967D0ED83}"/>
              </a:ext>
            </a:extLst>
          </p:cNvPr>
          <p:cNvPicPr>
            <a:picLocks noChangeAspect="1"/>
          </p:cNvPicPr>
          <p:nvPr/>
        </p:nvPicPr>
        <p:blipFill>
          <a:blip r:embed="rId6"/>
          <a:stretch>
            <a:fillRect/>
          </a:stretch>
        </p:blipFill>
        <p:spPr>
          <a:xfrm>
            <a:off x="8212346" y="3442824"/>
            <a:ext cx="1651457" cy="956797"/>
          </a:xfrm>
          <a:prstGeom prst="rect">
            <a:avLst/>
          </a:prstGeom>
        </p:spPr>
      </p:pic>
      <p:pic>
        <p:nvPicPr>
          <p:cNvPr id="17" name="Picture 16">
            <a:extLst>
              <a:ext uri="{FF2B5EF4-FFF2-40B4-BE49-F238E27FC236}">
                <a16:creationId xmlns:a16="http://schemas.microsoft.com/office/drawing/2014/main" id="{9B43E8CF-07A8-5B87-EAAD-64030ABF5EA3}"/>
              </a:ext>
            </a:extLst>
          </p:cNvPr>
          <p:cNvPicPr>
            <a:picLocks noChangeAspect="1"/>
          </p:cNvPicPr>
          <p:nvPr/>
        </p:nvPicPr>
        <p:blipFill>
          <a:blip r:embed="rId7"/>
          <a:stretch>
            <a:fillRect/>
          </a:stretch>
        </p:blipFill>
        <p:spPr>
          <a:xfrm>
            <a:off x="10014361" y="3386672"/>
            <a:ext cx="1651457" cy="956797"/>
          </a:xfrm>
          <a:prstGeom prst="rect">
            <a:avLst/>
          </a:prstGeom>
        </p:spPr>
      </p:pic>
      <p:pic>
        <p:nvPicPr>
          <p:cNvPr id="19" name="Picture 18">
            <a:extLst>
              <a:ext uri="{FF2B5EF4-FFF2-40B4-BE49-F238E27FC236}">
                <a16:creationId xmlns:a16="http://schemas.microsoft.com/office/drawing/2014/main" id="{811FC605-D32C-E480-EF70-D3134FD3249A}"/>
              </a:ext>
            </a:extLst>
          </p:cNvPr>
          <p:cNvPicPr>
            <a:picLocks noChangeAspect="1"/>
          </p:cNvPicPr>
          <p:nvPr/>
        </p:nvPicPr>
        <p:blipFill>
          <a:blip r:embed="rId8"/>
          <a:stretch>
            <a:fillRect/>
          </a:stretch>
        </p:blipFill>
        <p:spPr>
          <a:xfrm>
            <a:off x="4796011" y="767258"/>
            <a:ext cx="3196018" cy="1860117"/>
          </a:xfrm>
          <a:prstGeom prst="rect">
            <a:avLst/>
          </a:prstGeom>
        </p:spPr>
      </p:pic>
    </p:spTree>
    <p:extLst>
      <p:ext uri="{BB962C8B-B14F-4D97-AF65-F5344CB8AC3E}">
        <p14:creationId xmlns:p14="http://schemas.microsoft.com/office/powerpoint/2010/main" val="3682354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2148</TotalTime>
  <Words>1581</Words>
  <Application>Microsoft Office PowerPoint</Application>
  <PresentationFormat>Widescreen</PresentationFormat>
  <Paragraphs>182</Paragraphs>
  <Slides>21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DengXian</vt:lpstr>
      <vt:lpstr>Aptos</vt:lpstr>
      <vt:lpstr>Aptos Display</vt:lpstr>
      <vt:lpstr>Arial</vt:lpstr>
      <vt:lpstr>Calibri</vt:lpstr>
      <vt:lpstr>Consolas</vt:lpstr>
      <vt:lpstr>Courier New</vt:lpstr>
      <vt:lpstr>Times New Roman</vt:lpstr>
      <vt:lpstr>Office Theme</vt:lpstr>
      <vt:lpstr>Clinical Appointment Prediction</vt:lpstr>
      <vt:lpstr>PowerPoint Presentation</vt:lpstr>
      <vt:lpstr>PowerPoint Presentation</vt:lpstr>
      <vt:lpstr>Purpose</vt:lpstr>
      <vt:lpstr>Approach  </vt:lpstr>
      <vt:lpstr>Findings  </vt:lpstr>
      <vt:lpstr>Dataset</vt:lpstr>
      <vt:lpstr>PowerPoint Presentation</vt:lpstr>
      <vt:lpstr>PowerPoint Presentation</vt:lpstr>
      <vt:lpstr>PowerPoint Presentation</vt:lpstr>
      <vt:lpstr>PowerPoint Presentation</vt:lpstr>
      <vt:lpstr>PowerPoint Presentation</vt:lpstr>
      <vt:lpstr>PowerPoint Presentation</vt:lpstr>
      <vt:lpstr>Logistic regression </vt:lpstr>
      <vt:lpstr>Random forest </vt:lpstr>
      <vt:lpstr>Random Forest Hyperparameter tuning </vt:lpstr>
      <vt:lpstr>PowerPoint Presentation</vt:lpstr>
      <vt:lpstr>XGBoost  Hyperparameter tuning</vt:lpstr>
      <vt:lpstr>Feature Importance</vt:lpstr>
      <vt:lpstr>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Yao, Qingzhou</dc:creator>
  <cp:lastModifiedBy>Yao, Qingzhou</cp:lastModifiedBy>
  <cp:revision>54</cp:revision>
  <dcterms:created xsi:type="dcterms:W3CDTF">2024-06-12T19:56:42Z</dcterms:created>
  <dcterms:modified xsi:type="dcterms:W3CDTF">2024-06-14T20:08:54Z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04591e-2156-4e7e-b8dc-60ccb91b4f06_Enabled">
    <vt:lpwstr>true</vt:lpwstr>
  </property>
  <property fmtid="{D5CDD505-2E9C-101B-9397-08002B2CF9AE}" pid="3" name="MSIP_Label_1a04591e-2156-4e7e-b8dc-60ccb91b4f06_SetDate">
    <vt:lpwstr>2024-06-14T14:04:53Z</vt:lpwstr>
  </property>
  <property fmtid="{D5CDD505-2E9C-101B-9397-08002B2CF9AE}" pid="4" name="MSIP_Label_1a04591e-2156-4e7e-b8dc-60ccb91b4f06_Method">
    <vt:lpwstr>Standard</vt:lpwstr>
  </property>
  <property fmtid="{D5CDD505-2E9C-101B-9397-08002B2CF9AE}" pid="5" name="MSIP_Label_1a04591e-2156-4e7e-b8dc-60ccb91b4f06_Name">
    <vt:lpwstr>Internal-THD</vt:lpwstr>
  </property>
  <property fmtid="{D5CDD505-2E9C-101B-9397-08002B2CF9AE}" pid="6" name="MSIP_Label_1a04591e-2156-4e7e-b8dc-60ccb91b4f06_SiteId">
    <vt:lpwstr>fb7e6711-b619-4fbe-afe6-f83b12673323</vt:lpwstr>
  </property>
  <property fmtid="{D5CDD505-2E9C-101B-9397-08002B2CF9AE}" pid="7" name="MSIP_Label_1a04591e-2156-4e7e-b8dc-60ccb91b4f06_ActionId">
    <vt:lpwstr>610f3d5d-fad1-417f-8796-27bbb72c9c4b</vt:lpwstr>
  </property>
  <property fmtid="{D5CDD505-2E9C-101B-9397-08002B2CF9AE}" pid="8" name="MSIP_Label_1a04591e-2156-4e7e-b8dc-60ccb91b4f06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INTERNAL USE</vt:lpwstr>
  </property>
</Properties>
</file>