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0" r:id="rId4"/>
    <p:sldId id="261" r:id="rId5"/>
    <p:sldId id="262" r:id="rId6"/>
    <p:sldId id="263" r:id="rId7"/>
    <p:sldId id="282" r:id="rId8"/>
    <p:sldId id="283" r:id="rId9"/>
    <p:sldId id="264" r:id="rId10"/>
    <p:sldId id="265" r:id="rId11"/>
    <p:sldId id="266" r:id="rId12"/>
    <p:sldId id="267" r:id="rId13"/>
    <p:sldId id="268" r:id="rId14"/>
    <p:sldId id="269" r:id="rId15"/>
    <p:sldId id="270" r:id="rId16"/>
    <p:sldId id="280" r:id="rId17"/>
    <p:sldId id="271" r:id="rId18"/>
    <p:sldId id="276" r:id="rId19"/>
    <p:sldId id="277" r:id="rId20"/>
    <p:sldId id="281" r:id="rId21"/>
    <p:sldId id="278" r:id="rId22"/>
    <p:sldId id="279"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gvpf0cVa+lsgr1IbW7yKKyklCw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3992F-C00C-4CA3-9826-020EC155AD10}" v="4" dt="2021-11-23T21:56:19.853"/>
  </p1510:revLst>
</p1510:revInfo>
</file>

<file path=ppt/tableStyles.xml><?xml version="1.0" encoding="utf-8"?>
<a:tblStyleLst xmlns:a="http://schemas.openxmlformats.org/drawingml/2006/main" def="{ACC88F54-3B64-48A6-B3D5-1863FF5E1ADF}">
  <a:tblStyle styleId="{ACC88F54-3B64-48A6-B3D5-1863FF5E1AD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74" autoAdjust="0"/>
  </p:normalViewPr>
  <p:slideViewPr>
    <p:cSldViewPr snapToGrid="0">
      <p:cViewPr varScale="1">
        <p:scale>
          <a:sx n="67" d="100"/>
          <a:sy n="67" d="100"/>
        </p:scale>
        <p:origin x="1260" y="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customschemas.google.com/relationships/presentationmetadata" Target="meta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fr-FR" dirty="0"/>
              <a:t>Voici 4 projets majeurs dont la plupart ont une envergure européenne actuellement portés par des acteurs français et étudié en France. Notamment 5G Vertical ISS qui vise à assurer la couverture 5G des bâtiments, des services de géolocalisation, et une interopérabilité avec les réseaux existants. Pour ce qui est du projet Engage 5G and </a:t>
            </a:r>
            <a:r>
              <a:rPr lang="fr-FR" dirty="0" err="1"/>
              <a:t>beyond</a:t>
            </a:r>
            <a:r>
              <a:rPr lang="fr-FR" dirty="0"/>
              <a:t> il vise notamment au développement de solutions permettant la supervision des signes vitaux à distance et le déploiement de réseau privé. Le projet </a:t>
            </a:r>
            <a:r>
              <a:rPr lang="fr-FR" dirty="0" err="1"/>
              <a:t>octopus</a:t>
            </a:r>
            <a:r>
              <a:rPr lang="fr-FR" dirty="0"/>
              <a:t> vise à développer l’imagerie nomade en temps réel grâce à une sonde connectée par le biais de la 5G à un cloud. Ça serait utile dans le contexte d’ambulance connectée par exemple, pour assurer une prise en charge du patient au plus tôt. On parlera du 5G-Tours qui est un très gros projet européen autour de la 5G dans le prochain slide. </a:t>
            </a:r>
          </a:p>
          <a:p>
            <a:pPr marL="0" lvl="0" indent="0" algn="l" rtl="0">
              <a:spcBef>
                <a:spcPts val="1200"/>
              </a:spcBef>
              <a:spcAft>
                <a:spcPts val="0"/>
              </a:spcAft>
              <a:buNone/>
            </a:pPr>
            <a:endParaRPr lang="fr-FR" dirty="0"/>
          </a:p>
          <a:p>
            <a:endParaRPr lang="fr-FR" dirty="0"/>
          </a:p>
          <a:p>
            <a:pPr marL="0" lvl="0" indent="0" algn="l" rtl="0">
              <a:spcBef>
                <a:spcPts val="0"/>
              </a:spcBef>
              <a:spcAft>
                <a:spcPts val="0"/>
              </a:spcAft>
              <a:buNone/>
            </a:pPr>
            <a:endParaRPr dirty="0"/>
          </a:p>
        </p:txBody>
      </p:sp>
      <p:sp>
        <p:nvSpPr>
          <p:cNvPr id="181" name="Google Shape;1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fr-FR" sz="1200" dirty="0">
                <a:latin typeface="Arial"/>
                <a:ea typeface="Arial"/>
                <a:cs typeface="Arial"/>
                <a:sym typeface="Arial"/>
              </a:rPr>
              <a:t>Ce projet est orienté sur le suivi à distance des paramètres vitaux et la notification d’urgence, un routage optimal de l’ambulance et le télédiagnostic. </a:t>
            </a:r>
          </a:p>
          <a:p>
            <a:pPr marL="0" lvl="0" indent="0" algn="l" rtl="0">
              <a:lnSpc>
                <a:spcPct val="115000"/>
              </a:lnSpc>
              <a:spcBef>
                <a:spcPts val="1200"/>
              </a:spcBef>
              <a:spcAft>
                <a:spcPts val="0"/>
              </a:spcAft>
              <a:buClr>
                <a:schemeClr val="dk1"/>
              </a:buClr>
              <a:buSzPts val="1100"/>
              <a:buFont typeface="Arial"/>
              <a:buNone/>
            </a:pPr>
            <a:r>
              <a:rPr lang="fr-FR" sz="1200" dirty="0">
                <a:latin typeface="Arial"/>
                <a:ea typeface="Arial"/>
                <a:cs typeface="Arial"/>
                <a:sym typeface="Arial"/>
              </a:rPr>
              <a:t>Plus précisément, en fonction des incidents rencontrés, en favorisant la surveillance à distance des malades, principalement pour les personnes ayant des maladies chroniques.</a:t>
            </a:r>
          </a:p>
          <a:p>
            <a:pPr marL="0" lvl="0" indent="0" algn="l" rtl="0">
              <a:lnSpc>
                <a:spcPct val="115000"/>
              </a:lnSpc>
              <a:spcBef>
                <a:spcPts val="1200"/>
              </a:spcBef>
              <a:spcAft>
                <a:spcPts val="0"/>
              </a:spcAft>
              <a:buClr>
                <a:schemeClr val="dk1"/>
              </a:buClr>
              <a:buSzPts val="1100"/>
              <a:buFont typeface="Arial"/>
              <a:buNone/>
            </a:pPr>
            <a:r>
              <a:rPr lang="fr-FR" sz="1200" dirty="0">
                <a:latin typeface="Arial"/>
                <a:ea typeface="Arial"/>
                <a:cs typeface="Arial"/>
                <a:sym typeface="Arial"/>
              </a:rPr>
              <a:t>Dans ce cas c’est axé sur la fourniture de soin d’urgence le plus tôt possible avant l’arrivé dans l’hôpital donc ça rejoint l’idée de l’ambulance connectée.</a:t>
            </a:r>
          </a:p>
          <a:p>
            <a:pPr marL="0" lvl="0" indent="0" algn="l" rtl="0">
              <a:lnSpc>
                <a:spcPct val="115000"/>
              </a:lnSpc>
              <a:spcBef>
                <a:spcPts val="1200"/>
              </a:spcBef>
              <a:spcAft>
                <a:spcPts val="0"/>
              </a:spcAft>
              <a:buClr>
                <a:schemeClr val="dk1"/>
              </a:buClr>
              <a:buSzPts val="1100"/>
              <a:buFont typeface="Arial"/>
              <a:buNone/>
            </a:pPr>
            <a:r>
              <a:rPr lang="fr-FR" sz="1200" dirty="0">
                <a:latin typeface="Arial"/>
                <a:ea typeface="Arial"/>
                <a:cs typeface="Arial"/>
                <a:sym typeface="Arial"/>
              </a:rPr>
              <a:t>La salle d’opération sans fil on en parlera dans la slide suivante. Et finalement on parle aussi de navigation en temps réel mêlant tous les éléments à prendre en compte comme les imprévus sur la route, l’hôpital le plus optimal par rapport à la situation et le lieu de l’accident.</a:t>
            </a:r>
          </a:p>
          <a:p>
            <a:pPr marL="0" lvl="0" indent="0" algn="l" rtl="0">
              <a:spcBef>
                <a:spcPts val="1200"/>
              </a:spcBef>
              <a:spcAft>
                <a:spcPts val="0"/>
              </a:spcAft>
              <a:buNone/>
            </a:pPr>
            <a:endParaRPr lang="fr-FR" dirty="0"/>
          </a:p>
          <a:p>
            <a:endParaRPr lang="fr-FR" dirty="0"/>
          </a:p>
          <a:p>
            <a:pPr marL="0" lvl="0" indent="0" algn="l" rtl="0">
              <a:spcBef>
                <a:spcPts val="0"/>
              </a:spcBef>
              <a:spcAft>
                <a:spcPts val="0"/>
              </a:spcAft>
              <a:buNone/>
            </a:pPr>
            <a:endParaRPr dirty="0"/>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fr-FR" dirty="0"/>
              <a:t>Donc là on va aborder un cas mis à l’étude au sein du CHU de Rennes, pour étudier le bloc opératoire du futur. Via des applications, la mise au point d’outils d’assistance et de réalité augmentée. Ici l’idée c’est de pousser les capacités de la 5G au maximum autant en terme de bande passante que de latence. Par exemple, lors d’une intervention cardiaque complexe qui nécessite des rayons X et de l’échographie, on aurait un appareil mobile qui renvoie son flux d’image en 5G vers le serveur de traitement et qui le retransmet après l’avoir traité directement au chirurgien équipé de lunettes connectées, permettant d’échanger avec un collègue à distance, </a:t>
            </a:r>
            <a:r>
              <a:rPr lang="fr-FR" dirty="0" err="1"/>
              <a:t>tjs</a:t>
            </a:r>
            <a:r>
              <a:rPr lang="fr-FR" dirty="0"/>
              <a:t> en temps réel. La disparition des connexion filaires et la centralisation des données est une aide précieuse également. </a:t>
            </a:r>
          </a:p>
          <a:p>
            <a:pPr marL="0" lvl="0" indent="0" algn="l" rtl="0">
              <a:spcBef>
                <a:spcPts val="1200"/>
              </a:spcBef>
              <a:spcAft>
                <a:spcPts val="0"/>
              </a:spcAft>
              <a:buNone/>
            </a:pPr>
            <a:endParaRPr lang="fr-FR" dirty="0"/>
          </a:p>
          <a:p>
            <a:endParaRPr lang="fr-FR" dirty="0"/>
          </a:p>
          <a:p>
            <a:pPr marL="0" lvl="0" indent="0" algn="l" rtl="0">
              <a:spcBef>
                <a:spcPts val="0"/>
              </a:spcBef>
              <a:spcAft>
                <a:spcPts val="0"/>
              </a:spcAft>
              <a:buNone/>
            </a:pPr>
            <a:endParaRPr dirty="0"/>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fr-FR" sz="1200" dirty="0">
                <a:latin typeface="Arial"/>
                <a:ea typeface="Arial"/>
                <a:cs typeface="Arial"/>
                <a:sym typeface="Arial"/>
              </a:rPr>
              <a:t>Pour ce dernier cas on se retrouve au CHU de Toulouse où le gros problème réside dans la très mauvaise réception mobile et l’impossibilité d’assurer une communication de bout en bout efficace. Dans ce sens le projet 5G Vertical ISS veut déployer une solution 5G interopérable, souveraine et sécurisée, l’objectif était d’apporter les services attendus (ultra haut débit, faible latence, résilience) mais également l’ensemble des passerelles nécessaires à l’intégration des usages et réseaux existants.</a:t>
            </a:r>
          </a:p>
          <a:p>
            <a:pPr marL="0" lvl="0" indent="0" algn="l" rtl="0">
              <a:lnSpc>
                <a:spcPct val="115000"/>
              </a:lnSpc>
              <a:spcBef>
                <a:spcPts val="1200"/>
              </a:spcBef>
              <a:spcAft>
                <a:spcPts val="0"/>
              </a:spcAft>
              <a:buClr>
                <a:schemeClr val="dk1"/>
              </a:buClr>
              <a:buSzPts val="1100"/>
              <a:buFont typeface="Arial"/>
              <a:buNone/>
            </a:pPr>
            <a:r>
              <a:rPr lang="fr-FR" sz="1200" dirty="0">
                <a:latin typeface="Arial"/>
                <a:ea typeface="Arial"/>
                <a:cs typeface="Arial"/>
                <a:sym typeface="Arial"/>
              </a:rPr>
              <a:t>De plus grâce à la fonctionnalité de network </a:t>
            </a:r>
            <a:r>
              <a:rPr lang="fr-FR" sz="1200" dirty="0" err="1">
                <a:latin typeface="Arial"/>
                <a:ea typeface="Arial"/>
                <a:cs typeface="Arial"/>
                <a:sym typeface="Arial"/>
              </a:rPr>
              <a:t>slicing</a:t>
            </a:r>
            <a:r>
              <a:rPr lang="fr-FR" sz="1200" dirty="0">
                <a:latin typeface="Arial"/>
                <a:ea typeface="Arial"/>
                <a:cs typeface="Arial"/>
                <a:sym typeface="Arial"/>
              </a:rPr>
              <a:t> dont à parlé mon collègue plus tôt on pourrait ensuite imaginer la mise en place de 4 réseaux distinct qui serait découpé comme suit </a:t>
            </a:r>
            <a:r>
              <a:rPr lang="fr-FR" sz="1200" dirty="0">
                <a:solidFill>
                  <a:srgbClr val="92D050"/>
                </a:solidFill>
                <a:latin typeface="Arial"/>
                <a:ea typeface="Arial"/>
                <a:cs typeface="Arial"/>
                <a:sym typeface="Arial"/>
              </a:rPr>
              <a:t>*montrer la 1ere ligne* </a:t>
            </a:r>
            <a:r>
              <a:rPr lang="fr-FR" sz="1200" dirty="0">
                <a:latin typeface="Arial"/>
                <a:ea typeface="Arial"/>
                <a:cs typeface="Arial"/>
                <a:sym typeface="Arial"/>
              </a:rPr>
              <a:t>pour les usages prioritaires (blocs opératoires, réanimations, urgences), </a:t>
            </a:r>
            <a:r>
              <a:rPr lang="fr-FR" sz="1200" dirty="0">
                <a:solidFill>
                  <a:srgbClr val="92D050"/>
                </a:solidFill>
                <a:latin typeface="Arial"/>
                <a:ea typeface="Arial"/>
                <a:cs typeface="Arial"/>
                <a:sym typeface="Arial"/>
              </a:rPr>
              <a:t>*montrer la 2eme ligne* </a:t>
            </a:r>
            <a:r>
              <a:rPr lang="fr-FR" sz="1200" dirty="0">
                <a:latin typeface="Arial"/>
                <a:ea typeface="Arial"/>
                <a:cs typeface="Arial"/>
                <a:sym typeface="Arial"/>
              </a:rPr>
              <a:t>des praticiens aux données des patients, </a:t>
            </a:r>
            <a:r>
              <a:rPr lang="fr-FR" sz="1200" dirty="0">
                <a:solidFill>
                  <a:srgbClr val="92D050"/>
                </a:solidFill>
                <a:latin typeface="Arial"/>
                <a:ea typeface="Arial"/>
                <a:cs typeface="Arial"/>
                <a:sym typeface="Arial"/>
              </a:rPr>
              <a:t>*montrer la 3eme ligne* </a:t>
            </a:r>
            <a:r>
              <a:rPr lang="fr-FR" sz="1200" dirty="0">
                <a:latin typeface="Arial"/>
                <a:ea typeface="Arial"/>
                <a:cs typeface="Arial"/>
                <a:sym typeface="Arial"/>
              </a:rPr>
              <a:t>du matériel hospitalier et d’objets connectés et le dernier </a:t>
            </a:r>
            <a:r>
              <a:rPr lang="fr-FR" sz="1200" dirty="0">
                <a:solidFill>
                  <a:srgbClr val="92D050"/>
                </a:solidFill>
                <a:latin typeface="Arial"/>
                <a:ea typeface="Arial"/>
                <a:cs typeface="Arial"/>
                <a:sym typeface="Arial"/>
              </a:rPr>
              <a:t>*montrer la 4eme ligne* </a:t>
            </a:r>
            <a:r>
              <a:rPr lang="fr-FR" sz="1200" dirty="0">
                <a:latin typeface="Arial"/>
                <a:ea typeface="Arial"/>
                <a:cs typeface="Arial"/>
                <a:sym typeface="Arial"/>
              </a:rPr>
              <a:t>pour le divertissement des patients. </a:t>
            </a:r>
          </a:p>
          <a:p>
            <a:pPr marL="0" lvl="0" indent="0" algn="l" rtl="0">
              <a:spcBef>
                <a:spcPts val="1200"/>
              </a:spcBef>
              <a:spcAft>
                <a:spcPts val="0"/>
              </a:spcAft>
              <a:buNone/>
            </a:pPr>
            <a:endParaRPr lang="fr-FR" dirty="0"/>
          </a:p>
          <a:p>
            <a:endParaRPr lang="fr-FR" dirty="0"/>
          </a:p>
          <a:p>
            <a:pPr marL="0" lvl="0" indent="0" algn="l" rtl="0">
              <a:spcBef>
                <a:spcPts val="0"/>
              </a:spcBef>
              <a:spcAft>
                <a:spcPts val="0"/>
              </a:spcAft>
              <a:buNone/>
            </a:pPr>
            <a:endParaRPr dirty="0"/>
          </a:p>
        </p:txBody>
      </p:sp>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Maintenant je vais rapidement aborder un deuxième domaine concernant l’industrie. Avec l’arrivée de la 5G on constate l’apparition des usines 4.0 dont les principales prétentions sont les suivantes. Tout ça est rendu possible grâce au débit très important, la capacité d’interconnexion de capteurs et la latence très faible.  </a:t>
            </a:r>
          </a:p>
          <a:p>
            <a:endParaRPr lang="fr-FR" dirty="0"/>
          </a:p>
          <a:p>
            <a:pPr marL="0" lvl="0" indent="0" algn="l" rtl="0">
              <a:spcBef>
                <a:spcPts val="0"/>
              </a:spcBef>
              <a:spcAft>
                <a:spcPts val="0"/>
              </a:spcAft>
              <a:buNone/>
            </a:pPr>
            <a:endParaRPr dirty="0"/>
          </a:p>
        </p:txBody>
      </p:sp>
      <p:sp>
        <p:nvSpPr>
          <p:cNvPr id="212" name="Google Shape;21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a en France le site </a:t>
            </a:r>
            <a:r>
              <a:rPr lang="fr-FR" dirty="0" err="1"/>
              <a:t>Schenider</a:t>
            </a:r>
            <a:r>
              <a:rPr lang="fr-FR" dirty="0"/>
              <a:t> Electric du Vaudreuil qui a mis deux cas d’usage en place. Première la réalité virtuelle qui permettrait d’afficher les infos d’une machine directement sur les lunettes connectées de l’opérateur pour rendre la maintenant plus efficace. Pour le deuxième cas il s’agit d’un robot de </a:t>
            </a:r>
            <a:r>
              <a:rPr lang="fr-FR" dirty="0" err="1"/>
              <a:t>téléprésence</a:t>
            </a:r>
            <a:r>
              <a:rPr lang="fr-FR" dirty="0"/>
              <a:t>, qui permettrait de visiter l’usine depuis l’autre bout du monde et puis pourquoi pas interagir avec les machines si besoin grâce au très faible débit. </a:t>
            </a:r>
          </a:p>
          <a:p>
            <a:endParaRPr lang="fr-FR" dirty="0"/>
          </a:p>
          <a:p>
            <a:pPr marL="0" lvl="0" indent="0" algn="l" rtl="0">
              <a:spcBef>
                <a:spcPts val="0"/>
              </a:spcBef>
              <a:spcAft>
                <a:spcPts val="0"/>
              </a:spcAft>
              <a:buNone/>
            </a:pPr>
            <a:endParaRPr dirty="0"/>
          </a:p>
        </p:txBody>
      </p:sp>
      <p:sp>
        <p:nvSpPr>
          <p:cNvPr id="219" name="Google Shape;21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dirty="0"/>
              <a:t>Une ville intelligente est une zone urbaine qui utilise différents types de capteurs électroniques pour collecter des données, puis utiliser les connaissances acquises à partir de ces données pour gérer efficacement les actifs, les ressources et les services</a:t>
            </a:r>
          </a:p>
          <a:p>
            <a:endParaRPr lang="fr-FR" dirty="0"/>
          </a:p>
          <a:p>
            <a:r>
              <a:rPr lang="fr-FR" b="0" i="0" dirty="0">
                <a:solidFill>
                  <a:srgbClr val="000000"/>
                </a:solidFill>
                <a:effectLst/>
                <a:latin typeface="orangeSans55Roman"/>
              </a:rPr>
              <a:t>Face à cette urbanisation croissante et à l’évolution des comportements, les villes doivent relever ces multiples défis et transformations qui demandent un changement radical dans la gestion de leurs services et de leurs infrastructures. </a:t>
            </a:r>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16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91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19</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5250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fr-FR" sz="1200" dirty="0"/>
              <a:t>La consommation d’électricité en France pour les usages numériques représenterait aujourd’hui près de 10% de la consommation totale d’électricité</a:t>
            </a:r>
            <a:endParaRPr lang="fr-FR" dirty="0"/>
          </a:p>
          <a:p>
            <a:pPr marL="0" marR="0" lvl="0" indent="0" algn="l" rtl="0">
              <a:lnSpc>
                <a:spcPct val="100000"/>
              </a:lnSpc>
              <a:spcBef>
                <a:spcPts val="0"/>
              </a:spcBef>
              <a:spcAft>
                <a:spcPts val="0"/>
              </a:spcAft>
              <a:buClr>
                <a:schemeClr val="dk1"/>
              </a:buClr>
              <a:buSzPts val="1200"/>
              <a:buFont typeface="Calibri"/>
              <a:buNone/>
            </a:pPr>
            <a:r>
              <a:rPr lang="fr-FR" dirty="0"/>
              <a:t>Les émissions de gaz à effet de serre des réseaux de télécommunications en France devraient croître significativement au cours de la prochaine décennie, que la 5G soit déployée (+55% à +145%) ou non (+46% à +52%). Cela s’explique par les projections de consommation d’énergie des réseaux qui sont toutes en hausse, comme évoqué dans les parties précédentes ; des hausses plus rapides que la baisse des facteurs d’émission. La part des réseaux dans l’empreinte carbone du numérique en France devrait croître mais rester très minoritaire avec 5% en 2020 contre 6,5% à 7,8% en 2030 selon les scénarios et variantes (cf. Graphique 31). </a:t>
            </a:r>
            <a:endParaRPr lang="fr-FR" sz="1200" dirty="0"/>
          </a:p>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21</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308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4C4C4C"/>
                </a:solidFill>
                <a:effectLst/>
                <a:latin typeface="Arial" panose="020B0604020202020204" pitchFamily="34" charset="0"/>
              </a:rPr>
              <a:t>Le travail d’identification des publications a mis en évidence </a:t>
            </a:r>
            <a:r>
              <a:rPr lang="fr-FR" b="1" i="0" dirty="0">
                <a:solidFill>
                  <a:srgbClr val="4C4C4C"/>
                </a:solidFill>
                <a:effectLst/>
                <a:latin typeface="Arial" panose="020B0604020202020204" pitchFamily="34" charset="0"/>
              </a:rPr>
              <a:t>un manque important, voire une absence de données relatives aux effets biologiques et sanitaires </a:t>
            </a:r>
            <a:r>
              <a:rPr lang="fr-FR" b="0" i="0" dirty="0">
                <a:solidFill>
                  <a:srgbClr val="4C4C4C"/>
                </a:solidFill>
                <a:effectLst/>
                <a:latin typeface="Arial" panose="020B0604020202020204" pitchFamily="34" charset="0"/>
              </a:rPr>
              <a:t>potentiels dans les bandes de fréquences considérées.</a:t>
            </a:r>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22</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0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1980 </a:t>
            </a:r>
            <a:r>
              <a:rPr lang="fr-FR" dirty="0">
                <a:sym typeface="Wingdings" panose="05000000000000000000" pitchFamily="2" charset="2"/>
              </a:rPr>
              <a:t> 1</a:t>
            </a:r>
            <a:r>
              <a:rPr lang="fr-FR" baseline="30000" dirty="0">
                <a:sym typeface="Wingdings" panose="05000000000000000000" pitchFamily="2" charset="2"/>
              </a:rPr>
              <a:t>ère</a:t>
            </a:r>
            <a:r>
              <a:rPr lang="fr-FR" dirty="0">
                <a:sym typeface="Wingdings" panose="05000000000000000000" pitchFamily="2" charset="2"/>
              </a:rPr>
              <a:t> génération de téléphonie mobile sans fil est apparue </a:t>
            </a:r>
          </a:p>
          <a:p>
            <a:r>
              <a:rPr lang="fr-FR" b="1" dirty="0">
                <a:sym typeface="Wingdings" panose="05000000000000000000" pitchFamily="2" charset="2"/>
              </a:rPr>
              <a:t>Cycle des génération de téléphone mobile est de 10 ans </a:t>
            </a:r>
            <a:r>
              <a:rPr lang="fr-FR" dirty="0">
                <a:sym typeface="Wingdings" panose="05000000000000000000" pitchFamily="2" charset="2"/>
              </a:rPr>
              <a:t>environ  5G 2020 </a:t>
            </a:r>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36407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t>La 5G est la première génération de téléphonie mobile à être conçue pour des cas d’usage autres que </a:t>
            </a:r>
            <a:r>
              <a:rPr lang="fr-FR" sz="1200" b="1" dirty="0"/>
              <a:t>la voix et la donnée. </a:t>
            </a:r>
          </a:p>
          <a:p>
            <a:endParaRPr lang="fr-FR" sz="1200" dirty="0"/>
          </a:p>
          <a:p>
            <a:r>
              <a:rPr lang="en-US" dirty="0" err="1">
                <a:effectLst/>
                <a:latin typeface="Arial" panose="020B0604020202020204" pitchFamily="34" charset="0"/>
              </a:rPr>
              <a:t>L’eMBB</a:t>
            </a:r>
            <a:r>
              <a:rPr lang="en-US" dirty="0">
                <a:effectLst/>
                <a:latin typeface="Arial" panose="020B0604020202020204" pitchFamily="34" charset="0"/>
              </a:rPr>
              <a:t> pour enhanced Mobile Broad Band</a:t>
            </a:r>
            <a:endParaRPr lang="fr-FR" sz="1200" dirty="0">
              <a:effectLst/>
              <a:latin typeface="Arial" panose="020B0604020202020204" pitchFamily="34" charset="0"/>
            </a:endParaRPr>
          </a:p>
          <a:p>
            <a:endParaRPr lang="fr-FR" sz="1200" dirty="0">
              <a:effectLst/>
              <a:latin typeface="Arial" panose="020B0604020202020204" pitchFamily="34" charset="0"/>
            </a:endParaRPr>
          </a:p>
          <a:p>
            <a:r>
              <a:rPr lang="fr-FR" dirty="0">
                <a:effectLst/>
                <a:latin typeface="Arial" panose="020B0604020202020204" pitchFamily="34" charset="0"/>
              </a:rPr>
              <a:t>Le </a:t>
            </a:r>
            <a:r>
              <a:rPr lang="fr-FR" dirty="0" err="1">
                <a:effectLst/>
                <a:latin typeface="Arial" panose="020B0604020202020204" pitchFamily="34" charset="0"/>
              </a:rPr>
              <a:t>mMTC</a:t>
            </a:r>
            <a:r>
              <a:rPr lang="fr-FR" dirty="0">
                <a:effectLst/>
                <a:latin typeface="Arial" panose="020B0604020202020204" pitchFamily="34" charset="0"/>
              </a:rPr>
              <a:t> pour massive Machine Time Communication</a:t>
            </a:r>
            <a:r>
              <a:rPr lang="fr-FR" sz="1200" dirty="0">
                <a:effectLst/>
                <a:latin typeface="Arial" panose="020B0604020202020204" pitchFamily="34" charset="0"/>
              </a:rPr>
              <a:t> </a:t>
            </a:r>
            <a:endParaRPr lang="en-US" sz="1200" dirty="0"/>
          </a:p>
          <a:p>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1441909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latin typeface="Arial" panose="020B0604020202020204" pitchFamily="34" charset="0"/>
              </a:rPr>
              <a:t>Pour atteindre ces objectifs, tout un éventail de technologies doit être mis en œuvre. </a:t>
            </a:r>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030332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latin typeface="Arial" panose="020B0604020202020204" pitchFamily="34" charset="0"/>
              </a:rPr>
              <a:t>Capacité +++ </a:t>
            </a:r>
            <a:r>
              <a:rPr lang="fr-FR" dirty="0">
                <a:effectLst/>
                <a:latin typeface="Arial" panose="020B0604020202020204" pitchFamily="34" charset="0"/>
                <a:sym typeface="Wingdings" panose="05000000000000000000" pitchFamily="2" charset="2"/>
              </a:rPr>
              <a:t> monter en fréquence +++  largeurs de bandes plus grandes +++</a:t>
            </a:r>
            <a:endParaRPr lang="fr-FR" dirty="0">
              <a:effectLst/>
              <a:latin typeface="Arial" panose="020B0604020202020204" pitchFamily="34" charset="0"/>
            </a:endParaRPr>
          </a:p>
          <a:p>
            <a:endParaRPr lang="fr-FR" dirty="0">
              <a:effectLst/>
              <a:latin typeface="Arial" panose="020B0604020202020204" pitchFamily="34" charset="0"/>
            </a:endParaRPr>
          </a:p>
          <a:p>
            <a:r>
              <a:rPr lang="fr-FR" dirty="0">
                <a:effectLst/>
                <a:latin typeface="Arial" panose="020B0604020202020204" pitchFamily="34" charset="0"/>
              </a:rPr>
              <a:t>couverture (définie par la taille de la zone où le service est accessible)</a:t>
            </a:r>
          </a:p>
          <a:p>
            <a:endParaRPr lang="fr-FR" dirty="0">
              <a:effectLst/>
              <a:latin typeface="Arial" panose="020B0604020202020204" pitchFamily="34" charset="0"/>
            </a:endParaRPr>
          </a:p>
          <a:p>
            <a:r>
              <a:rPr lang="fr-FR" dirty="0">
                <a:effectLst/>
                <a:latin typeface="Arial" panose="020B0604020202020204" pitchFamily="34" charset="0"/>
              </a:rPr>
              <a:t>capacité (caractérisée par exemple par le débit obtenu).</a:t>
            </a:r>
          </a:p>
          <a:p>
            <a:endParaRPr lang="fr-FR" dirty="0">
              <a:effectLst/>
              <a:latin typeface="Arial" panose="020B0604020202020204" pitchFamily="34" charset="0"/>
            </a:endParaRPr>
          </a:p>
          <a:p>
            <a:r>
              <a:rPr lang="fr-FR" dirty="0">
                <a:effectLst/>
                <a:latin typeface="Arial" panose="020B0604020202020204" pitchFamily="34" charset="0"/>
              </a:rPr>
              <a:t>Dans ce contexte, la 5G disposera d’une gamme élargie pour son déploiement : </a:t>
            </a:r>
          </a:p>
          <a:p>
            <a:endParaRPr lang="fr-FR" dirty="0">
              <a:effectLst/>
              <a:latin typeface="Arial" panose="020B0604020202020204" pitchFamily="34" charset="0"/>
            </a:endParaRPr>
          </a:p>
          <a:p>
            <a:pPr marL="171450" indent="-171450">
              <a:buFontTx/>
              <a:buChar char="-"/>
            </a:pPr>
            <a:r>
              <a:rPr lang="fr-FR" dirty="0">
                <a:effectLst/>
                <a:latin typeface="Arial" panose="020B0604020202020204" pitchFamily="34" charset="0"/>
              </a:rPr>
              <a:t>Réutilise la spectre déjà alloué pour la téléphonie mobile ( bande de fréquences de 1GHz) </a:t>
            </a:r>
            <a:r>
              <a:rPr lang="fr-FR" dirty="0">
                <a:effectLst/>
                <a:latin typeface="Arial" panose="020B0604020202020204" pitchFamily="34" charset="0"/>
                <a:sym typeface="Wingdings" panose="05000000000000000000" pitchFamily="2" charset="2"/>
              </a:rPr>
              <a:t> bonne couverture</a:t>
            </a:r>
            <a:endParaRPr lang="fr-FR" dirty="0">
              <a:effectLst/>
              <a:latin typeface="Arial" panose="020B0604020202020204" pitchFamily="34" charset="0"/>
            </a:endParaRPr>
          </a:p>
          <a:p>
            <a:pPr marL="171450" indent="-171450">
              <a:buFontTx/>
              <a:buChar char="-"/>
            </a:pPr>
            <a:r>
              <a:rPr lang="fr-FR" dirty="0">
                <a:effectLst/>
                <a:latin typeface="Arial" panose="020B0604020202020204" pitchFamily="34" charset="0"/>
              </a:rPr>
              <a:t> New bandes de fréquences notamment dans les bandes millimétriques </a:t>
            </a:r>
            <a:r>
              <a:rPr lang="fr-FR" dirty="0">
                <a:effectLst/>
                <a:latin typeface="Arial" panose="020B0604020202020204" pitchFamily="34" charset="0"/>
                <a:sym typeface="Wingdings" panose="05000000000000000000" pitchFamily="2" charset="2"/>
              </a:rPr>
              <a:t> utilisées pour la première fois pour des services grand public  augmentation de la capacité </a:t>
            </a:r>
            <a:endParaRPr lang="fr-FR" dirty="0">
              <a:effectLst/>
              <a:latin typeface="Arial" panose="020B0604020202020204" pitchFamily="34" charset="0"/>
            </a:endParaRPr>
          </a:p>
          <a:p>
            <a:endParaRPr lang="fr-FR" dirty="0">
              <a:effectLst/>
              <a:latin typeface="Arial"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779689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Duplexage </a:t>
            </a:r>
            <a:r>
              <a:rPr lang="fr-FR" dirty="0">
                <a:sym typeface="Wingdings" panose="05000000000000000000" pitchFamily="2" charset="2"/>
              </a:rPr>
              <a:t> mode de circulation utilisé pour transmettre les données to </a:t>
            </a:r>
            <a:r>
              <a:rPr lang="fr-FR" dirty="0" err="1">
                <a:sym typeface="Wingdings" panose="05000000000000000000" pitchFamily="2" charset="2"/>
              </a:rPr>
              <a:t>Uplink</a:t>
            </a:r>
            <a:r>
              <a:rPr lang="fr-FR" dirty="0">
                <a:sym typeface="Wingdings" panose="05000000000000000000" pitchFamily="2" charset="2"/>
              </a:rPr>
              <a:t> et </a:t>
            </a:r>
            <a:r>
              <a:rPr lang="fr-FR" dirty="0" err="1">
                <a:sym typeface="Wingdings" panose="05000000000000000000" pitchFamily="2" charset="2"/>
              </a:rPr>
              <a:t>Downlink</a:t>
            </a:r>
            <a:r>
              <a:rPr lang="fr-FR" dirty="0">
                <a:sym typeface="Wingdings" panose="05000000000000000000" pitchFamily="2" charset="2"/>
              </a:rPr>
              <a:t> </a:t>
            </a:r>
          </a:p>
          <a:p>
            <a:endParaRPr lang="fr-FR" dirty="0">
              <a:sym typeface="Wingdings" panose="05000000000000000000" pitchFamily="2" charset="2"/>
            </a:endParaRPr>
          </a:p>
          <a:p>
            <a:r>
              <a:rPr lang="fr-FR" dirty="0">
                <a:effectLst/>
                <a:latin typeface="Arial" panose="020B0604020202020204" pitchFamily="34" charset="0"/>
              </a:rPr>
              <a:t>FDD(Frequency Division </a:t>
            </a:r>
            <a:r>
              <a:rPr lang="fr-FR" dirty="0" err="1">
                <a:effectLst/>
                <a:latin typeface="Arial" panose="020B0604020202020204" pitchFamily="34" charset="0"/>
              </a:rPr>
              <a:t>Duplexing</a:t>
            </a:r>
            <a:r>
              <a:rPr lang="fr-FR" dirty="0">
                <a:effectLst/>
                <a:latin typeface="Arial" panose="020B0604020202020204" pitchFamily="34" charset="0"/>
              </a:rPr>
              <a:t>) </a:t>
            </a:r>
            <a:r>
              <a:rPr lang="fr-FR" dirty="0">
                <a:effectLst/>
                <a:latin typeface="Arial" panose="020B0604020202020204" pitchFamily="34" charset="0"/>
                <a:sym typeface="Wingdings" panose="05000000000000000000" pitchFamily="2" charset="2"/>
              </a:rPr>
              <a:t> </a:t>
            </a:r>
            <a:r>
              <a:rPr lang="fr-FR" dirty="0">
                <a:effectLst/>
                <a:latin typeface="Arial" panose="020B0604020202020204" pitchFamily="34" charset="0"/>
              </a:rPr>
              <a:t>il s’agit d’un mode de circulation à double sens, chaque voie à sa bande de fréquences  réservée. Des blocs de fréquences sont ainsi réservés pour les transmissions </a:t>
            </a:r>
            <a:r>
              <a:rPr lang="fr-FR" dirty="0" err="1">
                <a:effectLst/>
                <a:latin typeface="Arial" panose="020B0604020202020204" pitchFamily="34" charset="0"/>
              </a:rPr>
              <a:t>downlink</a:t>
            </a:r>
            <a:r>
              <a:rPr lang="fr-FR" dirty="0">
                <a:effectLst/>
                <a:latin typeface="Arial" panose="020B0604020202020204" pitchFamily="34" charset="0"/>
              </a:rPr>
              <a:t> et d’autres  pour les transmissions </a:t>
            </a:r>
            <a:r>
              <a:rPr lang="fr-FR" dirty="0" err="1">
                <a:effectLst/>
                <a:latin typeface="Arial" panose="020B0604020202020204" pitchFamily="34" charset="0"/>
              </a:rPr>
              <a:t>uplink</a:t>
            </a:r>
            <a:endParaRPr lang="fr-FR" dirty="0">
              <a:effectLst/>
              <a:latin typeface="Arial" panose="020B0604020202020204" pitchFamily="34" charset="0"/>
            </a:endParaRPr>
          </a:p>
          <a:p>
            <a:endParaRPr lang="fr-FR" dirty="0">
              <a:effectLst/>
              <a:latin typeface="Arial" panose="020B0604020202020204" pitchFamily="34" charset="0"/>
            </a:endParaRPr>
          </a:p>
          <a:p>
            <a:r>
              <a:rPr lang="fr-FR" dirty="0">
                <a:effectLst/>
                <a:latin typeface="Arial" panose="020B0604020202020204" pitchFamily="34" charset="0"/>
              </a:rPr>
              <a:t>Cependant, les échanges de données entre les antennes d’un réseau de téléphonie mobile et les  mobiles apparaissent aujourd’hui très largement déséquilibrés dans le sens descendant (des </a:t>
            </a:r>
            <a:br>
              <a:rPr lang="fr-FR" dirty="0"/>
            </a:br>
            <a:r>
              <a:rPr lang="fr-FR" dirty="0">
                <a:effectLst/>
                <a:latin typeface="Arial" panose="020B0604020202020204" pitchFamily="34" charset="0"/>
              </a:rPr>
              <a:t>antennes vers les mobiles). </a:t>
            </a:r>
          </a:p>
          <a:p>
            <a:endParaRPr lang="fr-FR" dirty="0">
              <a:effectLst/>
              <a:latin typeface="Arial" panose="020B0604020202020204" pitchFamily="34" charset="0"/>
              <a:sym typeface="Wingdings" panose="05000000000000000000" pitchFamily="2" charset="2"/>
            </a:endParaRPr>
          </a:p>
          <a:p>
            <a:r>
              <a:rPr lang="fr-FR" dirty="0">
                <a:effectLst/>
                <a:latin typeface="Arial" panose="020B0604020202020204" pitchFamily="34" charset="0"/>
              </a:rPr>
              <a:t>FDD n’est pas assez flexible pour tenir compte de ce déséquilibre entre flux de données </a:t>
            </a:r>
            <a:r>
              <a:rPr lang="fr-FR" dirty="0" err="1">
                <a:effectLst/>
                <a:latin typeface="Arial" panose="020B0604020202020204" pitchFamily="34" charset="0"/>
              </a:rPr>
              <a:t>downlink</a:t>
            </a:r>
            <a:r>
              <a:rPr lang="fr-FR" dirty="0">
                <a:effectLst/>
                <a:latin typeface="Arial" panose="020B0604020202020204" pitchFamily="34" charset="0"/>
              </a:rPr>
              <a:t> et  </a:t>
            </a:r>
            <a:r>
              <a:rPr lang="fr-FR" dirty="0" err="1">
                <a:effectLst/>
                <a:latin typeface="Arial" panose="020B0604020202020204" pitchFamily="34" charset="0"/>
              </a:rPr>
              <a:t>uplink</a:t>
            </a:r>
            <a:r>
              <a:rPr lang="fr-FR" dirty="0">
                <a:effectLst/>
                <a:latin typeface="Arial" panose="020B0604020202020204" pitchFamily="34" charset="0"/>
              </a:rPr>
              <a:t>.</a:t>
            </a:r>
          </a:p>
          <a:p>
            <a:endParaRPr lang="fr-FR" dirty="0">
              <a:effectLst/>
              <a:latin typeface="Arial" panose="020B0604020202020204" pitchFamily="34" charset="0"/>
              <a:sym typeface="Wingdings" panose="05000000000000000000" pitchFamily="2" charset="2"/>
            </a:endParaRPr>
          </a:p>
          <a:p>
            <a:r>
              <a:rPr lang="fr-FR" dirty="0">
                <a:effectLst/>
                <a:latin typeface="Arial" panose="020B0604020202020204" pitchFamily="34" charset="0"/>
                <a:sym typeface="Wingdings" panose="05000000000000000000" pitchFamily="2" charset="2"/>
              </a:rPr>
              <a:t>TDD</a:t>
            </a:r>
            <a:r>
              <a:rPr lang="fr-FR" dirty="0">
                <a:effectLst/>
                <a:latin typeface="Arial" panose="020B0604020202020204" pitchFamily="34" charset="0"/>
              </a:rPr>
              <a:t>(</a:t>
            </a:r>
            <a:r>
              <a:rPr lang="fr-FR">
                <a:effectLst/>
                <a:latin typeface="Arial" panose="020B0604020202020204" pitchFamily="34" charset="0"/>
              </a:rPr>
              <a:t>Time Division </a:t>
            </a:r>
            <a:r>
              <a:rPr lang="fr-FR" dirty="0" err="1">
                <a:effectLst/>
                <a:latin typeface="Arial" panose="020B0604020202020204" pitchFamily="34" charset="0"/>
              </a:rPr>
              <a:t>Duplexing</a:t>
            </a:r>
            <a:r>
              <a:rPr lang="fr-FR" dirty="0">
                <a:effectLst/>
                <a:latin typeface="Arial" panose="020B0604020202020204" pitchFamily="34" charset="0"/>
              </a:rPr>
              <a:t>)</a:t>
            </a:r>
            <a:r>
              <a:rPr lang="fr-FR" dirty="0">
                <a:effectLst/>
                <a:latin typeface="Arial" panose="020B0604020202020204" pitchFamily="34" charset="0"/>
                <a:sym typeface="Wingdings" panose="05000000000000000000" pitchFamily="2" charset="2"/>
              </a:rPr>
              <a:t>  mieux  tirer  parti  de  tout  le  spectre disponible dans le sens descendant </a:t>
            </a:r>
          </a:p>
          <a:p>
            <a:endParaRPr lang="fr-FR" dirty="0">
              <a:effectLst/>
              <a:latin typeface="Arial" panose="020B0604020202020204" pitchFamily="34" charset="0"/>
              <a:sym typeface="Wingdings" panose="05000000000000000000" pitchFamily="2" charset="2"/>
            </a:endParaRPr>
          </a:p>
          <a:p>
            <a:r>
              <a:rPr lang="fr-FR" dirty="0">
                <a:effectLst/>
                <a:latin typeface="Arial" panose="020B0604020202020204" pitchFamily="34" charset="0"/>
                <a:sym typeface="Wingdings" panose="05000000000000000000" pitchFamily="2" charset="2"/>
              </a:rPr>
              <a:t>Il consiste à utiliser la même bande de fréquences mais le sens de transmission variera au cours du temps </a:t>
            </a:r>
          </a:p>
          <a:p>
            <a:endParaRPr lang="fr-FR" dirty="0">
              <a:effectLst/>
              <a:latin typeface="Arial" panose="020B0604020202020204" pitchFamily="34" charset="0"/>
              <a:sym typeface="Wingdings" panose="05000000000000000000" pitchFamily="2" charset="2"/>
            </a:endParaRPr>
          </a:p>
          <a:p>
            <a:r>
              <a:rPr lang="fr-FR" dirty="0">
                <a:effectLst/>
                <a:latin typeface="Arial" panose="020B0604020202020204" pitchFamily="34" charset="0"/>
                <a:sym typeface="Wingdings" panose="05000000000000000000" pitchFamily="2" charset="2"/>
              </a:rPr>
              <a:t>Warning : </a:t>
            </a:r>
            <a:r>
              <a:rPr lang="fr-FR" dirty="0" err="1">
                <a:effectLst/>
                <a:latin typeface="Arial" panose="020B0604020202020204" pitchFamily="34" charset="0"/>
                <a:sym typeface="Wingdings" panose="05000000000000000000" pitchFamily="2" charset="2"/>
              </a:rPr>
              <a:t>tdd</a:t>
            </a:r>
            <a:r>
              <a:rPr lang="fr-FR" dirty="0">
                <a:effectLst/>
                <a:latin typeface="Arial" panose="020B0604020202020204" pitchFamily="34" charset="0"/>
                <a:sym typeface="Wingdings" panose="05000000000000000000" pitchFamily="2" charset="2"/>
              </a:rPr>
              <a:t>  provoque des interférences entre antennes et terminaux, </a:t>
            </a:r>
          </a:p>
          <a:p>
            <a:endParaRPr lang="fr-FR" dirty="0">
              <a:effectLst/>
              <a:latin typeface="Arial" panose="020B0604020202020204" pitchFamily="34" charset="0"/>
              <a:sym typeface="Wingdings" panose="05000000000000000000" pitchFamily="2" charset="2"/>
            </a:endParaRPr>
          </a:p>
          <a:p>
            <a:r>
              <a:rPr lang="fr-FR" dirty="0">
                <a:effectLst/>
                <a:latin typeface="Arial" panose="020B0604020202020204" pitchFamily="34" charset="0"/>
                <a:sym typeface="Wingdings" panose="05000000000000000000" pitchFamily="2" charset="2"/>
              </a:rPr>
              <a:t>Solution : synchronisation des réseaux, bande de gardes ou séparation spatiale des émetteurs ( géographiques) </a:t>
            </a:r>
          </a:p>
          <a:p>
            <a:endParaRPr lang="fr-FR" dirty="0">
              <a:effectLst/>
              <a:latin typeface="Arial" panose="020B0604020202020204" pitchFamily="34" charset="0"/>
              <a:sym typeface="Wingdings" panose="05000000000000000000" pitchFamily="2" charset="2"/>
            </a:endParaRPr>
          </a:p>
          <a:p>
            <a:r>
              <a:rPr lang="fr-FR" dirty="0">
                <a:sym typeface="Wingdings" panose="05000000000000000000" pitchFamily="2" charset="2"/>
              </a:rPr>
              <a:t>Le multiplexage permet de faire passer plusieurs informations sur un même canal de transmission.</a:t>
            </a:r>
          </a:p>
          <a:p>
            <a:endParaRPr lang="fr-FR" dirty="0">
              <a:sym typeface="Wingdings" panose="05000000000000000000" pitchFamily="2" charset="2"/>
            </a:endParaRPr>
          </a:p>
          <a:p>
            <a:endParaRPr lang="fr-FR" dirty="0">
              <a:sym typeface="Wingdings" panose="05000000000000000000" pitchFamily="2" charset="2"/>
            </a:endParaRPr>
          </a:p>
          <a:p>
            <a:r>
              <a:rPr lang="fr-FR" dirty="0">
                <a:effectLst/>
                <a:latin typeface="Arial" panose="020B0604020202020204" pitchFamily="34" charset="0"/>
              </a:rPr>
              <a:t>OFDMA consiste à transmettre simultanément des signaux sur plusieurs  porteuses différentes ce qui résulte en de fortes variabilités des niveaux instantanés du fait  d’interférences constructives et destructives</a:t>
            </a:r>
            <a:endParaRPr lang="fr-FR" dirty="0">
              <a:sym typeface="Wingdings" panose="05000000000000000000" pitchFamily="2" charset="2"/>
            </a:endParaRP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112296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solidFill>
                  <a:srgbClr val="424242"/>
                </a:solidFill>
                <a:latin typeface="Nunito-Regular"/>
              </a:rPr>
              <a:t>la 5G utilisera des antennes intelligentes, appelées « MIMO ». Elles comportent de très nombreuses petites antennes miniaturisées </a:t>
            </a:r>
            <a:r>
              <a:rPr lang="fr-FR" sz="1800" b="1" i="0" u="none" strike="noStrike" baseline="0" dirty="0">
                <a:solidFill>
                  <a:srgbClr val="424242"/>
                </a:solidFill>
                <a:latin typeface="Nunito-Regular"/>
              </a:rPr>
              <a:t>permettant de focaliser le faisceau sur une zone donnée</a:t>
            </a:r>
            <a:r>
              <a:rPr lang="fr-FR" sz="1800" b="0" i="0" u="none" strike="noStrike" baseline="0" dirty="0">
                <a:solidFill>
                  <a:srgbClr val="424242"/>
                </a:solidFill>
                <a:latin typeface="Nunito-Regular"/>
              </a:rPr>
              <a:t> (c’est ce qu’on appelle le </a:t>
            </a:r>
            <a:r>
              <a:rPr lang="fr-FR" sz="1800" b="0" i="0" u="none" strike="noStrike" baseline="0" dirty="0" err="1">
                <a:solidFill>
                  <a:srgbClr val="424242"/>
                </a:solidFill>
                <a:latin typeface="Nunito-Regular"/>
              </a:rPr>
              <a:t>beamforming</a:t>
            </a:r>
            <a:r>
              <a:rPr lang="fr-FR" sz="1800" b="0" i="0" u="none" strike="noStrike" baseline="0" dirty="0">
                <a:solidFill>
                  <a:srgbClr val="424242"/>
                </a:solidFill>
                <a:latin typeface="Nunito-Regular"/>
              </a:rPr>
              <a:t>). Ce type d’antennes  permet de diriger le signal radio uniquement vers les utilisateurs quand ils en ont besoin au lieu d’être émis dans toutes les directions de manière constante. </a:t>
            </a:r>
          </a:p>
          <a:p>
            <a:pPr algn="l"/>
            <a:endParaRPr lang="fr-FR" sz="1800" b="0" i="0" u="none" strike="noStrike" baseline="0" dirty="0">
              <a:solidFill>
                <a:srgbClr val="424242"/>
              </a:solidFill>
              <a:latin typeface="Nunito-Regular"/>
            </a:endParaRPr>
          </a:p>
          <a:p>
            <a:pPr algn="l"/>
            <a:r>
              <a:rPr lang="fr-FR" sz="1800" b="0" i="0" u="none" strike="noStrike" baseline="0" dirty="0">
                <a:solidFill>
                  <a:srgbClr val="424242"/>
                </a:solidFill>
                <a:latin typeface="Nunito-Regular"/>
              </a:rPr>
              <a:t>Couplée avec des bandes de fréquences hautes, </a:t>
            </a:r>
            <a:r>
              <a:rPr lang="fr-FR" sz="1800" b="1" i="0" u="none" strike="noStrike" baseline="0" dirty="0">
                <a:solidFill>
                  <a:srgbClr val="424242"/>
                </a:solidFill>
                <a:latin typeface="Nunito-Regular"/>
              </a:rPr>
              <a:t>l’utilisation de ces antennes permettra d’accroître fortement les débits</a:t>
            </a:r>
          </a:p>
          <a:p>
            <a:pPr algn="l"/>
            <a:endParaRPr lang="fr-FR" sz="1800" b="0" i="0" u="none" strike="noStrike" baseline="0" dirty="0">
              <a:solidFill>
                <a:srgbClr val="424242"/>
              </a:solidFill>
              <a:latin typeface="Nunito-Regular"/>
            </a:endParaRPr>
          </a:p>
          <a:p>
            <a:pPr algn="l"/>
            <a:endParaRPr lang="fr-FR" sz="1800" b="0" i="0" u="none" strike="noStrike" baseline="0" dirty="0">
              <a:solidFill>
                <a:srgbClr val="424242"/>
              </a:solidFill>
              <a:latin typeface="Nunito-Regular"/>
            </a:endParaRPr>
          </a:p>
          <a:p>
            <a:pPr algn="l"/>
            <a:r>
              <a:rPr lang="fr-FR" sz="1800" b="0" i="0" u="none" strike="noStrike" baseline="0" dirty="0">
                <a:solidFill>
                  <a:srgbClr val="424242"/>
                </a:solidFill>
                <a:latin typeface="Nunito-Regular"/>
              </a:rPr>
              <a:t>MIMO </a:t>
            </a:r>
            <a:r>
              <a:rPr lang="fr-FR" sz="1800" b="0" i="0" u="none" strike="noStrike" baseline="0" dirty="0">
                <a:solidFill>
                  <a:srgbClr val="424242"/>
                </a:solidFill>
                <a:latin typeface="Nunito-Regular"/>
                <a:sym typeface="Wingdings" panose="05000000000000000000" pitchFamily="2" charset="2"/>
              </a:rPr>
              <a:t> </a:t>
            </a:r>
            <a:r>
              <a:rPr lang="fr-FR" sz="2800" dirty="0"/>
              <a:t>permettent de </a:t>
            </a:r>
            <a:r>
              <a:rPr lang="fr-FR" sz="2800" b="1" dirty="0"/>
              <a:t>focaliser le faisceau d’onde radio sur une zone donnée</a:t>
            </a:r>
            <a:endParaRPr lang="fr-FR" sz="2800" dirty="0"/>
          </a:p>
          <a:p>
            <a:pPr algn="l"/>
            <a:endParaRPr lang="fr-FR" sz="1800" b="0" i="0" u="none" strike="noStrike" baseline="0" dirty="0">
              <a:solidFill>
                <a:srgbClr val="424242"/>
              </a:solidFill>
              <a:latin typeface="Nunito-Regular"/>
            </a:endParaRPr>
          </a:p>
          <a:p>
            <a:pPr algn="l"/>
            <a:endParaRPr lang="fr-FR" sz="1800" b="0" i="0" u="none" strike="noStrike" baseline="0" dirty="0">
              <a:solidFill>
                <a:srgbClr val="424242"/>
              </a:solidFill>
              <a:latin typeface="Nunito-Regular"/>
            </a:endParaRPr>
          </a:p>
          <a:p>
            <a:pPr algn="l"/>
            <a:r>
              <a:rPr lang="fr-FR" sz="1800" b="0" i="0" u="none" strike="noStrike" baseline="0" dirty="0">
                <a:solidFill>
                  <a:srgbClr val="424242"/>
                </a:solidFill>
                <a:latin typeface="Nunito-Regular"/>
              </a:rPr>
              <a:t>Grâce à l’utilisation d’antennes à faisceaux orientables, la 5g permet une couverture plus précise, ce qui diminue l’exposition et les interférences</a:t>
            </a:r>
            <a:endParaRPr lang="fr-FR" dirty="0">
              <a:sym typeface="Wingdings" panose="05000000000000000000" pitchFamily="2" charset="2"/>
            </a:endParaRPr>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23146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fr-FR" dirty="0"/>
              <a:t>Au-delà du confort que la 5G va apporter au grand public, il s’agit surtout d’une innovation qui va proposer de proposer de nombreux défis dans énormément de domaines dont on va vous parler maintenant.</a:t>
            </a:r>
          </a:p>
          <a:p>
            <a:pPr marL="0" lvl="0" indent="0" algn="l" rtl="0">
              <a:lnSpc>
                <a:spcPct val="115000"/>
              </a:lnSpc>
              <a:spcBef>
                <a:spcPts val="1200"/>
              </a:spcBef>
              <a:spcAft>
                <a:spcPts val="0"/>
              </a:spcAft>
              <a:buClr>
                <a:schemeClr val="dk1"/>
              </a:buClr>
              <a:buSzPts val="1100"/>
              <a:buFont typeface="Arial"/>
              <a:buNone/>
            </a:pPr>
            <a:r>
              <a:rPr lang="fr-FR" dirty="0"/>
              <a:t>Pour commencer je vais aborder la médecine. </a:t>
            </a:r>
          </a:p>
          <a:p>
            <a:pPr marL="0" lvl="0" indent="0" algn="l" rtl="0">
              <a:lnSpc>
                <a:spcPct val="115000"/>
              </a:lnSpc>
              <a:spcBef>
                <a:spcPts val="1200"/>
              </a:spcBef>
              <a:spcAft>
                <a:spcPts val="0"/>
              </a:spcAft>
              <a:buClr>
                <a:schemeClr val="dk1"/>
              </a:buClr>
              <a:buSzPts val="1100"/>
              <a:buFont typeface="Arial"/>
              <a:buNone/>
            </a:pPr>
            <a:r>
              <a:rPr lang="fr-FR" dirty="0"/>
              <a:t>La médecine est un des domaines présentant le plus de possibilité, ici je vais parler de quelque cas mais il y a beaucoup d’autre application que je ne vais pas aborder. Pour commencer les blocs opératoires connectés rendu possible par le débit et surtout la très faible latence de la 5G, on voit notamment une opération chirurgicale sur un truite réalisé entièrement à distance avec retour visuel et haptique rendu possible par 100 ms de latence.</a:t>
            </a:r>
          </a:p>
          <a:p>
            <a:pPr marL="0" lvl="0" indent="0" algn="l" rtl="0">
              <a:lnSpc>
                <a:spcPct val="115000"/>
              </a:lnSpc>
              <a:spcBef>
                <a:spcPts val="1200"/>
              </a:spcBef>
              <a:spcAft>
                <a:spcPts val="0"/>
              </a:spcAft>
              <a:buClr>
                <a:schemeClr val="dk1"/>
              </a:buClr>
              <a:buSzPts val="1100"/>
              <a:buFont typeface="Arial"/>
              <a:buNone/>
            </a:pPr>
            <a:r>
              <a:rPr lang="fr-FR" dirty="0"/>
              <a:t>La médecine nomade et à domicile on parle ici d’objet connecté permettant de suivre les patients en dehors des murs de l’hôpital. Pour ce qui est du dernier point on cherche à établir une connexion permanente et haut débit entre l’hôpital et les ambulances, ou au sein de l’hôpital réparti sur 4 réseaux différents. </a:t>
            </a:r>
          </a:p>
          <a:p>
            <a:endParaRPr lang="fr-FR" dirty="0"/>
          </a:p>
          <a:p>
            <a:pPr marL="0" lvl="0" indent="0" algn="l" rtl="0">
              <a:spcBef>
                <a:spcPts val="0"/>
              </a:spcBef>
              <a:spcAft>
                <a:spcPts val="0"/>
              </a:spcAft>
              <a:buNone/>
            </a:pPr>
            <a:endParaRPr dirty="0"/>
          </a:p>
        </p:txBody>
      </p:sp>
      <p:sp>
        <p:nvSpPr>
          <p:cNvPr id="174" name="Google Shape;17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2"/>
          <p:cNvSpPr txBox="1">
            <a:spLocks noGrp="1"/>
          </p:cNvSpPr>
          <p:nvPr>
            <p:ph type="ctrTitle"/>
          </p:nvPr>
        </p:nvSpPr>
        <p:spPr>
          <a:xfrm>
            <a:off x="1670606" y="1655520"/>
            <a:ext cx="7016194" cy="1737398"/>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2"/>
          <p:cNvSpPr txBox="1">
            <a:spLocks noGrp="1"/>
          </p:cNvSpPr>
          <p:nvPr>
            <p:ph type="subTitle" idx="1"/>
          </p:nvPr>
        </p:nvSpPr>
        <p:spPr>
          <a:xfrm>
            <a:off x="1670606" y="3487980"/>
            <a:ext cx="7024430" cy="763525"/>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rgbClr val="00B0F0"/>
              </a:buClr>
              <a:buSzPts val="2800"/>
              <a:buNone/>
              <a:defRPr sz="2800" b="0" i="0">
                <a:solidFill>
                  <a:srgbClr val="00B0F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3"/>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3"/>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pic>
        <p:nvPicPr>
          <p:cNvPr id="91" name="Google Shape;91;p33" descr="E:\websites\free-power-point-templates\2012\logos.png"/>
          <p:cNvPicPr preferRelativeResize="0"/>
          <p:nvPr/>
        </p:nvPicPr>
        <p:blipFill rotWithShape="1">
          <a:blip r:embed="rId2">
            <a:alphaModFix/>
          </a:blip>
          <a:srcRect/>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2739539" y="1197405"/>
            <a:ext cx="5947261" cy="357616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4" name="Google Shape;44;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536879" y="277487"/>
            <a:ext cx="8076896" cy="7635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536879" y="1808224"/>
            <a:ext cx="4040188"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dk1"/>
              </a:buClr>
              <a:buSzPts val="2400"/>
              <a:buNone/>
              <a:defRPr sz="2400" b="1">
                <a:solidFill>
                  <a:schemeClr val="dk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536879" y="2280621"/>
            <a:ext cx="4040188" cy="227629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dk1"/>
              </a:buClr>
              <a:buSzPts val="2400"/>
              <a:buChar char="•"/>
              <a:defRPr sz="2400">
                <a:solidFill>
                  <a:schemeClr val="dk1"/>
                </a:solidFill>
              </a:defRPr>
            </a:lvl1pPr>
            <a:lvl2pPr marL="914400" lvl="1" indent="-355600" algn="ctr">
              <a:spcBef>
                <a:spcPts val="400"/>
              </a:spcBef>
              <a:spcAft>
                <a:spcPts val="0"/>
              </a:spcAft>
              <a:buClr>
                <a:schemeClr val="dk1"/>
              </a:buClr>
              <a:buSzPts val="2000"/>
              <a:buChar char="–"/>
              <a:defRPr sz="2000">
                <a:solidFill>
                  <a:schemeClr val="dk1"/>
                </a:solidFill>
              </a:defRPr>
            </a:lvl2pPr>
            <a:lvl3pPr marL="1371600" lvl="2" indent="-342900" algn="ctr">
              <a:spcBef>
                <a:spcPts val="360"/>
              </a:spcBef>
              <a:spcAft>
                <a:spcPts val="0"/>
              </a:spcAft>
              <a:buClr>
                <a:schemeClr val="dk1"/>
              </a:buClr>
              <a:buSzPts val="1800"/>
              <a:buChar char="•"/>
              <a:defRPr sz="1800">
                <a:solidFill>
                  <a:schemeClr val="dk1"/>
                </a:solidFill>
              </a:defRPr>
            </a:lvl3pPr>
            <a:lvl4pPr marL="1828800" lvl="3" indent="-330200" algn="ctr">
              <a:spcBef>
                <a:spcPts val="320"/>
              </a:spcBef>
              <a:spcAft>
                <a:spcPts val="0"/>
              </a:spcAft>
              <a:buClr>
                <a:schemeClr val="dk1"/>
              </a:buClr>
              <a:buSzPts val="1600"/>
              <a:buChar char="–"/>
              <a:defRPr sz="1600">
                <a:solidFill>
                  <a:schemeClr val="dk1"/>
                </a:solidFill>
              </a:defRPr>
            </a:lvl4pPr>
            <a:lvl5pPr marL="2286000" lvl="4" indent="-330200" algn="ctr">
              <a:spcBef>
                <a:spcPts val="320"/>
              </a:spcBef>
              <a:spcAft>
                <a:spcPts val="0"/>
              </a:spcAft>
              <a:buClr>
                <a:schemeClr val="dk1"/>
              </a:buClr>
              <a:buSzPts val="1600"/>
              <a:buChar char="»"/>
              <a:defRPr sz="160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4572000" y="1808224"/>
            <a:ext cx="4041775"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dk1"/>
              </a:buClr>
              <a:buSzPts val="2400"/>
              <a:buNone/>
              <a:defRPr sz="2400" b="1">
                <a:solidFill>
                  <a:schemeClr val="dk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4572000" y="2280621"/>
            <a:ext cx="4041775" cy="227629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dk1"/>
              </a:buClr>
              <a:buSzPts val="2400"/>
              <a:buChar char="•"/>
              <a:defRPr sz="2400">
                <a:solidFill>
                  <a:schemeClr val="dk1"/>
                </a:solidFill>
              </a:defRPr>
            </a:lvl1pPr>
            <a:lvl2pPr marL="914400" lvl="1" indent="-355600" algn="ctr">
              <a:spcBef>
                <a:spcPts val="400"/>
              </a:spcBef>
              <a:spcAft>
                <a:spcPts val="0"/>
              </a:spcAft>
              <a:buClr>
                <a:schemeClr val="dk1"/>
              </a:buClr>
              <a:buSzPts val="2000"/>
              <a:buChar char="–"/>
              <a:defRPr sz="2000">
                <a:solidFill>
                  <a:schemeClr val="dk1"/>
                </a:solidFill>
              </a:defRPr>
            </a:lvl2pPr>
            <a:lvl3pPr marL="1371600" lvl="2" indent="-342900" algn="ctr">
              <a:spcBef>
                <a:spcPts val="360"/>
              </a:spcBef>
              <a:spcAft>
                <a:spcPts val="0"/>
              </a:spcAft>
              <a:buClr>
                <a:schemeClr val="dk1"/>
              </a:buClr>
              <a:buSzPts val="1800"/>
              <a:buChar char="•"/>
              <a:defRPr sz="1800">
                <a:solidFill>
                  <a:schemeClr val="dk1"/>
                </a:solidFill>
              </a:defRPr>
            </a:lvl3pPr>
            <a:lvl4pPr marL="1828800" lvl="3" indent="-330200" algn="ctr">
              <a:spcBef>
                <a:spcPts val="320"/>
              </a:spcBef>
              <a:spcAft>
                <a:spcPts val="0"/>
              </a:spcAft>
              <a:buClr>
                <a:schemeClr val="dk1"/>
              </a:buClr>
              <a:buSzPts val="1600"/>
              <a:buChar char="–"/>
              <a:defRPr sz="1600">
                <a:solidFill>
                  <a:schemeClr val="dk1"/>
                </a:solidFill>
              </a:defRPr>
            </a:lvl4pPr>
            <a:lvl5pPr marL="2286000" lvl="4" indent="-330200" algn="ctr">
              <a:spcBef>
                <a:spcPts val="320"/>
              </a:spcBef>
              <a:spcAft>
                <a:spcPts val="0"/>
              </a:spcAft>
              <a:buClr>
                <a:schemeClr val="dk1"/>
              </a:buClr>
              <a:buSzPts val="1600"/>
              <a:buChar char="»"/>
              <a:defRPr sz="160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3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a:spLocks noGrp="1"/>
          </p:cNvSpPr>
          <p:nvPr>
            <p:ph type="pic" idx="2"/>
          </p:nvPr>
        </p:nvSpPr>
        <p:spPr>
          <a:xfrm>
            <a:off x="1792288" y="459581"/>
            <a:ext cx="5486400" cy="3086100"/>
          </a:xfrm>
          <a:prstGeom prst="rect">
            <a:avLst/>
          </a:prstGeom>
          <a:noFill/>
          <a:ln>
            <a:noFill/>
          </a:ln>
        </p:spPr>
      </p:sp>
      <p:sp>
        <p:nvSpPr>
          <p:cNvPr id="75" name="Google Shape;75;p3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15" name="Google Shape;15;p21"/>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fr-FR"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670606" y="1655520"/>
            <a:ext cx="7016194" cy="1737398"/>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p>
            <a:pPr marL="0" lvl="0" indent="0" algn="r" rtl="0">
              <a:spcBef>
                <a:spcPts val="0"/>
              </a:spcBef>
              <a:spcAft>
                <a:spcPts val="0"/>
              </a:spcAft>
              <a:buClr>
                <a:schemeClr val="lt1"/>
              </a:buClr>
              <a:buSzPts val="3600"/>
              <a:buFont typeface="Calibri"/>
              <a:buNone/>
            </a:pPr>
            <a:r>
              <a:rPr lang="fr-FR"/>
              <a:t>5G en France </a:t>
            </a:r>
            <a:endParaRPr/>
          </a:p>
        </p:txBody>
      </p:sp>
      <p:sp>
        <p:nvSpPr>
          <p:cNvPr id="97" name="Google Shape;97;p1"/>
          <p:cNvSpPr txBox="1">
            <a:spLocks noGrp="1"/>
          </p:cNvSpPr>
          <p:nvPr>
            <p:ph type="subTitle" idx="1"/>
          </p:nvPr>
        </p:nvSpPr>
        <p:spPr>
          <a:xfrm>
            <a:off x="1670606" y="3487980"/>
            <a:ext cx="7024430" cy="763525"/>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B0F0"/>
              </a:buClr>
              <a:buSzPts val="2800"/>
              <a:buNone/>
            </a:pPr>
            <a:r>
              <a:rPr lang="fr-FR"/>
              <a:t>Présentation 2021</a:t>
            </a:r>
            <a:endParaRPr/>
          </a:p>
        </p:txBody>
      </p:sp>
      <p:sp>
        <p:nvSpPr>
          <p:cNvPr id="98" name="Google Shape;98;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00B0F0"/>
              </a:buClr>
              <a:buSzPct val="100000"/>
              <a:buFont typeface="Calibri"/>
              <a:buNone/>
            </a:pPr>
            <a:r>
              <a:rPr lang="fr-FR"/>
              <a:t>La 5G et la médecine, en France</a:t>
            </a:r>
            <a:endParaRPr/>
          </a:p>
        </p:txBody>
      </p:sp>
      <p:sp>
        <p:nvSpPr>
          <p:cNvPr id="184" name="Google Shape;184;p10"/>
          <p:cNvSpPr txBox="1">
            <a:spLocks noGrp="1"/>
          </p:cNvSpPr>
          <p:nvPr>
            <p:ph type="body" idx="1"/>
          </p:nvPr>
        </p:nvSpPr>
        <p:spPr>
          <a:xfrm>
            <a:off x="2739539" y="1197405"/>
            <a:ext cx="5947261" cy="3576168"/>
          </a:xfrm>
          <a:prstGeom prst="rect">
            <a:avLst/>
          </a:prstGeom>
          <a:noFill/>
          <a:ln>
            <a:noFill/>
          </a:ln>
        </p:spPr>
        <p:txBody>
          <a:bodyPr spcFirstLastPara="1" wrap="square" lIns="91425" tIns="45700" rIns="91425" bIns="45700" anchor="t" anchorCtr="0">
            <a:normAutofit lnSpcReduction="10000"/>
          </a:bodyPr>
          <a:lstStyle/>
          <a:p>
            <a:pPr marL="342900" lvl="0" indent="-329565" algn="l" rtl="0">
              <a:spcBef>
                <a:spcPts val="0"/>
              </a:spcBef>
              <a:spcAft>
                <a:spcPts val="0"/>
              </a:spcAft>
              <a:buClr>
                <a:schemeClr val="lt1"/>
              </a:buClr>
              <a:buSzPct val="100000"/>
              <a:buChar char="•"/>
            </a:pPr>
            <a:r>
              <a:rPr lang="fr-FR"/>
              <a:t>Quatre projets innovants et actuels</a:t>
            </a:r>
            <a:endParaRPr/>
          </a:p>
          <a:p>
            <a:pPr marL="742950" lvl="1" indent="-274319" algn="l" rtl="0">
              <a:spcBef>
                <a:spcPts val="480"/>
              </a:spcBef>
              <a:spcAft>
                <a:spcPts val="0"/>
              </a:spcAft>
              <a:buClr>
                <a:schemeClr val="lt1"/>
              </a:buClr>
              <a:buSzPct val="100000"/>
              <a:buFont typeface="Noto Sans Symbols"/>
              <a:buChar char="⮚"/>
            </a:pPr>
            <a:r>
              <a:rPr lang="fr-FR" sz="2400"/>
              <a:t>5G-Tours</a:t>
            </a:r>
            <a:endParaRPr/>
          </a:p>
          <a:p>
            <a:pPr marL="742950" lvl="1" indent="-274319" algn="l" rtl="0">
              <a:spcBef>
                <a:spcPts val="480"/>
              </a:spcBef>
              <a:spcAft>
                <a:spcPts val="0"/>
              </a:spcAft>
              <a:buClr>
                <a:schemeClr val="lt1"/>
              </a:buClr>
              <a:buSzPct val="100000"/>
              <a:buFont typeface="Noto Sans Symbols"/>
              <a:buChar char="⮚"/>
            </a:pPr>
            <a:r>
              <a:rPr lang="fr-FR" sz="2400"/>
              <a:t>Engage 5G and beyond </a:t>
            </a:r>
            <a:endParaRPr/>
          </a:p>
          <a:p>
            <a:pPr marL="742950" lvl="1" indent="-274319" algn="l" rtl="0">
              <a:spcBef>
                <a:spcPts val="480"/>
              </a:spcBef>
              <a:spcAft>
                <a:spcPts val="0"/>
              </a:spcAft>
              <a:buClr>
                <a:schemeClr val="lt1"/>
              </a:buClr>
              <a:buSzPct val="100000"/>
              <a:buFont typeface="Noto Sans Symbols"/>
              <a:buChar char="⮚"/>
            </a:pPr>
            <a:r>
              <a:rPr lang="fr-FR" sz="2400"/>
              <a:t>Projet Octopus (« Innov Lab 5G »)</a:t>
            </a:r>
            <a:endParaRPr/>
          </a:p>
          <a:p>
            <a:pPr marL="742950" lvl="1" indent="-274319" algn="l" rtl="0">
              <a:spcBef>
                <a:spcPts val="480"/>
              </a:spcBef>
              <a:spcAft>
                <a:spcPts val="0"/>
              </a:spcAft>
              <a:buClr>
                <a:schemeClr val="lt1"/>
              </a:buClr>
              <a:buSzPct val="100000"/>
              <a:buFont typeface="Noto Sans Symbols"/>
              <a:buChar char="⮚"/>
            </a:pPr>
            <a:r>
              <a:rPr lang="fr-FR" sz="2400"/>
              <a:t>5G Vertical ISS</a:t>
            </a:r>
            <a:endParaRPr/>
          </a:p>
          <a:p>
            <a:pPr marL="342900" lvl="0" indent="-329565" algn="l" rtl="0">
              <a:spcBef>
                <a:spcPts val="560"/>
              </a:spcBef>
              <a:spcAft>
                <a:spcPts val="0"/>
              </a:spcAft>
              <a:buClr>
                <a:schemeClr val="lt1"/>
              </a:buClr>
              <a:buSzPct val="100000"/>
              <a:buChar char="•"/>
            </a:pPr>
            <a:r>
              <a:rPr lang="fr-FR"/>
              <a:t>Deux hôpitaux de test</a:t>
            </a:r>
            <a:endParaRPr/>
          </a:p>
          <a:p>
            <a:pPr marL="742950" lvl="1" indent="-272415" algn="l" rtl="0">
              <a:spcBef>
                <a:spcPts val="560"/>
              </a:spcBef>
              <a:spcAft>
                <a:spcPts val="0"/>
              </a:spcAft>
              <a:buClr>
                <a:schemeClr val="lt1"/>
              </a:buClr>
              <a:buSzPct val="100000"/>
              <a:buFont typeface="Noto Sans Symbols"/>
              <a:buChar char="⮚"/>
            </a:pPr>
            <a:r>
              <a:rPr lang="fr-FR"/>
              <a:t> </a:t>
            </a:r>
            <a:r>
              <a:rPr lang="fr-FR" sz="2400"/>
              <a:t>CHU de Rennes</a:t>
            </a:r>
            <a:endParaRPr/>
          </a:p>
          <a:p>
            <a:pPr marL="742950" lvl="1" indent="-274319" algn="l" rtl="0">
              <a:spcBef>
                <a:spcPts val="480"/>
              </a:spcBef>
              <a:spcAft>
                <a:spcPts val="0"/>
              </a:spcAft>
              <a:buClr>
                <a:schemeClr val="lt1"/>
              </a:buClr>
              <a:buSzPct val="100000"/>
              <a:buFont typeface="Noto Sans Symbols"/>
              <a:buChar char="⮚"/>
            </a:pPr>
            <a:r>
              <a:rPr lang="fr-FR" sz="2400"/>
              <a:t> CHU de Toulouse</a:t>
            </a:r>
            <a:endParaRPr/>
          </a:p>
          <a:p>
            <a:pPr marL="742950" lvl="1" indent="-107950" algn="l" rtl="0">
              <a:spcBef>
                <a:spcPts val="560"/>
              </a:spcBef>
              <a:spcAft>
                <a:spcPts val="0"/>
              </a:spcAft>
              <a:buClr>
                <a:schemeClr val="lt1"/>
              </a:buClr>
              <a:buSzPct val="100000"/>
              <a:buFont typeface="Noto Sans Symbols"/>
              <a:buNone/>
            </a:pPr>
            <a:endParaRPr/>
          </a:p>
        </p:txBody>
      </p:sp>
      <p:sp>
        <p:nvSpPr>
          <p:cNvPr id="185" name="Google Shape;185;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00B0F0"/>
              </a:buClr>
              <a:buSzPct val="100000"/>
              <a:buFont typeface="Calibri"/>
              <a:buNone/>
            </a:pPr>
            <a:r>
              <a:rPr lang="fr-FR"/>
              <a:t>L’hôpital et les urgences du futur</a:t>
            </a:r>
            <a:endParaRPr/>
          </a:p>
        </p:txBody>
      </p:sp>
      <p:sp>
        <p:nvSpPr>
          <p:cNvPr id="191" name="Google Shape;191;p11"/>
          <p:cNvSpPr txBox="1"/>
          <p:nvPr/>
        </p:nvSpPr>
        <p:spPr>
          <a:xfrm>
            <a:off x="2739540" y="1197405"/>
            <a:ext cx="5947261" cy="3576168"/>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lt1"/>
              </a:buClr>
              <a:buSzPts val="2800"/>
              <a:buFont typeface="Arial"/>
              <a:buChar char="•"/>
            </a:pPr>
            <a:r>
              <a:rPr lang="fr-FR" sz="2800">
                <a:solidFill>
                  <a:schemeClr val="lt1"/>
                </a:solidFill>
                <a:latin typeface="Calibri"/>
                <a:ea typeface="Calibri"/>
                <a:cs typeface="Calibri"/>
                <a:sym typeface="Calibri"/>
              </a:rPr>
              <a:t>La surveillance de la santé et la hiérarchisation des communications</a:t>
            </a:r>
            <a:endParaRPr/>
          </a:p>
          <a:p>
            <a:pPr marL="342900" marR="0" lvl="0" indent="-342900" algn="l" rtl="0">
              <a:spcBef>
                <a:spcPts val="560"/>
              </a:spcBef>
              <a:spcAft>
                <a:spcPts val="0"/>
              </a:spcAft>
              <a:buClr>
                <a:schemeClr val="lt1"/>
              </a:buClr>
              <a:buSzPts val="2800"/>
              <a:buFont typeface="Arial"/>
              <a:buChar char="•"/>
            </a:pPr>
            <a:r>
              <a:rPr lang="fr-FR" sz="2800">
                <a:solidFill>
                  <a:schemeClr val="lt1"/>
                </a:solidFill>
                <a:latin typeface="Calibri"/>
                <a:ea typeface="Calibri"/>
                <a:cs typeface="Calibri"/>
                <a:sym typeface="Calibri"/>
              </a:rPr>
              <a:t>Le téléguidage pour le diagnostic et l’aide à l'intervention</a:t>
            </a:r>
            <a:endParaRPr/>
          </a:p>
          <a:p>
            <a:pPr marL="342900" marR="0" lvl="0" indent="-342900" algn="l" rtl="0">
              <a:spcBef>
                <a:spcPts val="560"/>
              </a:spcBef>
              <a:spcAft>
                <a:spcPts val="0"/>
              </a:spcAft>
              <a:buClr>
                <a:schemeClr val="lt1"/>
              </a:buClr>
              <a:buSzPts val="2800"/>
              <a:buFont typeface="Arial"/>
              <a:buChar char="•"/>
            </a:pPr>
            <a:r>
              <a:rPr lang="fr-FR" sz="2800">
                <a:solidFill>
                  <a:schemeClr val="lt1"/>
                </a:solidFill>
                <a:latin typeface="Calibri"/>
                <a:ea typeface="Calibri"/>
                <a:cs typeface="Calibri"/>
                <a:sym typeface="Calibri"/>
              </a:rPr>
              <a:t>La salle d’opération sans fil</a:t>
            </a:r>
            <a:endParaRPr/>
          </a:p>
          <a:p>
            <a:pPr marL="342900" marR="0" lvl="0" indent="-342900" algn="l" rtl="0">
              <a:spcBef>
                <a:spcPts val="560"/>
              </a:spcBef>
              <a:spcAft>
                <a:spcPts val="0"/>
              </a:spcAft>
              <a:buClr>
                <a:schemeClr val="lt1"/>
              </a:buClr>
              <a:buSzPts val="2800"/>
              <a:buFont typeface="Arial"/>
              <a:buChar char="•"/>
            </a:pPr>
            <a:r>
              <a:rPr lang="fr-FR" sz="2800">
                <a:solidFill>
                  <a:schemeClr val="lt1"/>
                </a:solidFill>
                <a:latin typeface="Calibri"/>
                <a:ea typeface="Calibri"/>
                <a:cs typeface="Calibri"/>
                <a:sym typeface="Calibri"/>
              </a:rPr>
              <a:t>L’acheminement optimal des ambulances</a:t>
            </a:r>
            <a:endParaRPr/>
          </a:p>
          <a:p>
            <a:pPr marL="342900" marR="0" lvl="0" indent="-165100" algn="l" rtl="0">
              <a:spcBef>
                <a:spcPts val="560"/>
              </a:spcBef>
              <a:spcAft>
                <a:spcPts val="0"/>
              </a:spcAft>
              <a:buClr>
                <a:schemeClr val="lt1"/>
              </a:buClr>
              <a:buSzPts val="2800"/>
              <a:buFont typeface="Arial"/>
              <a:buNone/>
            </a:pPr>
            <a:endParaRPr sz="2800">
              <a:solidFill>
                <a:schemeClr val="lt1"/>
              </a:solidFill>
              <a:latin typeface="Calibri"/>
              <a:ea typeface="Calibri"/>
              <a:cs typeface="Calibri"/>
              <a:sym typeface="Calibri"/>
            </a:endParaRPr>
          </a:p>
        </p:txBody>
      </p:sp>
      <p:pic>
        <p:nvPicPr>
          <p:cNvPr id="192" name="Google Shape;192;p11" descr="5G-TOURS | b-com"/>
          <p:cNvPicPr preferRelativeResize="0"/>
          <p:nvPr/>
        </p:nvPicPr>
        <p:blipFill rotWithShape="1">
          <a:blip r:embed="rId3">
            <a:alphaModFix/>
          </a:blip>
          <a:srcRect/>
          <a:stretch/>
        </p:blipFill>
        <p:spPr>
          <a:xfrm>
            <a:off x="1165289" y="2877160"/>
            <a:ext cx="1574249" cy="1574249"/>
          </a:xfrm>
          <a:prstGeom prst="rect">
            <a:avLst/>
          </a:prstGeom>
          <a:noFill/>
          <a:ln>
            <a:noFill/>
          </a:ln>
        </p:spPr>
      </p:pic>
      <p:sp>
        <p:nvSpPr>
          <p:cNvPr id="193" name="Google Shape;193;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a:t>
            </a:fld>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fr-FR"/>
              <a:t>Blocs opératoires du futur</a:t>
            </a:r>
            <a:endParaRPr/>
          </a:p>
        </p:txBody>
      </p:sp>
      <p:pic>
        <p:nvPicPr>
          <p:cNvPr id="199" name="Google Shape;199;p12"/>
          <p:cNvPicPr preferRelativeResize="0"/>
          <p:nvPr/>
        </p:nvPicPr>
        <p:blipFill rotWithShape="1">
          <a:blip r:embed="rId3">
            <a:alphaModFix/>
          </a:blip>
          <a:srcRect/>
          <a:stretch/>
        </p:blipFill>
        <p:spPr>
          <a:xfrm>
            <a:off x="3044950" y="1139762"/>
            <a:ext cx="4480938" cy="2290575"/>
          </a:xfrm>
          <a:prstGeom prst="rect">
            <a:avLst/>
          </a:prstGeom>
          <a:noFill/>
          <a:ln>
            <a:noFill/>
          </a:ln>
        </p:spPr>
      </p:pic>
      <p:sp>
        <p:nvSpPr>
          <p:cNvPr id="200" name="Google Shape;200;p12"/>
          <p:cNvSpPr txBox="1"/>
          <p:nvPr/>
        </p:nvSpPr>
        <p:spPr>
          <a:xfrm>
            <a:off x="2892245" y="3430337"/>
            <a:ext cx="5947261" cy="3576168"/>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lt1"/>
              </a:buClr>
              <a:buSzPts val="2800"/>
              <a:buFont typeface="Arial"/>
              <a:buChar char="•"/>
            </a:pPr>
            <a:r>
              <a:rPr lang="fr-FR" sz="2800">
                <a:solidFill>
                  <a:schemeClr val="lt1"/>
                </a:solidFill>
                <a:latin typeface="Calibri"/>
                <a:ea typeface="Calibri"/>
                <a:cs typeface="Calibri"/>
                <a:sym typeface="Calibri"/>
              </a:rPr>
              <a:t>CHU de Rennes</a:t>
            </a:r>
            <a:endParaRPr/>
          </a:p>
          <a:p>
            <a:pPr marL="742950" marR="0" lvl="1" indent="-285750" algn="l" rtl="0">
              <a:spcBef>
                <a:spcPts val="560"/>
              </a:spcBef>
              <a:spcAft>
                <a:spcPts val="0"/>
              </a:spcAft>
              <a:buClr>
                <a:schemeClr val="lt1"/>
              </a:buClr>
              <a:buSzPts val="2800"/>
              <a:buFont typeface="Noto Sans Symbols"/>
              <a:buChar char="⮚"/>
            </a:pPr>
            <a:r>
              <a:rPr lang="fr-FR" sz="2800" b="0" i="0" u="none" strike="noStrike" cap="none">
                <a:solidFill>
                  <a:schemeClr val="lt1"/>
                </a:solidFill>
                <a:latin typeface="Calibri"/>
                <a:ea typeface="Calibri"/>
                <a:cs typeface="Calibri"/>
                <a:sym typeface="Calibri"/>
              </a:rPr>
              <a:t> Connection</a:t>
            </a:r>
            <a:endParaRPr/>
          </a:p>
          <a:p>
            <a:pPr marL="742950" marR="0" lvl="1" indent="-285750" algn="l" rtl="0">
              <a:spcBef>
                <a:spcPts val="560"/>
              </a:spcBef>
              <a:spcAft>
                <a:spcPts val="0"/>
              </a:spcAft>
              <a:buClr>
                <a:schemeClr val="lt1"/>
              </a:buClr>
              <a:buSzPts val="2800"/>
              <a:buFont typeface="Noto Sans Symbols"/>
              <a:buChar char="⮚"/>
            </a:pPr>
            <a:r>
              <a:rPr lang="fr-FR" sz="2800" b="0" i="0" u="none" strike="noStrike" cap="none">
                <a:solidFill>
                  <a:schemeClr val="lt1"/>
                </a:solidFill>
                <a:latin typeface="Calibri"/>
                <a:ea typeface="Calibri"/>
                <a:cs typeface="Calibri"/>
                <a:sym typeface="Calibri"/>
              </a:rPr>
              <a:t> Mobilité</a:t>
            </a:r>
            <a:endParaRPr/>
          </a:p>
        </p:txBody>
      </p:sp>
      <p:sp>
        <p:nvSpPr>
          <p:cNvPr id="201" name="Google Shape;201;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a:t>
            </a:fld>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fr-FR"/>
              <a:t>A Toulouse</a:t>
            </a:r>
            <a:endParaRPr/>
          </a:p>
        </p:txBody>
      </p:sp>
      <p:sp>
        <p:nvSpPr>
          <p:cNvPr id="207" name="Google Shape;207;p13"/>
          <p:cNvSpPr txBox="1">
            <a:spLocks noGrp="1"/>
          </p:cNvSpPr>
          <p:nvPr>
            <p:ph type="body" idx="1"/>
          </p:nvPr>
        </p:nvSpPr>
        <p:spPr>
          <a:xfrm>
            <a:off x="278732" y="2979179"/>
            <a:ext cx="8586535" cy="35761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fr-FR"/>
              <a:t>Un premier réseau de très haute disponibilité</a:t>
            </a:r>
            <a:endParaRPr/>
          </a:p>
          <a:p>
            <a:pPr marL="342900" lvl="0" indent="-342900" algn="l" rtl="0">
              <a:spcBef>
                <a:spcPts val="560"/>
              </a:spcBef>
              <a:spcAft>
                <a:spcPts val="0"/>
              </a:spcAft>
              <a:buClr>
                <a:schemeClr val="lt1"/>
              </a:buClr>
              <a:buSzPts val="2800"/>
              <a:buChar char="•"/>
            </a:pPr>
            <a:r>
              <a:rPr lang="fr-FR"/>
              <a:t>Un deuxième réseau pour l’accès sécurisé </a:t>
            </a:r>
            <a:endParaRPr/>
          </a:p>
          <a:p>
            <a:pPr marL="342900" lvl="0" indent="-342900" algn="l" rtl="0">
              <a:spcBef>
                <a:spcPts val="560"/>
              </a:spcBef>
              <a:spcAft>
                <a:spcPts val="0"/>
              </a:spcAft>
              <a:buClr>
                <a:schemeClr val="lt1"/>
              </a:buClr>
              <a:buSzPts val="2800"/>
              <a:buChar char="•"/>
            </a:pPr>
            <a:r>
              <a:rPr lang="fr-FR"/>
              <a:t>Un troisième réseau pour la remontée de données</a:t>
            </a:r>
            <a:endParaRPr/>
          </a:p>
          <a:p>
            <a:pPr marL="342900" lvl="0" indent="-342900" algn="l" rtl="0">
              <a:spcBef>
                <a:spcPts val="560"/>
              </a:spcBef>
              <a:spcAft>
                <a:spcPts val="0"/>
              </a:spcAft>
              <a:buClr>
                <a:schemeClr val="lt1"/>
              </a:buClr>
              <a:buSzPts val="2800"/>
              <a:buChar char="•"/>
            </a:pPr>
            <a:r>
              <a:rPr lang="fr-FR"/>
              <a:t>Un quatrième réseau pour les services de confort</a:t>
            </a:r>
            <a:endParaRPr/>
          </a:p>
        </p:txBody>
      </p:sp>
      <p:pic>
        <p:nvPicPr>
          <p:cNvPr id="208" name="Google Shape;208;p13"/>
          <p:cNvPicPr preferRelativeResize="0"/>
          <p:nvPr/>
        </p:nvPicPr>
        <p:blipFill rotWithShape="1">
          <a:blip r:embed="rId3">
            <a:alphaModFix/>
          </a:blip>
          <a:srcRect/>
          <a:stretch/>
        </p:blipFill>
        <p:spPr>
          <a:xfrm>
            <a:off x="143555" y="281174"/>
            <a:ext cx="5947261" cy="2626345"/>
          </a:xfrm>
          <a:prstGeom prst="rect">
            <a:avLst/>
          </a:prstGeom>
          <a:noFill/>
          <a:ln>
            <a:noFill/>
          </a:ln>
        </p:spPr>
      </p:pic>
      <p:sp>
        <p:nvSpPr>
          <p:cNvPr id="209" name="Google Shape;209;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a:t>
            </a:fld>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fr-FR"/>
              <a:t>La 5G et l’industrie</a:t>
            </a:r>
            <a:endParaRPr/>
          </a:p>
        </p:txBody>
      </p:sp>
      <p:sp>
        <p:nvSpPr>
          <p:cNvPr id="215" name="Google Shape;215;p14"/>
          <p:cNvSpPr txBox="1">
            <a:spLocks noGrp="1"/>
          </p:cNvSpPr>
          <p:nvPr>
            <p:ph type="body" idx="1"/>
          </p:nvPr>
        </p:nvSpPr>
        <p:spPr>
          <a:xfrm>
            <a:off x="2739539" y="1197405"/>
            <a:ext cx="5947261" cy="35761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fr-FR"/>
              <a:t>L’interaction entre les machines</a:t>
            </a:r>
            <a:endParaRPr/>
          </a:p>
          <a:p>
            <a:pPr marL="342900" lvl="0" indent="-342900" algn="l" rtl="0">
              <a:spcBef>
                <a:spcPts val="560"/>
              </a:spcBef>
              <a:spcAft>
                <a:spcPts val="0"/>
              </a:spcAft>
              <a:buClr>
                <a:schemeClr val="lt1"/>
              </a:buClr>
              <a:buSzPts val="2800"/>
              <a:buChar char="•"/>
            </a:pPr>
            <a:r>
              <a:rPr lang="fr-FR"/>
              <a:t>Les boucles de régulation</a:t>
            </a:r>
            <a:endParaRPr/>
          </a:p>
          <a:p>
            <a:pPr marL="342900" lvl="0" indent="-342900" algn="l" rtl="0">
              <a:spcBef>
                <a:spcPts val="560"/>
              </a:spcBef>
              <a:spcAft>
                <a:spcPts val="0"/>
              </a:spcAft>
              <a:buClr>
                <a:schemeClr val="lt1"/>
              </a:buClr>
              <a:buSzPts val="2800"/>
              <a:buChar char="•"/>
            </a:pPr>
            <a:r>
              <a:rPr lang="fr-FR"/>
              <a:t>Les capteurs sans fil</a:t>
            </a:r>
            <a:endParaRPr/>
          </a:p>
          <a:p>
            <a:pPr marL="342900" lvl="0" indent="-342900" algn="l" rtl="0">
              <a:spcBef>
                <a:spcPts val="560"/>
              </a:spcBef>
              <a:spcAft>
                <a:spcPts val="0"/>
              </a:spcAft>
              <a:buClr>
                <a:schemeClr val="lt1"/>
              </a:buClr>
              <a:buSzPts val="2800"/>
              <a:buChar char="•"/>
            </a:pPr>
            <a:r>
              <a:rPr lang="fr-FR"/>
              <a:t>Les véhicules autonomes (AGV)</a:t>
            </a:r>
            <a:endParaRPr/>
          </a:p>
          <a:p>
            <a:pPr marL="342900" lvl="0" indent="-342900" algn="l" rtl="0">
              <a:spcBef>
                <a:spcPts val="560"/>
              </a:spcBef>
              <a:spcAft>
                <a:spcPts val="0"/>
              </a:spcAft>
              <a:buClr>
                <a:schemeClr val="lt1"/>
              </a:buClr>
              <a:buSzPts val="2800"/>
              <a:buChar char="•"/>
            </a:pPr>
            <a:r>
              <a:rPr lang="fr-FR"/>
              <a:t>La réalité augmentée (RA)</a:t>
            </a:r>
            <a:endParaRPr/>
          </a:p>
        </p:txBody>
      </p:sp>
      <p:sp>
        <p:nvSpPr>
          <p:cNvPr id="216" name="Google Shape;216;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14</a:t>
            </a:fld>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000"/>
                                        <p:tgtEl>
                                          <p:spTgt spid="2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
                                            <p:txEl>
                                              <p:pRg st="1" end="1"/>
                                            </p:txEl>
                                          </p:spTgt>
                                        </p:tgtEl>
                                        <p:attrNameLst>
                                          <p:attrName>style.visibility</p:attrName>
                                        </p:attrNameLst>
                                      </p:cBhvr>
                                      <p:to>
                                        <p:strVal val="visible"/>
                                      </p:to>
                                    </p:set>
                                    <p:animEffect transition="in" filter="fade">
                                      <p:cBhvr>
                                        <p:cTn id="10" dur="1000"/>
                                        <p:tgtEl>
                                          <p:spTgt spid="2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5">
                                            <p:txEl>
                                              <p:pRg st="2" end="2"/>
                                            </p:txEl>
                                          </p:spTgt>
                                        </p:tgtEl>
                                        <p:attrNameLst>
                                          <p:attrName>style.visibility</p:attrName>
                                        </p:attrNameLst>
                                      </p:cBhvr>
                                      <p:to>
                                        <p:strVal val="visible"/>
                                      </p:to>
                                    </p:set>
                                    <p:animEffect transition="in" filter="fade">
                                      <p:cBhvr>
                                        <p:cTn id="13" dur="1000"/>
                                        <p:tgtEl>
                                          <p:spTgt spid="2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15">
                                            <p:txEl>
                                              <p:pRg st="3" end="3"/>
                                            </p:txEl>
                                          </p:spTgt>
                                        </p:tgtEl>
                                        <p:attrNameLst>
                                          <p:attrName>style.visibility</p:attrName>
                                        </p:attrNameLst>
                                      </p:cBhvr>
                                      <p:to>
                                        <p:strVal val="visible"/>
                                      </p:to>
                                    </p:set>
                                    <p:animEffect transition="in" filter="fade">
                                      <p:cBhvr>
                                        <p:cTn id="16" dur="1000"/>
                                        <p:tgtEl>
                                          <p:spTgt spid="2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15">
                                            <p:txEl>
                                              <p:pRg st="4" end="4"/>
                                            </p:txEl>
                                          </p:spTgt>
                                        </p:tgtEl>
                                        <p:attrNameLst>
                                          <p:attrName>style.visibility</p:attrName>
                                        </p:attrNameLst>
                                      </p:cBhvr>
                                      <p:to>
                                        <p:strVal val="visible"/>
                                      </p:to>
                                    </p:set>
                                    <p:animEffect transition="in" filter="fade">
                                      <p:cBhvr>
                                        <p:cTn id="19" dur="1000"/>
                                        <p:tgtEl>
                                          <p:spTgt spid="2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00B0F0"/>
              </a:buClr>
              <a:buSzPct val="100000"/>
              <a:buFont typeface="Calibri"/>
              <a:buNone/>
            </a:pPr>
            <a:r>
              <a:rPr lang="fr-FR" dirty="0"/>
              <a:t>Les usines connectées en France</a:t>
            </a:r>
            <a:endParaRPr dirty="0"/>
          </a:p>
        </p:txBody>
      </p:sp>
      <p:sp>
        <p:nvSpPr>
          <p:cNvPr id="222" name="Google Shape;222;p15"/>
          <p:cNvSpPr txBox="1">
            <a:spLocks noGrp="1"/>
          </p:cNvSpPr>
          <p:nvPr>
            <p:ph type="body" idx="1"/>
          </p:nvPr>
        </p:nvSpPr>
        <p:spPr>
          <a:xfrm>
            <a:off x="2739539" y="1197405"/>
            <a:ext cx="5947261" cy="3576168"/>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lt1"/>
              </a:buClr>
              <a:buSzPct val="100000"/>
              <a:buChar char="•"/>
            </a:pPr>
            <a:r>
              <a:rPr lang="fr-FR"/>
              <a:t>Le site Schneider Electric du Vaudreuil, deux cas d’usage en test</a:t>
            </a:r>
            <a:endParaRPr/>
          </a:p>
          <a:p>
            <a:pPr marL="742950" lvl="1" indent="-285750" algn="l" rtl="0">
              <a:spcBef>
                <a:spcPts val="434"/>
              </a:spcBef>
              <a:spcAft>
                <a:spcPts val="0"/>
              </a:spcAft>
              <a:buClr>
                <a:schemeClr val="lt1"/>
              </a:buClr>
              <a:buSzPct val="100000"/>
              <a:buFont typeface="Noto Sans Symbols"/>
              <a:buChar char="⮚"/>
            </a:pPr>
            <a:r>
              <a:rPr lang="fr-FR"/>
              <a:t> La réalité virtuelle pour optimiser la maintenance des machines</a:t>
            </a:r>
            <a:endParaRPr/>
          </a:p>
          <a:p>
            <a:pPr marL="742950" lvl="1" indent="-285750" algn="l" rtl="0">
              <a:spcBef>
                <a:spcPts val="434"/>
              </a:spcBef>
              <a:spcAft>
                <a:spcPts val="0"/>
              </a:spcAft>
              <a:buClr>
                <a:schemeClr val="lt1"/>
              </a:buClr>
              <a:buSzPct val="100000"/>
              <a:buFont typeface="Noto Sans Symbols"/>
              <a:buChar char="⮚"/>
            </a:pPr>
            <a:r>
              <a:rPr lang="fr-FR"/>
              <a:t> Un robot de téléprésence pour déambuler dans l’usine depuis l’autre bout du monde</a:t>
            </a:r>
            <a:endParaRPr/>
          </a:p>
          <a:p>
            <a:pPr marL="342900" lvl="0" indent="-342900" algn="l" rtl="0">
              <a:spcBef>
                <a:spcPts val="434"/>
              </a:spcBef>
              <a:spcAft>
                <a:spcPts val="0"/>
              </a:spcAft>
              <a:buClr>
                <a:schemeClr val="lt1"/>
              </a:buClr>
              <a:buSzPct val="100000"/>
              <a:buChar char="•"/>
            </a:pPr>
            <a:r>
              <a:rPr lang="fr-FR"/>
              <a:t>Le projet Symbiose, une usine 4.0 en France avec Lacroix Electronics pour fin 2021</a:t>
            </a:r>
            <a:endParaRPr/>
          </a:p>
          <a:p>
            <a:pPr marL="742950" lvl="1" indent="-285750" algn="l" rtl="0">
              <a:spcBef>
                <a:spcPts val="434"/>
              </a:spcBef>
              <a:spcAft>
                <a:spcPts val="0"/>
              </a:spcAft>
              <a:buClr>
                <a:schemeClr val="lt1"/>
              </a:buClr>
              <a:buSzPct val="100000"/>
              <a:buFont typeface="Noto Sans Symbols"/>
              <a:buChar char="⮚"/>
            </a:pPr>
            <a:r>
              <a:rPr lang="fr-FR"/>
              <a:t> performance industrielle</a:t>
            </a:r>
            <a:endParaRPr/>
          </a:p>
          <a:p>
            <a:pPr marL="742950" lvl="1" indent="-285750" algn="l" rtl="0">
              <a:spcBef>
                <a:spcPts val="434"/>
              </a:spcBef>
              <a:spcAft>
                <a:spcPts val="0"/>
              </a:spcAft>
              <a:buClr>
                <a:schemeClr val="lt1"/>
              </a:buClr>
              <a:buSzPct val="100000"/>
              <a:buFont typeface="Noto Sans Symbols"/>
              <a:buChar char="⮚"/>
            </a:pPr>
            <a:r>
              <a:rPr lang="fr-FR"/>
              <a:t> écosystème connecté</a:t>
            </a:r>
            <a:endParaRPr/>
          </a:p>
          <a:p>
            <a:pPr marL="742950" lvl="1" indent="-285750" algn="l" rtl="0">
              <a:spcBef>
                <a:spcPts val="434"/>
              </a:spcBef>
              <a:spcAft>
                <a:spcPts val="0"/>
              </a:spcAft>
              <a:buClr>
                <a:schemeClr val="lt1"/>
              </a:buClr>
              <a:buSzPct val="100000"/>
              <a:buFont typeface="Noto Sans Symbols"/>
              <a:buChar char="⮚"/>
            </a:pPr>
            <a:r>
              <a:rPr lang="fr-FR"/>
              <a:t> opérateur augmenté</a:t>
            </a:r>
            <a:endParaRPr/>
          </a:p>
          <a:p>
            <a:pPr marL="742950" lvl="1" indent="-147955" algn="l" rtl="0">
              <a:spcBef>
                <a:spcPts val="434"/>
              </a:spcBef>
              <a:spcAft>
                <a:spcPts val="0"/>
              </a:spcAft>
              <a:buClr>
                <a:schemeClr val="lt1"/>
              </a:buClr>
              <a:buSzPct val="100000"/>
              <a:buFont typeface="Noto Sans Symbols"/>
              <a:buNone/>
            </a:pPr>
            <a:endParaRPr/>
          </a:p>
        </p:txBody>
      </p:sp>
      <p:sp>
        <p:nvSpPr>
          <p:cNvPr id="223" name="Google Shape;223;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15</a:t>
            </a:fld>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A8E846-3B7B-4650-BA57-F4F0B14D9653}"/>
              </a:ext>
            </a:extLst>
          </p:cNvPr>
          <p:cNvSpPr>
            <a:spLocks noGrp="1"/>
          </p:cNvSpPr>
          <p:nvPr>
            <p:ph type="title"/>
          </p:nvPr>
        </p:nvSpPr>
        <p:spPr/>
        <p:txBody>
          <a:bodyPr/>
          <a:lstStyle/>
          <a:p>
            <a:r>
              <a:rPr lang="fr-FR" dirty="0"/>
              <a:t>La 5G et la ville intelligente </a:t>
            </a:r>
          </a:p>
        </p:txBody>
      </p:sp>
      <p:sp>
        <p:nvSpPr>
          <p:cNvPr id="3" name="Espace réservé du texte 2">
            <a:extLst>
              <a:ext uri="{FF2B5EF4-FFF2-40B4-BE49-F238E27FC236}">
                <a16:creationId xmlns:a16="http://schemas.microsoft.com/office/drawing/2014/main" id="{8D31ADE2-F63C-4667-A57E-FDB78AFB4489}"/>
              </a:ext>
            </a:extLst>
          </p:cNvPr>
          <p:cNvSpPr>
            <a:spLocks noGrp="1"/>
          </p:cNvSpPr>
          <p:nvPr>
            <p:ph type="body" idx="1"/>
          </p:nvPr>
        </p:nvSpPr>
        <p:spPr>
          <a:xfrm>
            <a:off x="4614422" y="1197405"/>
            <a:ext cx="4072378" cy="3576168"/>
          </a:xfrm>
        </p:spPr>
        <p:txBody>
          <a:bodyPr>
            <a:normAutofit/>
          </a:bodyPr>
          <a:lstStyle/>
          <a:p>
            <a:pPr marL="50800" indent="0">
              <a:buNone/>
            </a:pPr>
            <a:endParaRPr lang="fr-FR" sz="1400" b="1" i="0" dirty="0">
              <a:solidFill>
                <a:schemeClr val="bg1"/>
              </a:solidFill>
              <a:effectLst/>
              <a:latin typeface="Calibri" panose="020F0502020204030204" pitchFamily="34" charset="0"/>
              <a:cs typeface="Calibri" panose="020F0502020204030204" pitchFamily="34" charset="0"/>
            </a:endParaRPr>
          </a:p>
          <a:p>
            <a:r>
              <a:rPr lang="fr-FR" sz="1400" b="1" i="0" dirty="0">
                <a:solidFill>
                  <a:schemeClr val="bg1"/>
                </a:solidFill>
                <a:effectLst/>
                <a:latin typeface="Calibri" panose="020F0502020204030204" pitchFamily="34" charset="0"/>
                <a:cs typeface="Calibri" panose="020F0502020204030204" pitchFamily="34" charset="0"/>
              </a:rPr>
              <a:t>En 2050, la population mondiale sera constitué de plus de 60% de citadins </a:t>
            </a:r>
          </a:p>
          <a:p>
            <a:r>
              <a:rPr lang="fr-FR" sz="1400" b="1" i="0" dirty="0">
                <a:solidFill>
                  <a:schemeClr val="bg1"/>
                </a:solidFill>
                <a:effectLst/>
                <a:latin typeface="Calibri" panose="020F0502020204030204" pitchFamily="34" charset="0"/>
                <a:cs typeface="Calibri" panose="020F0502020204030204" pitchFamily="34" charset="0"/>
              </a:rPr>
              <a:t>Le très haute connectivité de la 5G permettra l’émergence d’applications diverses et variés pour la ville </a:t>
            </a:r>
          </a:p>
          <a:p>
            <a:r>
              <a:rPr lang="fr-FR" sz="1400" b="1" i="0" dirty="0">
                <a:solidFill>
                  <a:schemeClr val="bg1"/>
                </a:solidFill>
                <a:effectLst/>
                <a:latin typeface="Calibri" panose="020F0502020204030204" pitchFamily="34" charset="0"/>
                <a:cs typeface="Calibri" panose="020F0502020204030204" pitchFamily="34" charset="0"/>
              </a:rPr>
              <a:t>la 5G permettra aux villes de mieux maîtriser leurs investissements et de proposer des services adaptées</a:t>
            </a:r>
            <a:endParaRPr lang="fr-FR" sz="1400" dirty="0">
              <a:solidFill>
                <a:schemeClr val="bg1"/>
              </a:solidFill>
              <a:latin typeface="Calibri" panose="020F0502020204030204" pitchFamily="34" charset="0"/>
              <a:cs typeface="Calibri" panose="020F0502020204030204" pitchFamily="34" charset="0"/>
            </a:endParaRPr>
          </a:p>
          <a:p>
            <a:endParaRPr lang="fr-FR" dirty="0"/>
          </a:p>
        </p:txBody>
      </p:sp>
      <p:sp>
        <p:nvSpPr>
          <p:cNvPr id="4" name="Espace réservé du numéro de diapositive 3">
            <a:extLst>
              <a:ext uri="{FF2B5EF4-FFF2-40B4-BE49-F238E27FC236}">
                <a16:creationId xmlns:a16="http://schemas.microsoft.com/office/drawing/2014/main" id="{05615BBD-5C2F-4FC1-AD7E-9429FD83F2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pic>
        <p:nvPicPr>
          <p:cNvPr id="5" name="Picture 2" descr="Smart City, IoT et choix du réseau (1/2) : l'IoT dans la stratégie ...">
            <a:extLst>
              <a:ext uri="{FF2B5EF4-FFF2-40B4-BE49-F238E27FC236}">
                <a16:creationId xmlns:a16="http://schemas.microsoft.com/office/drawing/2014/main" id="{AD3681D3-6771-4DFE-BFFC-36618393E0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4187" y="1197405"/>
            <a:ext cx="4072377" cy="3569858"/>
          </a:xfrm>
          <a:prstGeom prst="rect">
            <a:avLst/>
          </a:prstGeom>
          <a:solidFill>
            <a:srgbClr val="FFFFFF"/>
          </a:solidFill>
        </p:spPr>
      </p:pic>
    </p:spTree>
    <p:extLst>
      <p:ext uri="{BB962C8B-B14F-4D97-AF65-F5344CB8AC3E}">
        <p14:creationId xmlns:p14="http://schemas.microsoft.com/office/powerpoint/2010/main" val="140477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ctrTitle"/>
          </p:nvPr>
        </p:nvSpPr>
        <p:spPr>
          <a:xfrm>
            <a:off x="1670606" y="2419044"/>
            <a:ext cx="7016194" cy="973873"/>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fontScale="90000"/>
          </a:bodyPr>
          <a:lstStyle/>
          <a:p>
            <a:pPr marL="0" lvl="0" indent="0" algn="r" rtl="0">
              <a:spcBef>
                <a:spcPts val="0"/>
              </a:spcBef>
              <a:spcAft>
                <a:spcPts val="0"/>
              </a:spcAft>
              <a:buClr>
                <a:schemeClr val="lt1"/>
              </a:buClr>
              <a:buSzPct val="100000"/>
              <a:buFont typeface="Calibri"/>
              <a:buNone/>
            </a:pPr>
            <a:r>
              <a:rPr lang="fr-FR"/>
              <a:t>5G : quel impact sur la Société ? </a:t>
            </a:r>
            <a:br>
              <a:rPr lang="fr-FR"/>
            </a:br>
            <a:endParaRPr/>
          </a:p>
        </p:txBody>
      </p:sp>
      <p:sp>
        <p:nvSpPr>
          <p:cNvPr id="229" name="Google Shape;229;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17</a:t>
            </a:fld>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A21D6146-C546-4A77-94E4-E307DC3CD60D}"/>
              </a:ext>
            </a:extLst>
          </p:cNvPr>
          <p:cNvSpPr>
            <a:spLocks noGrp="1"/>
          </p:cNvSpPr>
          <p:nvPr>
            <p:ph type="body" idx="1"/>
          </p:nvPr>
        </p:nvSpPr>
        <p:spPr>
          <a:xfrm>
            <a:off x="4723075" y="1478308"/>
            <a:ext cx="3963725" cy="3014362"/>
          </a:xfrm>
        </p:spPr>
        <p:txBody>
          <a:bodyPr>
            <a:normAutofit/>
          </a:bodyPr>
          <a:lstStyle/>
          <a:p>
            <a:r>
              <a:rPr lang="fr-FR" sz="1400" dirty="0"/>
              <a:t>La nouveauté principale par rapport aux générations précédentes est que les innovations de la 5G concerneront tous les secteurs</a:t>
            </a:r>
          </a:p>
          <a:p>
            <a:r>
              <a:rPr lang="fr-FR" sz="1400" dirty="0"/>
              <a:t>La 5G ouvrira la voie aux innovations</a:t>
            </a:r>
          </a:p>
          <a:p>
            <a:r>
              <a:rPr lang="fr-FR" sz="1400" dirty="0"/>
              <a:t>La 5G constitue aussi en enjeu de compétitivité pour le pays</a:t>
            </a:r>
          </a:p>
          <a:p>
            <a:endParaRPr lang="fr-FR" sz="1400" dirty="0"/>
          </a:p>
        </p:txBody>
      </p:sp>
      <p:sp>
        <p:nvSpPr>
          <p:cNvPr id="4" name="Espace réservé du numéro de diapositive 3">
            <a:extLst>
              <a:ext uri="{FF2B5EF4-FFF2-40B4-BE49-F238E27FC236}">
                <a16:creationId xmlns:a16="http://schemas.microsoft.com/office/drawing/2014/main" id="{7688D599-A9E6-41BE-85FC-36CF186A1A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a:p>
        </p:txBody>
      </p:sp>
      <p:sp>
        <p:nvSpPr>
          <p:cNvPr id="5" name="Google Shape;234;p17">
            <a:extLst>
              <a:ext uri="{FF2B5EF4-FFF2-40B4-BE49-F238E27FC236}">
                <a16:creationId xmlns:a16="http://schemas.microsoft.com/office/drawing/2014/main" id="{A1EDB084-C3C3-4327-AF0C-0CC060A9DAD6}"/>
              </a:ext>
            </a:extLst>
          </p:cNvPr>
          <p:cNvSpPr txBox="1">
            <a:spLocks noGrp="1"/>
          </p:cNvSpPr>
          <p:nvPr>
            <p:ph type="title"/>
          </p:nvPr>
        </p:nvSpPr>
        <p:spPr>
          <a:xfrm>
            <a:off x="2740025" y="376238"/>
            <a:ext cx="5946775" cy="76358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fr-FR" dirty="0"/>
              <a:t>Les nouveaux impacts de la 5G</a:t>
            </a:r>
            <a:endParaRPr dirty="0"/>
          </a:p>
        </p:txBody>
      </p:sp>
      <p:pic>
        <p:nvPicPr>
          <p:cNvPr id="6" name="Google Shape;235;p17">
            <a:extLst>
              <a:ext uri="{FF2B5EF4-FFF2-40B4-BE49-F238E27FC236}">
                <a16:creationId xmlns:a16="http://schemas.microsoft.com/office/drawing/2014/main" id="{F210867C-A712-40A9-991E-76BF942D24BA}"/>
              </a:ext>
            </a:extLst>
          </p:cNvPr>
          <p:cNvPicPr preferRelativeResize="0"/>
          <p:nvPr/>
        </p:nvPicPr>
        <p:blipFill rotWithShape="1">
          <a:blip r:embed="rId2">
            <a:alphaModFix/>
          </a:blip>
          <a:srcRect/>
          <a:stretch/>
        </p:blipFill>
        <p:spPr>
          <a:xfrm>
            <a:off x="234564" y="1478308"/>
            <a:ext cx="4038600" cy="3014362"/>
          </a:xfrm>
          <a:prstGeom prst="rect">
            <a:avLst/>
          </a:prstGeom>
          <a:noFill/>
          <a:ln>
            <a:noFill/>
          </a:ln>
        </p:spPr>
      </p:pic>
      <p:sp>
        <p:nvSpPr>
          <p:cNvPr id="7" name="Google Shape;237;p17">
            <a:extLst>
              <a:ext uri="{FF2B5EF4-FFF2-40B4-BE49-F238E27FC236}">
                <a16:creationId xmlns:a16="http://schemas.microsoft.com/office/drawing/2014/main" id="{0A45E5DA-30A3-45C4-AE81-93DBF6B52161}"/>
              </a:ext>
            </a:extLst>
          </p:cNvPr>
          <p:cNvSpPr txBox="1"/>
          <p:nvPr/>
        </p:nvSpPr>
        <p:spPr>
          <a:xfrm>
            <a:off x="170669" y="4490264"/>
            <a:ext cx="198516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dirty="0">
                <a:solidFill>
                  <a:schemeClr val="bg1"/>
                </a:solidFill>
                <a:latin typeface="Calibri"/>
                <a:ea typeface="Calibri"/>
                <a:cs typeface="Calibri"/>
                <a:sym typeface="Calibri"/>
              </a:rPr>
              <a:t>Source : Accenture </a:t>
            </a:r>
            <a:r>
              <a:rPr lang="fr-FR" sz="1200" dirty="0" err="1">
                <a:solidFill>
                  <a:schemeClr val="bg1"/>
                </a:solidFill>
                <a:latin typeface="Calibri"/>
                <a:ea typeface="Calibri"/>
                <a:cs typeface="Calibri"/>
                <a:sym typeface="Calibri"/>
              </a:rPr>
              <a:t>Analysis</a:t>
            </a:r>
            <a:endParaRPr sz="1200" dirty="0">
              <a:solidFill>
                <a:schemeClr val="bg1"/>
              </a:solidFill>
              <a:latin typeface="Calibri"/>
              <a:ea typeface="Calibri"/>
              <a:cs typeface="Calibri"/>
              <a:sym typeface="Calibri"/>
            </a:endParaRPr>
          </a:p>
        </p:txBody>
      </p:sp>
      <p:sp>
        <p:nvSpPr>
          <p:cNvPr id="8" name="Google Shape;238;p17">
            <a:extLst>
              <a:ext uri="{FF2B5EF4-FFF2-40B4-BE49-F238E27FC236}">
                <a16:creationId xmlns:a16="http://schemas.microsoft.com/office/drawing/2014/main" id="{58FD1BA6-E557-4044-9BD8-7C9961F5E96A}"/>
              </a:ext>
            </a:extLst>
          </p:cNvPr>
          <p:cNvSpPr txBox="1"/>
          <p:nvPr/>
        </p:nvSpPr>
        <p:spPr>
          <a:xfrm>
            <a:off x="2815892" y="1000122"/>
            <a:ext cx="351221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dirty="0">
                <a:solidFill>
                  <a:schemeClr val="bg1"/>
                </a:solidFill>
                <a:latin typeface="Calibri"/>
                <a:ea typeface="Calibri"/>
                <a:cs typeface="Calibri"/>
                <a:sym typeface="Calibri"/>
              </a:rPr>
              <a:t>La diversité des besoins change les règles du jeu</a:t>
            </a:r>
            <a:endParaRPr dirty="0">
              <a:solidFill>
                <a:schemeClr val="bg1"/>
              </a:solidFill>
            </a:endParaRPr>
          </a:p>
        </p:txBody>
      </p:sp>
    </p:spTree>
    <p:extLst>
      <p:ext uri="{BB962C8B-B14F-4D97-AF65-F5344CB8AC3E}">
        <p14:creationId xmlns:p14="http://schemas.microsoft.com/office/powerpoint/2010/main" val="1175607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DA69CF1-19F8-45C0-BBAB-F7676BA7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a:p>
        </p:txBody>
      </p:sp>
      <p:sp>
        <p:nvSpPr>
          <p:cNvPr id="5" name="Google Shape;245;p18">
            <a:extLst>
              <a:ext uri="{FF2B5EF4-FFF2-40B4-BE49-F238E27FC236}">
                <a16:creationId xmlns:a16="http://schemas.microsoft.com/office/drawing/2014/main" id="{0066C3DF-A2DA-471E-99A9-8B60B9F9E393}"/>
              </a:ext>
            </a:extLst>
          </p:cNvPr>
          <p:cNvSpPr txBox="1">
            <a:spLocks noGrp="1"/>
          </p:cNvSpPr>
          <p:nvPr>
            <p:ph type="title"/>
          </p:nvPr>
        </p:nvSpPr>
        <p:spPr>
          <a:xfrm>
            <a:off x="1" y="376238"/>
            <a:ext cx="8686800" cy="76358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ct val="100000"/>
              <a:buFont typeface="Calibri"/>
              <a:buNone/>
            </a:pPr>
            <a:r>
              <a:rPr lang="fr-FR" sz="2800" dirty="0"/>
              <a:t>Aspects économiques</a:t>
            </a:r>
            <a:endParaRPr sz="2800" dirty="0"/>
          </a:p>
        </p:txBody>
      </p:sp>
      <p:sp>
        <p:nvSpPr>
          <p:cNvPr id="9" name="Google Shape;247;p18">
            <a:extLst>
              <a:ext uri="{FF2B5EF4-FFF2-40B4-BE49-F238E27FC236}">
                <a16:creationId xmlns:a16="http://schemas.microsoft.com/office/drawing/2014/main" id="{12E0BE73-C4DA-44D0-8DB2-9F5DF2F10C20}"/>
              </a:ext>
            </a:extLst>
          </p:cNvPr>
          <p:cNvSpPr txBox="1"/>
          <p:nvPr/>
        </p:nvSpPr>
        <p:spPr>
          <a:xfrm>
            <a:off x="369452" y="4420555"/>
            <a:ext cx="183246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100" dirty="0">
                <a:solidFill>
                  <a:schemeClr val="bg1"/>
                </a:solidFill>
                <a:latin typeface="Calibri"/>
                <a:ea typeface="Calibri"/>
                <a:cs typeface="Calibri"/>
                <a:sym typeface="Calibri"/>
              </a:rPr>
              <a:t>Source : OMDIA</a:t>
            </a:r>
            <a:endParaRPr sz="1800" dirty="0">
              <a:solidFill>
                <a:schemeClr val="bg1"/>
              </a:solidFill>
              <a:latin typeface="Calibri"/>
              <a:ea typeface="Calibri"/>
              <a:cs typeface="Calibri"/>
              <a:sym typeface="Calibri"/>
            </a:endParaRPr>
          </a:p>
        </p:txBody>
      </p:sp>
      <p:pic>
        <p:nvPicPr>
          <p:cNvPr id="13" name="Image 12">
            <a:extLst>
              <a:ext uri="{FF2B5EF4-FFF2-40B4-BE49-F238E27FC236}">
                <a16:creationId xmlns:a16="http://schemas.microsoft.com/office/drawing/2014/main" id="{6B5963B3-B6C5-4FDE-B7AC-899DDEC98F0A}"/>
              </a:ext>
            </a:extLst>
          </p:cNvPr>
          <p:cNvPicPr>
            <a:picLocks noChangeAspect="1"/>
          </p:cNvPicPr>
          <p:nvPr/>
        </p:nvPicPr>
        <p:blipFill>
          <a:blip r:embed="rId3"/>
          <a:stretch>
            <a:fillRect/>
          </a:stretch>
        </p:blipFill>
        <p:spPr>
          <a:xfrm>
            <a:off x="156170" y="1240505"/>
            <a:ext cx="4611139" cy="3426077"/>
          </a:xfrm>
          <a:prstGeom prst="rect">
            <a:avLst/>
          </a:prstGeom>
        </p:spPr>
      </p:pic>
      <p:sp>
        <p:nvSpPr>
          <p:cNvPr id="14" name="Espace réservé du texte 2">
            <a:extLst>
              <a:ext uri="{FF2B5EF4-FFF2-40B4-BE49-F238E27FC236}">
                <a16:creationId xmlns:a16="http://schemas.microsoft.com/office/drawing/2014/main" id="{DAB51887-0B38-4C07-AF4D-FF786A337C86}"/>
              </a:ext>
            </a:extLst>
          </p:cNvPr>
          <p:cNvSpPr>
            <a:spLocks noGrp="1"/>
          </p:cNvSpPr>
          <p:nvPr>
            <p:ph type="body" idx="1"/>
          </p:nvPr>
        </p:nvSpPr>
        <p:spPr>
          <a:xfrm>
            <a:off x="5024105" y="1240505"/>
            <a:ext cx="3963725" cy="3441660"/>
          </a:xfrm>
        </p:spPr>
        <p:txBody>
          <a:bodyPr>
            <a:normAutofit/>
          </a:bodyPr>
          <a:lstStyle/>
          <a:p>
            <a:r>
              <a:rPr lang="fr-FR" sz="1400" dirty="0"/>
              <a:t>En matière d’emplois, la 5g permettra de créer plus de 400 milles emplois en France d’ici 2035</a:t>
            </a:r>
          </a:p>
          <a:p>
            <a:r>
              <a:rPr lang="fr-FR" sz="1400" dirty="0"/>
              <a:t>Une création de valeur de plus de 120 milliards de dollars</a:t>
            </a:r>
          </a:p>
        </p:txBody>
      </p:sp>
      <p:sp>
        <p:nvSpPr>
          <p:cNvPr id="15" name="ZoneTexte 14">
            <a:extLst>
              <a:ext uri="{FF2B5EF4-FFF2-40B4-BE49-F238E27FC236}">
                <a16:creationId xmlns:a16="http://schemas.microsoft.com/office/drawing/2014/main" id="{DF5722B7-8683-4E81-885D-7E3339FE040E}"/>
              </a:ext>
            </a:extLst>
          </p:cNvPr>
          <p:cNvSpPr txBox="1"/>
          <p:nvPr/>
        </p:nvSpPr>
        <p:spPr>
          <a:xfrm>
            <a:off x="156170" y="4682165"/>
            <a:ext cx="2133600" cy="276999"/>
          </a:xfrm>
          <a:prstGeom prst="rect">
            <a:avLst/>
          </a:prstGeom>
          <a:noFill/>
        </p:spPr>
        <p:txBody>
          <a:bodyPr wrap="square" rtlCol="0">
            <a:spAutoFit/>
          </a:bodyPr>
          <a:lstStyle/>
          <a:p>
            <a:r>
              <a:rPr lang="fr-FR" sz="1200" dirty="0">
                <a:solidFill>
                  <a:schemeClr val="bg1"/>
                </a:solidFill>
              </a:rPr>
              <a:t>Source: IHS </a:t>
            </a:r>
            <a:r>
              <a:rPr lang="fr-FR" sz="1200" dirty="0" err="1">
                <a:solidFill>
                  <a:schemeClr val="bg1"/>
                </a:solidFill>
              </a:rPr>
              <a:t>Markit</a:t>
            </a:r>
            <a:endParaRPr lang="fr-FR" sz="1200" dirty="0">
              <a:solidFill>
                <a:schemeClr val="bg1"/>
              </a:solidFill>
            </a:endParaRPr>
          </a:p>
        </p:txBody>
      </p:sp>
    </p:spTree>
    <p:extLst>
      <p:ext uri="{BB962C8B-B14F-4D97-AF65-F5344CB8AC3E}">
        <p14:creationId xmlns:p14="http://schemas.microsoft.com/office/powerpoint/2010/main" val="387319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739538" y="376237"/>
            <a:ext cx="5947261"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fr-FR"/>
              <a:t>Plan</a:t>
            </a:r>
            <a:endParaRPr/>
          </a:p>
        </p:txBody>
      </p:sp>
      <p:sp>
        <p:nvSpPr>
          <p:cNvPr id="104" name="Google Shape;104;p2"/>
          <p:cNvSpPr txBox="1">
            <a:spLocks noGrp="1"/>
          </p:cNvSpPr>
          <p:nvPr>
            <p:ph type="body" idx="1"/>
          </p:nvPr>
        </p:nvSpPr>
        <p:spPr>
          <a:xfrm>
            <a:off x="2739539" y="1197405"/>
            <a:ext cx="5947261" cy="35761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fr-FR"/>
              <a:t>La 5G, Définitions et déploiement </a:t>
            </a:r>
            <a:endParaRPr/>
          </a:p>
          <a:p>
            <a:pPr marL="342900" lvl="0" indent="-342900" algn="l" rtl="0">
              <a:spcBef>
                <a:spcPts val="560"/>
              </a:spcBef>
              <a:spcAft>
                <a:spcPts val="0"/>
              </a:spcAft>
              <a:buClr>
                <a:schemeClr val="lt1"/>
              </a:buClr>
              <a:buSzPts val="2800"/>
              <a:buChar char="•"/>
            </a:pPr>
            <a:r>
              <a:rPr lang="fr-FR"/>
              <a:t>La 5G et la médecine</a:t>
            </a:r>
            <a:endParaRPr/>
          </a:p>
          <a:p>
            <a:pPr marL="342900" lvl="0" indent="-342900" algn="l" rtl="0">
              <a:spcBef>
                <a:spcPts val="560"/>
              </a:spcBef>
              <a:spcAft>
                <a:spcPts val="0"/>
              </a:spcAft>
              <a:buClr>
                <a:schemeClr val="lt1"/>
              </a:buClr>
              <a:buSzPts val="2800"/>
              <a:buChar char="•"/>
            </a:pPr>
            <a:r>
              <a:rPr lang="fr-FR"/>
              <a:t>La 5G et l’industrie</a:t>
            </a:r>
            <a:endParaRPr/>
          </a:p>
          <a:p>
            <a:pPr marL="342900" lvl="0" indent="-342900" algn="l" rtl="0">
              <a:spcBef>
                <a:spcPts val="560"/>
              </a:spcBef>
              <a:spcAft>
                <a:spcPts val="0"/>
              </a:spcAft>
              <a:buClr>
                <a:schemeClr val="lt1"/>
              </a:buClr>
              <a:buSzPts val="2800"/>
              <a:buChar char="•"/>
            </a:pPr>
            <a:r>
              <a:rPr lang="fr-FR"/>
              <a:t>La 5G et les Smart cities </a:t>
            </a:r>
            <a:endParaRPr/>
          </a:p>
          <a:p>
            <a:pPr marL="342900" lvl="0" indent="-342900" algn="l" rtl="0">
              <a:spcBef>
                <a:spcPts val="560"/>
              </a:spcBef>
              <a:spcAft>
                <a:spcPts val="0"/>
              </a:spcAft>
              <a:buClr>
                <a:schemeClr val="lt1"/>
              </a:buClr>
              <a:buSzPts val="2800"/>
              <a:buChar char="•"/>
            </a:pPr>
            <a:r>
              <a:rPr lang="fr-FR"/>
              <a:t>5G : quel impact sur la société ? </a:t>
            </a:r>
            <a:endParaRPr/>
          </a:p>
        </p:txBody>
      </p:sp>
      <p:sp>
        <p:nvSpPr>
          <p:cNvPr id="105" name="Google Shape;105;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957F9-5470-4641-9BFC-9AD30926AE71}"/>
              </a:ext>
            </a:extLst>
          </p:cNvPr>
          <p:cNvSpPr>
            <a:spLocks noGrp="1"/>
          </p:cNvSpPr>
          <p:nvPr>
            <p:ph type="title"/>
          </p:nvPr>
        </p:nvSpPr>
        <p:spPr>
          <a:xfrm>
            <a:off x="2739538" y="385115"/>
            <a:ext cx="5947261" cy="763525"/>
          </a:xfrm>
        </p:spPr>
        <p:txBody>
          <a:bodyPr/>
          <a:lstStyle/>
          <a:p>
            <a:r>
              <a:rPr lang="fr-FR" dirty="0"/>
              <a:t>Aspect économique</a:t>
            </a:r>
          </a:p>
        </p:txBody>
      </p:sp>
      <p:sp>
        <p:nvSpPr>
          <p:cNvPr id="4" name="Espace réservé du numéro de diapositive 3">
            <a:extLst>
              <a:ext uri="{FF2B5EF4-FFF2-40B4-BE49-F238E27FC236}">
                <a16:creationId xmlns:a16="http://schemas.microsoft.com/office/drawing/2014/main" id="{9BDCC84B-54BE-49BD-A5E0-1C0C06AC81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a:p>
        </p:txBody>
      </p:sp>
      <p:pic>
        <p:nvPicPr>
          <p:cNvPr id="6" name="Image 5">
            <a:extLst>
              <a:ext uri="{FF2B5EF4-FFF2-40B4-BE49-F238E27FC236}">
                <a16:creationId xmlns:a16="http://schemas.microsoft.com/office/drawing/2014/main" id="{F69414B5-34BA-4A0D-AAA5-950EE7B9FC70}"/>
              </a:ext>
            </a:extLst>
          </p:cNvPr>
          <p:cNvPicPr>
            <a:picLocks noChangeAspect="1"/>
          </p:cNvPicPr>
          <p:nvPr/>
        </p:nvPicPr>
        <p:blipFill>
          <a:blip r:embed="rId2"/>
          <a:stretch>
            <a:fillRect/>
          </a:stretch>
        </p:blipFill>
        <p:spPr>
          <a:xfrm>
            <a:off x="87951" y="1502930"/>
            <a:ext cx="3995778" cy="2759078"/>
          </a:xfrm>
          <a:prstGeom prst="rect">
            <a:avLst/>
          </a:prstGeom>
        </p:spPr>
      </p:pic>
      <p:pic>
        <p:nvPicPr>
          <p:cNvPr id="8" name="Image 7">
            <a:extLst>
              <a:ext uri="{FF2B5EF4-FFF2-40B4-BE49-F238E27FC236}">
                <a16:creationId xmlns:a16="http://schemas.microsoft.com/office/drawing/2014/main" id="{ACA070A7-E235-48EE-875F-C49E888FCF5D}"/>
              </a:ext>
            </a:extLst>
          </p:cNvPr>
          <p:cNvPicPr>
            <a:picLocks noChangeAspect="1"/>
          </p:cNvPicPr>
          <p:nvPr/>
        </p:nvPicPr>
        <p:blipFill>
          <a:blip r:embed="rId3"/>
          <a:stretch>
            <a:fillRect/>
          </a:stretch>
        </p:blipFill>
        <p:spPr>
          <a:xfrm>
            <a:off x="4456591" y="1502931"/>
            <a:ext cx="4599460" cy="2759078"/>
          </a:xfrm>
          <a:prstGeom prst="rect">
            <a:avLst/>
          </a:prstGeom>
        </p:spPr>
      </p:pic>
    </p:spTree>
    <p:extLst>
      <p:ext uri="{BB962C8B-B14F-4D97-AF65-F5344CB8AC3E}">
        <p14:creationId xmlns:p14="http://schemas.microsoft.com/office/powerpoint/2010/main" val="2179928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8DCE7B4-EC20-49AA-999E-4B1669ED61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a:t>
            </a:fld>
            <a:endParaRPr lang="fr-FR"/>
          </a:p>
        </p:txBody>
      </p:sp>
      <p:sp>
        <p:nvSpPr>
          <p:cNvPr id="6" name="Google Shape;254;p19">
            <a:extLst>
              <a:ext uri="{FF2B5EF4-FFF2-40B4-BE49-F238E27FC236}">
                <a16:creationId xmlns:a16="http://schemas.microsoft.com/office/drawing/2014/main" id="{AC69D01D-6A30-4EF7-B041-DDE9374B2694}"/>
              </a:ext>
            </a:extLst>
          </p:cNvPr>
          <p:cNvSpPr txBox="1">
            <a:spLocks noGrp="1"/>
          </p:cNvSpPr>
          <p:nvPr>
            <p:ph type="title"/>
          </p:nvPr>
        </p:nvSpPr>
        <p:spPr>
          <a:xfrm>
            <a:off x="440730" y="376238"/>
            <a:ext cx="8246070" cy="763524"/>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lt1"/>
              </a:buClr>
              <a:buSzPct val="100000"/>
              <a:buFont typeface="Calibri"/>
              <a:buNone/>
            </a:pPr>
            <a:r>
              <a:rPr lang="fr-FR" dirty="0"/>
              <a:t>Aspects environnementales</a:t>
            </a:r>
            <a:endParaRPr dirty="0"/>
          </a:p>
        </p:txBody>
      </p:sp>
      <p:sp>
        <p:nvSpPr>
          <p:cNvPr id="7" name="Google Shape;257;p19">
            <a:extLst>
              <a:ext uri="{FF2B5EF4-FFF2-40B4-BE49-F238E27FC236}">
                <a16:creationId xmlns:a16="http://schemas.microsoft.com/office/drawing/2014/main" id="{F2C08AFF-D2BB-48BA-A425-C448E83337F2}"/>
              </a:ext>
            </a:extLst>
          </p:cNvPr>
          <p:cNvSpPr txBox="1"/>
          <p:nvPr/>
        </p:nvSpPr>
        <p:spPr>
          <a:xfrm>
            <a:off x="3358292" y="981416"/>
            <a:ext cx="35122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bg1"/>
                </a:solidFill>
                <a:latin typeface="Calibri"/>
                <a:ea typeface="Calibri"/>
                <a:cs typeface="Calibri"/>
                <a:sym typeface="Calibri"/>
              </a:rPr>
              <a:t>A-t-on vraiment besoin de la 5G ?</a:t>
            </a:r>
            <a:endParaRPr dirty="0">
              <a:solidFill>
                <a:schemeClr val="bg1"/>
              </a:solidFill>
            </a:endParaRPr>
          </a:p>
        </p:txBody>
      </p:sp>
      <p:sp>
        <p:nvSpPr>
          <p:cNvPr id="8" name="Google Shape;255;p19">
            <a:extLst>
              <a:ext uri="{FF2B5EF4-FFF2-40B4-BE49-F238E27FC236}">
                <a16:creationId xmlns:a16="http://schemas.microsoft.com/office/drawing/2014/main" id="{FA6551B4-ECD5-43DA-BF80-8C95AE2F0387}"/>
              </a:ext>
            </a:extLst>
          </p:cNvPr>
          <p:cNvSpPr txBox="1">
            <a:spLocks noGrp="1"/>
          </p:cNvSpPr>
          <p:nvPr>
            <p:ph type="body" idx="1"/>
          </p:nvPr>
        </p:nvSpPr>
        <p:spPr>
          <a:xfrm>
            <a:off x="4411061" y="1561735"/>
            <a:ext cx="4275739" cy="2959037"/>
          </a:xfrm>
          <a:prstGeom prst="rect">
            <a:avLst/>
          </a:prstGeom>
          <a:noFill/>
          <a:ln>
            <a:noFill/>
          </a:ln>
        </p:spPr>
        <p:txBody>
          <a:bodyPr spcFirstLastPara="1" wrap="square" lIns="91425" tIns="45700" rIns="91425" bIns="45700" anchor="t" anchorCtr="0">
            <a:normAutofit/>
          </a:bodyPr>
          <a:lstStyle/>
          <a:p>
            <a:pPr marL="171450" indent="-171450">
              <a:spcBef>
                <a:spcPts val="240"/>
              </a:spcBef>
              <a:buClr>
                <a:schemeClr val="bg1"/>
              </a:buClr>
              <a:buSzPts val="1200"/>
              <a:buFont typeface="Arial" panose="020B0604020202020204" pitchFamily="34" charset="0"/>
              <a:buChar char="•"/>
            </a:pPr>
            <a:r>
              <a:rPr lang="fr-FR" sz="1400" dirty="0">
                <a:solidFill>
                  <a:schemeClr val="bg1"/>
                </a:solidFill>
                <a:latin typeface="Calibri"/>
                <a:ea typeface="Calibri"/>
                <a:cs typeface="Calibri"/>
                <a:sym typeface="Calibri"/>
              </a:rPr>
              <a:t>Déployée en masse, la 5G va augmenter l’impact énergétique du numérique</a:t>
            </a:r>
          </a:p>
          <a:p>
            <a:pPr marL="0" indent="0">
              <a:spcBef>
                <a:spcPts val="240"/>
              </a:spcBef>
              <a:buClr>
                <a:schemeClr val="bg1"/>
              </a:buClr>
              <a:buSzPts val="1200"/>
              <a:buNone/>
            </a:pPr>
            <a:endParaRPr lang="fr-FR" sz="1400" dirty="0">
              <a:solidFill>
                <a:schemeClr val="bg1"/>
              </a:solidFill>
              <a:latin typeface="Calibri"/>
              <a:ea typeface="Calibri"/>
              <a:cs typeface="Calibri"/>
              <a:sym typeface="Calibri"/>
            </a:endParaRPr>
          </a:p>
          <a:p>
            <a:pPr marL="171450" indent="-171450">
              <a:spcBef>
                <a:spcPts val="240"/>
              </a:spcBef>
              <a:buClr>
                <a:schemeClr val="bg1"/>
              </a:buClr>
              <a:buSzPts val="1200"/>
              <a:buFont typeface="Arial" panose="020B0604020202020204" pitchFamily="34" charset="0"/>
              <a:buChar char="•"/>
            </a:pPr>
            <a:r>
              <a:rPr lang="fr-FR" sz="1400" dirty="0">
                <a:solidFill>
                  <a:schemeClr val="bg1"/>
                </a:solidFill>
                <a:latin typeface="Calibri"/>
                <a:ea typeface="Calibri"/>
                <a:cs typeface="Calibri"/>
                <a:sym typeface="Calibri"/>
              </a:rPr>
              <a:t>En cas de déploiement massif de la 5G, la consommation électrique des réseaux serait multipliée par 3,6, soit une hausse d’environ 12 TWh</a:t>
            </a:r>
          </a:p>
          <a:p>
            <a:pPr marL="0" indent="0">
              <a:spcBef>
                <a:spcPts val="240"/>
              </a:spcBef>
              <a:buClr>
                <a:schemeClr val="bg1"/>
              </a:buClr>
              <a:buSzPts val="1200"/>
              <a:buNone/>
            </a:pPr>
            <a:endParaRPr lang="fr-FR" sz="1400" dirty="0">
              <a:solidFill>
                <a:schemeClr val="bg1"/>
              </a:solidFill>
              <a:latin typeface="Calibri"/>
              <a:ea typeface="Calibri"/>
              <a:cs typeface="Calibri"/>
              <a:sym typeface="Calibri"/>
            </a:endParaRPr>
          </a:p>
          <a:p>
            <a:pPr marL="171450" indent="-171450">
              <a:spcBef>
                <a:spcPts val="240"/>
              </a:spcBef>
              <a:buClr>
                <a:schemeClr val="bg1"/>
              </a:buClr>
              <a:buSzPts val="1200"/>
              <a:buFont typeface="Arial" panose="020B0604020202020204" pitchFamily="34" charset="0"/>
              <a:buChar char="•"/>
            </a:pPr>
            <a:r>
              <a:rPr lang="fr-FR" sz="1400" dirty="0">
                <a:solidFill>
                  <a:schemeClr val="bg1"/>
                </a:solidFill>
                <a:latin typeface="Calibri"/>
                <a:ea typeface="Calibri"/>
                <a:cs typeface="Calibri"/>
                <a:sym typeface="Calibri"/>
              </a:rPr>
              <a:t>D’après le Haut Conseil pour le Climat, le déploiement de la 5G devrait engendrer une augmentation de 18 à 44 % de l’empreinte carbone du numérique à horizon 2030 </a:t>
            </a:r>
          </a:p>
          <a:p>
            <a:pPr marL="0" indent="0">
              <a:spcBef>
                <a:spcPts val="240"/>
              </a:spcBef>
              <a:buClr>
                <a:schemeClr val="bg1"/>
              </a:buClr>
              <a:buSzPts val="1200"/>
              <a:buNone/>
            </a:pPr>
            <a:endParaRPr lang="fr-FR" sz="1200" dirty="0">
              <a:solidFill>
                <a:schemeClr val="bg1"/>
              </a:solidFill>
            </a:endParaRPr>
          </a:p>
          <a:p>
            <a:pPr marL="171450" indent="-171450">
              <a:spcBef>
                <a:spcPts val="240"/>
              </a:spcBef>
              <a:buClr>
                <a:schemeClr val="bg1"/>
              </a:buClr>
              <a:buSzPts val="1200"/>
              <a:buFont typeface="Arial" panose="020B0604020202020204" pitchFamily="34" charset="0"/>
              <a:buChar char="•"/>
            </a:pPr>
            <a:endParaRPr lang="fr-FR" sz="1200" dirty="0">
              <a:solidFill>
                <a:schemeClr val="bg1"/>
              </a:solidFill>
            </a:endParaRPr>
          </a:p>
          <a:p>
            <a:pPr marL="171450" lvl="0" indent="-171450" algn="l" rtl="0">
              <a:spcBef>
                <a:spcPts val="240"/>
              </a:spcBef>
              <a:spcAft>
                <a:spcPts val="0"/>
              </a:spcAft>
              <a:buClr>
                <a:schemeClr val="bg1"/>
              </a:buClr>
              <a:buSzPts val="1200"/>
              <a:buFont typeface="Arial" panose="020B0604020202020204" pitchFamily="34" charset="0"/>
              <a:buChar char="•"/>
            </a:pPr>
            <a:endParaRPr lang="fr-FR" sz="1200" dirty="0">
              <a:solidFill>
                <a:schemeClr val="bg1"/>
              </a:solidFill>
              <a:latin typeface="Calibri"/>
              <a:ea typeface="Calibri"/>
              <a:cs typeface="Calibri"/>
              <a:sym typeface="Calibri"/>
            </a:endParaRPr>
          </a:p>
          <a:p>
            <a:pPr marL="0" lvl="0" indent="0" algn="l" rtl="0">
              <a:spcBef>
                <a:spcPts val="240"/>
              </a:spcBef>
              <a:spcAft>
                <a:spcPts val="0"/>
              </a:spcAft>
              <a:buClr>
                <a:schemeClr val="bg1"/>
              </a:buClr>
              <a:buSzPts val="1200"/>
              <a:buNone/>
            </a:pPr>
            <a:endParaRPr lang="fr-FR" sz="1200" dirty="0">
              <a:solidFill>
                <a:schemeClr val="bg1"/>
              </a:solidFill>
              <a:latin typeface="Calibri"/>
              <a:ea typeface="Calibri"/>
              <a:cs typeface="Calibri"/>
              <a:sym typeface="Calibri"/>
            </a:endParaRPr>
          </a:p>
          <a:p>
            <a:pPr marL="0" lvl="0" indent="0" algn="l" rtl="0">
              <a:spcBef>
                <a:spcPts val="240"/>
              </a:spcBef>
              <a:spcAft>
                <a:spcPts val="0"/>
              </a:spcAft>
              <a:buClr>
                <a:schemeClr val="bg1"/>
              </a:buClr>
              <a:buSzPts val="1200"/>
              <a:buNone/>
            </a:pPr>
            <a:endParaRPr sz="1800" dirty="0">
              <a:solidFill>
                <a:schemeClr val="bg1"/>
              </a:solidFill>
              <a:latin typeface="Calibri"/>
              <a:ea typeface="Calibri"/>
              <a:cs typeface="Calibri"/>
              <a:sym typeface="Calibri"/>
            </a:endParaRPr>
          </a:p>
          <a:p>
            <a:pPr marL="342900" lvl="0" indent="-228600" algn="l" rtl="0">
              <a:spcBef>
                <a:spcPts val="360"/>
              </a:spcBef>
              <a:spcAft>
                <a:spcPts val="0"/>
              </a:spcAft>
              <a:buClr>
                <a:schemeClr val="dk1"/>
              </a:buClr>
              <a:buSzPts val="1800"/>
              <a:buNone/>
            </a:pPr>
            <a:endParaRPr sz="1800" dirty="0"/>
          </a:p>
        </p:txBody>
      </p:sp>
      <p:pic>
        <p:nvPicPr>
          <p:cNvPr id="9" name="Google Shape;256;p19">
            <a:extLst>
              <a:ext uri="{FF2B5EF4-FFF2-40B4-BE49-F238E27FC236}">
                <a16:creationId xmlns:a16="http://schemas.microsoft.com/office/drawing/2014/main" id="{57662F4A-0FC6-4A26-A0D9-2D752FF92924}"/>
              </a:ext>
            </a:extLst>
          </p:cNvPr>
          <p:cNvPicPr preferRelativeResize="0"/>
          <p:nvPr/>
        </p:nvPicPr>
        <p:blipFill rotWithShape="1">
          <a:blip r:embed="rId3">
            <a:alphaModFix/>
          </a:blip>
          <a:srcRect/>
          <a:stretch/>
        </p:blipFill>
        <p:spPr>
          <a:xfrm>
            <a:off x="257257" y="1509347"/>
            <a:ext cx="4057040" cy="3011425"/>
          </a:xfrm>
          <a:prstGeom prst="rect">
            <a:avLst/>
          </a:prstGeom>
          <a:noFill/>
          <a:ln>
            <a:noFill/>
          </a:ln>
        </p:spPr>
      </p:pic>
      <p:sp>
        <p:nvSpPr>
          <p:cNvPr id="10" name="ZoneTexte 9">
            <a:extLst>
              <a:ext uri="{FF2B5EF4-FFF2-40B4-BE49-F238E27FC236}">
                <a16:creationId xmlns:a16="http://schemas.microsoft.com/office/drawing/2014/main" id="{A0F1ABAF-C81A-4E5D-8183-2E5BCCD0E1C3}"/>
              </a:ext>
            </a:extLst>
          </p:cNvPr>
          <p:cNvSpPr txBox="1"/>
          <p:nvPr/>
        </p:nvSpPr>
        <p:spPr>
          <a:xfrm>
            <a:off x="160492" y="4520772"/>
            <a:ext cx="2857915" cy="276999"/>
          </a:xfrm>
          <a:prstGeom prst="rect">
            <a:avLst/>
          </a:prstGeom>
          <a:noFill/>
        </p:spPr>
        <p:txBody>
          <a:bodyPr wrap="square" rtlCol="0">
            <a:spAutoFit/>
          </a:bodyPr>
          <a:lstStyle/>
          <a:p>
            <a:r>
              <a:rPr lang="fr-FR" sz="1200" dirty="0">
                <a:solidFill>
                  <a:schemeClr val="bg1"/>
                </a:solidFill>
              </a:rPr>
              <a:t>Source: Haut conseil pour le climat</a:t>
            </a:r>
          </a:p>
        </p:txBody>
      </p:sp>
    </p:spTree>
    <p:extLst>
      <p:ext uri="{BB962C8B-B14F-4D97-AF65-F5344CB8AC3E}">
        <p14:creationId xmlns:p14="http://schemas.microsoft.com/office/powerpoint/2010/main" val="296876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DCBF323-1FD4-490E-BEC0-72F64F3AED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a:t>
            </a:fld>
            <a:endParaRPr lang="fr-FR"/>
          </a:p>
        </p:txBody>
      </p:sp>
      <p:sp>
        <p:nvSpPr>
          <p:cNvPr id="5" name="Google Shape;263;p20">
            <a:extLst>
              <a:ext uri="{FF2B5EF4-FFF2-40B4-BE49-F238E27FC236}">
                <a16:creationId xmlns:a16="http://schemas.microsoft.com/office/drawing/2014/main" id="{6E0D87F8-558D-47A1-A82C-5ECC5DC10754}"/>
              </a:ext>
            </a:extLst>
          </p:cNvPr>
          <p:cNvSpPr txBox="1">
            <a:spLocks noGrp="1"/>
          </p:cNvSpPr>
          <p:nvPr>
            <p:ph type="title"/>
          </p:nvPr>
        </p:nvSpPr>
        <p:spPr>
          <a:xfrm>
            <a:off x="-925380" y="376238"/>
            <a:ext cx="9773120" cy="76352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3600"/>
              <a:buFont typeface="Calibri"/>
              <a:buNone/>
            </a:pPr>
            <a:br>
              <a:rPr lang="fr-FR" dirty="0"/>
            </a:br>
            <a:r>
              <a:rPr lang="fr-FR" dirty="0"/>
              <a:t>Aspect sanitaire</a:t>
            </a:r>
            <a:br>
              <a:rPr lang="fr-FR" dirty="0"/>
            </a:br>
            <a:r>
              <a:rPr lang="fr-FR" dirty="0"/>
              <a:t> </a:t>
            </a:r>
            <a:endParaRPr dirty="0"/>
          </a:p>
        </p:txBody>
      </p:sp>
      <p:pic>
        <p:nvPicPr>
          <p:cNvPr id="6" name="Google Shape;266;p20" descr="Moratoire sur la mise en place de la 5G au niveau planétaire. cyberaction">
            <a:extLst>
              <a:ext uri="{FF2B5EF4-FFF2-40B4-BE49-F238E27FC236}">
                <a16:creationId xmlns:a16="http://schemas.microsoft.com/office/drawing/2014/main" id="{8BA5B7ED-11DA-454F-8B16-5585F2163E48}"/>
              </a:ext>
            </a:extLst>
          </p:cNvPr>
          <p:cNvPicPr preferRelativeResize="0"/>
          <p:nvPr/>
        </p:nvPicPr>
        <p:blipFill rotWithShape="1">
          <a:blip r:embed="rId3">
            <a:alphaModFix/>
          </a:blip>
          <a:srcRect/>
          <a:stretch/>
        </p:blipFill>
        <p:spPr>
          <a:xfrm>
            <a:off x="285750" y="1734244"/>
            <a:ext cx="3469504" cy="2438536"/>
          </a:xfrm>
          <a:prstGeom prst="rect">
            <a:avLst/>
          </a:prstGeom>
          <a:noFill/>
          <a:ln>
            <a:noFill/>
          </a:ln>
        </p:spPr>
      </p:pic>
      <p:sp>
        <p:nvSpPr>
          <p:cNvPr id="7" name="Google Shape;265;p20">
            <a:extLst>
              <a:ext uri="{FF2B5EF4-FFF2-40B4-BE49-F238E27FC236}">
                <a16:creationId xmlns:a16="http://schemas.microsoft.com/office/drawing/2014/main" id="{C609CEB7-C151-4822-86BB-85C5E157C78B}"/>
              </a:ext>
            </a:extLst>
          </p:cNvPr>
          <p:cNvSpPr txBox="1"/>
          <p:nvPr/>
        </p:nvSpPr>
        <p:spPr>
          <a:xfrm>
            <a:off x="3407974" y="1050619"/>
            <a:ext cx="693016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dirty="0">
                <a:solidFill>
                  <a:schemeClr val="bg1"/>
                </a:solidFill>
                <a:latin typeface="Calibri"/>
                <a:ea typeface="Calibri"/>
                <a:cs typeface="Calibri"/>
                <a:sym typeface="Calibri"/>
              </a:rPr>
              <a:t>Les inquiétudes sur les dangers de la 5G pour la santé sont-elles fondées ?</a:t>
            </a:r>
            <a:endParaRPr dirty="0">
              <a:solidFill>
                <a:schemeClr val="bg1"/>
              </a:solidFill>
            </a:endParaRPr>
          </a:p>
        </p:txBody>
      </p:sp>
      <p:sp>
        <p:nvSpPr>
          <p:cNvPr id="8" name="Google Shape;255;p19">
            <a:extLst>
              <a:ext uri="{FF2B5EF4-FFF2-40B4-BE49-F238E27FC236}">
                <a16:creationId xmlns:a16="http://schemas.microsoft.com/office/drawing/2014/main" id="{FCE08B00-4705-481D-A14C-10B2551F657A}"/>
              </a:ext>
            </a:extLst>
          </p:cNvPr>
          <p:cNvSpPr txBox="1">
            <a:spLocks noGrp="1"/>
          </p:cNvSpPr>
          <p:nvPr>
            <p:ph type="body" idx="1"/>
          </p:nvPr>
        </p:nvSpPr>
        <p:spPr>
          <a:xfrm>
            <a:off x="4411061" y="1734244"/>
            <a:ext cx="4275739" cy="2438536"/>
          </a:xfrm>
          <a:prstGeom prst="rect">
            <a:avLst/>
          </a:prstGeom>
          <a:noFill/>
          <a:ln>
            <a:noFill/>
          </a:ln>
        </p:spPr>
        <p:txBody>
          <a:bodyPr spcFirstLastPara="1" wrap="square" lIns="91425" tIns="45700" rIns="91425" bIns="45700" anchor="t" anchorCtr="0">
            <a:normAutofit/>
          </a:bodyPr>
          <a:lstStyle/>
          <a:p>
            <a:pPr marL="285750" lvl="0" indent="-285750" algn="l" rtl="0">
              <a:spcBef>
                <a:spcPts val="240"/>
              </a:spcBef>
              <a:spcAft>
                <a:spcPts val="0"/>
              </a:spcAft>
              <a:buClr>
                <a:schemeClr val="bg1"/>
              </a:buClr>
              <a:buSzPts val="1200"/>
              <a:buFont typeface="Arial" panose="020B0604020202020204" pitchFamily="34" charset="0"/>
              <a:buChar char="•"/>
            </a:pPr>
            <a:r>
              <a:rPr lang="fr-FR" sz="1400" dirty="0">
                <a:solidFill>
                  <a:schemeClr val="bg1"/>
                </a:solidFill>
                <a:latin typeface="Calibri"/>
                <a:ea typeface="Calibri"/>
                <a:cs typeface="Calibri"/>
                <a:sym typeface="Calibri"/>
              </a:rPr>
              <a:t>Un manque de données scientifiques </a:t>
            </a:r>
          </a:p>
          <a:p>
            <a:pPr marL="285750" lvl="0" indent="-285750" algn="l" rtl="0">
              <a:spcBef>
                <a:spcPts val="240"/>
              </a:spcBef>
              <a:spcAft>
                <a:spcPts val="0"/>
              </a:spcAft>
              <a:buClr>
                <a:schemeClr val="bg1"/>
              </a:buClr>
              <a:buSzPts val="1200"/>
              <a:buFont typeface="Arial" panose="020B0604020202020204" pitchFamily="34" charset="0"/>
              <a:buChar char="•"/>
            </a:pPr>
            <a:r>
              <a:rPr lang="fr-FR" sz="1400" dirty="0">
                <a:solidFill>
                  <a:schemeClr val="bg1"/>
                </a:solidFill>
                <a:latin typeface="Calibri"/>
                <a:ea typeface="Calibri"/>
                <a:cs typeface="Calibri"/>
                <a:sym typeface="Calibri"/>
              </a:rPr>
              <a:t>Les niveaux mesurés, de l'ordre de 0,4 V/m à 3,2 V/m, restent très inférieurs à la valeur limite réglementaire, fixée à 61 V/m pour cette bande de fréquence (sourc</a:t>
            </a:r>
            <a:r>
              <a:rPr lang="fr-FR" sz="1400" dirty="0">
                <a:solidFill>
                  <a:schemeClr val="bg1"/>
                </a:solidFill>
              </a:rPr>
              <a:t>e : ANFR</a:t>
            </a:r>
            <a:r>
              <a:rPr lang="fr-FR" sz="1400" dirty="0">
                <a:solidFill>
                  <a:schemeClr val="bg1"/>
                </a:solidFill>
                <a:latin typeface="Calibri"/>
                <a:ea typeface="Calibri"/>
                <a:cs typeface="Calibri"/>
                <a:sym typeface="Calibri"/>
              </a:rPr>
              <a:t>)</a:t>
            </a:r>
          </a:p>
          <a:p>
            <a:pPr marL="285750" lvl="0" indent="-285750" algn="l" rtl="0">
              <a:spcBef>
                <a:spcPts val="240"/>
              </a:spcBef>
              <a:spcAft>
                <a:spcPts val="0"/>
              </a:spcAft>
              <a:buClr>
                <a:schemeClr val="bg1"/>
              </a:buClr>
              <a:buSzPts val="1200"/>
              <a:buFont typeface="Arial" panose="020B0604020202020204" pitchFamily="34" charset="0"/>
              <a:buChar char="•"/>
            </a:pPr>
            <a:r>
              <a:rPr lang="fr-FR" sz="1400" dirty="0">
                <a:solidFill>
                  <a:schemeClr val="bg1"/>
                </a:solidFill>
                <a:latin typeface="Calibri"/>
                <a:ea typeface="Calibri"/>
                <a:cs typeface="Calibri"/>
                <a:sym typeface="Calibri"/>
              </a:rPr>
              <a:t>À partir de 10 GHz, l'énergie électromagnétique ne pénètre pratiquement plus dans le corps. 99% des rayonnements seraient absorbés par la peau</a:t>
            </a:r>
          </a:p>
          <a:p>
            <a:pPr marL="285750" lvl="0" indent="-285750" algn="l" rtl="0">
              <a:spcBef>
                <a:spcPts val="240"/>
              </a:spcBef>
              <a:spcAft>
                <a:spcPts val="0"/>
              </a:spcAft>
              <a:buClr>
                <a:schemeClr val="bg1"/>
              </a:buClr>
              <a:buSzPts val="1200"/>
              <a:buFont typeface="Arial" panose="020B0604020202020204" pitchFamily="34" charset="0"/>
              <a:buChar char="•"/>
            </a:pPr>
            <a:endParaRPr lang="fr-FR" sz="1400" dirty="0">
              <a:solidFill>
                <a:schemeClr val="bg1"/>
              </a:solidFill>
              <a:latin typeface="Calibri"/>
              <a:ea typeface="Calibri"/>
              <a:cs typeface="Calibri"/>
              <a:sym typeface="Calibri"/>
            </a:endParaRPr>
          </a:p>
          <a:p>
            <a:pPr marL="285750" lvl="0" indent="-285750" algn="l" rtl="0">
              <a:spcBef>
                <a:spcPts val="240"/>
              </a:spcBef>
              <a:spcAft>
                <a:spcPts val="0"/>
              </a:spcAft>
              <a:buClr>
                <a:schemeClr val="bg1"/>
              </a:buClr>
              <a:buSzPts val="1200"/>
              <a:buFont typeface="Arial" panose="020B0604020202020204" pitchFamily="34" charset="0"/>
              <a:buChar char="•"/>
            </a:pPr>
            <a:endParaRPr lang="fr-FR" sz="1400" dirty="0">
              <a:solidFill>
                <a:schemeClr val="bg1"/>
              </a:solidFill>
              <a:latin typeface="Calibri"/>
              <a:ea typeface="Calibri"/>
              <a:cs typeface="Calibri"/>
              <a:sym typeface="Calibri"/>
            </a:endParaRPr>
          </a:p>
          <a:p>
            <a:pPr marL="285750" lvl="0" indent="-285750" algn="l" rtl="0">
              <a:spcBef>
                <a:spcPts val="240"/>
              </a:spcBef>
              <a:spcAft>
                <a:spcPts val="0"/>
              </a:spcAft>
              <a:buClr>
                <a:schemeClr val="bg1"/>
              </a:buClr>
              <a:buSzPts val="1200"/>
              <a:buFont typeface="Arial" panose="020B0604020202020204" pitchFamily="34" charset="0"/>
              <a:buChar char="•"/>
            </a:pPr>
            <a:endParaRPr lang="fr-FR" sz="1800" dirty="0">
              <a:solidFill>
                <a:schemeClr val="bg1"/>
              </a:solidFill>
              <a:latin typeface="Calibri"/>
              <a:ea typeface="Calibri"/>
              <a:cs typeface="Calibri"/>
              <a:sym typeface="Calibri"/>
            </a:endParaRPr>
          </a:p>
          <a:p>
            <a:pPr marL="285750" lvl="0" indent="-285750" algn="l" rtl="0">
              <a:spcBef>
                <a:spcPts val="240"/>
              </a:spcBef>
              <a:spcAft>
                <a:spcPts val="0"/>
              </a:spcAft>
              <a:buClr>
                <a:schemeClr val="bg1"/>
              </a:buClr>
              <a:buSzPts val="1200"/>
              <a:buFont typeface="Arial" panose="020B0604020202020204" pitchFamily="34" charset="0"/>
              <a:buChar char="•"/>
            </a:pPr>
            <a:endParaRPr sz="1800" dirty="0">
              <a:solidFill>
                <a:schemeClr val="bg1"/>
              </a:solidFill>
              <a:latin typeface="Calibri"/>
              <a:ea typeface="Calibri"/>
              <a:cs typeface="Calibri"/>
              <a:sym typeface="Calibri"/>
            </a:endParaRPr>
          </a:p>
          <a:p>
            <a:pPr marL="342900" lvl="0" indent="-228600" algn="l" rtl="0">
              <a:spcBef>
                <a:spcPts val="360"/>
              </a:spcBef>
              <a:spcAft>
                <a:spcPts val="0"/>
              </a:spcAft>
              <a:buClr>
                <a:schemeClr val="dk1"/>
              </a:buClr>
              <a:buSzPts val="1800"/>
              <a:buNone/>
            </a:pPr>
            <a:endParaRPr sz="1800" dirty="0"/>
          </a:p>
        </p:txBody>
      </p:sp>
    </p:spTree>
    <p:extLst>
      <p:ext uri="{BB962C8B-B14F-4D97-AF65-F5344CB8AC3E}">
        <p14:creationId xmlns:p14="http://schemas.microsoft.com/office/powerpoint/2010/main" val="47550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6926B8-F3AE-49EA-A8FE-A3900DEE7640}"/>
              </a:ext>
            </a:extLst>
          </p:cNvPr>
          <p:cNvSpPr>
            <a:spLocks noGrp="1"/>
          </p:cNvSpPr>
          <p:nvPr>
            <p:ph type="title"/>
          </p:nvPr>
        </p:nvSpPr>
        <p:spPr>
          <a:xfrm>
            <a:off x="143555" y="128470"/>
            <a:ext cx="3678751" cy="229057"/>
          </a:xfrm>
        </p:spPr>
        <p:txBody>
          <a:bodyPr>
            <a:normAutofit fontScale="90000"/>
          </a:bodyPr>
          <a:lstStyle/>
          <a:p>
            <a:r>
              <a:rPr lang="fr-FR" sz="2400" dirty="0">
                <a:solidFill>
                  <a:schemeClr val="bg1"/>
                </a:solidFill>
              </a:rPr>
              <a:t>5G, Définitions et déploiement </a:t>
            </a:r>
          </a:p>
        </p:txBody>
      </p:sp>
      <p:sp>
        <p:nvSpPr>
          <p:cNvPr id="4" name="Titre 1">
            <a:extLst>
              <a:ext uri="{FF2B5EF4-FFF2-40B4-BE49-F238E27FC236}">
                <a16:creationId xmlns:a16="http://schemas.microsoft.com/office/drawing/2014/main" id="{D19DB063-0CBC-4C23-A12F-FFC2D1F986E0}"/>
              </a:ext>
            </a:extLst>
          </p:cNvPr>
          <p:cNvSpPr txBox="1">
            <a:spLocks/>
          </p:cNvSpPr>
          <p:nvPr/>
        </p:nvSpPr>
        <p:spPr>
          <a:xfrm>
            <a:off x="7931511" y="116927"/>
            <a:ext cx="1091638" cy="229057"/>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fr-FR" sz="1200" dirty="0">
                <a:solidFill>
                  <a:schemeClr val="bg1"/>
                </a:solidFill>
              </a:rPr>
              <a:t>Introduction </a:t>
            </a:r>
          </a:p>
        </p:txBody>
      </p:sp>
      <p:pic>
        <p:nvPicPr>
          <p:cNvPr id="6" name="Image 5">
            <a:extLst>
              <a:ext uri="{FF2B5EF4-FFF2-40B4-BE49-F238E27FC236}">
                <a16:creationId xmlns:a16="http://schemas.microsoft.com/office/drawing/2014/main" id="{0103DC58-FB10-45AA-82B0-BC42C419DF2A}"/>
              </a:ext>
            </a:extLst>
          </p:cNvPr>
          <p:cNvPicPr>
            <a:picLocks noChangeAspect="1"/>
          </p:cNvPicPr>
          <p:nvPr/>
        </p:nvPicPr>
        <p:blipFill>
          <a:blip r:embed="rId3"/>
          <a:stretch>
            <a:fillRect/>
          </a:stretch>
        </p:blipFill>
        <p:spPr>
          <a:xfrm>
            <a:off x="77187" y="739290"/>
            <a:ext cx="4581150" cy="3130692"/>
          </a:xfrm>
          <a:prstGeom prst="rect">
            <a:avLst/>
          </a:prstGeom>
        </p:spPr>
      </p:pic>
      <p:sp>
        <p:nvSpPr>
          <p:cNvPr id="7" name="Content Placeholder 4">
            <a:extLst>
              <a:ext uri="{FF2B5EF4-FFF2-40B4-BE49-F238E27FC236}">
                <a16:creationId xmlns:a16="http://schemas.microsoft.com/office/drawing/2014/main" id="{0D4B0817-4DD8-4FB6-8D58-9B2717BFA056}"/>
              </a:ext>
            </a:extLst>
          </p:cNvPr>
          <p:cNvSpPr>
            <a:spLocks noGrp="1"/>
          </p:cNvSpPr>
          <p:nvPr>
            <p:ph idx="1"/>
          </p:nvPr>
        </p:nvSpPr>
        <p:spPr>
          <a:xfrm>
            <a:off x="4594714" y="1044700"/>
            <a:ext cx="4472099" cy="1832460"/>
          </a:xfrm>
        </p:spPr>
        <p:txBody>
          <a:bodyPr>
            <a:normAutofit fontScale="92500"/>
          </a:bodyPr>
          <a:lstStyle/>
          <a:p>
            <a:r>
              <a:rPr lang="fr-FR" sz="1800" b="1" dirty="0"/>
              <a:t>UIT </a:t>
            </a:r>
            <a:r>
              <a:rPr lang="fr-FR" sz="1800" dirty="0"/>
              <a:t> </a:t>
            </a:r>
            <a:r>
              <a:rPr lang="fr-FR" sz="1800" dirty="0">
                <a:sym typeface="Wingdings" panose="05000000000000000000" pitchFamily="2" charset="2"/>
              </a:rPr>
              <a:t> </a:t>
            </a:r>
            <a:r>
              <a:rPr lang="fr-FR" sz="1700" dirty="0">
                <a:sym typeface="Wingdings" panose="05000000000000000000" pitchFamily="2" charset="2"/>
              </a:rPr>
              <a:t>Union Internationale de Télécommunications  définit les différentes générations de téléphonie mobile en fixant  des exigences et des niveaux de performances</a:t>
            </a:r>
            <a:endParaRPr lang="fr-FR" sz="1700" dirty="0"/>
          </a:p>
          <a:p>
            <a:r>
              <a:rPr lang="en-US" sz="1800" dirty="0"/>
              <a:t>3GPP </a:t>
            </a:r>
            <a:r>
              <a:rPr lang="en-US" sz="1800" dirty="0">
                <a:sym typeface="Wingdings" panose="05000000000000000000" pitchFamily="2" charset="2"/>
              </a:rPr>
              <a:t> ETSI &amp; TIA </a:t>
            </a:r>
          </a:p>
          <a:p>
            <a:r>
              <a:rPr lang="en-US" sz="1800" dirty="0">
                <a:sym typeface="Wingdings" panose="05000000000000000000" pitchFamily="2" charset="2"/>
              </a:rPr>
              <a:t>5G NR  3GPP </a:t>
            </a:r>
            <a:endParaRPr lang="en-US" sz="1800" dirty="0"/>
          </a:p>
        </p:txBody>
      </p:sp>
      <p:sp>
        <p:nvSpPr>
          <p:cNvPr id="3" name="Espace réservé du numéro de diapositive 2">
            <a:extLst>
              <a:ext uri="{FF2B5EF4-FFF2-40B4-BE49-F238E27FC236}">
                <a16:creationId xmlns:a16="http://schemas.microsoft.com/office/drawing/2014/main" id="{C5659D3A-6E8C-4C62-8C35-ECC1CF2C4448}"/>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9124980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6926B8-F3AE-49EA-A8FE-A3900DEE7640}"/>
              </a:ext>
            </a:extLst>
          </p:cNvPr>
          <p:cNvSpPr>
            <a:spLocks noGrp="1"/>
          </p:cNvSpPr>
          <p:nvPr>
            <p:ph type="title"/>
          </p:nvPr>
        </p:nvSpPr>
        <p:spPr>
          <a:xfrm>
            <a:off x="143555" y="128470"/>
            <a:ext cx="3678751" cy="229057"/>
          </a:xfrm>
        </p:spPr>
        <p:txBody>
          <a:bodyPr>
            <a:normAutofit fontScale="90000"/>
          </a:bodyPr>
          <a:lstStyle/>
          <a:p>
            <a:r>
              <a:rPr lang="fr-FR" sz="2400" dirty="0">
                <a:solidFill>
                  <a:schemeClr val="bg1"/>
                </a:solidFill>
              </a:rPr>
              <a:t>5G, Définitions et déploiement </a:t>
            </a:r>
          </a:p>
        </p:txBody>
      </p:sp>
      <p:sp>
        <p:nvSpPr>
          <p:cNvPr id="4" name="Titre 1">
            <a:extLst>
              <a:ext uri="{FF2B5EF4-FFF2-40B4-BE49-F238E27FC236}">
                <a16:creationId xmlns:a16="http://schemas.microsoft.com/office/drawing/2014/main" id="{D19DB063-0CBC-4C23-A12F-FFC2D1F986E0}"/>
              </a:ext>
            </a:extLst>
          </p:cNvPr>
          <p:cNvSpPr txBox="1">
            <a:spLocks/>
          </p:cNvSpPr>
          <p:nvPr/>
        </p:nvSpPr>
        <p:spPr>
          <a:xfrm>
            <a:off x="7931511" y="116927"/>
            <a:ext cx="1091638" cy="229057"/>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fr-FR" sz="1200" dirty="0">
                <a:solidFill>
                  <a:schemeClr val="bg1"/>
                </a:solidFill>
              </a:rPr>
              <a:t>Introduction </a:t>
            </a:r>
          </a:p>
        </p:txBody>
      </p:sp>
      <p:sp>
        <p:nvSpPr>
          <p:cNvPr id="7" name="Content Placeholder 4">
            <a:extLst>
              <a:ext uri="{FF2B5EF4-FFF2-40B4-BE49-F238E27FC236}">
                <a16:creationId xmlns:a16="http://schemas.microsoft.com/office/drawing/2014/main" id="{0D4B0817-4DD8-4FB6-8D58-9B2717BFA056}"/>
              </a:ext>
            </a:extLst>
          </p:cNvPr>
          <p:cNvSpPr>
            <a:spLocks noGrp="1"/>
          </p:cNvSpPr>
          <p:nvPr>
            <p:ph idx="1"/>
          </p:nvPr>
        </p:nvSpPr>
        <p:spPr>
          <a:xfrm>
            <a:off x="4724705" y="1350110"/>
            <a:ext cx="4430424" cy="1832460"/>
          </a:xfrm>
        </p:spPr>
        <p:txBody>
          <a:bodyPr>
            <a:normAutofit fontScale="85000" lnSpcReduction="20000"/>
          </a:bodyPr>
          <a:lstStyle/>
          <a:p>
            <a:pPr>
              <a:buFont typeface="Wingdings" panose="05000000000000000000" pitchFamily="2" charset="2"/>
              <a:buChar char="q"/>
            </a:pPr>
            <a:r>
              <a:rPr lang="en-US" sz="1800" dirty="0"/>
              <a:t>3 </a:t>
            </a:r>
            <a:r>
              <a:rPr lang="en-US" sz="1800" dirty="0" err="1"/>
              <a:t>cas</a:t>
            </a:r>
            <a:r>
              <a:rPr lang="en-US" sz="1800" dirty="0"/>
              <a:t> </a:t>
            </a:r>
            <a:r>
              <a:rPr lang="en-US" sz="1800" dirty="0" err="1"/>
              <a:t>d’usage</a:t>
            </a:r>
            <a:r>
              <a:rPr lang="en-US" sz="1800" dirty="0"/>
              <a:t> : </a:t>
            </a:r>
          </a:p>
          <a:p>
            <a:pPr marL="0" indent="0">
              <a:buNone/>
            </a:pPr>
            <a:endParaRPr lang="en-US" sz="1800" dirty="0"/>
          </a:p>
          <a:p>
            <a:pPr marL="0" indent="0">
              <a:buNone/>
            </a:pPr>
            <a:r>
              <a:rPr lang="en-US" sz="1800" dirty="0"/>
              <a:t> - </a:t>
            </a:r>
            <a:r>
              <a:rPr lang="en-US" sz="1800" dirty="0" err="1"/>
              <a:t>eMBB</a:t>
            </a:r>
            <a:r>
              <a:rPr lang="en-US" sz="1800" dirty="0"/>
              <a:t> </a:t>
            </a:r>
            <a:r>
              <a:rPr lang="en-US" sz="1800" dirty="0">
                <a:sym typeface="Wingdings" panose="05000000000000000000" pitchFamily="2" charset="2"/>
              </a:rPr>
              <a:t> communication ultra haut </a:t>
            </a:r>
            <a:r>
              <a:rPr lang="en-US" sz="1800" dirty="0" err="1">
                <a:sym typeface="Wingdings" panose="05000000000000000000" pitchFamily="2" charset="2"/>
              </a:rPr>
              <a:t>débit</a:t>
            </a:r>
            <a:endParaRPr lang="en-US" sz="1800" dirty="0">
              <a:sym typeface="Wingdings" panose="05000000000000000000" pitchFamily="2" charset="2"/>
            </a:endParaRPr>
          </a:p>
          <a:p>
            <a:pPr marL="0" indent="0">
              <a:buNone/>
            </a:pPr>
            <a:r>
              <a:rPr lang="en-US" sz="1800" dirty="0">
                <a:sym typeface="Wingdings" panose="05000000000000000000" pitchFamily="2" charset="2"/>
              </a:rPr>
              <a:t> - </a:t>
            </a:r>
            <a:r>
              <a:rPr lang="en-US" sz="1800" dirty="0" err="1">
                <a:sym typeface="Wingdings" panose="05000000000000000000" pitchFamily="2" charset="2"/>
              </a:rPr>
              <a:t>mMTC</a:t>
            </a:r>
            <a:r>
              <a:rPr lang="en-US" sz="1800" dirty="0">
                <a:sym typeface="Wingdings" panose="05000000000000000000" pitchFamily="2" charset="2"/>
              </a:rPr>
              <a:t>  communications entre </a:t>
            </a:r>
            <a:r>
              <a:rPr lang="en-US" sz="1800" dirty="0" err="1">
                <a:sym typeface="Wingdings" panose="05000000000000000000" pitchFamily="2" charset="2"/>
              </a:rPr>
              <a:t>objets</a:t>
            </a:r>
            <a:r>
              <a:rPr lang="en-US" sz="1800" dirty="0">
                <a:sym typeface="Wingdings" panose="05000000000000000000" pitchFamily="2" charset="2"/>
              </a:rPr>
              <a:t>. </a:t>
            </a:r>
          </a:p>
          <a:p>
            <a:pPr marL="0" indent="0">
              <a:buNone/>
            </a:pPr>
            <a:r>
              <a:rPr lang="en-US" sz="1800" dirty="0">
                <a:sym typeface="Wingdings" panose="05000000000000000000" pitchFamily="2" charset="2"/>
              </a:rPr>
              <a:t> - </a:t>
            </a:r>
            <a:r>
              <a:rPr lang="en-US" sz="1800" dirty="0" err="1">
                <a:sym typeface="Wingdings" panose="05000000000000000000" pitchFamily="2" charset="2"/>
              </a:rPr>
              <a:t>uRLLC</a:t>
            </a:r>
            <a:r>
              <a:rPr lang="en-US" sz="1800" dirty="0">
                <a:sym typeface="Wingdings" panose="05000000000000000000" pitchFamily="2" charset="2"/>
              </a:rPr>
              <a:t>  </a:t>
            </a:r>
            <a:r>
              <a:rPr lang="fr-FR" sz="1800" dirty="0">
                <a:sym typeface="Wingdings" panose="05000000000000000000" pitchFamily="2" charset="2"/>
              </a:rPr>
              <a:t>les  communications  dites critiques,  pour  lesquelles  la  fiabilité  et  le  temps  de  réponse  sont  primordiaux.</a:t>
            </a:r>
            <a:endParaRPr lang="en-US" sz="1800" dirty="0"/>
          </a:p>
        </p:txBody>
      </p:sp>
      <p:pic>
        <p:nvPicPr>
          <p:cNvPr id="5" name="Image 4">
            <a:extLst>
              <a:ext uri="{FF2B5EF4-FFF2-40B4-BE49-F238E27FC236}">
                <a16:creationId xmlns:a16="http://schemas.microsoft.com/office/drawing/2014/main" id="{A198EE61-3BA3-457F-97CE-8ED991EC53BE}"/>
              </a:ext>
            </a:extLst>
          </p:cNvPr>
          <p:cNvPicPr>
            <a:picLocks noChangeAspect="1"/>
          </p:cNvPicPr>
          <p:nvPr/>
        </p:nvPicPr>
        <p:blipFill>
          <a:blip r:embed="rId3"/>
          <a:stretch>
            <a:fillRect/>
          </a:stretch>
        </p:blipFill>
        <p:spPr>
          <a:xfrm>
            <a:off x="173334" y="586585"/>
            <a:ext cx="4551371" cy="3777893"/>
          </a:xfrm>
          <a:prstGeom prst="rect">
            <a:avLst/>
          </a:prstGeom>
        </p:spPr>
      </p:pic>
      <p:sp>
        <p:nvSpPr>
          <p:cNvPr id="3" name="Espace réservé du numéro de diapositive 2">
            <a:extLst>
              <a:ext uri="{FF2B5EF4-FFF2-40B4-BE49-F238E27FC236}">
                <a16:creationId xmlns:a16="http://schemas.microsoft.com/office/drawing/2014/main" id="{99C063FD-14EC-4DCC-BBD5-3221A349FFB8}"/>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8496862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6926B8-F3AE-49EA-A8FE-A3900DEE7640}"/>
              </a:ext>
            </a:extLst>
          </p:cNvPr>
          <p:cNvSpPr>
            <a:spLocks noGrp="1"/>
          </p:cNvSpPr>
          <p:nvPr>
            <p:ph type="title"/>
          </p:nvPr>
        </p:nvSpPr>
        <p:spPr>
          <a:xfrm>
            <a:off x="143555" y="128470"/>
            <a:ext cx="3678751" cy="229057"/>
          </a:xfrm>
        </p:spPr>
        <p:txBody>
          <a:bodyPr>
            <a:normAutofit fontScale="90000"/>
          </a:bodyPr>
          <a:lstStyle/>
          <a:p>
            <a:r>
              <a:rPr lang="fr-FR" sz="2400" dirty="0">
                <a:solidFill>
                  <a:schemeClr val="bg1"/>
                </a:solidFill>
              </a:rPr>
              <a:t>5G, Définitions et déploiement </a:t>
            </a:r>
          </a:p>
        </p:txBody>
      </p:sp>
      <p:sp>
        <p:nvSpPr>
          <p:cNvPr id="4" name="Titre 1">
            <a:extLst>
              <a:ext uri="{FF2B5EF4-FFF2-40B4-BE49-F238E27FC236}">
                <a16:creationId xmlns:a16="http://schemas.microsoft.com/office/drawing/2014/main" id="{D19DB063-0CBC-4C23-A12F-FFC2D1F986E0}"/>
              </a:ext>
            </a:extLst>
          </p:cNvPr>
          <p:cNvSpPr txBox="1">
            <a:spLocks/>
          </p:cNvSpPr>
          <p:nvPr/>
        </p:nvSpPr>
        <p:spPr>
          <a:xfrm>
            <a:off x="7626100" y="116927"/>
            <a:ext cx="1397049" cy="229057"/>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fr-FR" sz="1200" dirty="0">
                <a:solidFill>
                  <a:schemeClr val="bg1"/>
                </a:solidFill>
              </a:rPr>
              <a:t>Cahier des charges  </a:t>
            </a:r>
          </a:p>
        </p:txBody>
      </p:sp>
      <p:pic>
        <p:nvPicPr>
          <p:cNvPr id="9" name="Image 8">
            <a:extLst>
              <a:ext uri="{FF2B5EF4-FFF2-40B4-BE49-F238E27FC236}">
                <a16:creationId xmlns:a16="http://schemas.microsoft.com/office/drawing/2014/main" id="{D0803589-DCC7-4B64-81FB-9DDC76B45176}"/>
              </a:ext>
            </a:extLst>
          </p:cNvPr>
          <p:cNvPicPr>
            <a:picLocks noChangeAspect="1"/>
          </p:cNvPicPr>
          <p:nvPr/>
        </p:nvPicPr>
        <p:blipFill>
          <a:blip r:embed="rId3"/>
          <a:stretch>
            <a:fillRect/>
          </a:stretch>
        </p:blipFill>
        <p:spPr>
          <a:xfrm>
            <a:off x="1365195" y="569637"/>
            <a:ext cx="5630505" cy="3528942"/>
          </a:xfrm>
          <a:prstGeom prst="rect">
            <a:avLst/>
          </a:prstGeom>
        </p:spPr>
      </p:pic>
      <p:sp>
        <p:nvSpPr>
          <p:cNvPr id="11" name="ZoneTexte 10">
            <a:extLst>
              <a:ext uri="{FF2B5EF4-FFF2-40B4-BE49-F238E27FC236}">
                <a16:creationId xmlns:a16="http://schemas.microsoft.com/office/drawing/2014/main" id="{3F7D45C3-0045-428A-A655-D612380AF1ED}"/>
              </a:ext>
            </a:extLst>
          </p:cNvPr>
          <p:cNvSpPr txBox="1"/>
          <p:nvPr/>
        </p:nvSpPr>
        <p:spPr>
          <a:xfrm>
            <a:off x="448965" y="4192510"/>
            <a:ext cx="4586748" cy="261610"/>
          </a:xfrm>
          <a:prstGeom prst="rect">
            <a:avLst/>
          </a:prstGeom>
          <a:noFill/>
        </p:spPr>
        <p:txBody>
          <a:bodyPr wrap="square">
            <a:spAutoFit/>
          </a:bodyPr>
          <a:lstStyle/>
          <a:p>
            <a:r>
              <a:rPr lang="fr-FR" sz="1100" u="sng" dirty="0">
                <a:solidFill>
                  <a:schemeClr val="bg1"/>
                </a:solidFill>
                <a:effectLst/>
                <a:latin typeface="Arial" panose="020B0604020202020204" pitchFamily="34" charset="0"/>
              </a:rPr>
              <a:t>Figure 4 : </a:t>
            </a:r>
            <a:r>
              <a:rPr lang="fr-FR" sz="1100" dirty="0">
                <a:solidFill>
                  <a:schemeClr val="bg1"/>
                </a:solidFill>
                <a:effectLst/>
                <a:latin typeface="Arial" panose="020B0604020202020204" pitchFamily="34" charset="0"/>
              </a:rPr>
              <a:t>mots clés des solutions envisagées pour les réseaux 5G </a:t>
            </a:r>
            <a:endParaRPr lang="fr-FR" sz="1100" dirty="0">
              <a:solidFill>
                <a:schemeClr val="bg1"/>
              </a:solidFill>
            </a:endParaRPr>
          </a:p>
        </p:txBody>
      </p:sp>
      <p:graphicFrame>
        <p:nvGraphicFramePr>
          <p:cNvPr id="12" name="Tableau 11">
            <a:extLst>
              <a:ext uri="{FF2B5EF4-FFF2-40B4-BE49-F238E27FC236}">
                <a16:creationId xmlns:a16="http://schemas.microsoft.com/office/drawing/2014/main" id="{DF43C9E5-F679-4E01-82EA-B550AAC48BCE}"/>
              </a:ext>
            </a:extLst>
          </p:cNvPr>
          <p:cNvGraphicFramePr>
            <a:graphicFrameLocks noGrp="1"/>
          </p:cNvGraphicFramePr>
          <p:nvPr/>
        </p:nvGraphicFramePr>
        <p:xfrm>
          <a:off x="2496001" y="1743812"/>
          <a:ext cx="5079423" cy="1600200"/>
        </p:xfrm>
        <a:graphic>
          <a:graphicData uri="http://schemas.openxmlformats.org/drawingml/2006/table">
            <a:tbl>
              <a:tblPr firstRow="1" bandRow="1">
                <a:tableStyleId>{5C22544A-7EE6-4342-B048-85BDC9FD1C3A}</a:tableStyleId>
              </a:tblPr>
              <a:tblGrid>
                <a:gridCol w="1693141">
                  <a:extLst>
                    <a:ext uri="{9D8B030D-6E8A-4147-A177-3AD203B41FA5}">
                      <a16:colId xmlns:a16="http://schemas.microsoft.com/office/drawing/2014/main" val="1153716359"/>
                    </a:ext>
                  </a:extLst>
                </a:gridCol>
                <a:gridCol w="1693141">
                  <a:extLst>
                    <a:ext uri="{9D8B030D-6E8A-4147-A177-3AD203B41FA5}">
                      <a16:colId xmlns:a16="http://schemas.microsoft.com/office/drawing/2014/main" val="1719327349"/>
                    </a:ext>
                  </a:extLst>
                </a:gridCol>
                <a:gridCol w="1693141">
                  <a:extLst>
                    <a:ext uri="{9D8B030D-6E8A-4147-A177-3AD203B41FA5}">
                      <a16:colId xmlns:a16="http://schemas.microsoft.com/office/drawing/2014/main" val="3264996371"/>
                    </a:ext>
                  </a:extLst>
                </a:gridCol>
              </a:tblGrid>
              <a:tr h="166187">
                <a:tc>
                  <a:txBody>
                    <a:bodyPr/>
                    <a:lstStyle/>
                    <a:p>
                      <a:r>
                        <a:rPr lang="fr-FR" sz="1200" dirty="0"/>
                        <a:t>Performances</a:t>
                      </a:r>
                    </a:p>
                  </a:txBody>
                  <a:tcPr marL="68580" marR="68580" marT="34290" marB="34290"/>
                </a:tc>
                <a:tc>
                  <a:txBody>
                    <a:bodyPr/>
                    <a:lstStyle/>
                    <a:p>
                      <a:pPr algn="ctr"/>
                      <a:r>
                        <a:rPr lang="fr-FR" sz="1200" dirty="0"/>
                        <a:t>4G</a:t>
                      </a:r>
                      <a:endParaRPr lang="fr-FR" sz="1400" dirty="0"/>
                    </a:p>
                  </a:txBody>
                  <a:tcPr marL="68580" marR="68580" marT="34290" marB="34290"/>
                </a:tc>
                <a:tc>
                  <a:txBody>
                    <a:bodyPr/>
                    <a:lstStyle/>
                    <a:p>
                      <a:pPr algn="ctr"/>
                      <a:r>
                        <a:rPr lang="fr-FR" sz="1200" dirty="0"/>
                        <a:t>5G</a:t>
                      </a:r>
                      <a:endParaRPr lang="fr-FR" sz="1400" dirty="0"/>
                    </a:p>
                  </a:txBody>
                  <a:tcPr marL="68580" marR="68580" marT="34290" marB="34290"/>
                </a:tc>
                <a:extLst>
                  <a:ext uri="{0D108BD9-81ED-4DB2-BD59-A6C34878D82A}">
                    <a16:rowId xmlns:a16="http://schemas.microsoft.com/office/drawing/2014/main" val="4213506308"/>
                  </a:ext>
                </a:extLst>
              </a:tr>
              <a:tr h="228600">
                <a:tc>
                  <a:txBody>
                    <a:bodyPr/>
                    <a:lstStyle/>
                    <a:p>
                      <a:r>
                        <a:rPr lang="fr-FR" sz="1100" dirty="0"/>
                        <a:t>Débit maximal (Gbit/s</a:t>
                      </a:r>
                      <a:r>
                        <a:rPr lang="fr-FR" sz="1100" i="1" dirty="0"/>
                        <a:t>)</a:t>
                      </a:r>
                    </a:p>
                  </a:txBody>
                  <a:tcPr marL="68580" marR="68580" marT="34290" marB="34290"/>
                </a:tc>
                <a:tc>
                  <a:txBody>
                    <a:bodyPr/>
                    <a:lstStyle/>
                    <a:p>
                      <a:pPr algn="ctr"/>
                      <a:r>
                        <a:rPr lang="fr-FR" sz="1100" dirty="0"/>
                        <a:t>1</a:t>
                      </a:r>
                    </a:p>
                  </a:txBody>
                  <a:tcPr marL="68580" marR="68580" marT="34290" marB="34290" anchor="ctr"/>
                </a:tc>
                <a:tc>
                  <a:txBody>
                    <a:bodyPr/>
                    <a:lstStyle/>
                    <a:p>
                      <a:pPr algn="ctr"/>
                      <a:r>
                        <a:rPr lang="fr-FR" sz="1100" dirty="0"/>
                        <a:t>10</a:t>
                      </a:r>
                    </a:p>
                  </a:txBody>
                  <a:tcPr marL="68580" marR="68580" marT="34290" marB="34290" anchor="ctr"/>
                </a:tc>
                <a:extLst>
                  <a:ext uri="{0D108BD9-81ED-4DB2-BD59-A6C34878D82A}">
                    <a16:rowId xmlns:a16="http://schemas.microsoft.com/office/drawing/2014/main" val="3075890981"/>
                  </a:ext>
                </a:extLst>
              </a:tr>
              <a:tr h="228600">
                <a:tc>
                  <a:txBody>
                    <a:bodyPr/>
                    <a:lstStyle/>
                    <a:p>
                      <a:r>
                        <a:rPr lang="fr-FR" sz="1100" dirty="0"/>
                        <a:t>Débit utilisateur (Mbit/s)</a:t>
                      </a:r>
                    </a:p>
                  </a:txBody>
                  <a:tcPr marL="68580" marR="68580" marT="34290" marB="34290"/>
                </a:tc>
                <a:tc>
                  <a:txBody>
                    <a:bodyPr/>
                    <a:lstStyle/>
                    <a:p>
                      <a:pPr algn="ctr"/>
                      <a:r>
                        <a:rPr lang="fr-FR" sz="1100" dirty="0"/>
                        <a:t>10</a:t>
                      </a:r>
                    </a:p>
                  </a:txBody>
                  <a:tcPr marL="68580" marR="68580" marT="34290" marB="34290" anchor="ctr"/>
                </a:tc>
                <a:tc>
                  <a:txBody>
                    <a:bodyPr/>
                    <a:lstStyle/>
                    <a:p>
                      <a:pPr algn="ctr"/>
                      <a:r>
                        <a:rPr lang="fr-FR" sz="1100" dirty="0"/>
                        <a:t>100</a:t>
                      </a:r>
                    </a:p>
                  </a:txBody>
                  <a:tcPr marL="68580" marR="68580" marT="34290" marB="34290" anchor="ctr"/>
                </a:tc>
                <a:extLst>
                  <a:ext uri="{0D108BD9-81ED-4DB2-BD59-A6C34878D82A}">
                    <a16:rowId xmlns:a16="http://schemas.microsoft.com/office/drawing/2014/main" val="2613810875"/>
                  </a:ext>
                </a:extLst>
              </a:tr>
              <a:tr h="228600">
                <a:tc>
                  <a:txBody>
                    <a:bodyPr/>
                    <a:lstStyle/>
                    <a:p>
                      <a:pPr marL="0" algn="l" defTabSz="893227" rtl="0" eaLnBrk="1" latinLnBrk="0" hangingPunct="1"/>
                      <a:r>
                        <a:rPr lang="fr-FR" sz="1100" kern="1200" dirty="0">
                          <a:solidFill>
                            <a:schemeClr val="dk1"/>
                          </a:solidFill>
                          <a:latin typeface="+mn-lt"/>
                          <a:ea typeface="+mn-ea"/>
                          <a:cs typeface="+mn-cs"/>
                        </a:rPr>
                        <a:t>Latence (millisecondes)</a:t>
                      </a:r>
                    </a:p>
                  </a:txBody>
                  <a:tcPr marL="68580" marR="68580" marT="34290" marB="34290"/>
                </a:tc>
                <a:tc>
                  <a:txBody>
                    <a:bodyPr/>
                    <a:lstStyle/>
                    <a:p>
                      <a:pPr algn="ctr"/>
                      <a:r>
                        <a:rPr lang="fr-FR" sz="1100" dirty="0"/>
                        <a:t>40</a:t>
                      </a:r>
                    </a:p>
                  </a:txBody>
                  <a:tcPr marL="68580" marR="68580" marT="34290" marB="34290" anchor="ctr"/>
                </a:tc>
                <a:tc>
                  <a:txBody>
                    <a:bodyPr/>
                    <a:lstStyle/>
                    <a:p>
                      <a:pPr algn="ctr"/>
                      <a:r>
                        <a:rPr lang="fr-FR" sz="1100" dirty="0"/>
                        <a:t>1</a:t>
                      </a:r>
                    </a:p>
                  </a:txBody>
                  <a:tcPr marL="68580" marR="68580" marT="34290" marB="34290" anchor="ctr"/>
                </a:tc>
                <a:extLst>
                  <a:ext uri="{0D108BD9-81ED-4DB2-BD59-A6C34878D82A}">
                    <a16:rowId xmlns:a16="http://schemas.microsoft.com/office/drawing/2014/main" val="1341100613"/>
                  </a:ext>
                </a:extLst>
              </a:tr>
              <a:tr h="228600">
                <a:tc>
                  <a:txBody>
                    <a:bodyPr/>
                    <a:lstStyle/>
                    <a:p>
                      <a:pPr marL="0" algn="l" defTabSz="893227" rtl="0" eaLnBrk="1" latinLnBrk="0" hangingPunct="1"/>
                      <a:r>
                        <a:rPr lang="fr-FR" sz="1100" kern="1200" dirty="0">
                          <a:solidFill>
                            <a:schemeClr val="dk1"/>
                          </a:solidFill>
                          <a:latin typeface="+mn-lt"/>
                          <a:ea typeface="+mn-ea"/>
                          <a:cs typeface="+mn-cs"/>
                        </a:rPr>
                        <a:t>Efficacité énergétique</a:t>
                      </a:r>
                    </a:p>
                  </a:txBody>
                  <a:tcPr marL="68580" marR="68580" marT="34290" marB="34290"/>
                </a:tc>
                <a:tc>
                  <a:txBody>
                    <a:bodyPr/>
                    <a:lstStyle/>
                    <a:p>
                      <a:pPr algn="ctr"/>
                      <a:r>
                        <a:rPr lang="fr-FR" sz="1100" dirty="0"/>
                        <a:t>x1</a:t>
                      </a:r>
                    </a:p>
                  </a:txBody>
                  <a:tcPr marL="68580" marR="68580" marT="34290" marB="34290" anchor="ctr"/>
                </a:tc>
                <a:tc>
                  <a:txBody>
                    <a:bodyPr/>
                    <a:lstStyle/>
                    <a:p>
                      <a:pPr algn="ctr"/>
                      <a:r>
                        <a:rPr lang="fr-FR" sz="1100" dirty="0"/>
                        <a:t>x100</a:t>
                      </a:r>
                    </a:p>
                  </a:txBody>
                  <a:tcPr marL="68580" marR="68580" marT="34290" marB="34290" anchor="ctr"/>
                </a:tc>
                <a:extLst>
                  <a:ext uri="{0D108BD9-81ED-4DB2-BD59-A6C34878D82A}">
                    <a16:rowId xmlns:a16="http://schemas.microsoft.com/office/drawing/2014/main" val="3713888629"/>
                  </a:ext>
                </a:extLst>
              </a:tr>
              <a:tr h="388620">
                <a:tc>
                  <a:txBody>
                    <a:bodyPr/>
                    <a:lstStyle/>
                    <a:p>
                      <a:pPr marL="0" algn="l" defTabSz="893227" rtl="0" eaLnBrk="1" latinLnBrk="0" hangingPunct="1"/>
                      <a:r>
                        <a:rPr lang="fr-FR" sz="1100" kern="1200" dirty="0">
                          <a:solidFill>
                            <a:schemeClr val="dk1"/>
                          </a:solidFill>
                          <a:latin typeface="+mn-lt"/>
                          <a:ea typeface="+mn-ea"/>
                          <a:cs typeface="+mn-cs"/>
                        </a:rPr>
                        <a:t>Débit sur une zone (Mbit/s/m²)</a:t>
                      </a:r>
                    </a:p>
                  </a:txBody>
                  <a:tcPr marL="68580" marR="68580" marT="34290" marB="34290"/>
                </a:tc>
                <a:tc>
                  <a:txBody>
                    <a:bodyPr/>
                    <a:lstStyle/>
                    <a:p>
                      <a:pPr algn="ctr"/>
                      <a:r>
                        <a:rPr lang="fr-FR" sz="1100" dirty="0"/>
                        <a:t>0.1</a:t>
                      </a:r>
                    </a:p>
                  </a:txBody>
                  <a:tcPr marL="68580" marR="68580" marT="34290" marB="34290" anchor="ctr"/>
                </a:tc>
                <a:tc>
                  <a:txBody>
                    <a:bodyPr/>
                    <a:lstStyle/>
                    <a:p>
                      <a:pPr algn="ctr"/>
                      <a:r>
                        <a:rPr lang="fr-FR" sz="1100" dirty="0"/>
                        <a:t>10</a:t>
                      </a:r>
                    </a:p>
                  </a:txBody>
                  <a:tcPr marL="68580" marR="68580" marT="34290" marB="34290" anchor="ctr"/>
                </a:tc>
                <a:extLst>
                  <a:ext uri="{0D108BD9-81ED-4DB2-BD59-A6C34878D82A}">
                    <a16:rowId xmlns:a16="http://schemas.microsoft.com/office/drawing/2014/main" val="3990016839"/>
                  </a:ext>
                </a:extLst>
              </a:tr>
            </a:tbl>
          </a:graphicData>
        </a:graphic>
      </p:graphicFrame>
      <p:sp>
        <p:nvSpPr>
          <p:cNvPr id="13" name="ZoneTexte 12">
            <a:extLst>
              <a:ext uri="{FF2B5EF4-FFF2-40B4-BE49-F238E27FC236}">
                <a16:creationId xmlns:a16="http://schemas.microsoft.com/office/drawing/2014/main" id="{D79C70D7-378A-4E9D-8AEC-9FB28CA95F94}"/>
              </a:ext>
            </a:extLst>
          </p:cNvPr>
          <p:cNvSpPr txBox="1"/>
          <p:nvPr/>
        </p:nvSpPr>
        <p:spPr>
          <a:xfrm>
            <a:off x="3655770" y="1024346"/>
            <a:ext cx="1531754" cy="577081"/>
          </a:xfrm>
          <a:prstGeom prst="rect">
            <a:avLst/>
          </a:prstGeom>
          <a:noFill/>
        </p:spPr>
        <p:txBody>
          <a:bodyPr wrap="square" lIns="81000" rIns="81000" rtlCol="0">
            <a:spAutoFit/>
          </a:bodyPr>
          <a:lstStyle/>
          <a:p>
            <a:r>
              <a:rPr lang="fr-FR" sz="1050" b="1" dirty="0">
                <a:solidFill>
                  <a:schemeClr val="bg2">
                    <a:lumMod val="100000"/>
                  </a:schemeClr>
                </a:solidFill>
              </a:rPr>
              <a:t>Comparaison des performances 4G/5G**</a:t>
            </a:r>
          </a:p>
        </p:txBody>
      </p:sp>
      <p:sp>
        <p:nvSpPr>
          <p:cNvPr id="3" name="Espace réservé du numéro de diapositive 2">
            <a:extLst>
              <a:ext uri="{FF2B5EF4-FFF2-40B4-BE49-F238E27FC236}">
                <a16:creationId xmlns:a16="http://schemas.microsoft.com/office/drawing/2014/main" id="{A27A72C0-9CF1-49B3-89F6-1372326E04EC}"/>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996302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6926B8-F3AE-49EA-A8FE-A3900DEE7640}"/>
              </a:ext>
            </a:extLst>
          </p:cNvPr>
          <p:cNvSpPr>
            <a:spLocks noGrp="1"/>
          </p:cNvSpPr>
          <p:nvPr>
            <p:ph type="title"/>
          </p:nvPr>
        </p:nvSpPr>
        <p:spPr>
          <a:xfrm>
            <a:off x="143555" y="128470"/>
            <a:ext cx="3678751" cy="229057"/>
          </a:xfrm>
        </p:spPr>
        <p:txBody>
          <a:bodyPr>
            <a:normAutofit fontScale="90000"/>
          </a:bodyPr>
          <a:lstStyle/>
          <a:p>
            <a:r>
              <a:rPr lang="fr-FR" sz="2400" dirty="0">
                <a:solidFill>
                  <a:schemeClr val="bg1"/>
                </a:solidFill>
              </a:rPr>
              <a:t>5G, Définitions et déploiement </a:t>
            </a:r>
          </a:p>
        </p:txBody>
      </p:sp>
      <p:sp>
        <p:nvSpPr>
          <p:cNvPr id="4" name="Titre 1">
            <a:extLst>
              <a:ext uri="{FF2B5EF4-FFF2-40B4-BE49-F238E27FC236}">
                <a16:creationId xmlns:a16="http://schemas.microsoft.com/office/drawing/2014/main" id="{D19DB063-0CBC-4C23-A12F-FFC2D1F986E0}"/>
              </a:ext>
            </a:extLst>
          </p:cNvPr>
          <p:cNvSpPr txBox="1">
            <a:spLocks/>
          </p:cNvSpPr>
          <p:nvPr/>
        </p:nvSpPr>
        <p:spPr>
          <a:xfrm>
            <a:off x="6830721" y="0"/>
            <a:ext cx="2313279" cy="229057"/>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fr-FR" sz="1200" dirty="0">
                <a:solidFill>
                  <a:schemeClr val="bg1"/>
                </a:solidFill>
              </a:rPr>
              <a:t>Les fréquences utilisées </a:t>
            </a:r>
          </a:p>
        </p:txBody>
      </p:sp>
      <p:sp>
        <p:nvSpPr>
          <p:cNvPr id="8" name="Content Placeholder 4">
            <a:extLst>
              <a:ext uri="{FF2B5EF4-FFF2-40B4-BE49-F238E27FC236}">
                <a16:creationId xmlns:a16="http://schemas.microsoft.com/office/drawing/2014/main" id="{91F75593-D6FC-4A87-B893-6459A051000C}"/>
              </a:ext>
            </a:extLst>
          </p:cNvPr>
          <p:cNvSpPr>
            <a:spLocks noGrp="1"/>
          </p:cNvSpPr>
          <p:nvPr>
            <p:ph idx="1"/>
          </p:nvPr>
        </p:nvSpPr>
        <p:spPr>
          <a:xfrm>
            <a:off x="6709870" y="586584"/>
            <a:ext cx="2292554" cy="4556916"/>
          </a:xfrm>
        </p:spPr>
        <p:txBody>
          <a:bodyPr>
            <a:normAutofit lnSpcReduction="10000"/>
          </a:bodyPr>
          <a:lstStyle/>
          <a:p>
            <a:pPr marL="0" indent="0">
              <a:buNone/>
            </a:pPr>
            <a:r>
              <a:rPr lang="en-US" sz="1400" dirty="0"/>
              <a:t>Le </a:t>
            </a:r>
            <a:r>
              <a:rPr lang="en-US" sz="1400" dirty="0" err="1"/>
              <a:t>choix</a:t>
            </a:r>
            <a:r>
              <a:rPr lang="en-US" sz="1400" dirty="0"/>
              <a:t> </a:t>
            </a:r>
            <a:r>
              <a:rPr lang="en-US" sz="1400" dirty="0" err="1"/>
              <a:t>d’une</a:t>
            </a:r>
            <a:r>
              <a:rPr lang="en-US" sz="1400" dirty="0"/>
              <a:t> </a:t>
            </a:r>
            <a:r>
              <a:rPr lang="en-US" sz="1400" dirty="0" err="1"/>
              <a:t>bande</a:t>
            </a:r>
            <a:r>
              <a:rPr lang="en-US" sz="1400" dirty="0"/>
              <a:t> de </a:t>
            </a:r>
            <a:r>
              <a:rPr lang="en-US" sz="1400" dirty="0" err="1"/>
              <a:t>fréquence</a:t>
            </a:r>
            <a:r>
              <a:rPr lang="en-US" sz="1400" dirty="0"/>
              <a:t> </a:t>
            </a:r>
            <a:r>
              <a:rPr lang="en-US" sz="1400" dirty="0">
                <a:sym typeface="Wingdings" panose="05000000000000000000" pitchFamily="2" charset="2"/>
              </a:rPr>
              <a:t> </a:t>
            </a:r>
            <a:r>
              <a:rPr lang="en-US" sz="1400" dirty="0" err="1">
                <a:sym typeface="Wingdings" panose="05000000000000000000" pitchFamily="2" charset="2"/>
              </a:rPr>
              <a:t>compromis</a:t>
            </a:r>
            <a:r>
              <a:rPr lang="en-US" sz="1400" dirty="0">
                <a:sym typeface="Wingdings" panose="05000000000000000000" pitchFamily="2" charset="2"/>
              </a:rPr>
              <a:t> entre couverture et </a:t>
            </a:r>
            <a:r>
              <a:rPr lang="en-US" sz="1400" dirty="0" err="1">
                <a:sym typeface="Wingdings" panose="05000000000000000000" pitchFamily="2" charset="2"/>
              </a:rPr>
              <a:t>capacité</a:t>
            </a:r>
            <a:r>
              <a:rPr lang="en-US" sz="1400" dirty="0">
                <a:sym typeface="Wingdings" panose="05000000000000000000" pitchFamily="2" charset="2"/>
              </a:rPr>
              <a:t> </a:t>
            </a:r>
          </a:p>
          <a:p>
            <a:pPr>
              <a:buFont typeface="Wingdings" panose="05000000000000000000" pitchFamily="2" charset="2"/>
              <a:buChar char="q"/>
            </a:pPr>
            <a:r>
              <a:rPr lang="en-US" sz="1400" b="1" dirty="0">
                <a:sym typeface="Wingdings" panose="05000000000000000000" pitchFamily="2" charset="2"/>
              </a:rPr>
              <a:t>Basse </a:t>
            </a:r>
            <a:r>
              <a:rPr lang="en-US" sz="1400" b="1" dirty="0" err="1">
                <a:sym typeface="Wingdings" panose="05000000000000000000" pitchFamily="2" charset="2"/>
              </a:rPr>
              <a:t>Fréquence</a:t>
            </a:r>
            <a:r>
              <a:rPr lang="en-US" sz="1400" dirty="0">
                <a:sym typeface="Wingdings" panose="05000000000000000000" pitchFamily="2" charset="2"/>
              </a:rPr>
              <a:t> </a:t>
            </a:r>
            <a:r>
              <a:rPr lang="en-US" sz="1400" b="1" dirty="0">
                <a:sym typeface="Wingdings" panose="05000000000000000000" pitchFamily="2" charset="2"/>
              </a:rPr>
              <a:t>bonne  couverture</a:t>
            </a:r>
            <a:r>
              <a:rPr lang="en-US" sz="1400" dirty="0">
                <a:sym typeface="Wingdings" panose="05000000000000000000" pitchFamily="2" charset="2"/>
              </a:rPr>
              <a:t> </a:t>
            </a:r>
            <a:r>
              <a:rPr lang="en-US" sz="1400" dirty="0" err="1">
                <a:sym typeface="Wingdings" panose="05000000000000000000" pitchFamily="2" charset="2"/>
              </a:rPr>
              <a:t>mais</a:t>
            </a:r>
            <a:r>
              <a:rPr lang="en-US" sz="1400" b="1" dirty="0">
                <a:sym typeface="Wingdings" panose="05000000000000000000" pitchFamily="2" charset="2"/>
              </a:rPr>
              <a:t> pas bon </a:t>
            </a:r>
            <a:r>
              <a:rPr lang="en-US" sz="1400" b="1" dirty="0" err="1">
                <a:sym typeface="Wingdings" panose="05000000000000000000" pitchFamily="2" charset="2"/>
              </a:rPr>
              <a:t>débit</a:t>
            </a:r>
            <a:r>
              <a:rPr lang="en-US" sz="1400" b="1" dirty="0">
                <a:sym typeface="Wingdings" panose="05000000000000000000" pitchFamily="2" charset="2"/>
              </a:rPr>
              <a:t> </a:t>
            </a:r>
          </a:p>
          <a:p>
            <a:pPr>
              <a:buFont typeface="Wingdings" panose="05000000000000000000" pitchFamily="2" charset="2"/>
              <a:buChar char="q"/>
            </a:pPr>
            <a:r>
              <a:rPr lang="en-US" sz="1400" b="1" dirty="0">
                <a:sym typeface="Wingdings" panose="05000000000000000000" pitchFamily="2" charset="2"/>
              </a:rPr>
              <a:t>Haute </a:t>
            </a:r>
            <a:r>
              <a:rPr lang="en-US" sz="1400" b="1" dirty="0" err="1">
                <a:sym typeface="Wingdings" panose="05000000000000000000" pitchFamily="2" charset="2"/>
              </a:rPr>
              <a:t>Fréquence</a:t>
            </a:r>
            <a:r>
              <a:rPr lang="en-US" sz="1400" b="1" dirty="0">
                <a:sym typeface="Wingdings" panose="05000000000000000000" pitchFamily="2" charset="2"/>
              </a:rPr>
              <a:t> </a:t>
            </a:r>
            <a:r>
              <a:rPr lang="en-US" sz="1400" dirty="0">
                <a:sym typeface="Wingdings" panose="05000000000000000000" pitchFamily="2" charset="2"/>
              </a:rPr>
              <a:t> </a:t>
            </a:r>
            <a:r>
              <a:rPr lang="fr-FR" sz="1400" b="1" dirty="0">
                <a:sym typeface="Wingdings" panose="05000000000000000000" pitchFamily="2" charset="2"/>
              </a:rPr>
              <a:t>conditions  de  propagation  sont  plus  difficiles</a:t>
            </a:r>
            <a:r>
              <a:rPr lang="fr-FR" sz="1400" dirty="0">
                <a:sym typeface="Wingdings" panose="05000000000000000000" pitchFamily="2" charset="2"/>
              </a:rPr>
              <a:t> mais </a:t>
            </a:r>
            <a:r>
              <a:rPr lang="fr-FR" sz="1400" b="1" dirty="0">
                <a:sym typeface="Wingdings" panose="05000000000000000000" pitchFamily="2" charset="2"/>
              </a:rPr>
              <a:t>très bon débit </a:t>
            </a:r>
          </a:p>
          <a:p>
            <a:pPr marL="0" indent="0">
              <a:buNone/>
            </a:pPr>
            <a:endParaRPr lang="fr-FR" sz="1400" b="1" dirty="0">
              <a:sym typeface="Wingdings" panose="05000000000000000000" pitchFamily="2" charset="2"/>
            </a:endParaRPr>
          </a:p>
          <a:p>
            <a:pPr>
              <a:buFont typeface="Wingdings" panose="05000000000000000000" pitchFamily="2" charset="2"/>
              <a:buChar char="ü"/>
            </a:pPr>
            <a:r>
              <a:rPr lang="fr-FR" sz="1200" b="1" dirty="0">
                <a:sym typeface="Wingdings" panose="05000000000000000000" pitchFamily="2" charset="2"/>
              </a:rPr>
              <a:t>Fréquences +++ </a:t>
            </a:r>
            <a:r>
              <a:rPr lang="fr-FR" sz="1200" dirty="0">
                <a:sym typeface="Wingdings" panose="05000000000000000000" pitchFamily="2" charset="2"/>
              </a:rPr>
              <a:t>,  plus  </a:t>
            </a:r>
            <a:r>
              <a:rPr lang="fr-FR" sz="1200" b="1" dirty="0">
                <a:sym typeface="Wingdings" panose="05000000000000000000" pitchFamily="2" charset="2"/>
              </a:rPr>
              <a:t>les  longueurs  d’onde  sont  courtes  et  plus l’exposition devient superficielle</a:t>
            </a:r>
            <a:r>
              <a:rPr lang="fr-FR" sz="1200" dirty="0">
                <a:sym typeface="Wingdings" panose="05000000000000000000" pitchFamily="2" charset="2"/>
              </a:rPr>
              <a:t>.</a:t>
            </a:r>
          </a:p>
          <a:p>
            <a:pPr>
              <a:buFont typeface="Wingdings" panose="05000000000000000000" pitchFamily="2" charset="2"/>
              <a:buChar char="ü"/>
            </a:pPr>
            <a:r>
              <a:rPr lang="fr-FR" sz="1200" dirty="0">
                <a:sym typeface="Wingdings" panose="05000000000000000000" pitchFamily="2" charset="2"/>
              </a:rPr>
              <a:t>10 GHz  propagation </a:t>
            </a:r>
            <a:r>
              <a:rPr lang="fr-FR" sz="1200" b="1" dirty="0">
                <a:sym typeface="Wingdings" panose="05000000000000000000" pitchFamily="2" charset="2"/>
              </a:rPr>
              <a:t>limitée aux premières de couche de la peau </a:t>
            </a:r>
          </a:p>
          <a:p>
            <a:pPr marL="0" indent="0">
              <a:buNone/>
            </a:pPr>
            <a:endParaRPr lang="fr-FR" sz="1400" b="1" dirty="0">
              <a:sym typeface="Wingdings" panose="05000000000000000000" pitchFamily="2" charset="2"/>
            </a:endParaRPr>
          </a:p>
          <a:p>
            <a:pPr marL="0" indent="0">
              <a:buNone/>
            </a:pPr>
            <a:endParaRPr lang="en-US" sz="1400" b="1" dirty="0"/>
          </a:p>
        </p:txBody>
      </p:sp>
      <p:pic>
        <p:nvPicPr>
          <p:cNvPr id="11" name="Image 10">
            <a:extLst>
              <a:ext uri="{FF2B5EF4-FFF2-40B4-BE49-F238E27FC236}">
                <a16:creationId xmlns:a16="http://schemas.microsoft.com/office/drawing/2014/main" id="{06DB1C72-53E3-4B2F-A4DE-7690A4FF826D}"/>
              </a:ext>
            </a:extLst>
          </p:cNvPr>
          <p:cNvPicPr>
            <a:picLocks noChangeAspect="1"/>
          </p:cNvPicPr>
          <p:nvPr/>
        </p:nvPicPr>
        <p:blipFill>
          <a:blip r:embed="rId3"/>
          <a:stretch>
            <a:fillRect/>
          </a:stretch>
        </p:blipFill>
        <p:spPr>
          <a:xfrm>
            <a:off x="294281" y="586584"/>
            <a:ext cx="6262884" cy="3827319"/>
          </a:xfrm>
          <a:prstGeom prst="rect">
            <a:avLst/>
          </a:prstGeom>
        </p:spPr>
      </p:pic>
      <p:sp>
        <p:nvSpPr>
          <p:cNvPr id="12" name="Content Placeholder 4">
            <a:extLst>
              <a:ext uri="{FF2B5EF4-FFF2-40B4-BE49-F238E27FC236}">
                <a16:creationId xmlns:a16="http://schemas.microsoft.com/office/drawing/2014/main" id="{95481139-003F-4D2A-BA0A-B95CD057BAEF}"/>
              </a:ext>
            </a:extLst>
          </p:cNvPr>
          <p:cNvSpPr txBox="1">
            <a:spLocks/>
          </p:cNvSpPr>
          <p:nvPr/>
        </p:nvSpPr>
        <p:spPr>
          <a:xfrm>
            <a:off x="158626" y="4413903"/>
            <a:ext cx="7940660" cy="6108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1400" dirty="0">
                <a:sym typeface="Wingdings" panose="05000000000000000000" pitchFamily="2" charset="2"/>
              </a:rPr>
              <a:t>1GHz </a:t>
            </a:r>
            <a:r>
              <a:rPr lang="en-US" sz="1400" b="1" dirty="0">
                <a:sym typeface="Wingdings" panose="05000000000000000000" pitchFamily="2" charset="2"/>
              </a:rPr>
              <a:t>bonne  couverture, pas de Beamforming </a:t>
            </a:r>
            <a:endParaRPr lang="en-US" sz="1400" dirty="0">
              <a:sym typeface="Wingdings" panose="05000000000000000000" pitchFamily="2" charset="2"/>
            </a:endParaRPr>
          </a:p>
          <a:p>
            <a:pPr>
              <a:buFont typeface="Wingdings" panose="05000000000000000000" pitchFamily="2" charset="2"/>
              <a:buChar char="v"/>
            </a:pPr>
            <a:r>
              <a:rPr lang="en-US" sz="1400" dirty="0">
                <a:sym typeface="Wingdings" panose="05000000000000000000" pitchFamily="2" charset="2"/>
              </a:rPr>
              <a:t>Haute </a:t>
            </a:r>
            <a:r>
              <a:rPr lang="en-US" sz="1400" dirty="0" err="1">
                <a:sym typeface="Wingdings" panose="05000000000000000000" pitchFamily="2" charset="2"/>
              </a:rPr>
              <a:t>Fréquence</a:t>
            </a:r>
            <a:r>
              <a:rPr lang="en-US" sz="1400" dirty="0">
                <a:sym typeface="Wingdings" panose="05000000000000000000" pitchFamily="2" charset="2"/>
              </a:rPr>
              <a:t>  </a:t>
            </a:r>
            <a:r>
              <a:rPr lang="fr-FR" sz="1400" b="1" dirty="0">
                <a:sym typeface="Wingdings" panose="05000000000000000000" pitchFamily="2" charset="2"/>
              </a:rPr>
              <a:t>bande millimétriques </a:t>
            </a:r>
            <a:endParaRPr lang="en-US" sz="1400" b="1" dirty="0"/>
          </a:p>
        </p:txBody>
      </p:sp>
      <p:sp>
        <p:nvSpPr>
          <p:cNvPr id="3" name="Espace réservé du numéro de diapositive 2">
            <a:extLst>
              <a:ext uri="{FF2B5EF4-FFF2-40B4-BE49-F238E27FC236}">
                <a16:creationId xmlns:a16="http://schemas.microsoft.com/office/drawing/2014/main" id="{C84B590A-004B-45DD-B8C9-AB967C572738}"/>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266400210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6926B8-F3AE-49EA-A8FE-A3900DEE7640}"/>
              </a:ext>
            </a:extLst>
          </p:cNvPr>
          <p:cNvSpPr>
            <a:spLocks noGrp="1"/>
          </p:cNvSpPr>
          <p:nvPr>
            <p:ph type="title"/>
          </p:nvPr>
        </p:nvSpPr>
        <p:spPr>
          <a:xfrm>
            <a:off x="143555" y="128470"/>
            <a:ext cx="3678751" cy="229057"/>
          </a:xfrm>
        </p:spPr>
        <p:txBody>
          <a:bodyPr>
            <a:normAutofit fontScale="90000"/>
          </a:bodyPr>
          <a:lstStyle/>
          <a:p>
            <a:r>
              <a:rPr lang="fr-FR" sz="2400" dirty="0">
                <a:solidFill>
                  <a:schemeClr val="bg1"/>
                </a:solidFill>
              </a:rPr>
              <a:t>5G, Définitions et déploiement </a:t>
            </a:r>
          </a:p>
        </p:txBody>
      </p:sp>
      <p:sp>
        <p:nvSpPr>
          <p:cNvPr id="4" name="Titre 1">
            <a:extLst>
              <a:ext uri="{FF2B5EF4-FFF2-40B4-BE49-F238E27FC236}">
                <a16:creationId xmlns:a16="http://schemas.microsoft.com/office/drawing/2014/main" id="{D19DB063-0CBC-4C23-A12F-FFC2D1F986E0}"/>
              </a:ext>
            </a:extLst>
          </p:cNvPr>
          <p:cNvSpPr txBox="1">
            <a:spLocks/>
          </p:cNvSpPr>
          <p:nvPr/>
        </p:nvSpPr>
        <p:spPr>
          <a:xfrm>
            <a:off x="7015280" y="116927"/>
            <a:ext cx="2007869" cy="229057"/>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fr-FR" sz="1200" dirty="0">
                <a:solidFill>
                  <a:schemeClr val="bg1"/>
                </a:solidFill>
              </a:rPr>
              <a:t>Technologies utilisées</a:t>
            </a:r>
          </a:p>
        </p:txBody>
      </p:sp>
      <p:sp>
        <p:nvSpPr>
          <p:cNvPr id="8" name="Content Placeholder 4">
            <a:extLst>
              <a:ext uri="{FF2B5EF4-FFF2-40B4-BE49-F238E27FC236}">
                <a16:creationId xmlns:a16="http://schemas.microsoft.com/office/drawing/2014/main" id="{F42E325A-A55B-496F-AB77-EC4346022601}"/>
              </a:ext>
            </a:extLst>
          </p:cNvPr>
          <p:cNvSpPr>
            <a:spLocks noGrp="1"/>
          </p:cNvSpPr>
          <p:nvPr>
            <p:ph idx="1"/>
          </p:nvPr>
        </p:nvSpPr>
        <p:spPr>
          <a:xfrm>
            <a:off x="6707891" y="345984"/>
            <a:ext cx="2292554" cy="4556916"/>
          </a:xfrm>
        </p:spPr>
        <p:txBody>
          <a:bodyPr>
            <a:normAutofit/>
          </a:bodyPr>
          <a:lstStyle/>
          <a:p>
            <a:pPr>
              <a:buFontTx/>
              <a:buChar char="-"/>
            </a:pPr>
            <a:r>
              <a:rPr lang="fr-FR" sz="1400" b="1" dirty="0">
                <a:sym typeface="Wingdings" panose="05000000000000000000" pitchFamily="2" charset="2"/>
              </a:rPr>
              <a:t>Duplexage </a:t>
            </a:r>
          </a:p>
          <a:p>
            <a:pPr marL="0" indent="0">
              <a:buNone/>
            </a:pPr>
            <a:r>
              <a:rPr lang="fr-FR" sz="1400" b="1" dirty="0">
                <a:sym typeface="Wingdings" panose="05000000000000000000" pitchFamily="2" charset="2"/>
              </a:rPr>
              <a:t>FDD   Bandes déjà allouées</a:t>
            </a:r>
          </a:p>
          <a:p>
            <a:pPr marL="0" indent="0">
              <a:buNone/>
            </a:pPr>
            <a:r>
              <a:rPr lang="fr-FR" sz="1400" b="1" dirty="0">
                <a:sym typeface="Wingdings" panose="05000000000000000000" pitchFamily="2" charset="2"/>
              </a:rPr>
              <a:t>TDD  New bandes de fréquences </a:t>
            </a:r>
          </a:p>
          <a:p>
            <a:pPr marL="0" indent="0">
              <a:buNone/>
            </a:pPr>
            <a:endParaRPr lang="fr-FR" sz="1400" b="1" dirty="0">
              <a:sym typeface="Wingdings" panose="05000000000000000000" pitchFamily="2" charset="2"/>
            </a:endParaRPr>
          </a:p>
          <a:p>
            <a:pPr>
              <a:buFontTx/>
              <a:buChar char="-"/>
            </a:pPr>
            <a:r>
              <a:rPr lang="fr-FR" sz="1400" b="1" dirty="0">
                <a:sym typeface="Wingdings" panose="05000000000000000000" pitchFamily="2" charset="2"/>
              </a:rPr>
              <a:t>Modulation </a:t>
            </a:r>
          </a:p>
          <a:p>
            <a:pPr marL="0" indent="0">
              <a:buNone/>
            </a:pPr>
            <a:r>
              <a:rPr lang="fr-FR" sz="1400" b="1" dirty="0">
                <a:sym typeface="Wingdings" panose="05000000000000000000" pitchFamily="2" charset="2"/>
              </a:rPr>
              <a:t>FDMA(1G) – TDMA(2G) – CDMA(3G) – OFDMA(4G)</a:t>
            </a:r>
          </a:p>
          <a:p>
            <a:pPr marL="0" indent="0">
              <a:buNone/>
            </a:pPr>
            <a:endParaRPr lang="en-US" sz="1400" b="1" dirty="0"/>
          </a:p>
          <a:p>
            <a:pPr marL="0" indent="0">
              <a:buNone/>
            </a:pPr>
            <a:r>
              <a:rPr lang="en-US" sz="1400" b="1" dirty="0"/>
              <a:t>5G </a:t>
            </a:r>
            <a:r>
              <a:rPr lang="en-US" sz="1400" b="1" dirty="0">
                <a:sym typeface="Wingdings" panose="05000000000000000000" pitchFamily="2" charset="2"/>
              </a:rPr>
              <a:t> OFDMA </a:t>
            </a:r>
            <a:endParaRPr lang="en-US" sz="1400" b="1" dirty="0"/>
          </a:p>
        </p:txBody>
      </p:sp>
      <p:pic>
        <p:nvPicPr>
          <p:cNvPr id="5" name="Image 4">
            <a:extLst>
              <a:ext uri="{FF2B5EF4-FFF2-40B4-BE49-F238E27FC236}">
                <a16:creationId xmlns:a16="http://schemas.microsoft.com/office/drawing/2014/main" id="{ED173B4E-6F81-43F5-AC2E-07060580F956}"/>
              </a:ext>
            </a:extLst>
          </p:cNvPr>
          <p:cNvPicPr>
            <a:picLocks noChangeAspect="1"/>
          </p:cNvPicPr>
          <p:nvPr/>
        </p:nvPicPr>
        <p:blipFill>
          <a:blip r:embed="rId3"/>
          <a:stretch>
            <a:fillRect/>
          </a:stretch>
        </p:blipFill>
        <p:spPr>
          <a:xfrm>
            <a:off x="296260" y="586585"/>
            <a:ext cx="3952640" cy="2390165"/>
          </a:xfrm>
          <a:prstGeom prst="rect">
            <a:avLst/>
          </a:prstGeom>
        </p:spPr>
      </p:pic>
      <p:pic>
        <p:nvPicPr>
          <p:cNvPr id="7" name="Image 6">
            <a:extLst>
              <a:ext uri="{FF2B5EF4-FFF2-40B4-BE49-F238E27FC236}">
                <a16:creationId xmlns:a16="http://schemas.microsoft.com/office/drawing/2014/main" id="{53B36B34-A590-46F5-8419-E89B7BABDBE4}"/>
              </a:ext>
            </a:extLst>
          </p:cNvPr>
          <p:cNvPicPr>
            <a:picLocks noChangeAspect="1"/>
          </p:cNvPicPr>
          <p:nvPr/>
        </p:nvPicPr>
        <p:blipFill>
          <a:blip r:embed="rId4"/>
          <a:stretch>
            <a:fillRect/>
          </a:stretch>
        </p:blipFill>
        <p:spPr>
          <a:xfrm>
            <a:off x="143555" y="1960930"/>
            <a:ext cx="6404460" cy="1626530"/>
          </a:xfrm>
          <a:prstGeom prst="rect">
            <a:avLst/>
          </a:prstGeom>
        </p:spPr>
      </p:pic>
      <p:pic>
        <p:nvPicPr>
          <p:cNvPr id="14" name="Image 13">
            <a:extLst>
              <a:ext uri="{FF2B5EF4-FFF2-40B4-BE49-F238E27FC236}">
                <a16:creationId xmlns:a16="http://schemas.microsoft.com/office/drawing/2014/main" id="{1C9EEED1-1BEB-4BC4-B257-DFBD65F1B18C}"/>
              </a:ext>
            </a:extLst>
          </p:cNvPr>
          <p:cNvPicPr>
            <a:picLocks noChangeAspect="1"/>
          </p:cNvPicPr>
          <p:nvPr/>
        </p:nvPicPr>
        <p:blipFill>
          <a:blip r:embed="rId5"/>
          <a:stretch>
            <a:fillRect/>
          </a:stretch>
        </p:blipFill>
        <p:spPr>
          <a:xfrm>
            <a:off x="47031" y="1206778"/>
            <a:ext cx="6501637" cy="1999030"/>
          </a:xfrm>
          <a:prstGeom prst="rect">
            <a:avLst/>
          </a:prstGeom>
        </p:spPr>
      </p:pic>
      <p:sp>
        <p:nvSpPr>
          <p:cNvPr id="3" name="Espace réservé du numéro de diapositive 2">
            <a:extLst>
              <a:ext uri="{FF2B5EF4-FFF2-40B4-BE49-F238E27FC236}">
                <a16:creationId xmlns:a16="http://schemas.microsoft.com/office/drawing/2014/main" id="{BFF839B0-4608-408B-A4CA-D52DDA443C3D}"/>
              </a:ext>
            </a:extLst>
          </p:cNvPr>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1548312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6926B8-F3AE-49EA-A8FE-A3900DEE7640}"/>
              </a:ext>
            </a:extLst>
          </p:cNvPr>
          <p:cNvSpPr>
            <a:spLocks noGrp="1"/>
          </p:cNvSpPr>
          <p:nvPr>
            <p:ph type="title"/>
          </p:nvPr>
        </p:nvSpPr>
        <p:spPr>
          <a:xfrm>
            <a:off x="143555" y="128470"/>
            <a:ext cx="3678751" cy="229057"/>
          </a:xfrm>
        </p:spPr>
        <p:txBody>
          <a:bodyPr>
            <a:normAutofit fontScale="90000"/>
          </a:bodyPr>
          <a:lstStyle/>
          <a:p>
            <a:r>
              <a:rPr lang="fr-FR" sz="2400" dirty="0">
                <a:solidFill>
                  <a:schemeClr val="bg1"/>
                </a:solidFill>
              </a:rPr>
              <a:t>5G, Définitions et déploiement </a:t>
            </a:r>
          </a:p>
        </p:txBody>
      </p:sp>
      <p:sp>
        <p:nvSpPr>
          <p:cNvPr id="4" name="Titre 1">
            <a:extLst>
              <a:ext uri="{FF2B5EF4-FFF2-40B4-BE49-F238E27FC236}">
                <a16:creationId xmlns:a16="http://schemas.microsoft.com/office/drawing/2014/main" id="{D19DB063-0CBC-4C23-A12F-FFC2D1F986E0}"/>
              </a:ext>
            </a:extLst>
          </p:cNvPr>
          <p:cNvSpPr txBox="1">
            <a:spLocks/>
          </p:cNvSpPr>
          <p:nvPr/>
        </p:nvSpPr>
        <p:spPr>
          <a:xfrm>
            <a:off x="7015280" y="116927"/>
            <a:ext cx="2007869" cy="229057"/>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fr-FR" sz="1200" dirty="0">
                <a:solidFill>
                  <a:schemeClr val="bg1"/>
                </a:solidFill>
              </a:rPr>
              <a:t>Technologies utilisées</a:t>
            </a:r>
          </a:p>
        </p:txBody>
      </p:sp>
      <p:sp>
        <p:nvSpPr>
          <p:cNvPr id="8" name="Content Placeholder 4">
            <a:extLst>
              <a:ext uri="{FF2B5EF4-FFF2-40B4-BE49-F238E27FC236}">
                <a16:creationId xmlns:a16="http://schemas.microsoft.com/office/drawing/2014/main" id="{F42E325A-A55B-496F-AB77-EC4346022601}"/>
              </a:ext>
            </a:extLst>
          </p:cNvPr>
          <p:cNvSpPr>
            <a:spLocks noGrp="1"/>
          </p:cNvSpPr>
          <p:nvPr>
            <p:ph idx="1"/>
          </p:nvPr>
        </p:nvSpPr>
        <p:spPr>
          <a:xfrm>
            <a:off x="6404460" y="345984"/>
            <a:ext cx="2595985" cy="4556916"/>
          </a:xfrm>
        </p:spPr>
        <p:txBody>
          <a:bodyPr>
            <a:normAutofit/>
          </a:bodyPr>
          <a:lstStyle/>
          <a:p>
            <a:pPr>
              <a:buFontTx/>
              <a:buChar char="-"/>
            </a:pPr>
            <a:r>
              <a:rPr lang="fr-FR" sz="1400" b="1" dirty="0">
                <a:sym typeface="Wingdings" panose="05000000000000000000" pitchFamily="2" charset="2"/>
              </a:rPr>
              <a:t>Antennes </a:t>
            </a:r>
          </a:p>
          <a:p>
            <a:pPr>
              <a:buFont typeface="Wingdings" panose="05000000000000000000" pitchFamily="2" charset="2"/>
              <a:buChar char="q"/>
            </a:pPr>
            <a:r>
              <a:rPr lang="fr-FR" sz="1400" b="1" dirty="0">
                <a:sym typeface="Wingdings" panose="05000000000000000000" pitchFamily="2" charset="2"/>
              </a:rPr>
              <a:t>Bande déjà alloué  pas de </a:t>
            </a:r>
            <a:r>
              <a:rPr lang="fr-FR" sz="1400" b="1" dirty="0" err="1">
                <a:sym typeface="Wingdings" panose="05000000000000000000" pitchFamily="2" charset="2"/>
              </a:rPr>
              <a:t>Beamforming</a:t>
            </a:r>
            <a:r>
              <a:rPr lang="fr-FR" sz="1400" b="1" dirty="0">
                <a:sym typeface="Wingdings" panose="05000000000000000000" pitchFamily="2" charset="2"/>
              </a:rPr>
              <a:t>  </a:t>
            </a:r>
          </a:p>
          <a:p>
            <a:pPr marL="0" indent="0">
              <a:buNone/>
            </a:pPr>
            <a:endParaRPr lang="fr-FR" sz="1400" b="1" dirty="0">
              <a:sym typeface="Wingdings" panose="05000000000000000000" pitchFamily="2" charset="2"/>
            </a:endParaRPr>
          </a:p>
          <a:p>
            <a:pPr>
              <a:buFont typeface="Wingdings" panose="05000000000000000000" pitchFamily="2" charset="2"/>
              <a:buChar char="q"/>
            </a:pPr>
            <a:r>
              <a:rPr lang="fr-FR" sz="1400" b="1" dirty="0">
                <a:sym typeface="Wingdings" panose="05000000000000000000" pitchFamily="2" charset="2"/>
              </a:rPr>
              <a:t>5G nouveautés: Antennes intelligentes à faisceaux orientables (MIMO) + </a:t>
            </a:r>
            <a:r>
              <a:rPr lang="fr-FR" sz="1400" b="1" dirty="0" err="1">
                <a:sym typeface="Wingdings" panose="05000000000000000000" pitchFamily="2" charset="2"/>
              </a:rPr>
              <a:t>Beamforming</a:t>
            </a:r>
            <a:r>
              <a:rPr lang="fr-FR" sz="1400" b="1" dirty="0">
                <a:sym typeface="Wingdings" panose="05000000000000000000" pitchFamily="2" charset="2"/>
              </a:rPr>
              <a:t> </a:t>
            </a:r>
          </a:p>
        </p:txBody>
      </p:sp>
      <p:pic>
        <p:nvPicPr>
          <p:cNvPr id="10" name="Image 9">
            <a:extLst>
              <a:ext uri="{FF2B5EF4-FFF2-40B4-BE49-F238E27FC236}">
                <a16:creationId xmlns:a16="http://schemas.microsoft.com/office/drawing/2014/main" id="{848F51AF-8CAE-4FAD-B2D9-C6AEE4C4D9C2}"/>
              </a:ext>
            </a:extLst>
          </p:cNvPr>
          <p:cNvPicPr>
            <a:picLocks noChangeAspect="1"/>
          </p:cNvPicPr>
          <p:nvPr/>
        </p:nvPicPr>
        <p:blipFill>
          <a:blip r:embed="rId3"/>
          <a:stretch>
            <a:fillRect/>
          </a:stretch>
        </p:blipFill>
        <p:spPr>
          <a:xfrm>
            <a:off x="1059785" y="586585"/>
            <a:ext cx="4321552" cy="3644682"/>
          </a:xfrm>
          <a:prstGeom prst="rect">
            <a:avLst/>
          </a:prstGeom>
        </p:spPr>
      </p:pic>
      <p:pic>
        <p:nvPicPr>
          <p:cNvPr id="1026" name="Picture 2" descr="5G全解">
            <a:extLst>
              <a:ext uri="{FF2B5EF4-FFF2-40B4-BE49-F238E27FC236}">
                <a16:creationId xmlns:a16="http://schemas.microsoft.com/office/drawing/2014/main" id="{BF6F206B-B38D-4DBB-8C56-FA620382F6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423" y="1197405"/>
            <a:ext cx="4454275" cy="2590752"/>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F9E81720-1B7A-473A-8FD8-2BD6FA07A6EF}"/>
              </a:ext>
            </a:extLst>
          </p:cNvPr>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375598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3044950" y="281175"/>
            <a:ext cx="5947261"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B0F0"/>
              </a:buClr>
              <a:buSzPts val="3600"/>
              <a:buFont typeface="Calibri"/>
              <a:buNone/>
            </a:pPr>
            <a:r>
              <a:rPr lang="fr-FR"/>
              <a:t>La 5G et la médecine</a:t>
            </a:r>
            <a:endParaRPr/>
          </a:p>
        </p:txBody>
      </p:sp>
      <p:sp>
        <p:nvSpPr>
          <p:cNvPr id="177" name="Google Shape;177;p9"/>
          <p:cNvSpPr txBox="1">
            <a:spLocks noGrp="1"/>
          </p:cNvSpPr>
          <p:nvPr>
            <p:ph type="body" idx="1"/>
          </p:nvPr>
        </p:nvSpPr>
        <p:spPr>
          <a:xfrm>
            <a:off x="3044951" y="1102343"/>
            <a:ext cx="5947261" cy="35761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2800"/>
              <a:buChar char="•"/>
            </a:pPr>
            <a:r>
              <a:rPr lang="fr-FR"/>
              <a:t>Pourquoi la 5G dans le milieu hospitalier ?</a:t>
            </a:r>
            <a:endParaRPr/>
          </a:p>
          <a:p>
            <a:pPr marL="742950" lvl="1" indent="-285750" algn="l" rtl="0">
              <a:spcBef>
                <a:spcPts val="560"/>
              </a:spcBef>
              <a:spcAft>
                <a:spcPts val="0"/>
              </a:spcAft>
              <a:buClr>
                <a:schemeClr val="lt1"/>
              </a:buClr>
              <a:buSzPts val="2800"/>
              <a:buFont typeface="Noto Sans Symbols"/>
              <a:buChar char="⮚"/>
            </a:pPr>
            <a:r>
              <a:rPr lang="fr-FR"/>
              <a:t> Les blocs opératoires connectés</a:t>
            </a:r>
            <a:endParaRPr/>
          </a:p>
          <a:p>
            <a:pPr marL="742950" lvl="1" indent="-285750" algn="l" rtl="0">
              <a:spcBef>
                <a:spcPts val="560"/>
              </a:spcBef>
              <a:spcAft>
                <a:spcPts val="0"/>
              </a:spcAft>
              <a:buClr>
                <a:schemeClr val="lt1"/>
              </a:buClr>
              <a:buSzPts val="2800"/>
              <a:buFont typeface="Noto Sans Symbols"/>
              <a:buChar char="⮚"/>
            </a:pPr>
            <a:r>
              <a:rPr lang="fr-FR"/>
              <a:t> médecine nomade et à domicile</a:t>
            </a:r>
            <a:endParaRPr/>
          </a:p>
          <a:p>
            <a:pPr marL="742950" lvl="1" indent="-285750" algn="l" rtl="0">
              <a:spcBef>
                <a:spcPts val="560"/>
              </a:spcBef>
              <a:spcAft>
                <a:spcPts val="0"/>
              </a:spcAft>
              <a:buClr>
                <a:schemeClr val="lt1"/>
              </a:buClr>
              <a:buSzPts val="2800"/>
              <a:buFont typeface="Noto Sans Symbols"/>
              <a:buChar char="⮚"/>
            </a:pPr>
            <a:r>
              <a:rPr lang="fr-FR"/>
              <a:t> hôpital et service d’urgence connectés</a:t>
            </a:r>
            <a:endParaRPr/>
          </a:p>
          <a:p>
            <a:pPr marL="457200" lvl="1" indent="0" algn="l" rtl="0">
              <a:spcBef>
                <a:spcPts val="560"/>
              </a:spcBef>
              <a:spcAft>
                <a:spcPts val="0"/>
              </a:spcAft>
              <a:buClr>
                <a:schemeClr val="lt1"/>
              </a:buClr>
              <a:buSzPts val="2800"/>
              <a:buNone/>
            </a:pPr>
            <a:endParaRPr/>
          </a:p>
        </p:txBody>
      </p:sp>
      <p:sp>
        <p:nvSpPr>
          <p:cNvPr id="178" name="Google Shape;178;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2618</Words>
  <Application>Microsoft Office PowerPoint</Application>
  <PresentationFormat>Affichage à l'écran (16:9)</PresentationFormat>
  <Paragraphs>251</Paragraphs>
  <Slides>22</Slides>
  <Notes>20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Calibri</vt:lpstr>
      <vt:lpstr>Wingdings</vt:lpstr>
      <vt:lpstr>Nunito-Regular</vt:lpstr>
      <vt:lpstr>orangeSans55Roman</vt:lpstr>
      <vt:lpstr>Noto Sans Symbols</vt:lpstr>
      <vt:lpstr>Arial</vt:lpstr>
      <vt:lpstr>Office Theme</vt:lpstr>
      <vt:lpstr>5G en France </vt:lpstr>
      <vt:lpstr>Plan</vt:lpstr>
      <vt:lpstr>5G, Définitions et déploiement </vt:lpstr>
      <vt:lpstr>5G, Définitions et déploiement </vt:lpstr>
      <vt:lpstr>5G, Définitions et déploiement </vt:lpstr>
      <vt:lpstr>5G, Définitions et déploiement </vt:lpstr>
      <vt:lpstr>5G, Définitions et déploiement </vt:lpstr>
      <vt:lpstr>5G, Définitions et déploiement </vt:lpstr>
      <vt:lpstr>La 5G et la médecine</vt:lpstr>
      <vt:lpstr>La 5G et la médecine, en France</vt:lpstr>
      <vt:lpstr>L’hôpital et les urgences du futur</vt:lpstr>
      <vt:lpstr>Blocs opératoires du futur</vt:lpstr>
      <vt:lpstr>A Toulouse</vt:lpstr>
      <vt:lpstr>La 5G et l’industrie</vt:lpstr>
      <vt:lpstr>Les usines connectées en France</vt:lpstr>
      <vt:lpstr>La 5G et la ville intelligente </vt:lpstr>
      <vt:lpstr>5G : quel impact sur la Société ?  </vt:lpstr>
      <vt:lpstr>Les nouveaux impacts de la 5G</vt:lpstr>
      <vt:lpstr>Aspects économiques</vt:lpstr>
      <vt:lpstr>Aspect économique</vt:lpstr>
      <vt:lpstr>Aspects environnementales</vt:lpstr>
      <vt:lpstr> Aspect sanitaire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en France</dc:title>
  <dc:creator>Sami B</dc:creator>
  <cp:lastModifiedBy>Yacine BENCHEHIDA</cp:lastModifiedBy>
  <cp:revision>4</cp:revision>
  <dcterms:created xsi:type="dcterms:W3CDTF">2017-08-01T15:40:51Z</dcterms:created>
  <dcterms:modified xsi:type="dcterms:W3CDTF">2021-11-24T10:30:59Z</dcterms:modified>
</cp:coreProperties>
</file>