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08"/>
  </p:normalViewPr>
  <p:slideViewPr>
    <p:cSldViewPr snapToGrid="0">
      <p:cViewPr varScale="1">
        <p:scale>
          <a:sx n="180" d="100"/>
          <a:sy n="180" d="100"/>
        </p:scale>
        <p:origin x="48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165b0a8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165b0a8f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e0bafb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ee0bafb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165b0a8f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165b0a8f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ee0bafb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ee0bafb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6165b0a8f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6165b0a8f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165b0a8f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6165b0a8f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6165b0a8f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6165b0a8f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165b0a8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165b0a8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6165b0a8f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6165b0a8f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6165b0a8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6165b0a8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e1f5ce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e1f5ce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a328a9c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a328a9c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89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a328a9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a328a9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a328a9c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a328a9c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a328a9c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5a328a9c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a328a9c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a328a9c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6165b0a8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6165b0a8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165b0a8f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165b0a8f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e0bafb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e0bafb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➢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70" name="Google Shape;70;p16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  <p:sp>
        <p:nvSpPr>
          <p:cNvPr id="22" name="Google Shape;22;p4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4754225"/>
            <a:ext cx="852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© By Yacine Ait Ouarab. 2019. All Rights Reserved</a:t>
            </a:r>
            <a:endParaRPr sz="7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Apache</a:t>
            </a:r>
            <a:r>
              <a:rPr lang="fr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fr" i="1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Spark</a:t>
            </a:r>
            <a:endParaRPr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311700" y="2706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Chapitre 2 - Apache Spark Structured APIs: DataFrame and DataSet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75" name="Google Shape;175;p3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Columns &amp; Expression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Il y a énormément de façons pour évoquer et construire une colonne en spark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Il en existe deux façons simple “col” et “column”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Pour cela il faut: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import org.apache.spark.sql.functions.{col, column,expr}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col(“myCol”)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column(“myColumn”)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On peut aussi faire référence à la colonne avec les symboles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$"myColumn3"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‘column4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Columns &amp; Expression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Une Expression est un set de transformations à appliquer sur une ou plusieurs valeurs d’un record (row) d’un dataframe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Une expression c’est comme une fonction qui prend en paramètre une ou plusieurs colonnes pour créer une “single value” pour chaque record (“row”)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Cette single value peut être un type simple (Int, Double..etc) ou type complex(Map, Array..etc)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96" name="Google Shape;196;p3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La façon la plus simple pour créer des expression c’est la fonction “</a:t>
            </a:r>
            <a:r>
              <a:rPr lang="fr">
                <a:solidFill>
                  <a:srgbClr val="38761D"/>
                </a:solidFill>
              </a:rPr>
              <a:t>expr</a:t>
            </a:r>
            <a:r>
              <a:rPr lang="fr">
                <a:solidFill>
                  <a:schemeClr val="dk1"/>
                </a:solidFill>
              </a:rPr>
              <a:t>” 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expr(“colName”) ⇔ col(“colName”)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expr(“count - 5”) ⇔ Effectuer une soustraction de “5” sur chaque valeur de la colonne “count”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7" name="Google Shape;19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03" name="Google Shape;20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rgbClr val="000000"/>
                </a:solidFill>
              </a:rPr>
              <a:t>Plus haut on a définit les “core parts” des DataFrame, on va s'intéresser désormais à leur manipulation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rgbClr val="000000"/>
                </a:solidFill>
              </a:rPr>
              <a:t>Il y a plusieurs “core operation” possibles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rgbClr val="000000"/>
                </a:solidFill>
              </a:rPr>
              <a:t>Ajout “row” ou “columns”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rgbClr val="000000"/>
                </a:solidFill>
              </a:rPr>
              <a:t>Supprimer “rows” ou “columns”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rgbClr val="000000"/>
                </a:solidFill>
              </a:rPr>
              <a:t>transformer un “row” en “column” (et vice versa)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>
                <a:solidFill>
                  <a:srgbClr val="000000"/>
                </a:solidFill>
              </a:rPr>
              <a:t>Change l’ordre des “rows” en se basant sur les valeurs dans les “columns” (exp: sort)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25" y="1008450"/>
            <a:ext cx="7613050" cy="31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18" name="Google Shape;218;p4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38761D"/>
                </a:solidFill>
              </a:rPr>
              <a:t>Creating DataFrame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rgbClr val="000000"/>
                </a:solidFill>
              </a:rPr>
              <a:t>à partir d’un fichier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 = spark.read.format(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).load(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"/FileStore/tables/2014_summary-975ba.json"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On peut aussi prendre un set de rows et le convertir en Dataframe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myManualSchema = </a:t>
            </a: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StructType(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Array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StructField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"some"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StringType, </a:t>
            </a: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StructField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"col"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StringType, </a:t>
            </a: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StructField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"names"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LongType, </a:t>
            </a: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myRows = </a:t>
            </a:r>
            <a:r>
              <a:rPr lang="fr" sz="900" i="1">
                <a:solidFill>
                  <a:srgbClr val="660E7A"/>
                </a:solidFill>
                <a:highlight>
                  <a:srgbClr val="FFFFFF"/>
                </a:highlight>
              </a:rPr>
              <a:t>Seq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Row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"Hello"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1L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myRDD = spark.sparkContext.parallelize(myRows)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myDf = spark.createDataFrame(myRDD, myManualSchema)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Select columns from a DataFrame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org.apache.spark.sql.functions.{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column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expr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 = spark.read.format(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).load(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"/FileStore/tables/2014_summary-975ba.json"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flightData2014.columns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"ORIGIN_COUNTRY_NAME"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flightData2014.col(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column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$"DEST_COUNTRY_NAME"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'DEST_COUNTRY_NAME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expr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26" name="Google Shape;22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32" name="Google Shape;232;p4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SelectExpr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org.apache.spark.sql.functions.{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column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expr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 = spark.read.format(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).load(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"/FileStore/tables/2014_summary-975ba.json"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flightData2014.columns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"ORIGIN_COUNTRY_NAME"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flightData2014.select(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flightData2014.col(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column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$"DEST_COUNTRY_NAME"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'DEST_COUNTRY_NAME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expr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fr" sz="900" b="1">
                <a:solidFill>
                  <a:srgbClr val="008000"/>
                </a:solidFill>
                <a:highlight>
                  <a:srgbClr val="FFFFFF"/>
                </a:highlight>
              </a:rPr>
              <a:t>"DEST_COUNTRY_NAME"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).show(</a:t>
            </a:r>
            <a:r>
              <a:rPr lang="fr" sz="90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239" name="Google Shape;239;p4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SelectExpr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900" b="1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org.apache.spark.sql.functions.{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column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fr" sz="900" i="1">
                <a:solidFill>
                  <a:schemeClr val="dk1"/>
                </a:solidFill>
                <a:highlight>
                  <a:srgbClr val="FFFFFF"/>
                </a:highlight>
              </a:rPr>
              <a:t>expr</a:t>
            </a: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>
                <a:solidFill>
                  <a:schemeClr val="dk1"/>
                </a:solidFill>
              </a:rPr>
              <a:t>Créer un nouveau Dataframe withinCountry en utilisant SelectExpr pour ajouter une colonne au DataFrame flightData2014 qui a pour valeur: true si le vol est dans le même pays et false sinon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>
                <a:solidFill>
                  <a:schemeClr val="dk1"/>
                </a:solidFill>
              </a:rPr>
              <a:t>Créer un nouveau Dataframe filtredWithinCountry en filtrant par les vols interne (pays origin = pays destination)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>
                <a:solidFill>
                  <a:schemeClr val="dk1"/>
                </a:solidFill>
              </a:rPr>
              <a:t>Faire un show()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val withinCountryDF = selectExpr(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   "*", // include all columns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    "DEST_COUNTRY_NAME = ORIGIN_COUNTRY_NAME as withinCountry"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40" name="Google Shape;24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Plan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 err="1">
                <a:solidFill>
                  <a:schemeClr val="dk1"/>
                </a:solidFill>
              </a:rPr>
              <a:t>Structured</a:t>
            </a:r>
            <a:r>
              <a:rPr lang="fr" dirty="0">
                <a:solidFill>
                  <a:schemeClr val="dk1"/>
                </a:solidFill>
              </a:rPr>
              <a:t> APIs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 Transformations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fr" dirty="0">
                <a:solidFill>
                  <a:schemeClr val="dk1"/>
                </a:solidFill>
              </a:rPr>
              <a:t>Expressions and </a:t>
            </a:r>
            <a:r>
              <a:rPr lang="fr" dirty="0" err="1">
                <a:solidFill>
                  <a:schemeClr val="dk1"/>
                </a:solidFill>
              </a:rPr>
              <a:t>columns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dirty="0" err="1">
                <a:solidFill>
                  <a:schemeClr val="dk1"/>
                </a:solidFill>
              </a:rPr>
              <a:t>Some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aggregation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functions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rgbClr val="38761D"/>
                </a:solidFill>
              </a:rPr>
              <a:t>QUIZ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64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Structured APIs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présente deux APIs structurées: </a:t>
            </a:r>
            <a:r>
              <a:rPr lang="fr" dirty="0" err="1">
                <a:solidFill>
                  <a:schemeClr val="dk1"/>
                </a:solidFill>
              </a:rPr>
              <a:t>Dataset</a:t>
            </a:r>
            <a:r>
              <a:rPr lang="fr" dirty="0">
                <a:solidFill>
                  <a:schemeClr val="dk1"/>
                </a:solidFill>
              </a:rPr>
              <a:t> et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Ce sont des collections dites « </a:t>
            </a:r>
            <a:r>
              <a:rPr lang="fr" dirty="0" err="1">
                <a:solidFill>
                  <a:schemeClr val="dk1"/>
                </a:solidFill>
              </a:rPr>
              <a:t>distributed</a:t>
            </a:r>
            <a:r>
              <a:rPr lang="fr" dirty="0">
                <a:solidFill>
                  <a:schemeClr val="dk1"/>
                </a:solidFill>
              </a:rPr>
              <a:t> table-</a:t>
            </a:r>
            <a:r>
              <a:rPr lang="fr" dirty="0" err="1">
                <a:solidFill>
                  <a:schemeClr val="dk1"/>
                </a:solidFill>
              </a:rPr>
              <a:t>like</a:t>
            </a:r>
            <a:r>
              <a:rPr lang="fr" dirty="0">
                <a:solidFill>
                  <a:schemeClr val="dk1"/>
                </a:solidFill>
              </a:rPr>
              <a:t> » avec des lignes (</a:t>
            </a:r>
            <a:r>
              <a:rPr lang="fr" dirty="0" err="1">
                <a:solidFill>
                  <a:schemeClr val="dk1"/>
                </a:solidFill>
              </a:rPr>
              <a:t>Rows</a:t>
            </a:r>
            <a:r>
              <a:rPr lang="fr" dirty="0">
                <a:solidFill>
                  <a:schemeClr val="dk1"/>
                </a:solidFill>
              </a:rPr>
              <a:t>) et des colonnes (</a:t>
            </a:r>
            <a:r>
              <a:rPr lang="fr" dirty="0" err="1">
                <a:solidFill>
                  <a:schemeClr val="dk1"/>
                </a:solidFill>
              </a:rPr>
              <a:t>column</a:t>
            </a:r>
            <a:r>
              <a:rPr lang="fr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Chaque colonne doit avoir le même nombre </a:t>
            </a:r>
            <a:r>
              <a:rPr lang="fr" dirty="0" err="1">
                <a:solidFill>
                  <a:schemeClr val="dk1"/>
                </a:solidFill>
              </a:rPr>
              <a:t>rows</a:t>
            </a:r>
            <a:r>
              <a:rPr lang="fr" dirty="0">
                <a:solidFill>
                  <a:schemeClr val="dk1"/>
                </a:solidFill>
              </a:rPr>
              <a:t> que les autres (on peut utiliser les « </a:t>
            </a:r>
            <a:r>
              <a:rPr lang="fr" dirty="0" err="1">
                <a:solidFill>
                  <a:schemeClr val="dk1"/>
                </a:solidFill>
              </a:rPr>
              <a:t>null</a:t>
            </a:r>
            <a:r>
              <a:rPr lang="fr" dirty="0">
                <a:solidFill>
                  <a:schemeClr val="dk1"/>
                </a:solidFill>
              </a:rPr>
              <a:t> » pour spécifier l’absence de valeur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>
                <a:solidFill>
                  <a:schemeClr val="dk1"/>
                </a:solidFill>
              </a:rPr>
              <a:t>Quand on appelle une action dans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, </a:t>
            </a:r>
            <a:r>
              <a:rPr lang="fr" dirty="0" err="1">
                <a:solidFill>
                  <a:schemeClr val="dk1"/>
                </a:solidFill>
              </a:rPr>
              <a:t>spark</a:t>
            </a:r>
            <a:r>
              <a:rPr lang="fr" dirty="0">
                <a:solidFill>
                  <a:schemeClr val="dk1"/>
                </a:solidFill>
              </a:rPr>
              <a:t> applique les transformation sur ces structures puis renvoi le résultat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Structured APIs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38761D"/>
                </a:solidFill>
              </a:rPr>
              <a:t>Schema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Le schema définit les noms et les types des colonnes du Dataframe ou du DataSet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Le schema peut être lu depuis le data source ou défini manuellement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Structured APIs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38761D"/>
                </a:solidFill>
              </a:rPr>
              <a:t>Columns</a:t>
            </a:r>
            <a:endParaRPr b="1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Une “column” représente un </a:t>
            </a:r>
            <a:r>
              <a:rPr lang="fr" b="1" i="1">
                <a:solidFill>
                  <a:srgbClr val="274E13"/>
                </a:solidFill>
              </a:rPr>
              <a:t>simple type</a:t>
            </a:r>
            <a:r>
              <a:rPr lang="fr">
                <a:solidFill>
                  <a:schemeClr val="dk1"/>
                </a:solidFill>
              </a:rPr>
              <a:t> comme</a:t>
            </a:r>
            <a:r>
              <a:rPr lang="fr" b="1">
                <a:solidFill>
                  <a:schemeClr val="dk1"/>
                </a:solidFill>
              </a:rPr>
              <a:t> </a:t>
            </a:r>
            <a:r>
              <a:rPr lang="fr" b="1" i="1">
                <a:solidFill>
                  <a:srgbClr val="274E13"/>
                </a:solidFill>
              </a:rPr>
              <a:t>Int, string</a:t>
            </a:r>
            <a:r>
              <a:rPr lang="fr" i="1">
                <a:solidFill>
                  <a:schemeClr val="dk1"/>
                </a:solidFill>
              </a:rPr>
              <a:t> </a:t>
            </a:r>
            <a:r>
              <a:rPr lang="fr">
                <a:solidFill>
                  <a:schemeClr val="dk1"/>
                </a:solidFill>
              </a:rPr>
              <a:t>ou un</a:t>
            </a:r>
            <a:r>
              <a:rPr lang="fr" i="1">
                <a:solidFill>
                  <a:srgbClr val="274E13"/>
                </a:solidFill>
              </a:rPr>
              <a:t> </a:t>
            </a:r>
            <a:r>
              <a:rPr lang="fr" b="1" i="1">
                <a:solidFill>
                  <a:srgbClr val="274E13"/>
                </a:solidFill>
              </a:rPr>
              <a:t>type</a:t>
            </a:r>
            <a:r>
              <a:rPr lang="fr" i="1">
                <a:solidFill>
                  <a:schemeClr val="dk1"/>
                </a:solidFill>
              </a:rPr>
              <a:t> </a:t>
            </a:r>
            <a:r>
              <a:rPr lang="fr" b="1" i="1">
                <a:solidFill>
                  <a:srgbClr val="274E13"/>
                </a:solidFill>
              </a:rPr>
              <a:t>complex</a:t>
            </a:r>
            <a:r>
              <a:rPr lang="fr" i="1">
                <a:solidFill>
                  <a:schemeClr val="dk1"/>
                </a:solidFill>
              </a:rPr>
              <a:t> </a:t>
            </a:r>
            <a:r>
              <a:rPr lang="fr">
                <a:solidFill>
                  <a:schemeClr val="dk1"/>
                </a:solidFill>
              </a:rPr>
              <a:t>comme un </a:t>
            </a:r>
            <a:r>
              <a:rPr lang="fr" b="1" i="1">
                <a:solidFill>
                  <a:srgbClr val="274E13"/>
                </a:solidFill>
              </a:rPr>
              <a:t>array</a:t>
            </a:r>
            <a:r>
              <a:rPr lang="fr" i="1">
                <a:solidFill>
                  <a:srgbClr val="274E13"/>
                </a:solidFill>
              </a:rPr>
              <a:t>, </a:t>
            </a:r>
            <a:r>
              <a:rPr lang="fr" b="1" i="1">
                <a:solidFill>
                  <a:srgbClr val="274E13"/>
                </a:solidFill>
              </a:rPr>
              <a:t>map</a:t>
            </a:r>
            <a:r>
              <a:rPr lang="fr" i="1">
                <a:solidFill>
                  <a:srgbClr val="274E13"/>
                </a:solidFill>
              </a:rPr>
              <a:t> </a:t>
            </a:r>
            <a:r>
              <a:rPr lang="fr">
                <a:solidFill>
                  <a:schemeClr val="dk1"/>
                </a:solidFill>
              </a:rPr>
              <a:t>ou la valeur </a:t>
            </a:r>
            <a:r>
              <a:rPr lang="fr" b="1" i="1">
                <a:solidFill>
                  <a:srgbClr val="274E13"/>
                </a:solidFill>
              </a:rPr>
              <a:t>“null”</a:t>
            </a:r>
            <a:endParaRPr>
              <a:solidFill>
                <a:srgbClr val="274E1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Spark offre un large set de fonctionnalités pour travailler sur les colonnes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Structured APIs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38761D"/>
                </a:solidFill>
              </a:rPr>
              <a:t>Rows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 “row” n’est rien d’autre qu’un seul enregistrement de la donnée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Un dataFrame contient un ou plusieurs rows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54" name="Google Shape;154;p3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38761D"/>
                </a:solidFill>
              </a:rPr>
              <a:t>Hands On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Create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 flightData2015 and </a:t>
            </a:r>
            <a:r>
              <a:rPr lang="fr" dirty="0" err="1">
                <a:solidFill>
                  <a:schemeClr val="dk1"/>
                </a:solidFill>
              </a:rPr>
              <a:t>read</a:t>
            </a:r>
            <a:r>
              <a:rPr lang="fr" dirty="0">
                <a:solidFill>
                  <a:schemeClr val="dk1"/>
                </a:solidFill>
              </a:rPr>
              <a:t> Data of format </a:t>
            </a:r>
            <a:r>
              <a:rPr lang="fr" dirty="0" err="1">
                <a:solidFill>
                  <a:schemeClr val="dk1"/>
                </a:solidFill>
              </a:rPr>
              <a:t>Json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from</a:t>
            </a:r>
            <a:r>
              <a:rPr lang="fr" dirty="0">
                <a:solidFill>
                  <a:schemeClr val="dk1"/>
                </a:solidFill>
              </a:rPr>
              <a:t> the </a:t>
            </a:r>
            <a:r>
              <a:rPr lang="fr" dirty="0" err="1">
                <a:solidFill>
                  <a:schemeClr val="dk1"/>
                </a:solidFill>
              </a:rPr>
              <a:t>path</a:t>
            </a:r>
            <a:r>
              <a:rPr lang="fr" dirty="0">
                <a:solidFill>
                  <a:schemeClr val="dk1"/>
                </a:solidFill>
              </a:rPr>
              <a:t> "/</a:t>
            </a:r>
            <a:r>
              <a:rPr lang="fr" dirty="0" err="1">
                <a:solidFill>
                  <a:schemeClr val="dk1"/>
                </a:solidFill>
              </a:rPr>
              <a:t>FileStore</a:t>
            </a:r>
            <a:r>
              <a:rPr lang="fr" dirty="0">
                <a:solidFill>
                  <a:schemeClr val="dk1"/>
                </a:solidFill>
              </a:rPr>
              <a:t>/tables/2014_summary-975ba.json"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dirty="0">
                <a:solidFill>
                  <a:schemeClr val="dk1"/>
                </a:solidFill>
              </a:rPr>
              <a:t> call the </a:t>
            </a:r>
            <a:r>
              <a:rPr lang="fr" dirty="0" err="1">
                <a:solidFill>
                  <a:schemeClr val="dk1"/>
                </a:solidFill>
              </a:rPr>
              <a:t>spark.read.format</a:t>
            </a:r>
            <a:r>
              <a:rPr lang="fr" dirty="0">
                <a:solidFill>
                  <a:schemeClr val="dk1"/>
                </a:solidFill>
              </a:rPr>
              <a:t>("</a:t>
            </a:r>
            <a:r>
              <a:rPr lang="fr" dirty="0" err="1">
                <a:solidFill>
                  <a:schemeClr val="dk1"/>
                </a:solidFill>
              </a:rPr>
              <a:t>json</a:t>
            </a:r>
            <a:r>
              <a:rPr lang="fr" dirty="0">
                <a:solidFill>
                  <a:schemeClr val="dk1"/>
                </a:solidFill>
              </a:rPr>
              <a:t>").</a:t>
            </a:r>
            <a:r>
              <a:rPr lang="fr" dirty="0" err="1">
                <a:solidFill>
                  <a:schemeClr val="dk1"/>
                </a:solidFill>
              </a:rPr>
              <a:t>load</a:t>
            </a:r>
            <a:r>
              <a:rPr lang="fr" dirty="0">
                <a:solidFill>
                  <a:schemeClr val="dk1"/>
                </a:solidFill>
              </a:rPr>
              <a:t>(</a:t>
            </a:r>
            <a:r>
              <a:rPr lang="fr" dirty="0" err="1">
                <a:solidFill>
                  <a:schemeClr val="dk1"/>
                </a:solidFill>
              </a:rPr>
              <a:t>path_to_the_data</a:t>
            </a:r>
            <a:r>
              <a:rPr lang="fr" dirty="0">
                <a:solidFill>
                  <a:schemeClr val="dk1"/>
                </a:solidFill>
              </a:rPr>
              <a:t>)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Print</a:t>
            </a:r>
            <a:r>
              <a:rPr lang="fr" dirty="0">
                <a:solidFill>
                  <a:schemeClr val="dk1"/>
                </a:solidFill>
              </a:rPr>
              <a:t> the </a:t>
            </a:r>
            <a:r>
              <a:rPr lang="fr" dirty="0" err="1">
                <a:solidFill>
                  <a:schemeClr val="dk1"/>
                </a:solidFill>
              </a:rPr>
              <a:t>Schema</a:t>
            </a:r>
            <a:r>
              <a:rPr lang="fr" dirty="0">
                <a:solidFill>
                  <a:schemeClr val="dk1"/>
                </a:solidFill>
              </a:rPr>
              <a:t> of the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 by </a:t>
            </a:r>
            <a:r>
              <a:rPr lang="fr" dirty="0" err="1">
                <a:solidFill>
                  <a:schemeClr val="dk1"/>
                </a:solidFill>
              </a:rPr>
              <a:t>calling</a:t>
            </a:r>
            <a:r>
              <a:rPr lang="fr" dirty="0">
                <a:solidFill>
                  <a:schemeClr val="dk1"/>
                </a:solidFill>
              </a:rPr>
              <a:t> ".</a:t>
            </a:r>
            <a:r>
              <a:rPr lang="fr" dirty="0" err="1">
                <a:solidFill>
                  <a:schemeClr val="dk1"/>
                </a:solidFill>
              </a:rPr>
              <a:t>printSchema</a:t>
            </a:r>
            <a:r>
              <a:rPr lang="fr" dirty="0">
                <a:solidFill>
                  <a:schemeClr val="dk1"/>
                </a:solidFill>
              </a:rPr>
              <a:t>"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 dirty="0" err="1">
                <a:solidFill>
                  <a:schemeClr val="dk1"/>
                </a:solidFill>
              </a:rPr>
              <a:t>Create</a:t>
            </a:r>
            <a:r>
              <a:rPr lang="fr" dirty="0">
                <a:solidFill>
                  <a:schemeClr val="dk1"/>
                </a:solidFill>
              </a:rPr>
              <a:t> a variable "val </a:t>
            </a:r>
            <a:r>
              <a:rPr lang="fr" dirty="0" err="1">
                <a:solidFill>
                  <a:schemeClr val="dk1"/>
                </a:solidFill>
              </a:rPr>
              <a:t>schema</a:t>
            </a:r>
            <a:r>
              <a:rPr lang="fr" dirty="0">
                <a:solidFill>
                  <a:schemeClr val="dk1"/>
                </a:solidFill>
              </a:rPr>
              <a:t>" </a:t>
            </a:r>
            <a:r>
              <a:rPr lang="fr" dirty="0" err="1">
                <a:solidFill>
                  <a:schemeClr val="dk1"/>
                </a:solidFill>
              </a:rPr>
              <a:t>which</a:t>
            </a:r>
            <a:r>
              <a:rPr lang="fr" dirty="0">
                <a:solidFill>
                  <a:schemeClr val="dk1"/>
                </a:solidFill>
              </a:rPr>
              <a:t> </a:t>
            </a:r>
            <a:r>
              <a:rPr lang="fr" dirty="0" err="1">
                <a:solidFill>
                  <a:schemeClr val="dk1"/>
                </a:solidFill>
              </a:rPr>
              <a:t>is</a:t>
            </a:r>
            <a:r>
              <a:rPr lang="fr" dirty="0">
                <a:solidFill>
                  <a:schemeClr val="dk1"/>
                </a:solidFill>
              </a:rPr>
              <a:t> the </a:t>
            </a:r>
            <a:r>
              <a:rPr lang="fr" dirty="0" err="1">
                <a:solidFill>
                  <a:schemeClr val="dk1"/>
                </a:solidFill>
              </a:rPr>
              <a:t>schema</a:t>
            </a:r>
            <a:r>
              <a:rPr lang="fr" dirty="0">
                <a:solidFill>
                  <a:schemeClr val="dk1"/>
                </a:solidFill>
              </a:rPr>
              <a:t> of the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r>
              <a:rPr lang="fr" dirty="0">
                <a:solidFill>
                  <a:schemeClr val="dk1"/>
                </a:solidFill>
              </a:rPr>
              <a:t>, by </a:t>
            </a:r>
            <a:r>
              <a:rPr lang="fr" dirty="0" err="1">
                <a:solidFill>
                  <a:schemeClr val="dk1"/>
                </a:solidFill>
              </a:rPr>
              <a:t>calling</a:t>
            </a:r>
            <a:r>
              <a:rPr lang="fr" dirty="0">
                <a:solidFill>
                  <a:schemeClr val="dk1"/>
                </a:solidFill>
              </a:rPr>
              <a:t> ".</a:t>
            </a:r>
            <a:r>
              <a:rPr lang="fr" dirty="0" err="1">
                <a:solidFill>
                  <a:schemeClr val="dk1"/>
                </a:solidFill>
              </a:rPr>
              <a:t>schema</a:t>
            </a:r>
            <a:r>
              <a:rPr lang="fr" dirty="0">
                <a:solidFill>
                  <a:schemeClr val="dk1"/>
                </a:solidFill>
              </a:rPr>
              <a:t>" on the </a:t>
            </a:r>
            <a:r>
              <a:rPr lang="fr" dirty="0" err="1">
                <a:solidFill>
                  <a:schemeClr val="dk1"/>
                </a:solidFill>
              </a:rPr>
              <a:t>Dataframe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55" name="Google Shape;15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61" name="Google Shape;161;p3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Columns &amp; Expression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“Columns” en spark sont semblables au ”columns” d’un spreadsheet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Vous pouvez sélectionner, manipuler et supprimer des colonnes d’un DataFrame. On appelle cela: les Expressions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Pour Spark “column” c’est une simple expression logique qui représente une valeur dans un row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DataFrame Transformations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8761D"/>
                </a:solidFill>
              </a:rPr>
              <a:t>Columns &amp; Expression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DONC pour avoir une valeur d’une colonne il faut un “row” et pour avoir un “row” il faut un “DataFrame”.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>
                <a:solidFill>
                  <a:schemeClr val="dk1"/>
                </a:solidFill>
              </a:rPr>
              <a:t>Vous ne pouvez pas manipuler les colonnes en dehors du context des Dataframes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1191</Words>
  <Application>Microsoft Macintosh PowerPoint</Application>
  <PresentationFormat>Affichage à l'écran (16:9)</PresentationFormat>
  <Paragraphs>193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Georgia</vt:lpstr>
      <vt:lpstr>Simple Light</vt:lpstr>
      <vt:lpstr>Simple Light</vt:lpstr>
      <vt:lpstr>Apache Spark</vt:lpstr>
      <vt:lpstr>Plan</vt:lpstr>
      <vt:lpstr>Structured APIs   </vt:lpstr>
      <vt:lpstr>Structured APIs   </vt:lpstr>
      <vt:lpstr>Structured APIs   </vt:lpstr>
      <vt:lpstr>Structured APIs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DataFrame Transformations     </vt:lpstr>
      <vt:lpstr>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cp:lastModifiedBy>Microsoft Office User</cp:lastModifiedBy>
  <cp:revision>4</cp:revision>
  <dcterms:modified xsi:type="dcterms:W3CDTF">2021-10-24T22:45:51Z</dcterms:modified>
</cp:coreProperties>
</file>