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0" r:id="rId1"/>
    <p:sldMasterId id="2147483671" r:id="rId2"/>
  </p:sldMasterIdLst>
  <p:notesMasterIdLst>
    <p:notesMasterId r:id="rId30"/>
  </p:notesMasterIdLst>
  <p:sldIdLst>
    <p:sldId id="256" r:id="rId3"/>
    <p:sldId id="312" r:id="rId4"/>
    <p:sldId id="258" r:id="rId5"/>
    <p:sldId id="288" r:id="rId6"/>
    <p:sldId id="290" r:id="rId7"/>
    <p:sldId id="291" r:id="rId8"/>
    <p:sldId id="292" r:id="rId9"/>
    <p:sldId id="294" r:id="rId10"/>
    <p:sldId id="293"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289" r:id="rId25"/>
    <p:sldId id="309" r:id="rId26"/>
    <p:sldId id="311" r:id="rId27"/>
    <p:sldId id="308" r:id="rId28"/>
    <p:sldId id="310"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94669"/>
  </p:normalViewPr>
  <p:slideViewPr>
    <p:cSldViewPr snapToGrid="0">
      <p:cViewPr varScale="1">
        <p:scale>
          <a:sx n="180" d="100"/>
          <a:sy n="180" d="100"/>
        </p:scale>
        <p:origin x="488"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833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365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199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571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430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0141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931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637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912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452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801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624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8579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441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2936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466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166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066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251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4996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019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6787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5014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505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62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0" name="Google Shape;60;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1" name="Google Shape;6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 name="Google Shape;6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4A86E8"/>
              </a:buClr>
              <a:buSzPts val="1800"/>
              <a:buChar char="➢"/>
              <a:defRPr/>
            </a:lvl1pPr>
            <a:lvl2pPr marL="914400" lvl="1" indent="-317500" rtl="0">
              <a:spcBef>
                <a:spcPts val="1600"/>
              </a:spcBef>
              <a:spcAft>
                <a:spcPts val="0"/>
              </a:spcAft>
              <a:buClr>
                <a:srgbClr val="4A86E8"/>
              </a:buClr>
              <a:buSzPts val="1400"/>
              <a:buChar char="○"/>
              <a:defRPr>
                <a:solidFill>
                  <a:schemeClr val="dk1"/>
                </a:solidFill>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
        <p:nvSpPr>
          <p:cNvPr id="69" name="Google Shape;69;p16"/>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700"/>
              <a:t>© By Yacine Ait Ouarab. 2019. All Rights Reserved</a:t>
            </a:r>
            <a:endParaRPr sz="700"/>
          </a:p>
        </p:txBody>
      </p:sp>
      <p:sp>
        <p:nvSpPr>
          <p:cNvPr id="70" name="Google Shape;70;p16"/>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sz="700"/>
              <a:t>© By Yacine Ait Ouarab. 2019. All Rights Reserved</a:t>
            </a:r>
            <a:endParaRPr sz="7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 name="Google Shape;73;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Google Shape;74;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5" name="Google Shape;7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2" name="Google Shape;8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9" name="Google Shape;89;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1" name="Google Shape;9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4" name="Google Shape;9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8" name="Google Shape;9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
        <p:nvSpPr>
          <p:cNvPr id="9" name="Google Shape;9;p1"/>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700"/>
              <a:t>© By Yacine Ait Ouarab. 2019. All Rights Reserved</a:t>
            </a:r>
            <a:endParaRPr sz="70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5" name="Google Shape;5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
        <p:nvSpPr>
          <p:cNvPr id="57" name="Google Shape;57;p13"/>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700"/>
              <a:t>© By Yacine Ait Ouarab. 2019. All Rights Reserved</a:t>
            </a:r>
            <a:endParaRPr sz="700"/>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yacineab/ESGI-spark-streami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yacineab/ESGI-spark-streaming/tree/main/data/retail-data"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solidFill>
                  <a:srgbClr val="4A86E8"/>
                </a:solidFill>
                <a:latin typeface="Georgia"/>
                <a:ea typeface="Georgia"/>
                <a:cs typeface="Georgia"/>
                <a:sym typeface="Georgia"/>
              </a:rPr>
              <a:t>Apache Spark</a:t>
            </a:r>
            <a:endParaRPr>
              <a:solidFill>
                <a:srgbClr val="4A86E8"/>
              </a:solidFill>
              <a:latin typeface="Georgia"/>
              <a:ea typeface="Georgia"/>
              <a:cs typeface="Georgia"/>
              <a:sym typeface="Georgia"/>
            </a:endParaRPr>
          </a:p>
        </p:txBody>
      </p:sp>
      <p:sp>
        <p:nvSpPr>
          <p:cNvPr id="106" name="Google Shape;106;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Apache </a:t>
            </a:r>
            <a:r>
              <a:rPr lang="fr" dirty="0" err="1"/>
              <a:t>Spark</a:t>
            </a:r>
            <a:r>
              <a:rPr lang="fr" dirty="0"/>
              <a:t> Streaming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Par exemple, ajoutons une colonne de coût total et voyons quels jours un client a dépensé le plus.</a:t>
            </a:r>
          </a:p>
          <a:p>
            <a:pPr lvl="0">
              <a:spcBef>
                <a:spcPts val="1600"/>
              </a:spcBef>
            </a:pPr>
            <a:r>
              <a:rPr lang="fr-FR" dirty="0">
                <a:solidFill>
                  <a:schemeClr val="dk1"/>
                </a:solidFill>
              </a:rPr>
              <a:t>La fonction « </a:t>
            </a:r>
            <a:r>
              <a:rPr lang="fr-FR" dirty="0" err="1">
                <a:solidFill>
                  <a:schemeClr val="dk1"/>
                </a:solidFill>
              </a:rPr>
              <a:t>window</a:t>
            </a:r>
            <a:r>
              <a:rPr lang="fr-FR" dirty="0">
                <a:solidFill>
                  <a:schemeClr val="dk1"/>
                </a:solidFill>
              </a:rPr>
              <a:t> » inclura toutes les données de chaque jour dans l'agrégation. </a:t>
            </a:r>
          </a:p>
          <a:p>
            <a:pPr lvl="0">
              <a:spcBef>
                <a:spcPts val="1600"/>
              </a:spcBef>
            </a:pPr>
            <a:r>
              <a:rPr lang="fr-FR" dirty="0">
                <a:solidFill>
                  <a:schemeClr val="dk1"/>
                </a:solidFill>
              </a:rPr>
              <a:t>Il s’agit simplement d’une fonction  </a:t>
            </a:r>
            <a:r>
              <a:rPr lang="fr-FR" dirty="0" err="1">
                <a:solidFill>
                  <a:schemeClr val="dk1"/>
                </a:solidFill>
              </a:rPr>
              <a:t>window</a:t>
            </a:r>
            <a:r>
              <a:rPr lang="fr-FR" dirty="0">
                <a:solidFill>
                  <a:schemeClr val="dk1"/>
                </a:solidFill>
              </a:rPr>
              <a:t> sur la colonne des séries chronologiques de nos données. </a:t>
            </a:r>
          </a:p>
          <a:p>
            <a:pPr lvl="0">
              <a:spcBef>
                <a:spcPts val="1600"/>
              </a:spcBef>
            </a:pPr>
            <a:r>
              <a:rPr lang="fr-FR" dirty="0">
                <a:solidFill>
                  <a:schemeClr val="dk1"/>
                </a:solidFill>
              </a:rPr>
              <a:t>C'est un outil utile pour manipuler la date et les horodatages, car nous pouvons spécifier nos besoins sous une forme plus humaine (via des intervalles), et </a:t>
            </a:r>
            <a:r>
              <a:rPr lang="fr-FR" dirty="0" err="1">
                <a:solidFill>
                  <a:schemeClr val="dk1"/>
                </a:solidFill>
              </a:rPr>
              <a:t>Spark</a:t>
            </a:r>
            <a:r>
              <a:rPr lang="fr-FR" dirty="0">
                <a:solidFill>
                  <a:schemeClr val="dk1"/>
                </a:solidFill>
              </a:rPr>
              <a:t> les regroupera tous pour nous</a:t>
            </a: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10</a:t>
            </a:fld>
            <a:endParaRPr/>
          </a:p>
        </p:txBody>
      </p:sp>
    </p:spTree>
    <p:extLst>
      <p:ext uri="{BB962C8B-B14F-4D97-AF65-F5344CB8AC3E}">
        <p14:creationId xmlns:p14="http://schemas.microsoft.com/office/powerpoint/2010/main" val="2682116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114300" indent="0">
              <a:buNone/>
            </a:pPr>
            <a:r>
              <a:rPr lang="fr-FR" sz="1400" dirty="0">
                <a:solidFill>
                  <a:schemeClr val="accent5">
                    <a:lumMod val="75000"/>
                  </a:schemeClr>
                </a:solidFill>
                <a:latin typeface="Courier New" panose="02070309020205020404" pitchFamily="49" charset="0"/>
                <a:cs typeface="Courier New" panose="02070309020205020404" pitchFamily="49" charset="0"/>
              </a:rPr>
              <a:t>import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org.apache.spark.sql.functions</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window</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column</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desc</a:t>
            </a:r>
            <a:r>
              <a:rPr lang="fr-FR" sz="1400" dirty="0">
                <a:latin typeface="Courier New" panose="02070309020205020404" pitchFamily="49" charset="0"/>
                <a:cs typeface="Courier New" panose="02070309020205020404" pitchFamily="49" charset="0"/>
              </a:rPr>
              <a:t>, col} </a:t>
            </a:r>
          </a:p>
          <a:p>
            <a:pPr marL="114300" indent="0">
              <a:buNone/>
            </a:pPr>
            <a:r>
              <a:rPr lang="fr-FR" sz="1400" dirty="0">
                <a:solidFill>
                  <a:srgbClr val="0070C0"/>
                </a:solidFill>
                <a:latin typeface="Courier New" panose="02070309020205020404" pitchFamily="49" charset="0"/>
                <a:cs typeface="Courier New" panose="02070309020205020404" pitchFamily="49" charset="0"/>
              </a:rPr>
              <a:t>val</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maxPurchase</a:t>
            </a:r>
            <a:r>
              <a:rPr lang="fr-FR" sz="1400" dirty="0">
                <a:latin typeface="Courier New" panose="02070309020205020404" pitchFamily="49" charset="0"/>
                <a:cs typeface="Courier New" panose="02070309020205020404" pitchFamily="49" charset="0"/>
              </a:rPr>
              <a:t> = </a:t>
            </a:r>
            <a:r>
              <a:rPr lang="fr-FR" sz="1400" dirty="0" err="1">
                <a:latin typeface="Courier New" panose="02070309020205020404" pitchFamily="49" charset="0"/>
                <a:cs typeface="Courier New" panose="02070309020205020404" pitchFamily="49" charset="0"/>
              </a:rPr>
              <a:t>staticDataFrame</a:t>
            </a: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selectExpr</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CustomerId</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UnitPrice</a:t>
            </a:r>
            <a:r>
              <a:rPr lang="fr-FR" sz="1400" dirty="0">
                <a:solidFill>
                  <a:srgbClr val="FF0000"/>
                </a:solidFill>
                <a:latin typeface="Courier New" panose="02070309020205020404" pitchFamily="49" charset="0"/>
                <a:cs typeface="Courier New" panose="02070309020205020404" pitchFamily="49" charset="0"/>
              </a:rPr>
              <a:t> * </a:t>
            </a:r>
            <a:r>
              <a:rPr lang="fr-FR" sz="1400" dirty="0" err="1">
                <a:solidFill>
                  <a:srgbClr val="FF0000"/>
                </a:solidFill>
                <a:latin typeface="Courier New" panose="02070309020205020404" pitchFamily="49" charset="0"/>
                <a:cs typeface="Courier New" panose="02070309020205020404" pitchFamily="49" charset="0"/>
              </a:rPr>
              <a:t>Quantity</a:t>
            </a:r>
            <a:r>
              <a:rPr lang="fr-FR" sz="1400" dirty="0">
                <a:solidFill>
                  <a:srgbClr val="FF0000"/>
                </a:solidFill>
                <a:latin typeface="Courier New" panose="02070309020205020404" pitchFamily="49" charset="0"/>
                <a:cs typeface="Courier New" panose="02070309020205020404" pitchFamily="49" charset="0"/>
              </a:rPr>
              <a:t>) as </a:t>
            </a:r>
            <a:r>
              <a:rPr lang="fr-FR" sz="1400" dirty="0" err="1">
                <a:solidFill>
                  <a:srgbClr val="FF0000"/>
                </a:solidFill>
                <a:latin typeface="Courier New" panose="02070309020205020404" pitchFamily="49" charset="0"/>
                <a:cs typeface="Courier New" panose="02070309020205020404" pitchFamily="49" charset="0"/>
              </a:rPr>
              <a:t>total_cost</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InvoiceDate</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a:t>
            </a:r>
          </a:p>
          <a:p>
            <a:pPr marL="114300" indent="0">
              <a:buNone/>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groupBy</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col(</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CustomerId</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window</a:t>
            </a:r>
            <a:r>
              <a:rPr lang="fr-FR" sz="1400" dirty="0">
                <a:latin typeface="Courier New" panose="02070309020205020404" pitchFamily="49" charset="0"/>
                <a:cs typeface="Courier New" panose="02070309020205020404" pitchFamily="49" charset="0"/>
              </a:rPr>
              <a:t>(col(</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InvoiceDate</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"1 </a:t>
            </a:r>
            <a:r>
              <a:rPr lang="fr-FR" sz="1400" dirty="0" err="1">
                <a:solidFill>
                  <a:srgbClr val="FF0000"/>
                </a:solidFill>
                <a:latin typeface="Courier New" panose="02070309020205020404" pitchFamily="49" charset="0"/>
                <a:cs typeface="Courier New" panose="02070309020205020404" pitchFamily="49" charset="0"/>
              </a:rPr>
              <a:t>day</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sum</a:t>
            </a:r>
            <a:r>
              <a:rPr lang="fr-FR" sz="1400" dirty="0">
                <a:latin typeface="Courier New" panose="02070309020205020404" pitchFamily="49" charset="0"/>
                <a:cs typeface="Courier New" panose="02070309020205020404" pitchFamily="49" charset="0"/>
              </a:rPr>
              <a:t>(</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total_cost</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p>
          <a:p>
            <a:pPr marL="114300" indent="0">
              <a:buNone/>
            </a:pPr>
            <a:endParaRPr lang="en-US" sz="1400" dirty="0">
              <a:latin typeface="Courier New" panose="02070309020205020404" pitchFamily="49" charset="0"/>
              <a:cs typeface="Courier New" panose="02070309020205020404" pitchFamily="49" charset="0"/>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11</a:t>
            </a:fld>
            <a:endParaRPr/>
          </a:p>
        </p:txBody>
      </p:sp>
    </p:spTree>
    <p:extLst>
      <p:ext uri="{BB962C8B-B14F-4D97-AF65-F5344CB8AC3E}">
        <p14:creationId xmlns:p14="http://schemas.microsoft.com/office/powerpoint/2010/main" val="2005804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114300" indent="0">
              <a:buNone/>
            </a:pPr>
            <a:r>
              <a:rPr lang="fr-FR" sz="1400" dirty="0" err="1">
                <a:latin typeface="Courier New" panose="02070309020205020404" pitchFamily="49" charset="0"/>
                <a:cs typeface="Courier New" panose="02070309020205020404" pitchFamily="49" charset="0"/>
              </a:rPr>
              <a:t>maxPurchase.show</a:t>
            </a:r>
            <a:r>
              <a:rPr lang="fr-FR" sz="1400" dirty="0">
                <a:latin typeface="Courier New" panose="02070309020205020404" pitchFamily="49" charset="0"/>
                <a:cs typeface="Courier New" panose="02070309020205020404" pitchFamily="49" charset="0"/>
              </a:rPr>
              <a:t>(false)</a:t>
            </a:r>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r>
              <a:rPr lang="en-US" sz="1400" dirty="0">
                <a:latin typeface="Courier New" panose="02070309020205020404" pitchFamily="49" charset="0"/>
                <a:cs typeface="Courier New" panose="02070309020205020404" pitchFamily="49" charset="0"/>
              </a:rPr>
              <a:t>+----------+------------------------------------------+------------------+</a:t>
            </a:r>
          </a:p>
          <a:p>
            <a:pPr marL="11430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CustomerId|window</a:t>
            </a:r>
            <a:r>
              <a:rPr lang="en-US" sz="1400" dirty="0">
                <a:latin typeface="Courier New" panose="02070309020205020404" pitchFamily="49" charset="0"/>
                <a:cs typeface="Courier New" panose="02070309020205020404" pitchFamily="49" charset="0"/>
              </a:rPr>
              <a:t>                                    |sum(</a:t>
            </a:r>
            <a:r>
              <a:rPr lang="en-US" sz="1400" dirty="0" err="1">
                <a:latin typeface="Courier New" panose="02070309020205020404" pitchFamily="49" charset="0"/>
                <a:cs typeface="Courier New" panose="02070309020205020404" pitchFamily="49" charset="0"/>
              </a:rPr>
              <a:t>total_cost</a:t>
            </a:r>
            <a:r>
              <a:rPr lang="en-US" sz="1400" dirty="0">
                <a:latin typeface="Courier New" panose="02070309020205020404" pitchFamily="49" charset="0"/>
                <a:cs typeface="Courier New" panose="02070309020205020404" pitchFamily="49" charset="0"/>
              </a:rPr>
              <a:t>)   |</a:t>
            </a:r>
          </a:p>
          <a:p>
            <a:pPr marL="114300" indent="0">
              <a:buNone/>
            </a:pPr>
            <a:r>
              <a:rPr lang="en-US" sz="1400" dirty="0">
                <a:latin typeface="Courier New" panose="02070309020205020404" pitchFamily="49" charset="0"/>
                <a:cs typeface="Courier New" panose="02070309020205020404" pitchFamily="49" charset="0"/>
              </a:rPr>
              <a:t>+----------+------------------------------------------+------------------+</a:t>
            </a:r>
          </a:p>
          <a:p>
            <a:pPr marL="114300" indent="0">
              <a:buNone/>
            </a:pPr>
            <a:r>
              <a:rPr lang="en-US" sz="1400" dirty="0">
                <a:latin typeface="Courier New" panose="02070309020205020404" pitchFamily="49" charset="0"/>
                <a:cs typeface="Courier New" panose="02070309020205020404" pitchFamily="49" charset="0"/>
              </a:rPr>
              <a:t>|14126.0   |{2011-11-29 01:00:00, 2011-11-30 01:00:00}|643.6300000000001 |</a:t>
            </a:r>
          </a:p>
          <a:p>
            <a:pPr marL="114300" indent="0">
              <a:buNone/>
            </a:pPr>
            <a:r>
              <a:rPr lang="en-US" sz="1400" dirty="0">
                <a:latin typeface="Courier New" panose="02070309020205020404" pitchFamily="49" charset="0"/>
                <a:cs typeface="Courier New" panose="02070309020205020404" pitchFamily="49" charset="0"/>
              </a:rPr>
              <a:t>|13500.0   |{2011-11-16 01:00:00, 2011-11-17 01:00:00}|497.9700000000001 |</a:t>
            </a:r>
          </a:p>
          <a:p>
            <a:pPr marL="114300" indent="0">
              <a:buNone/>
            </a:pPr>
            <a:r>
              <a:rPr lang="en-US" sz="1400" dirty="0">
                <a:latin typeface="Courier New" panose="02070309020205020404" pitchFamily="49" charset="0"/>
                <a:cs typeface="Courier New" panose="02070309020205020404" pitchFamily="49" charset="0"/>
              </a:rPr>
              <a:t>|17160.0   |{2011-11-08 01:00:00, 2011-11-09 01:00:00}|516.8499999999999 |</a:t>
            </a:r>
          </a:p>
          <a:p>
            <a:pPr marL="114300" indent="0">
              <a:buNone/>
            </a:pPr>
            <a:r>
              <a:rPr lang="en-US" sz="1400" dirty="0">
                <a:latin typeface="Courier New" panose="02070309020205020404" pitchFamily="49" charset="0"/>
                <a:cs typeface="Courier New" panose="02070309020205020404" pitchFamily="49" charset="0"/>
              </a:rPr>
              <a:t>+----------+------------------------------------------+------------------+</a:t>
            </a:r>
          </a:p>
          <a:p>
            <a:pPr marL="114300" indent="0">
              <a:buNone/>
            </a:pPr>
            <a:endParaRPr lang="en-US" sz="1400" dirty="0">
              <a:latin typeface="Courier New" panose="02070309020205020404" pitchFamily="49" charset="0"/>
              <a:cs typeface="Courier New" panose="02070309020205020404" pitchFamily="49" charset="0"/>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12</a:t>
            </a:fld>
            <a:endParaRPr/>
          </a:p>
        </p:txBody>
      </p:sp>
    </p:spTree>
    <p:extLst>
      <p:ext uri="{BB962C8B-B14F-4D97-AF65-F5344CB8AC3E}">
        <p14:creationId xmlns:p14="http://schemas.microsoft.com/office/powerpoint/2010/main" val="1147714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Les valeurs nulles représentent le fait que nous n'avons pas de </a:t>
            </a:r>
            <a:r>
              <a:rPr lang="fr-FR" dirty="0" err="1">
                <a:solidFill>
                  <a:schemeClr val="dk1"/>
                </a:solidFill>
              </a:rPr>
              <a:t>customerId</a:t>
            </a:r>
            <a:r>
              <a:rPr lang="fr-FR" dirty="0">
                <a:solidFill>
                  <a:schemeClr val="dk1"/>
                </a:solidFill>
              </a:rPr>
              <a:t> pour certaines transactions</a:t>
            </a:r>
          </a:p>
          <a:p>
            <a:pPr lvl="0">
              <a:spcBef>
                <a:spcPts val="1600"/>
              </a:spcBef>
            </a:pPr>
            <a:r>
              <a:rPr lang="fr-FR" dirty="0">
                <a:solidFill>
                  <a:schemeClr val="dk1"/>
                </a:solidFill>
              </a:rPr>
              <a:t>Ceci est la version statique de </a:t>
            </a:r>
            <a:r>
              <a:rPr lang="fr-FR" dirty="0" err="1">
                <a:solidFill>
                  <a:schemeClr val="dk1"/>
                </a:solidFill>
              </a:rPr>
              <a:t>DataFrame</a:t>
            </a:r>
            <a:r>
              <a:rPr lang="fr-FR" dirty="0">
                <a:solidFill>
                  <a:schemeClr val="dk1"/>
                </a:solidFill>
              </a:rPr>
              <a:t>; il ne devrait pas y avoir de grandes surprises si vous êtes familier avec la syntaxe.</a:t>
            </a: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13</a:t>
            </a:fld>
            <a:endParaRPr/>
          </a:p>
        </p:txBody>
      </p:sp>
    </p:spTree>
    <p:extLst>
      <p:ext uri="{BB962C8B-B14F-4D97-AF65-F5344CB8AC3E}">
        <p14:creationId xmlns:p14="http://schemas.microsoft.com/office/powerpoint/2010/main" val="173785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Étant donné que vous l'exécutez probablement en mode local, il est conseillé de définir le nombre de </a:t>
            </a:r>
            <a:r>
              <a:rPr lang="fr-FR" dirty="0" err="1">
                <a:solidFill>
                  <a:schemeClr val="dk1"/>
                </a:solidFill>
              </a:rPr>
              <a:t>shuffle</a:t>
            </a:r>
            <a:r>
              <a:rPr lang="fr-FR" dirty="0">
                <a:solidFill>
                  <a:schemeClr val="dk1"/>
                </a:solidFill>
              </a:rPr>
              <a:t> partitions sur quelque chose qui conviendra mieux au mode local. </a:t>
            </a:r>
          </a:p>
          <a:p>
            <a:pPr lvl="0">
              <a:spcBef>
                <a:spcPts val="1600"/>
              </a:spcBef>
            </a:pPr>
            <a:r>
              <a:rPr lang="fr-FR" dirty="0">
                <a:solidFill>
                  <a:schemeClr val="dk1"/>
                </a:solidFill>
              </a:rPr>
              <a:t>Cette configuration spécifie le nombre de partitions à créer après un </a:t>
            </a:r>
            <a:r>
              <a:rPr lang="fr-FR" dirty="0" err="1">
                <a:solidFill>
                  <a:schemeClr val="dk1"/>
                </a:solidFill>
              </a:rPr>
              <a:t>shuffle</a:t>
            </a:r>
            <a:r>
              <a:rPr lang="fr-FR" dirty="0">
                <a:solidFill>
                  <a:schemeClr val="dk1"/>
                </a:solidFill>
              </a:rPr>
              <a:t>. Par défaut, la valeur est de </a:t>
            </a:r>
            <a:r>
              <a:rPr lang="fr-FR" b="1" dirty="0">
                <a:solidFill>
                  <a:schemeClr val="dk1"/>
                </a:solidFill>
              </a:rPr>
              <a:t>200</a:t>
            </a:r>
            <a:r>
              <a:rPr lang="fr-FR" dirty="0">
                <a:solidFill>
                  <a:schemeClr val="dk1"/>
                </a:solidFill>
              </a:rPr>
              <a:t>, mais comme il n'y a pas beaucoup d'exécuteurs sur cette machine, il vaut la peine de réduire ce nombre à </a:t>
            </a:r>
            <a:r>
              <a:rPr lang="fr-FR" b="1" dirty="0">
                <a:solidFill>
                  <a:schemeClr val="dk1"/>
                </a:solidFill>
              </a:rPr>
              <a:t>5</a:t>
            </a:r>
            <a:r>
              <a:rPr lang="fr-FR" dirty="0">
                <a:solidFill>
                  <a:schemeClr val="dk1"/>
                </a:solidFill>
              </a:rPr>
              <a:t>. </a:t>
            </a:r>
          </a:p>
          <a:p>
            <a:pPr marL="114300" indent="0">
              <a:spcBef>
                <a:spcPts val="1600"/>
              </a:spcBef>
              <a:buNone/>
            </a:pPr>
            <a:r>
              <a:rPr lang="fr-FR" sz="1600" dirty="0"/>
              <a:t>	</a:t>
            </a:r>
            <a:r>
              <a:rPr lang="fr-FR" sz="1600" dirty="0" err="1"/>
              <a:t>spark.conf.set</a:t>
            </a:r>
            <a:r>
              <a:rPr lang="fr-FR" sz="1600" dirty="0"/>
              <a:t>(</a:t>
            </a:r>
            <a:r>
              <a:rPr lang="fr-FR" sz="1600" dirty="0">
                <a:solidFill>
                  <a:srgbClr val="FF0000"/>
                </a:solidFill>
              </a:rPr>
              <a:t>"</a:t>
            </a:r>
            <a:r>
              <a:rPr lang="fr-FR" sz="1600" dirty="0" err="1">
                <a:solidFill>
                  <a:srgbClr val="FF0000"/>
                </a:solidFill>
              </a:rPr>
              <a:t>spark.sql.shuffle.partitions</a:t>
            </a:r>
            <a:r>
              <a:rPr lang="fr-FR" sz="1600" dirty="0">
                <a:solidFill>
                  <a:srgbClr val="FF0000"/>
                </a:solidFill>
              </a:rPr>
              <a:t>"</a:t>
            </a:r>
            <a:r>
              <a:rPr lang="fr-FR" sz="1600" dirty="0"/>
              <a:t>, </a:t>
            </a:r>
            <a:r>
              <a:rPr lang="fr-FR" sz="1600" dirty="0">
                <a:solidFill>
                  <a:srgbClr val="FF0000"/>
                </a:solidFill>
              </a:rPr>
              <a:t>"5"</a:t>
            </a:r>
            <a:r>
              <a:rPr lang="fr-FR" sz="1600" dirty="0"/>
              <a:t>) </a:t>
            </a: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14</a:t>
            </a:fld>
            <a:endParaRPr/>
          </a:p>
        </p:txBody>
      </p:sp>
    </p:spTree>
    <p:extLst>
      <p:ext uri="{BB962C8B-B14F-4D97-AF65-F5344CB8AC3E}">
        <p14:creationId xmlns:p14="http://schemas.microsoft.com/office/powerpoint/2010/main" val="908732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Maintenant que nous avons vu comment cela fonctionne, examinons le code en Streaming! </a:t>
            </a:r>
          </a:p>
          <a:p>
            <a:pPr lvl="0">
              <a:spcBef>
                <a:spcPts val="1600"/>
              </a:spcBef>
            </a:pPr>
            <a:r>
              <a:rPr lang="fr-FR" dirty="0">
                <a:solidFill>
                  <a:schemeClr val="dk1"/>
                </a:solidFill>
              </a:rPr>
              <a:t>Vous remarquerez que très peu de changements sont apportés au code. </a:t>
            </a:r>
          </a:p>
          <a:p>
            <a:pPr lvl="0">
              <a:spcBef>
                <a:spcPts val="1600"/>
              </a:spcBef>
            </a:pPr>
            <a:r>
              <a:rPr lang="fr-FR" dirty="0">
                <a:solidFill>
                  <a:schemeClr val="dk1"/>
                </a:solidFill>
              </a:rPr>
              <a:t>Le plus gros changement est que nous avons utilisé </a:t>
            </a:r>
            <a:r>
              <a:rPr lang="fr-FR" b="1" dirty="0" err="1">
                <a:solidFill>
                  <a:srgbClr val="FF0000"/>
                </a:solidFill>
              </a:rPr>
              <a:t>readStream</a:t>
            </a:r>
            <a:r>
              <a:rPr lang="fr-FR" dirty="0">
                <a:solidFill>
                  <a:schemeClr val="dk1"/>
                </a:solidFill>
              </a:rPr>
              <a:t> au lieu de </a:t>
            </a:r>
            <a:r>
              <a:rPr lang="fr-FR" b="1" dirty="0" err="1">
                <a:solidFill>
                  <a:srgbClr val="FF0000"/>
                </a:solidFill>
              </a:rPr>
              <a:t>read</a:t>
            </a:r>
            <a:r>
              <a:rPr lang="fr-FR" dirty="0">
                <a:solidFill>
                  <a:schemeClr val="dk1"/>
                </a:solidFill>
              </a:rPr>
              <a:t>. </a:t>
            </a:r>
          </a:p>
          <a:p>
            <a:pPr lvl="0">
              <a:spcBef>
                <a:spcPts val="1600"/>
              </a:spcBef>
            </a:pPr>
            <a:r>
              <a:rPr lang="fr-FR" dirty="0">
                <a:solidFill>
                  <a:schemeClr val="dk1"/>
                </a:solidFill>
              </a:rPr>
              <a:t>De plus, vous remarquerez l'option </a:t>
            </a:r>
            <a:r>
              <a:rPr lang="fr-FR" dirty="0" err="1">
                <a:solidFill>
                  <a:srgbClr val="FF0000"/>
                </a:solidFill>
              </a:rPr>
              <a:t>maxFilesPerTrigger</a:t>
            </a:r>
            <a:r>
              <a:rPr lang="fr-FR" dirty="0">
                <a:solidFill>
                  <a:schemeClr val="dk1"/>
                </a:solidFill>
              </a:rPr>
              <a:t>, qui spécifie simplement le nombre de fichiers que nous devons lire à la fois. Il s'agit de rendre notre démonstration plus </a:t>
            </a:r>
            <a:r>
              <a:rPr lang="fr-FR" b="1" dirty="0">
                <a:solidFill>
                  <a:schemeClr val="dk1"/>
                </a:solidFill>
              </a:rPr>
              <a:t>«en streaming», </a:t>
            </a:r>
            <a:r>
              <a:rPr lang="fr-FR" dirty="0">
                <a:solidFill>
                  <a:schemeClr val="dk1"/>
                </a:solidFill>
              </a:rPr>
              <a:t>et dans un scénario de production, </a:t>
            </a:r>
            <a:r>
              <a:rPr lang="fr-FR" b="1" dirty="0">
                <a:solidFill>
                  <a:schemeClr val="dk1"/>
                </a:solidFill>
              </a:rPr>
              <a:t>cela serait probablement omis</a:t>
            </a:r>
            <a:r>
              <a:rPr lang="fr-FR" dirty="0">
                <a:solidFill>
                  <a:schemeClr val="dk1"/>
                </a:solidFill>
              </a:rPr>
              <a:t>.</a:t>
            </a:r>
            <a:endParaRPr lang="fr-FR" sz="1600" dirty="0"/>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15</a:t>
            </a:fld>
            <a:endParaRPr/>
          </a:p>
        </p:txBody>
      </p:sp>
    </p:spTree>
    <p:extLst>
      <p:ext uri="{BB962C8B-B14F-4D97-AF65-F5344CB8AC3E}">
        <p14:creationId xmlns:p14="http://schemas.microsoft.com/office/powerpoint/2010/main" val="343560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114300" indent="0">
              <a:buNone/>
            </a:pPr>
            <a:r>
              <a:rPr lang="fr-FR" sz="1400" dirty="0">
                <a:solidFill>
                  <a:srgbClr val="0070C0"/>
                </a:solidFill>
                <a:latin typeface="Courier New" panose="02070309020205020404" pitchFamily="49" charset="0"/>
                <a:cs typeface="Courier New" panose="02070309020205020404" pitchFamily="49" charset="0"/>
              </a:rPr>
              <a:t>val</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streamingDataFrame</a:t>
            </a:r>
            <a:r>
              <a:rPr lang="fr-FR" sz="1400" dirty="0">
                <a:latin typeface="Courier New" panose="02070309020205020404" pitchFamily="49" charset="0"/>
                <a:cs typeface="Courier New" panose="02070309020205020404" pitchFamily="49" charset="0"/>
              </a:rPr>
              <a:t> = </a:t>
            </a:r>
            <a:r>
              <a:rPr lang="fr-FR" sz="1400" dirty="0" err="1">
                <a:latin typeface="Courier New" panose="02070309020205020404" pitchFamily="49" charset="0"/>
                <a:cs typeface="Courier New" panose="02070309020205020404" pitchFamily="49" charset="0"/>
              </a:rPr>
              <a:t>spark.readStream</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schema</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staticSchema</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.option(</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maxFilesPerTrigger</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1</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.format(</a:t>
            </a:r>
            <a:r>
              <a:rPr lang="fr-FR" sz="1400" dirty="0">
                <a:solidFill>
                  <a:srgbClr val="FF0000"/>
                </a:solidFill>
                <a:latin typeface="Courier New" panose="02070309020205020404" pitchFamily="49" charset="0"/>
                <a:cs typeface="Courier New" panose="02070309020205020404" pitchFamily="49" charset="0"/>
              </a:rPr>
              <a:t>"csv"</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.option(</a:t>
            </a:r>
            <a:r>
              <a:rPr lang="fr-FR" sz="1400" dirty="0">
                <a:solidFill>
                  <a:srgbClr val="FF0000"/>
                </a:solidFill>
                <a:latin typeface="Courier New" panose="02070309020205020404" pitchFamily="49" charset="0"/>
                <a:cs typeface="Courier New" panose="02070309020205020404" pitchFamily="49" charset="0"/>
              </a:rPr>
              <a:t>"header"</a:t>
            </a: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true</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load</a:t>
            </a:r>
            <a:r>
              <a:rPr lang="fr-FR" sz="1400" dirty="0">
                <a:latin typeface="Courier New" panose="02070309020205020404" pitchFamily="49" charset="0"/>
                <a:cs typeface="Courier New" panose="02070309020205020404" pitchFamily="49" charset="0"/>
              </a:rPr>
              <a:t>(</a:t>
            </a:r>
            <a:r>
              <a:rPr lang="fr-FR" sz="1400" dirty="0">
                <a:solidFill>
                  <a:srgbClr val="FF0000"/>
                </a:solidFill>
                <a:latin typeface="Courier New" panose="02070309020205020404" pitchFamily="49" charset="0"/>
                <a:cs typeface="Courier New" panose="02070309020205020404" pitchFamily="49" charset="0"/>
              </a:rPr>
              <a:t>"../../data/</a:t>
            </a:r>
            <a:r>
              <a:rPr lang="fr-FR" sz="1400" dirty="0" err="1">
                <a:solidFill>
                  <a:srgbClr val="FF0000"/>
                </a:solidFill>
                <a:latin typeface="Courier New" panose="02070309020205020404" pitchFamily="49" charset="0"/>
                <a:cs typeface="Courier New" panose="02070309020205020404" pitchFamily="49" charset="0"/>
              </a:rPr>
              <a:t>retail</a:t>
            </a:r>
            <a:r>
              <a:rPr lang="fr-FR" sz="1400" dirty="0">
                <a:solidFill>
                  <a:srgbClr val="FF0000"/>
                </a:solidFill>
                <a:latin typeface="Courier New" panose="02070309020205020404" pitchFamily="49" charset="0"/>
                <a:cs typeface="Courier New" panose="02070309020205020404" pitchFamily="49" charset="0"/>
              </a:rPr>
              <a:t>-data/by-</a:t>
            </a:r>
            <a:r>
              <a:rPr lang="fr-FR" sz="1400" dirty="0" err="1">
                <a:solidFill>
                  <a:srgbClr val="FF0000"/>
                </a:solidFill>
                <a:latin typeface="Courier New" panose="02070309020205020404" pitchFamily="49" charset="0"/>
                <a:cs typeface="Courier New" panose="02070309020205020404" pitchFamily="49" charset="0"/>
              </a:rPr>
              <a:t>day</a:t>
            </a:r>
            <a:r>
              <a:rPr lang="fr-FR" sz="1400" dirty="0">
                <a:solidFill>
                  <a:srgbClr val="FF0000"/>
                </a:solidFill>
                <a:latin typeface="Courier New" panose="02070309020205020404" pitchFamily="49" charset="0"/>
                <a:cs typeface="Courier New" panose="02070309020205020404" pitchFamily="49" charset="0"/>
              </a:rPr>
              <a:t>/*.csv"</a:t>
            </a:r>
            <a:r>
              <a:rPr lang="fr-FR"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16</a:t>
            </a:fld>
            <a:endParaRPr/>
          </a:p>
        </p:txBody>
      </p:sp>
    </p:spTree>
    <p:extLst>
      <p:ext uri="{BB962C8B-B14F-4D97-AF65-F5344CB8AC3E}">
        <p14:creationId xmlns:p14="http://schemas.microsoft.com/office/powerpoint/2010/main" val="1784986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Nous pouvons maintenant voir si notre </a:t>
            </a:r>
            <a:r>
              <a:rPr lang="fr-FR" dirty="0" err="1">
                <a:solidFill>
                  <a:schemeClr val="dk1"/>
                </a:solidFill>
              </a:rPr>
              <a:t>DataFrame</a:t>
            </a:r>
            <a:r>
              <a:rPr lang="fr-FR" dirty="0">
                <a:solidFill>
                  <a:schemeClr val="dk1"/>
                </a:solidFill>
              </a:rPr>
              <a:t> est en streaming:</a:t>
            </a:r>
          </a:p>
          <a:p>
            <a:pPr marL="114300" lvl="0" indent="0">
              <a:spcBef>
                <a:spcPts val="1600"/>
              </a:spcBef>
              <a:buNone/>
            </a:pP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streamingDataFrame.isStreaming</a:t>
            </a:r>
            <a:r>
              <a:rPr lang="fr-FR" sz="1600" dirty="0">
                <a:latin typeface="Courier New" panose="02070309020205020404" pitchFamily="49" charset="0"/>
                <a:cs typeface="Courier New" panose="02070309020205020404" pitchFamily="49" charset="0"/>
              </a:rPr>
              <a:t>  // return </a:t>
            </a:r>
            <a:r>
              <a:rPr lang="fr-FR" sz="1600" dirty="0" err="1">
                <a:latin typeface="Courier New" panose="02070309020205020404" pitchFamily="49" charset="0"/>
                <a:cs typeface="Courier New" panose="02070309020205020404" pitchFamily="49" charset="0"/>
              </a:rPr>
              <a:t>true</a:t>
            </a:r>
            <a:endParaRPr lang="fr-FR" sz="1600" dirty="0">
              <a:latin typeface="Courier New" panose="02070309020205020404" pitchFamily="49" charset="0"/>
              <a:cs typeface="Courier New" panose="02070309020205020404" pitchFamily="49" charset="0"/>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17</a:t>
            </a:fld>
            <a:endParaRPr/>
          </a:p>
        </p:txBody>
      </p:sp>
    </p:spTree>
    <p:extLst>
      <p:ext uri="{BB962C8B-B14F-4D97-AF65-F5344CB8AC3E}">
        <p14:creationId xmlns:p14="http://schemas.microsoft.com/office/powerpoint/2010/main" val="363042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Configurons la même logique métier que la précédente manipulation </a:t>
            </a:r>
            <a:r>
              <a:rPr lang="fr-FR" dirty="0" err="1">
                <a:solidFill>
                  <a:schemeClr val="dk1"/>
                </a:solidFill>
              </a:rPr>
              <a:t>DataFrame</a:t>
            </a:r>
            <a:r>
              <a:rPr lang="fr-FR" dirty="0">
                <a:solidFill>
                  <a:schemeClr val="dk1"/>
                </a:solidFill>
              </a:rPr>
              <a:t>. Nous allons effectuer une sommation dans le processus</a:t>
            </a: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18</a:t>
            </a:fld>
            <a:endParaRPr/>
          </a:p>
        </p:txBody>
      </p:sp>
    </p:spTree>
    <p:extLst>
      <p:ext uri="{BB962C8B-B14F-4D97-AF65-F5344CB8AC3E}">
        <p14:creationId xmlns:p14="http://schemas.microsoft.com/office/powerpoint/2010/main" val="3072281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114300" indent="0">
              <a:buNone/>
            </a:pPr>
            <a:r>
              <a:rPr lang="fr-FR" sz="1400" dirty="0">
                <a:solidFill>
                  <a:srgbClr val="0070C0"/>
                </a:solidFill>
                <a:latin typeface="Courier New" panose="02070309020205020404" pitchFamily="49" charset="0"/>
                <a:cs typeface="Courier New" panose="02070309020205020404" pitchFamily="49" charset="0"/>
              </a:rPr>
              <a:t>val</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purchaseByCustomerPerHour</a:t>
            </a:r>
            <a:r>
              <a:rPr lang="fr-FR" sz="1400" dirty="0">
                <a:latin typeface="Courier New" panose="02070309020205020404" pitchFamily="49" charset="0"/>
                <a:cs typeface="Courier New" panose="02070309020205020404" pitchFamily="49" charset="0"/>
              </a:rPr>
              <a:t> = </a:t>
            </a:r>
            <a:r>
              <a:rPr lang="fr-FR" sz="1400" dirty="0" err="1">
                <a:latin typeface="Courier New" panose="02070309020205020404" pitchFamily="49" charset="0"/>
                <a:cs typeface="Courier New" panose="02070309020205020404" pitchFamily="49" charset="0"/>
              </a:rPr>
              <a:t>streamingDataFrame</a:t>
            </a: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selectExpr</a:t>
            </a: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CustomerId</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UnitPrice</a:t>
            </a:r>
            <a:r>
              <a:rPr lang="fr-FR" sz="1400" dirty="0">
                <a:solidFill>
                  <a:srgbClr val="FF0000"/>
                </a:solidFill>
                <a:latin typeface="Courier New" panose="02070309020205020404" pitchFamily="49" charset="0"/>
                <a:cs typeface="Courier New" panose="02070309020205020404" pitchFamily="49" charset="0"/>
              </a:rPr>
              <a:t> * </a:t>
            </a:r>
            <a:r>
              <a:rPr lang="fr-FR" sz="1400" dirty="0" err="1">
                <a:solidFill>
                  <a:srgbClr val="FF0000"/>
                </a:solidFill>
                <a:latin typeface="Courier New" panose="02070309020205020404" pitchFamily="49" charset="0"/>
                <a:cs typeface="Courier New" panose="02070309020205020404" pitchFamily="49" charset="0"/>
              </a:rPr>
              <a:t>Quantity</a:t>
            </a:r>
            <a:r>
              <a:rPr lang="fr-FR" sz="1400" dirty="0">
                <a:solidFill>
                  <a:srgbClr val="FF0000"/>
                </a:solidFill>
                <a:latin typeface="Courier New" panose="02070309020205020404" pitchFamily="49" charset="0"/>
                <a:cs typeface="Courier New" panose="02070309020205020404" pitchFamily="49" charset="0"/>
              </a:rPr>
              <a:t>) as </a:t>
            </a:r>
            <a:r>
              <a:rPr lang="fr-FR" sz="1400" dirty="0" err="1">
                <a:solidFill>
                  <a:srgbClr val="FF0000"/>
                </a:solidFill>
                <a:latin typeface="Courier New" panose="02070309020205020404" pitchFamily="49" charset="0"/>
                <a:cs typeface="Courier New" panose="02070309020205020404" pitchFamily="49" charset="0"/>
              </a:rPr>
              <a:t>total_cost</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InvoiceDate</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groupBy</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CustomerId</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r>
              <a:rPr lang="fr-FR" sz="1400" dirty="0" err="1">
                <a:solidFill>
                  <a:srgbClr val="0070C0"/>
                </a:solidFill>
                <a:latin typeface="Courier New" panose="02070309020205020404" pitchFamily="49" charset="0"/>
                <a:cs typeface="Courier New" panose="02070309020205020404" pitchFamily="49" charset="0"/>
              </a:rPr>
              <a:t>window</a:t>
            </a:r>
            <a:r>
              <a:rPr lang="fr-FR" sz="1400" dirty="0">
                <a:latin typeface="Courier New" panose="02070309020205020404" pitchFamily="49" charset="0"/>
                <a:cs typeface="Courier New" panose="02070309020205020404" pitchFamily="49" charset="0"/>
              </a:rPr>
              <a:t>(</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InvoiceDate</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"1 </a:t>
            </a:r>
            <a:r>
              <a:rPr lang="fr-FR" sz="1400" dirty="0" err="1">
                <a:solidFill>
                  <a:srgbClr val="FF0000"/>
                </a:solidFill>
                <a:latin typeface="Courier New" panose="02070309020205020404" pitchFamily="49" charset="0"/>
                <a:cs typeface="Courier New" panose="02070309020205020404" pitchFamily="49" charset="0"/>
              </a:rPr>
              <a:t>day</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sum</a:t>
            </a:r>
            <a:r>
              <a:rPr lang="fr-FR" sz="1400" dirty="0">
                <a:latin typeface="Courier New" panose="02070309020205020404" pitchFamily="49" charset="0"/>
                <a:cs typeface="Courier New" panose="02070309020205020404" pitchFamily="49" charset="0"/>
              </a:rPr>
              <a:t>(</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total_cost</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19</a:t>
            </a:fld>
            <a:endParaRPr/>
          </a:p>
        </p:txBody>
      </p:sp>
    </p:spTree>
    <p:extLst>
      <p:ext uri="{BB962C8B-B14F-4D97-AF65-F5344CB8AC3E}">
        <p14:creationId xmlns:p14="http://schemas.microsoft.com/office/powerpoint/2010/main" val="4032105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25"/>
          <p:cNvSpPr txBox="1">
            <a:spLocks noGrp="1"/>
          </p:cNvSpPr>
          <p:nvPr>
            <p:ph type="subTitle" idx="1"/>
          </p:nvPr>
        </p:nvSpPr>
        <p:spPr>
          <a:xfrm>
            <a:off x="772445" y="1529864"/>
            <a:ext cx="7294123" cy="22765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Les ressources de ce cours se trouve sur </a:t>
            </a:r>
            <a:r>
              <a:rPr lang="fr" dirty="0" err="1"/>
              <a:t>github</a:t>
            </a:r>
            <a:r>
              <a:rPr lang="fr" dirty="0"/>
              <a:t>:</a:t>
            </a:r>
          </a:p>
          <a:p>
            <a:pPr marL="0" lvl="0" indent="0"/>
            <a:r>
              <a:rPr lang="fr-FR" dirty="0">
                <a:hlinkClick r:id="rId3"/>
              </a:rPr>
              <a:t>https://github.com/yacineab/ESGI-spark-streaming</a:t>
            </a:r>
            <a:r>
              <a:rPr lang="fr-FR" dirty="0"/>
              <a:t> </a:t>
            </a:r>
            <a:endParaRPr dirty="0"/>
          </a:p>
        </p:txBody>
      </p:sp>
    </p:spTree>
    <p:extLst>
      <p:ext uri="{BB962C8B-B14F-4D97-AF65-F5344CB8AC3E}">
        <p14:creationId xmlns:p14="http://schemas.microsoft.com/office/powerpoint/2010/main" val="3876519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Il s'agit toujours d'une opération « </a:t>
            </a:r>
            <a:r>
              <a:rPr lang="fr-FR" dirty="0" err="1">
                <a:solidFill>
                  <a:schemeClr val="dk1"/>
                </a:solidFill>
              </a:rPr>
              <a:t>lazy</a:t>
            </a:r>
            <a:r>
              <a:rPr lang="fr-FR" dirty="0">
                <a:solidFill>
                  <a:schemeClr val="dk1"/>
                </a:solidFill>
              </a:rPr>
              <a:t> », nous devrons donc appeler une action de streaming pour démarrer l'exécution de ce flux de données.</a:t>
            </a:r>
          </a:p>
          <a:p>
            <a:pPr lvl="0">
              <a:spcBef>
                <a:spcPts val="1600"/>
              </a:spcBef>
            </a:pPr>
            <a:r>
              <a:rPr lang="fr-FR" dirty="0">
                <a:solidFill>
                  <a:schemeClr val="dk1"/>
                </a:solidFill>
              </a:rPr>
              <a:t>Les actions de streaming sont un peu différentes de notre action statique conventionnelle, car nous allons remplir des données quelque part au lieu d'appeler simplement quelque chose comme count (ce qui n'a aucun sens sur un flux de toute façon)</a:t>
            </a: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20</a:t>
            </a:fld>
            <a:endParaRPr/>
          </a:p>
        </p:txBody>
      </p:sp>
    </p:spTree>
    <p:extLst>
      <p:ext uri="{BB962C8B-B14F-4D97-AF65-F5344CB8AC3E}">
        <p14:creationId xmlns:p14="http://schemas.microsoft.com/office/powerpoint/2010/main" val="645809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L'action que nous utiliserons sera générée dans une table en mémoire que nous mettrons à jour après chaque déclencheur (</a:t>
            </a:r>
            <a:r>
              <a:rPr lang="fr-FR" i="1" dirty="0">
                <a:solidFill>
                  <a:schemeClr val="dk1"/>
                </a:solidFill>
              </a:rPr>
              <a:t>trigger</a:t>
            </a:r>
            <a:r>
              <a:rPr lang="fr-FR" dirty="0">
                <a:solidFill>
                  <a:schemeClr val="dk1"/>
                </a:solidFill>
              </a:rPr>
              <a:t>). </a:t>
            </a:r>
          </a:p>
          <a:p>
            <a:pPr lvl="0">
              <a:spcBef>
                <a:spcPts val="1600"/>
              </a:spcBef>
            </a:pPr>
            <a:r>
              <a:rPr lang="fr-FR" dirty="0">
                <a:solidFill>
                  <a:schemeClr val="dk1"/>
                </a:solidFill>
              </a:rPr>
              <a:t>Dans ce cas, chaque déclencheur est basé sur un fichier individuel (l'option de lecture que nous définissons). </a:t>
            </a:r>
          </a:p>
          <a:p>
            <a:pPr lvl="0">
              <a:spcBef>
                <a:spcPts val="1600"/>
              </a:spcBef>
            </a:pPr>
            <a:r>
              <a:rPr lang="fr-FR" dirty="0" err="1">
                <a:solidFill>
                  <a:schemeClr val="dk1"/>
                </a:solidFill>
              </a:rPr>
              <a:t>Spark</a:t>
            </a:r>
            <a:r>
              <a:rPr lang="fr-FR" dirty="0">
                <a:solidFill>
                  <a:schemeClr val="dk1"/>
                </a:solidFill>
              </a:rPr>
              <a:t> fera muter les données dans la table en mémoire de sorte que nous aurons toujours la valeur la plus élevée comme spécifié dans notre agrégation précédente</a:t>
            </a: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21</a:t>
            </a:fld>
            <a:endParaRPr/>
          </a:p>
        </p:txBody>
      </p:sp>
    </p:spTree>
    <p:extLst>
      <p:ext uri="{BB962C8B-B14F-4D97-AF65-F5344CB8AC3E}">
        <p14:creationId xmlns:p14="http://schemas.microsoft.com/office/powerpoint/2010/main" val="2398667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114300" indent="0">
              <a:buNone/>
            </a:pPr>
            <a:r>
              <a:rPr lang="fr-FR" sz="1400" dirty="0" err="1">
                <a:latin typeface="Courier New" panose="02070309020205020404" pitchFamily="49" charset="0"/>
                <a:cs typeface="Courier New" panose="02070309020205020404" pitchFamily="49" charset="0"/>
              </a:rPr>
              <a:t>purchaseByCustomerPerHour.writeStream</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.format(</a:t>
            </a:r>
            <a:r>
              <a:rPr lang="fr-FR" sz="1400" dirty="0">
                <a:solidFill>
                  <a:srgbClr val="FF0000"/>
                </a:solidFill>
                <a:latin typeface="Courier New" panose="02070309020205020404" pitchFamily="49" charset="0"/>
                <a:cs typeface="Courier New" panose="02070309020205020404" pitchFamily="49" charset="0"/>
              </a:rPr>
              <a:t>"memory"</a:t>
            </a:r>
            <a:r>
              <a:rPr lang="fr-FR" sz="1400" dirty="0">
                <a:latin typeface="Courier New" panose="02070309020205020404" pitchFamily="49" charset="0"/>
                <a:cs typeface="Courier New" panose="02070309020205020404" pitchFamily="49" charset="0"/>
              </a:rPr>
              <a:t>) // memory = store in-memory table .</a:t>
            </a:r>
            <a:r>
              <a:rPr lang="fr-FR" sz="1400" dirty="0" err="1">
                <a:latin typeface="Courier New" panose="02070309020205020404" pitchFamily="49" charset="0"/>
                <a:cs typeface="Courier New" panose="02070309020205020404" pitchFamily="49" charset="0"/>
              </a:rPr>
              <a:t>queryName</a:t>
            </a:r>
            <a:r>
              <a:rPr lang="fr-FR" sz="1400" dirty="0">
                <a:latin typeface="Courier New" panose="02070309020205020404" pitchFamily="49" charset="0"/>
                <a:cs typeface="Courier New" panose="02070309020205020404" pitchFamily="49" charset="0"/>
              </a:rPr>
              <a:t>(</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customer_purchases</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 the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 of the in-memory table .</a:t>
            </a:r>
            <a:r>
              <a:rPr lang="fr-FR" sz="1400" dirty="0" err="1">
                <a:latin typeface="Courier New" panose="02070309020205020404" pitchFamily="49" charset="0"/>
                <a:cs typeface="Courier New" panose="02070309020205020404" pitchFamily="49" charset="0"/>
              </a:rPr>
              <a:t>outputMode</a:t>
            </a:r>
            <a:r>
              <a:rPr lang="fr-FR" sz="1400" dirty="0">
                <a:latin typeface="Courier New" panose="02070309020205020404" pitchFamily="49" charset="0"/>
                <a:cs typeface="Courier New" panose="02070309020205020404" pitchFamily="49" charset="0"/>
              </a:rPr>
              <a:t>(</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complete</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 </a:t>
            </a:r>
            <a:r>
              <a:rPr lang="fr-FR" sz="1400" dirty="0" err="1">
                <a:latin typeface="Courier New" panose="02070309020205020404" pitchFamily="49" charset="0"/>
                <a:cs typeface="Courier New" panose="02070309020205020404" pitchFamily="49" charset="0"/>
              </a:rPr>
              <a:t>complete</a:t>
            </a:r>
            <a:r>
              <a:rPr lang="fr-FR" sz="1400" dirty="0">
                <a:latin typeface="Courier New" panose="02070309020205020404" pitchFamily="49" charset="0"/>
                <a:cs typeface="Courier New" panose="02070309020205020404" pitchFamily="49" charset="0"/>
              </a:rPr>
              <a:t> = all the </a:t>
            </a:r>
            <a:r>
              <a:rPr lang="fr-FR" sz="1400" dirty="0" err="1">
                <a:latin typeface="Courier New" panose="02070309020205020404" pitchFamily="49" charset="0"/>
                <a:cs typeface="Courier New" panose="02070309020205020404" pitchFamily="49" charset="0"/>
              </a:rPr>
              <a:t>counts</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should</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be</a:t>
            </a:r>
            <a:r>
              <a:rPr lang="fr-FR" sz="1400" dirty="0">
                <a:latin typeface="Courier New" panose="02070309020205020404" pitchFamily="49" charset="0"/>
                <a:cs typeface="Courier New" panose="02070309020205020404" pitchFamily="49" charset="0"/>
              </a:rPr>
              <a:t> in the table .</a:t>
            </a:r>
            <a:r>
              <a:rPr lang="fr-FR" sz="1400" dirty="0" err="1">
                <a:latin typeface="Courier New" panose="02070309020205020404" pitchFamily="49" charset="0"/>
                <a:cs typeface="Courier New" panose="02070309020205020404" pitchFamily="49" charset="0"/>
              </a:rPr>
              <a:t>start</a:t>
            </a: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22</a:t>
            </a:fld>
            <a:endParaRPr/>
          </a:p>
        </p:txBody>
      </p:sp>
    </p:spTree>
    <p:extLst>
      <p:ext uri="{BB962C8B-B14F-4D97-AF65-F5344CB8AC3E}">
        <p14:creationId xmlns:p14="http://schemas.microsoft.com/office/powerpoint/2010/main" val="1795633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4A86E8"/>
                </a:solidFill>
              </a:rPr>
              <a:t>Notions streaming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lorsque nous démarrons le </a:t>
            </a:r>
            <a:r>
              <a:rPr lang="fr-FR" dirty="0" err="1">
                <a:solidFill>
                  <a:schemeClr val="dk1"/>
                </a:solidFill>
              </a:rPr>
              <a:t>stream</a:t>
            </a:r>
            <a:r>
              <a:rPr lang="fr-FR" dirty="0">
                <a:solidFill>
                  <a:schemeClr val="dk1"/>
                </a:solidFill>
              </a:rPr>
              <a:t>, nous pouvons exécuter des requêtes sur celui-ci pour déboguer à quoi ressemblera notre résultat si nous devions l'écrire dans un </a:t>
            </a:r>
            <a:r>
              <a:rPr lang="fr-FR" dirty="0" err="1">
                <a:solidFill>
                  <a:schemeClr val="dk1"/>
                </a:solidFill>
              </a:rPr>
              <a:t>sink</a:t>
            </a:r>
            <a:r>
              <a:rPr lang="fr-FR" dirty="0">
                <a:solidFill>
                  <a:schemeClr val="dk1"/>
                </a:solidFill>
              </a:rPr>
              <a:t> de production</a:t>
            </a: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23</a:t>
            </a:fld>
            <a:endParaRPr/>
          </a:p>
        </p:txBody>
      </p:sp>
    </p:spTree>
    <p:extLst>
      <p:ext uri="{BB962C8B-B14F-4D97-AF65-F5344CB8AC3E}">
        <p14:creationId xmlns:p14="http://schemas.microsoft.com/office/powerpoint/2010/main" val="3226184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114300" indent="0">
              <a:buNone/>
            </a:pPr>
            <a:r>
              <a:rPr lang="fr-FR" sz="1400" dirty="0" err="1">
                <a:latin typeface="Courier New" panose="02070309020205020404" pitchFamily="49" charset="0"/>
                <a:cs typeface="Courier New" panose="02070309020205020404" pitchFamily="49" charset="0"/>
              </a:rPr>
              <a:t>spark.sql</a:t>
            </a:r>
            <a:r>
              <a:rPr lang="fr-FR" sz="1400" dirty="0">
                <a:latin typeface="Courier New" panose="02070309020205020404" pitchFamily="49" charset="0"/>
                <a:cs typeface="Courier New" panose="02070309020205020404" pitchFamily="49" charset="0"/>
              </a:rPr>
              <a:t>(</a:t>
            </a:r>
            <a:r>
              <a:rPr lang="fr-FR" sz="1400" dirty="0">
                <a:solidFill>
                  <a:srgbClr val="FF0000"/>
                </a:solidFill>
                <a:latin typeface="Courier New" panose="02070309020205020404" pitchFamily="49" charset="0"/>
                <a:cs typeface="Courier New" panose="02070309020205020404" pitchFamily="49" charset="0"/>
              </a:rPr>
              <a:t>"""</a:t>
            </a:r>
            <a:br>
              <a:rPr lang="fr-FR" sz="1400" dirty="0">
                <a:solidFill>
                  <a:srgbClr val="FF0000"/>
                </a:solidFill>
                <a:latin typeface="Courier New" panose="02070309020205020404" pitchFamily="49" charset="0"/>
                <a:cs typeface="Courier New" panose="02070309020205020404" pitchFamily="49" charset="0"/>
              </a:rPr>
            </a:br>
            <a:r>
              <a:rPr lang="fr-FR" sz="1400" dirty="0">
                <a:solidFill>
                  <a:srgbClr val="FF0000"/>
                </a:solidFill>
                <a:latin typeface="Courier New" panose="02070309020205020404" pitchFamily="49" charset="0"/>
                <a:cs typeface="Courier New" panose="02070309020205020404" pitchFamily="49" charset="0"/>
              </a:rPr>
              <a:t>    SELECT *</a:t>
            </a:r>
            <a:br>
              <a:rPr lang="fr-FR" sz="1400" dirty="0">
                <a:solidFill>
                  <a:srgbClr val="FF0000"/>
                </a:solidFill>
                <a:latin typeface="Courier New" panose="02070309020205020404" pitchFamily="49" charset="0"/>
                <a:cs typeface="Courier New" panose="02070309020205020404" pitchFamily="49" charset="0"/>
              </a:rPr>
            </a:br>
            <a:r>
              <a:rPr lang="fr-FR" sz="1400" dirty="0">
                <a:solidFill>
                  <a:srgbClr val="FF0000"/>
                </a:solidFill>
                <a:latin typeface="Courier New" panose="02070309020205020404" pitchFamily="49" charset="0"/>
                <a:cs typeface="Courier New" panose="02070309020205020404" pitchFamily="49" charset="0"/>
              </a:rPr>
              <a:t>    FROM </a:t>
            </a:r>
            <a:r>
              <a:rPr lang="fr-FR" sz="1400" dirty="0" err="1">
                <a:solidFill>
                  <a:srgbClr val="FF0000"/>
                </a:solidFill>
                <a:latin typeface="Courier New" panose="02070309020205020404" pitchFamily="49" charset="0"/>
                <a:cs typeface="Courier New" panose="02070309020205020404" pitchFamily="49" charset="0"/>
              </a:rPr>
              <a:t>customer_purchases</a:t>
            </a:r>
            <a:br>
              <a:rPr lang="fr-FR" sz="1400" dirty="0">
                <a:solidFill>
                  <a:srgbClr val="FF0000"/>
                </a:solidFill>
                <a:latin typeface="Courier New" panose="02070309020205020404" pitchFamily="49" charset="0"/>
                <a:cs typeface="Courier New" panose="02070309020205020404" pitchFamily="49" charset="0"/>
              </a:rPr>
            </a:br>
            <a:r>
              <a:rPr lang="fr-FR" sz="1400" dirty="0">
                <a:solidFill>
                  <a:srgbClr val="FF0000"/>
                </a:solidFill>
                <a:latin typeface="Courier New" panose="02070309020205020404" pitchFamily="49" charset="0"/>
                <a:cs typeface="Courier New" panose="02070309020205020404" pitchFamily="49" charset="0"/>
              </a:rPr>
              <a:t>    ORDER BY `</a:t>
            </a:r>
            <a:r>
              <a:rPr lang="fr-FR" sz="1400" dirty="0" err="1">
                <a:solidFill>
                  <a:srgbClr val="FF0000"/>
                </a:solidFill>
                <a:latin typeface="Courier New" panose="02070309020205020404" pitchFamily="49" charset="0"/>
                <a:cs typeface="Courier New" panose="02070309020205020404" pitchFamily="49" charset="0"/>
              </a:rPr>
              <a:t>sum</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total_cost</a:t>
            </a:r>
            <a:r>
              <a:rPr lang="fr-FR" sz="1400" dirty="0">
                <a:solidFill>
                  <a:srgbClr val="FF0000"/>
                </a:solidFill>
                <a:latin typeface="Courier New" panose="02070309020205020404" pitchFamily="49" charset="0"/>
                <a:cs typeface="Courier New" panose="02070309020205020404" pitchFamily="49" charset="0"/>
              </a:rPr>
              <a:t>)` DESC """</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.show(5, false)  </a:t>
            </a:r>
            <a:endParaRPr lang="en-US" sz="1400" dirty="0">
              <a:latin typeface="Courier New" panose="02070309020205020404" pitchFamily="49" charset="0"/>
              <a:cs typeface="Courier New" panose="02070309020205020404" pitchFamily="49" charset="0"/>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24</a:t>
            </a:fld>
            <a:endParaRPr/>
          </a:p>
        </p:txBody>
      </p:sp>
    </p:spTree>
    <p:extLst>
      <p:ext uri="{BB962C8B-B14F-4D97-AF65-F5344CB8AC3E}">
        <p14:creationId xmlns:p14="http://schemas.microsoft.com/office/powerpoint/2010/main" val="1495025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114300" indent="0">
              <a:buNone/>
            </a:pPr>
            <a:r>
              <a:rPr lang="fr-FR" sz="1400" dirty="0">
                <a:latin typeface="Courier New" panose="02070309020205020404" pitchFamily="49" charset="0"/>
                <a:cs typeface="Courier New" panose="02070309020205020404" pitchFamily="49" charset="0"/>
              </a:rPr>
              <a:t>+----------+------------------------------------------+------------------+</a:t>
            </a:r>
          </a:p>
          <a:p>
            <a:pPr marL="114300" indent="0">
              <a:buNone/>
            </a:pP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CustomerId|window</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sum</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total_cost</a:t>
            </a: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a:t>
            </a:r>
          </a:p>
          <a:p>
            <a:pPr marL="114300" indent="0">
              <a:buNone/>
            </a:pP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null</a:t>
            </a:r>
            <a:r>
              <a:rPr lang="fr-FR" sz="1400" dirty="0">
                <a:latin typeface="Courier New" panose="02070309020205020404" pitchFamily="49" charset="0"/>
                <a:cs typeface="Courier New" panose="02070309020205020404" pitchFamily="49" charset="0"/>
              </a:rPr>
              <a:t>      |{2010-12-03 01:00:00, 2010-12-04 01:00:00}|23021.99999999999 |</a:t>
            </a:r>
          </a:p>
          <a:p>
            <a:pPr marL="114300" indent="0">
              <a:buNone/>
            </a:pP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null</a:t>
            </a:r>
            <a:r>
              <a:rPr lang="fr-FR" sz="1400" dirty="0">
                <a:latin typeface="Courier New" panose="02070309020205020404" pitchFamily="49" charset="0"/>
                <a:cs typeface="Courier New" panose="02070309020205020404" pitchFamily="49" charset="0"/>
              </a:rPr>
              <a:t>      |{2010-12-01 01:00:00, 2010-12-02 01:00:00}|12584.299999999988|</a:t>
            </a:r>
          </a:p>
          <a:p>
            <a:pPr marL="114300" indent="0">
              <a:buNone/>
            </a:pPr>
            <a:r>
              <a:rPr lang="fr-FR" sz="1400" dirty="0">
                <a:latin typeface="Courier New" panose="02070309020205020404" pitchFamily="49" charset="0"/>
                <a:cs typeface="Courier New" panose="02070309020205020404" pitchFamily="49" charset="0"/>
              </a:rPr>
              <a:t>|15061.0   |{2010-12-02 01:00:00, 2010-12-03 01:00:00}|9407.339999999998 |</a:t>
            </a:r>
          </a:p>
          <a:p>
            <a:pPr marL="114300" indent="0">
              <a:buNone/>
            </a:pPr>
            <a:r>
              <a:rPr lang="fr-FR" sz="1400" dirty="0">
                <a:latin typeface="Courier New" panose="02070309020205020404" pitchFamily="49" charset="0"/>
                <a:cs typeface="Courier New" panose="02070309020205020404" pitchFamily="49" charset="0"/>
              </a:rPr>
              <a:t>|13777.0   |{2010-12-01 01:00:00, 2010-12-02 01:00:00}|6585.16           |</a:t>
            </a:r>
          </a:p>
          <a:p>
            <a:pPr marL="114300" indent="0">
              <a:buNone/>
            </a:pPr>
            <a:r>
              <a:rPr lang="fr-FR" sz="1400" dirty="0">
                <a:latin typeface="Courier New" panose="02070309020205020404" pitchFamily="49" charset="0"/>
                <a:cs typeface="Courier New" panose="02070309020205020404" pitchFamily="49" charset="0"/>
              </a:rPr>
              <a:t>|17850.0   |{2010-12-02 01:00:00, 2010-12-03 01:00:00}|3891.8699999999985|</a:t>
            </a:r>
          </a:p>
          <a:p>
            <a:pPr marL="114300" indent="0">
              <a:buNone/>
            </a:pPr>
            <a:r>
              <a:rPr lang="fr-FR" sz="1400" dirty="0">
                <a:latin typeface="Courier New" panose="02070309020205020404" pitchFamily="49" charset="0"/>
                <a:cs typeface="Courier New" panose="02070309020205020404" pitchFamily="49" charset="0"/>
              </a:rPr>
              <a:t>+----------+------------------------------------------+------------------+</a:t>
            </a:r>
          </a:p>
          <a:p>
            <a:pPr marL="114300" indent="0">
              <a:buNone/>
            </a:pPr>
            <a:r>
              <a:rPr lang="fr-FR" sz="1400" dirty="0" err="1">
                <a:latin typeface="Courier New" panose="02070309020205020404" pitchFamily="49" charset="0"/>
                <a:cs typeface="Courier New" panose="02070309020205020404" pitchFamily="49" charset="0"/>
              </a:rPr>
              <a:t>only</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showing</a:t>
            </a:r>
            <a:r>
              <a:rPr lang="fr-FR" sz="1400" dirty="0">
                <a:latin typeface="Courier New" panose="02070309020205020404" pitchFamily="49" charset="0"/>
                <a:cs typeface="Courier New" panose="02070309020205020404" pitchFamily="49" charset="0"/>
              </a:rPr>
              <a:t> top 5 </a:t>
            </a:r>
            <a:r>
              <a:rPr lang="fr-FR" sz="1400" dirty="0" err="1">
                <a:latin typeface="Courier New" panose="02070309020205020404" pitchFamily="49" charset="0"/>
                <a:cs typeface="Courier New" panose="02070309020205020404" pitchFamily="49" charset="0"/>
              </a:rPr>
              <a:t>rows</a:t>
            </a:r>
            <a:endParaRPr lang="en-US" sz="1400" dirty="0">
              <a:latin typeface="Courier New" panose="02070309020205020404" pitchFamily="49" charset="0"/>
              <a:cs typeface="Courier New" panose="02070309020205020404" pitchFamily="49" charset="0"/>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25</a:t>
            </a:fld>
            <a:endParaRPr/>
          </a:p>
        </p:txBody>
      </p:sp>
    </p:spTree>
    <p:extLst>
      <p:ext uri="{BB962C8B-B14F-4D97-AF65-F5344CB8AC3E}">
        <p14:creationId xmlns:p14="http://schemas.microsoft.com/office/powerpoint/2010/main" val="1370544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4A86E8"/>
                </a:solidFill>
              </a:rPr>
              <a:t>Notions streaming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Vous remarquerez que la composition de notre tableau change au fur et à mesure que nous lisons plus de données! </a:t>
            </a:r>
          </a:p>
          <a:p>
            <a:pPr lvl="0">
              <a:spcBef>
                <a:spcPts val="1600"/>
              </a:spcBef>
            </a:pPr>
            <a:r>
              <a:rPr lang="fr-FR" dirty="0">
                <a:solidFill>
                  <a:schemeClr val="dk1"/>
                </a:solidFill>
              </a:rPr>
              <a:t>Avec chaque fichier, les résultats peuvent ou non changer en fonction des données. </a:t>
            </a:r>
          </a:p>
          <a:p>
            <a:pPr lvl="0">
              <a:spcBef>
                <a:spcPts val="1600"/>
              </a:spcBef>
            </a:pPr>
            <a:r>
              <a:rPr lang="fr-FR" dirty="0">
                <a:solidFill>
                  <a:schemeClr val="dk1"/>
                </a:solidFill>
              </a:rPr>
              <a:t>Naturellement, étant donné que nous regroupons des clients, nous espérons voir une augmentation des montants d’achats les plus importants au fil du temps (et ce, pendant un certain </a:t>
            </a:r>
            <a:r>
              <a:rPr lang="fr-FR">
                <a:solidFill>
                  <a:schemeClr val="dk1"/>
                </a:solidFill>
              </a:rPr>
              <a:t>temps!)</a:t>
            </a:r>
            <a:endParaRPr lang="fr-FR" dirty="0">
              <a:solidFill>
                <a:schemeClr val="dk1"/>
              </a:solidFill>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26</a:t>
            </a:fld>
            <a:endParaRPr/>
          </a:p>
        </p:txBody>
      </p:sp>
    </p:spTree>
    <p:extLst>
      <p:ext uri="{BB962C8B-B14F-4D97-AF65-F5344CB8AC3E}">
        <p14:creationId xmlns:p14="http://schemas.microsoft.com/office/powerpoint/2010/main" val="3459472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4A86E8"/>
                </a:solidFill>
              </a:rPr>
              <a:t>Notions streaming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Batch..</a:t>
            </a:r>
          </a:p>
          <a:p>
            <a:pPr lvl="0">
              <a:spcBef>
                <a:spcPts val="1600"/>
              </a:spcBef>
            </a:pPr>
            <a:r>
              <a:rPr lang="fr-FR" dirty="0">
                <a:solidFill>
                  <a:schemeClr val="dk1"/>
                </a:solidFill>
              </a:rPr>
              <a:t>Streaming ..</a:t>
            </a:r>
            <a:endParaRPr dirty="0">
              <a:solidFill>
                <a:schemeClr val="dk1"/>
              </a:solidFill>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27</a:t>
            </a:fld>
            <a:endParaRPr/>
          </a:p>
        </p:txBody>
      </p:sp>
    </p:spTree>
    <p:extLst>
      <p:ext uri="{BB962C8B-B14F-4D97-AF65-F5344CB8AC3E}">
        <p14:creationId xmlns:p14="http://schemas.microsoft.com/office/powerpoint/2010/main" val="117629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err="1">
                <a:solidFill>
                  <a:schemeClr val="dk1"/>
                </a:solidFill>
              </a:rPr>
              <a:t>Structured</a:t>
            </a:r>
            <a:r>
              <a:rPr lang="fr-FR" dirty="0">
                <a:solidFill>
                  <a:schemeClr val="dk1"/>
                </a:solidFill>
              </a:rPr>
              <a:t> Streaming est une API de haut niveau pour le traitement de flux qui est devenue prête pour la production dans </a:t>
            </a:r>
            <a:r>
              <a:rPr lang="fr-FR" dirty="0" err="1">
                <a:solidFill>
                  <a:schemeClr val="dk1"/>
                </a:solidFill>
              </a:rPr>
              <a:t>Spark</a:t>
            </a:r>
            <a:r>
              <a:rPr lang="fr-FR" dirty="0">
                <a:solidFill>
                  <a:schemeClr val="dk1"/>
                </a:solidFill>
              </a:rPr>
              <a:t> 2.2</a:t>
            </a:r>
          </a:p>
          <a:p>
            <a:pPr lvl="0">
              <a:spcBef>
                <a:spcPts val="1600"/>
              </a:spcBef>
            </a:pPr>
            <a:r>
              <a:rPr lang="fr-FR" dirty="0">
                <a:solidFill>
                  <a:schemeClr val="dk1"/>
                </a:solidFill>
              </a:rPr>
              <a:t>Avec le </a:t>
            </a:r>
            <a:r>
              <a:rPr lang="fr-FR" dirty="0" err="1">
                <a:solidFill>
                  <a:schemeClr val="dk1"/>
                </a:solidFill>
              </a:rPr>
              <a:t>Structured</a:t>
            </a:r>
            <a:r>
              <a:rPr lang="fr-FR" dirty="0">
                <a:solidFill>
                  <a:schemeClr val="dk1"/>
                </a:solidFill>
              </a:rPr>
              <a:t> Streaming, vous pouvez effectuer les mêmes opérations que vous effectuez en mode batch à l'aide des API structurées de </a:t>
            </a:r>
            <a:r>
              <a:rPr lang="fr-FR" dirty="0" err="1">
                <a:solidFill>
                  <a:schemeClr val="dk1"/>
                </a:solidFill>
              </a:rPr>
              <a:t>Spark</a:t>
            </a:r>
            <a:r>
              <a:rPr lang="fr-FR" dirty="0">
                <a:solidFill>
                  <a:schemeClr val="dk1"/>
                </a:solidFill>
              </a:rPr>
              <a:t> et les exécuter en mode streaming.</a:t>
            </a:r>
          </a:p>
          <a:p>
            <a:pPr lvl="0">
              <a:spcBef>
                <a:spcPts val="1600"/>
              </a:spcBef>
            </a:pPr>
            <a:r>
              <a:rPr lang="fr-FR" dirty="0">
                <a:solidFill>
                  <a:schemeClr val="dk1"/>
                </a:solidFill>
              </a:rPr>
              <a:t>Cela peut réduire la latence et permettre un traitement incrémentiel.</a:t>
            </a:r>
          </a:p>
          <a:p>
            <a:pPr lvl="0">
              <a:spcBef>
                <a:spcPts val="1600"/>
              </a:spcBef>
            </a:pPr>
            <a:r>
              <a:rPr lang="fr-FR" dirty="0">
                <a:solidFill>
                  <a:schemeClr val="dk1"/>
                </a:solidFill>
              </a:rPr>
              <a:t>La meilleure chose à propos du streaming structuré est qu'il vous permet d'extraire rapidement de la valeur des systèmes de streaming sans pratiquement aucun changement de code.</a:t>
            </a:r>
            <a:endParaRPr dirty="0">
              <a:solidFill>
                <a:schemeClr val="dk1"/>
              </a:solidFill>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Cela facilite également la conceptualisation, car vous pouvez écrire votre job en batch comme un moyen de le prototyper, puis vous pouvez le convertir en travail de streaming.</a:t>
            </a:r>
          </a:p>
          <a:p>
            <a:pPr lvl="0">
              <a:spcBef>
                <a:spcPts val="1600"/>
              </a:spcBef>
            </a:pPr>
            <a:r>
              <a:rPr lang="fr-FR" dirty="0">
                <a:solidFill>
                  <a:schemeClr val="dk1"/>
                </a:solidFill>
              </a:rPr>
              <a:t>La façon dont tout cela fonctionne est de traiter progressivement ces données</a:t>
            </a:r>
            <a:endParaRPr dirty="0">
              <a:solidFill>
                <a:schemeClr val="dk1"/>
              </a:solidFill>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4</a:t>
            </a:fld>
            <a:endParaRPr/>
          </a:p>
        </p:txBody>
      </p:sp>
    </p:spTree>
    <p:extLst>
      <p:ext uri="{BB962C8B-B14F-4D97-AF65-F5344CB8AC3E}">
        <p14:creationId xmlns:p14="http://schemas.microsoft.com/office/powerpoint/2010/main" val="1762253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Voyons un exemple simple de la facilité avec laquelle il est possible de démarrer avec le streaming structuré. </a:t>
            </a:r>
          </a:p>
          <a:p>
            <a:pPr lvl="0">
              <a:spcBef>
                <a:spcPts val="1600"/>
              </a:spcBef>
            </a:pPr>
            <a:r>
              <a:rPr lang="fr-FR" dirty="0">
                <a:solidFill>
                  <a:schemeClr val="dk1"/>
                </a:solidFill>
              </a:rPr>
              <a:t>Pour cela, nous utiliserons un ensemble de données de vente au détail (</a:t>
            </a:r>
            <a:r>
              <a:rPr lang="fr-FR" dirty="0" err="1">
                <a:solidFill>
                  <a:schemeClr val="dk1"/>
                </a:solidFill>
                <a:hlinkClick r:id="rId3"/>
              </a:rPr>
              <a:t>retail</a:t>
            </a:r>
            <a:r>
              <a:rPr lang="fr-FR" dirty="0">
                <a:solidFill>
                  <a:schemeClr val="dk1"/>
                </a:solidFill>
                <a:hlinkClick r:id="rId3"/>
              </a:rPr>
              <a:t> </a:t>
            </a:r>
            <a:r>
              <a:rPr lang="fr-FR" dirty="0" err="1">
                <a:solidFill>
                  <a:schemeClr val="dk1"/>
                </a:solidFill>
                <a:hlinkClick r:id="rId3"/>
              </a:rPr>
              <a:t>dataset</a:t>
            </a:r>
            <a:r>
              <a:rPr lang="fr-FR" dirty="0">
                <a:solidFill>
                  <a:schemeClr val="dk1"/>
                </a:solidFill>
              </a:rPr>
              <a:t>), qui a des dates et des heures spécifiques que nous pouvons utiliser.</a:t>
            </a:r>
          </a:p>
          <a:p>
            <a:pPr lvl="0">
              <a:spcBef>
                <a:spcPts val="1600"/>
              </a:spcBef>
            </a:pPr>
            <a:r>
              <a:rPr lang="fr-FR" dirty="0">
                <a:solidFill>
                  <a:schemeClr val="dk1"/>
                </a:solidFill>
              </a:rPr>
              <a:t>Nous utiliserons l'ensemble de fichiers «by-</a:t>
            </a:r>
            <a:r>
              <a:rPr lang="fr-FR" dirty="0" err="1">
                <a:solidFill>
                  <a:schemeClr val="dk1"/>
                </a:solidFill>
              </a:rPr>
              <a:t>day</a:t>
            </a:r>
            <a:r>
              <a:rPr lang="fr-FR" dirty="0">
                <a:solidFill>
                  <a:schemeClr val="dk1"/>
                </a:solidFill>
              </a:rPr>
              <a:t>», dans lequel un fichier représente un jour de données.</a:t>
            </a:r>
            <a:endParaRPr dirty="0">
              <a:solidFill>
                <a:schemeClr val="dk1"/>
              </a:solidFill>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5</a:t>
            </a:fld>
            <a:endParaRPr/>
          </a:p>
        </p:txBody>
      </p:sp>
    </p:spTree>
    <p:extLst>
      <p:ext uri="{BB962C8B-B14F-4D97-AF65-F5344CB8AC3E}">
        <p14:creationId xmlns:p14="http://schemas.microsoft.com/office/powerpoint/2010/main" val="382441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Nous l'avons mis dans ce format pour simuler des données produites de manière cohérente et régulière par un processus différent.</a:t>
            </a:r>
          </a:p>
          <a:p>
            <a:pPr lvl="0">
              <a:spcBef>
                <a:spcPts val="1600"/>
              </a:spcBef>
            </a:pPr>
            <a:r>
              <a:rPr lang="fr-FR" dirty="0">
                <a:solidFill>
                  <a:schemeClr val="dk1"/>
                </a:solidFill>
              </a:rPr>
              <a:t>Il s'agit de données de vente au détail, alors imaginez qu'elles sont produites par des magasins de vente au détail et envoyées à un endroit où elles seront lues par notre Job de streaming structuré.</a:t>
            </a:r>
            <a:endParaRPr dirty="0">
              <a:solidFill>
                <a:schemeClr val="dk1"/>
              </a:solidFill>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6</a:t>
            </a:fld>
            <a:endParaRPr/>
          </a:p>
        </p:txBody>
      </p:sp>
    </p:spTree>
    <p:extLst>
      <p:ext uri="{BB962C8B-B14F-4D97-AF65-F5344CB8AC3E}">
        <p14:creationId xmlns:p14="http://schemas.microsoft.com/office/powerpoint/2010/main" val="346006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Ci-dessous un échantillons de ces données</a:t>
            </a:r>
          </a:p>
          <a:p>
            <a:pPr marL="114300" indent="0">
              <a:buNone/>
            </a:pPr>
            <a:endParaRPr lang="en-US" sz="1200" dirty="0"/>
          </a:p>
          <a:p>
            <a:pPr marL="114300" indent="0">
              <a:buNone/>
            </a:pPr>
            <a:r>
              <a:rPr lang="en-US" sz="1200" dirty="0"/>
              <a:t>InvoiceNo,StockCode,Description,Quantity,InvoiceDate,UnitPrice,CustomerID,Country</a:t>
            </a:r>
          </a:p>
          <a:p>
            <a:pPr marL="114300" indent="0">
              <a:buNone/>
            </a:pPr>
            <a:r>
              <a:rPr lang="en-US" sz="1200" dirty="0"/>
              <a:t>536365,85123A,WHITE HANGING HEART T-LIGHT HOLDER,6,2010-12-01 08:26:00,2.55,17850.0,United Kingdom</a:t>
            </a:r>
          </a:p>
          <a:p>
            <a:pPr marL="114300" indent="0">
              <a:buNone/>
            </a:pPr>
            <a:r>
              <a:rPr lang="en-US" sz="1200" dirty="0"/>
              <a:t>536365,71053,WHITE METAL LANTERN,6,2010-12-01 08:26:00,3.39,17850.0,United Kingdom</a:t>
            </a:r>
          </a:p>
          <a:p>
            <a:pPr marL="114300" indent="0">
              <a:buNone/>
            </a:pPr>
            <a:r>
              <a:rPr lang="en-US" sz="1200" dirty="0"/>
              <a:t>536365,84406B,CREAM CUPID HEARTS COAT HANGER,8,2010-12-01 08:26:00,2.75,17850.0,United Kingdom</a:t>
            </a:r>
          </a:p>
          <a:p>
            <a:pPr marL="114300" indent="0">
              <a:buNone/>
            </a:pPr>
            <a:r>
              <a:rPr lang="en-US" sz="1200" dirty="0"/>
              <a:t>536365,84029G,KNITTED UNION FLAG HOT WATER BOTTLE,6,2010-12-01 08:26:00,3.39,17850.0,United Kingdom </a:t>
            </a: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7</a:t>
            </a:fld>
            <a:endParaRPr/>
          </a:p>
        </p:txBody>
      </p:sp>
    </p:spTree>
    <p:extLst>
      <p:ext uri="{BB962C8B-B14F-4D97-AF65-F5344CB8AC3E}">
        <p14:creationId xmlns:p14="http://schemas.microsoft.com/office/powerpoint/2010/main" val="31348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Pour ancrer cela, analysons d'abord les données en tant qu'ensemble de données statique et créons un </a:t>
            </a:r>
            <a:r>
              <a:rPr lang="fr-FR" dirty="0" err="1">
                <a:solidFill>
                  <a:schemeClr val="dk1"/>
                </a:solidFill>
              </a:rPr>
              <a:t>DataFrame</a:t>
            </a:r>
            <a:r>
              <a:rPr lang="fr-FR" dirty="0">
                <a:solidFill>
                  <a:schemeClr val="dk1"/>
                </a:solidFill>
              </a:rPr>
              <a:t> pour ce faire</a:t>
            </a:r>
          </a:p>
          <a:p>
            <a:pPr marL="114300" indent="0">
              <a:buNone/>
            </a:pPr>
            <a:endParaRPr lang="fr-FR" dirty="0"/>
          </a:p>
          <a:p>
            <a:pPr marL="114300" indent="0">
              <a:buNone/>
            </a:pPr>
            <a:r>
              <a:rPr lang="fr-FR" sz="1400" dirty="0">
                <a:solidFill>
                  <a:srgbClr val="0070C0"/>
                </a:solidFill>
                <a:latin typeface="Courier New" panose="02070309020205020404" pitchFamily="49" charset="0"/>
                <a:cs typeface="Courier New" panose="02070309020205020404" pitchFamily="49" charset="0"/>
              </a:rPr>
              <a:t>val</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staticDataFrame</a:t>
            </a:r>
            <a:r>
              <a:rPr lang="fr-FR" sz="1400" dirty="0">
                <a:latin typeface="Courier New" panose="02070309020205020404" pitchFamily="49" charset="0"/>
                <a:cs typeface="Courier New" panose="02070309020205020404" pitchFamily="49" charset="0"/>
              </a:rPr>
              <a:t> = </a:t>
            </a:r>
            <a:r>
              <a:rPr lang="fr-FR" sz="1400" dirty="0" err="1">
                <a:latin typeface="Courier New" panose="02070309020205020404" pitchFamily="49" charset="0"/>
                <a:cs typeface="Courier New" panose="02070309020205020404" pitchFamily="49" charset="0"/>
              </a:rPr>
              <a:t>spark.read.format</a:t>
            </a:r>
            <a:r>
              <a:rPr lang="fr-FR" sz="1400" dirty="0">
                <a:latin typeface="Courier New" panose="02070309020205020404" pitchFamily="49" charset="0"/>
                <a:cs typeface="Courier New" panose="02070309020205020404" pitchFamily="49" charset="0"/>
              </a:rPr>
              <a:t>(</a:t>
            </a:r>
            <a:r>
              <a:rPr lang="fr-FR" sz="1400" dirty="0">
                <a:solidFill>
                  <a:srgbClr val="FF0000"/>
                </a:solidFill>
                <a:latin typeface="Courier New" panose="02070309020205020404" pitchFamily="49" charset="0"/>
                <a:cs typeface="Courier New" panose="02070309020205020404" pitchFamily="49" charset="0"/>
              </a:rPr>
              <a:t>"csv"</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.option(</a:t>
            </a:r>
            <a:r>
              <a:rPr lang="fr-FR" sz="1400" dirty="0">
                <a:solidFill>
                  <a:srgbClr val="FF0000"/>
                </a:solidFill>
                <a:latin typeface="Courier New" panose="02070309020205020404" pitchFamily="49" charset="0"/>
                <a:cs typeface="Courier New" panose="02070309020205020404" pitchFamily="49" charset="0"/>
              </a:rPr>
              <a:t>"header"</a:t>
            </a: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true</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.option(</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inferSchema</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true</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load</a:t>
            </a:r>
            <a:r>
              <a:rPr lang="fr-FR" sz="1400" dirty="0">
                <a:latin typeface="Courier New" panose="02070309020205020404" pitchFamily="49" charset="0"/>
                <a:cs typeface="Courier New" panose="02070309020205020404" pitchFamily="49" charset="0"/>
              </a:rPr>
              <a:t>(</a:t>
            </a:r>
            <a:r>
              <a:rPr lang="fr-FR" sz="1400" dirty="0">
                <a:solidFill>
                  <a:srgbClr val="FF0000"/>
                </a:solidFill>
                <a:latin typeface="Courier New" panose="02070309020205020404" pitchFamily="49" charset="0"/>
                <a:cs typeface="Courier New" panose="02070309020205020404" pitchFamily="49" charset="0"/>
              </a:rPr>
              <a:t>"../../data/</a:t>
            </a:r>
            <a:r>
              <a:rPr lang="fr-FR" sz="1400" dirty="0" err="1">
                <a:solidFill>
                  <a:srgbClr val="FF0000"/>
                </a:solidFill>
                <a:latin typeface="Courier New" panose="02070309020205020404" pitchFamily="49" charset="0"/>
                <a:cs typeface="Courier New" panose="02070309020205020404" pitchFamily="49" charset="0"/>
              </a:rPr>
              <a:t>retail</a:t>
            </a:r>
            <a:r>
              <a:rPr lang="fr-FR" sz="1400" dirty="0">
                <a:solidFill>
                  <a:srgbClr val="FF0000"/>
                </a:solidFill>
                <a:latin typeface="Courier New" panose="02070309020205020404" pitchFamily="49" charset="0"/>
                <a:cs typeface="Courier New" panose="02070309020205020404" pitchFamily="49" charset="0"/>
              </a:rPr>
              <a:t>-data/by-</a:t>
            </a:r>
            <a:r>
              <a:rPr lang="fr-FR" sz="1400" dirty="0" err="1">
                <a:solidFill>
                  <a:srgbClr val="FF0000"/>
                </a:solidFill>
                <a:latin typeface="Courier New" panose="02070309020205020404" pitchFamily="49" charset="0"/>
                <a:cs typeface="Courier New" panose="02070309020205020404" pitchFamily="49" charset="0"/>
              </a:rPr>
              <a:t>day</a:t>
            </a:r>
            <a:r>
              <a:rPr lang="fr-FR" sz="1400" dirty="0">
                <a:solidFill>
                  <a:srgbClr val="FF0000"/>
                </a:solidFill>
                <a:latin typeface="Courier New" panose="02070309020205020404" pitchFamily="49" charset="0"/>
                <a:cs typeface="Courier New" panose="02070309020205020404" pitchFamily="49" charset="0"/>
              </a:rPr>
              <a:t>/*.csv"</a:t>
            </a:r>
            <a:r>
              <a:rPr lang="fr-FR" sz="1400" dirty="0">
                <a:latin typeface="Courier New" panose="02070309020205020404" pitchFamily="49" charset="0"/>
                <a:cs typeface="Courier New" panose="02070309020205020404" pitchFamily="49" charset="0"/>
              </a:rPr>
              <a:t>)</a:t>
            </a:r>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r>
              <a:rPr lang="fr-FR" sz="1400" dirty="0" err="1">
                <a:latin typeface="Courier New" panose="02070309020205020404" pitchFamily="49" charset="0"/>
                <a:cs typeface="Courier New" panose="02070309020205020404" pitchFamily="49" charset="0"/>
              </a:rPr>
              <a:t>staticDataFrame.createOrReplaceTempView</a:t>
            </a:r>
            <a:r>
              <a:rPr lang="fr-FR" sz="1400" dirty="0">
                <a:latin typeface="Courier New" panose="02070309020205020404" pitchFamily="49" charset="0"/>
                <a:cs typeface="Courier New" panose="02070309020205020404" pitchFamily="49" charset="0"/>
              </a:rPr>
              <a:t>(</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retail_data</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r>
              <a:rPr lang="fr-FR" sz="1400" dirty="0">
                <a:solidFill>
                  <a:srgbClr val="0070C0"/>
                </a:solidFill>
                <a:latin typeface="Courier New" panose="02070309020205020404" pitchFamily="49" charset="0"/>
                <a:cs typeface="Courier New" panose="02070309020205020404" pitchFamily="49" charset="0"/>
              </a:rPr>
              <a:t>val</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staticSchema</a:t>
            </a:r>
            <a:r>
              <a:rPr lang="fr-FR" sz="1400" dirty="0">
                <a:latin typeface="Courier New" panose="02070309020205020404" pitchFamily="49" charset="0"/>
                <a:cs typeface="Courier New" panose="02070309020205020404" pitchFamily="49" charset="0"/>
              </a:rPr>
              <a:t> = </a:t>
            </a:r>
            <a:r>
              <a:rPr lang="fr-FR" sz="1400" dirty="0" err="1">
                <a:latin typeface="Courier New" panose="02070309020205020404" pitchFamily="49" charset="0"/>
                <a:cs typeface="Courier New" panose="02070309020205020404" pitchFamily="49" charset="0"/>
              </a:rPr>
              <a:t>staticDataFrame.schema</a:t>
            </a:r>
            <a:r>
              <a:rPr lang="fr-FR" sz="1400" dirty="0">
                <a:latin typeface="Courier New" panose="02070309020205020404" pitchFamily="49" charset="0"/>
                <a:cs typeface="Courier New" panose="02070309020205020404" pitchFamily="49" charset="0"/>
              </a:rPr>
              <a:t> </a:t>
            </a:r>
          </a:p>
          <a:p>
            <a:pPr marL="114300" indent="0">
              <a:buNone/>
            </a:pPr>
            <a:endParaRPr lang="en-US" sz="1400" dirty="0">
              <a:latin typeface="Courier New" panose="02070309020205020404" pitchFamily="49" charset="0"/>
              <a:cs typeface="Courier New" panose="02070309020205020404" pitchFamily="49" charset="0"/>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8</a:t>
            </a:fld>
            <a:endParaRPr/>
          </a:p>
        </p:txBody>
      </p:sp>
    </p:spTree>
    <p:extLst>
      <p:ext uri="{BB962C8B-B14F-4D97-AF65-F5344CB8AC3E}">
        <p14:creationId xmlns:p14="http://schemas.microsoft.com/office/powerpoint/2010/main" val="152669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Structured</a:t>
            </a:r>
            <a:r>
              <a:rPr lang="fr-FR" dirty="0">
                <a:solidFill>
                  <a:srgbClr val="4A86E8"/>
                </a:solidFill>
              </a:rPr>
              <a:t> Streaming 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Étant donné que nous travaillons avec des données de séries chronologiques (time </a:t>
            </a:r>
            <a:r>
              <a:rPr lang="fr-FR" dirty="0" err="1">
                <a:solidFill>
                  <a:schemeClr val="dk1"/>
                </a:solidFill>
              </a:rPr>
              <a:t>series</a:t>
            </a:r>
            <a:r>
              <a:rPr lang="fr-FR" dirty="0">
                <a:solidFill>
                  <a:schemeClr val="dk1"/>
                </a:solidFill>
              </a:rPr>
              <a:t>), il convient de mentionner comment nous pourrions procéder pour regrouper et agréger nos données. </a:t>
            </a:r>
          </a:p>
          <a:p>
            <a:pPr lvl="0">
              <a:spcBef>
                <a:spcPts val="1600"/>
              </a:spcBef>
            </a:pPr>
            <a:r>
              <a:rPr lang="fr-FR" dirty="0">
                <a:solidFill>
                  <a:schemeClr val="dk1"/>
                </a:solidFill>
              </a:rPr>
              <a:t>Dans cet exemple, nous allons examiner les heures de vente pendant lesquelles un client (identifié par </a:t>
            </a:r>
            <a:r>
              <a:rPr lang="fr-FR" dirty="0" err="1">
                <a:solidFill>
                  <a:schemeClr val="dk1"/>
                </a:solidFill>
              </a:rPr>
              <a:t>CustomerId</a:t>
            </a:r>
            <a:r>
              <a:rPr lang="fr-FR" dirty="0">
                <a:solidFill>
                  <a:schemeClr val="dk1"/>
                </a:solidFill>
              </a:rPr>
              <a:t>) effectue un achat important. </a:t>
            </a: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9</a:t>
            </a:fld>
            <a:endParaRPr/>
          </a:p>
        </p:txBody>
      </p:sp>
    </p:spTree>
    <p:extLst>
      <p:ext uri="{BB962C8B-B14F-4D97-AF65-F5344CB8AC3E}">
        <p14:creationId xmlns:p14="http://schemas.microsoft.com/office/powerpoint/2010/main" val="2377423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1574</Words>
  <Application>Microsoft Macintosh PowerPoint</Application>
  <PresentationFormat>Affichage à l'écran (16:9)</PresentationFormat>
  <Paragraphs>243</Paragraphs>
  <Slides>27</Slides>
  <Notes>27</Notes>
  <HiddenSlides>0</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27</vt:i4>
      </vt:variant>
    </vt:vector>
  </HeadingPairs>
  <TitlesOfParts>
    <vt:vector size="32" baseType="lpstr">
      <vt:lpstr>Arial</vt:lpstr>
      <vt:lpstr>Courier New</vt:lpstr>
      <vt:lpstr>Georgia</vt:lpstr>
      <vt:lpstr>Simple Light</vt:lpstr>
      <vt:lpstr>Simple Light</vt:lpstr>
      <vt:lpstr>Apache Spark</vt:lpstr>
      <vt:lpstr>Présentation PowerPoint</vt:lpstr>
      <vt:lpstr>Structured Streaming Introduction      </vt:lpstr>
      <vt:lpstr>Structured Streaming Introduction      </vt:lpstr>
      <vt:lpstr>Structured Streaming Introduction      </vt:lpstr>
      <vt:lpstr>Structured Streaming Introduction      </vt:lpstr>
      <vt:lpstr>Structured Streaming Introduction      </vt:lpstr>
      <vt:lpstr>Structured Streaming Introduction      </vt:lpstr>
      <vt:lpstr>Structured Streaming Introduction      </vt:lpstr>
      <vt:lpstr>Structured Streaming Introduction      </vt:lpstr>
      <vt:lpstr>Structured Streaming Introduction      </vt:lpstr>
      <vt:lpstr>Structured Streaming Introduction      </vt:lpstr>
      <vt:lpstr>Structured Streaming Introduction      </vt:lpstr>
      <vt:lpstr>Structured Streaming Introduction      </vt:lpstr>
      <vt:lpstr>Structured Streaming Introduction      </vt:lpstr>
      <vt:lpstr>Structured Streaming Introduction      </vt:lpstr>
      <vt:lpstr>Structured Streaming Introduction      </vt:lpstr>
      <vt:lpstr>Structured Streaming Introduction      </vt:lpstr>
      <vt:lpstr>Structured Streaming Introduction      </vt:lpstr>
      <vt:lpstr>Structured Streaming Introduction      </vt:lpstr>
      <vt:lpstr>Structured Streaming Introduction      </vt:lpstr>
      <vt:lpstr>Structured Streaming Introduction      </vt:lpstr>
      <vt:lpstr>Notions streaming      </vt:lpstr>
      <vt:lpstr>Structured Streaming Introduction      </vt:lpstr>
      <vt:lpstr>Structured Streaming Introduction      </vt:lpstr>
      <vt:lpstr>Notions streaming      </vt:lpstr>
      <vt:lpstr>Notions streaming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cp:lastModifiedBy>Microsoft Office User</cp:lastModifiedBy>
  <cp:revision>64</cp:revision>
  <dcterms:modified xsi:type="dcterms:W3CDTF">2021-04-12T21:38:29Z</dcterms:modified>
</cp:coreProperties>
</file>