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1"/>
    <p:sldMasterId id="2147483671" r:id="rId2"/>
  </p:sldMasterIdLst>
  <p:notesMasterIdLst>
    <p:notesMasterId r:id="rId34"/>
  </p:notesMasterIdLst>
  <p:sldIdLst>
    <p:sldId id="256" r:id="rId3"/>
    <p:sldId id="311" r:id="rId4"/>
    <p:sldId id="312" r:id="rId5"/>
    <p:sldId id="313" r:id="rId6"/>
    <p:sldId id="314" r:id="rId7"/>
    <p:sldId id="287" r:id="rId8"/>
    <p:sldId id="315" r:id="rId9"/>
    <p:sldId id="259"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261" r:id="rId25"/>
    <p:sldId id="330" r:id="rId26"/>
    <p:sldId id="331" r:id="rId27"/>
    <p:sldId id="332" r:id="rId28"/>
    <p:sldId id="333" r:id="rId29"/>
    <p:sldId id="334" r:id="rId30"/>
    <p:sldId id="262" r:id="rId31"/>
    <p:sldId id="263" r:id="rId32"/>
    <p:sldId id="264"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651"/>
  </p:normalViewPr>
  <p:slideViewPr>
    <p:cSldViewPr snapToGrid="0">
      <p:cViewPr varScale="1">
        <p:scale>
          <a:sx n="190" d="100"/>
          <a:sy n="190" d="100"/>
        </p:scale>
        <p:origin x="208" y="3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353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2117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678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8714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8778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9855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1398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8311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6030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634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518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714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0743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8324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629081a6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629081a6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629081a6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629081a6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466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629081a6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629081a6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012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629081a6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629081a6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900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629081a6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629081a6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276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629081a6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629081a6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635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629081a6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629081a6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747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629081a6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629081a6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629081a6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629081a6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34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083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921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324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29081a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29081a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176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4A86E8"/>
              </a:buClr>
              <a:buSzPts val="1800"/>
              <a:buChar char="➢"/>
              <a:defRPr/>
            </a:lvl1pPr>
            <a:lvl2pPr marL="914400" lvl="1" indent="-317500" rtl="0">
              <a:spcBef>
                <a:spcPts val="1600"/>
              </a:spcBef>
              <a:spcAft>
                <a:spcPts val="0"/>
              </a:spcAft>
              <a:buClr>
                <a:srgbClr val="4A86E8"/>
              </a:buClr>
              <a:buSzPts val="1400"/>
              <a:buChar char="○"/>
              <a:defRPr>
                <a:solidFill>
                  <a:schemeClr val="dk1"/>
                </a:solidFill>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
        <p:nvSpPr>
          <p:cNvPr id="69" name="Google Shape;69;p16"/>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
        <p:nvSpPr>
          <p:cNvPr id="70" name="Google Shape;70;p16"/>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700"/>
              <a:t>© By Yacine Ait Ouarab. 2019. All Rights Reserved</a:t>
            </a:r>
            <a:endParaRPr sz="7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4" name="Google Shape;9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9" name="Google Shape;9;p1"/>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5" name="Google Shape;5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57" name="Google Shape;57;p13"/>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solidFill>
                  <a:srgbClr val="4A86E8"/>
                </a:solidFill>
                <a:latin typeface="Georgia"/>
                <a:ea typeface="Georgia"/>
                <a:cs typeface="Georgia"/>
                <a:sym typeface="Georgia"/>
              </a:rPr>
              <a:t>Apache Spark</a:t>
            </a:r>
            <a:endParaRPr>
              <a:solidFill>
                <a:srgbClr val="4A86E8"/>
              </a:solidFill>
              <a:latin typeface="Georgia"/>
              <a:ea typeface="Georgia"/>
              <a:cs typeface="Georgia"/>
              <a:sym typeface="Georgia"/>
            </a:endParaRPr>
          </a:p>
        </p:txBody>
      </p:sp>
      <p:sp>
        <p:nvSpPr>
          <p:cNvPr id="106" name="Google Shape;106;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Apache </a:t>
            </a:r>
            <a:r>
              <a:rPr lang="fr" dirty="0" err="1"/>
              <a:t>Spark</a:t>
            </a:r>
            <a:r>
              <a:rPr lang="fr" dirty="0"/>
              <a:t> Streaming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a:solidFill>
                  <a:srgbClr val="4A86E8"/>
                </a:solidFill>
              </a:rPr>
              <a:t>Cas d’usage Stream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 dirty="0">
              <a:solidFill>
                <a:srgbClr val="38761D"/>
              </a:solidFill>
            </a:endParaRPr>
          </a:p>
          <a:p>
            <a:pPr marL="0" lvl="0" indent="0" algn="l" rtl="0">
              <a:spcBef>
                <a:spcPts val="0"/>
              </a:spcBef>
              <a:spcAft>
                <a:spcPts val="0"/>
              </a:spcAft>
              <a:buNone/>
            </a:pPr>
            <a:endParaRPr lang="fr" dirty="0">
              <a:solidFill>
                <a:srgbClr val="38761D"/>
              </a:solidFill>
            </a:endParaRPr>
          </a:p>
          <a:p>
            <a:pPr marL="0" lvl="0" indent="0" algn="l" rtl="0">
              <a:spcBef>
                <a:spcPts val="0"/>
              </a:spcBef>
              <a:spcAft>
                <a:spcPts val="0"/>
              </a:spcAft>
              <a:buNone/>
            </a:pPr>
            <a:r>
              <a:rPr lang="fr" dirty="0">
                <a:solidFill>
                  <a:srgbClr val="38761D"/>
                </a:solidFill>
              </a:rPr>
              <a:t>Notification et alertes</a:t>
            </a:r>
            <a:endParaRPr lang="fr-FR" dirty="0">
              <a:solidFill>
                <a:srgbClr val="38761D"/>
              </a:solidFill>
            </a:endParaRPr>
          </a:p>
          <a:p>
            <a:pPr marL="457200" marR="0" lvl="0" indent="-342900" algn="l" rtl="0">
              <a:lnSpc>
                <a:spcPct val="115000"/>
              </a:lnSpc>
              <a:spcBef>
                <a:spcPts val="1600"/>
              </a:spcBef>
              <a:spcAft>
                <a:spcPts val="0"/>
              </a:spcAft>
              <a:buSzPts val="1800"/>
              <a:buChar char="➢"/>
            </a:pPr>
            <a:r>
              <a:rPr lang="fr-FR" dirty="0">
                <a:solidFill>
                  <a:schemeClr val="dk1"/>
                </a:solidFill>
              </a:rPr>
              <a:t>Le cas d'utilisation de streaming le plus évident concerne probablement les notifications et les alertes. </a:t>
            </a:r>
          </a:p>
          <a:p>
            <a:pPr marL="457200" marR="0" lvl="0" indent="-342900" algn="l" rtl="0">
              <a:lnSpc>
                <a:spcPct val="115000"/>
              </a:lnSpc>
              <a:spcBef>
                <a:spcPts val="1600"/>
              </a:spcBef>
              <a:spcAft>
                <a:spcPts val="0"/>
              </a:spcAft>
              <a:buSzPts val="1800"/>
              <a:buChar char="➢"/>
            </a:pPr>
            <a:r>
              <a:rPr lang="fr-FR" dirty="0">
                <a:solidFill>
                  <a:schemeClr val="dk1"/>
                </a:solidFill>
              </a:rPr>
              <a:t>Étant donné une série d'événements, une notification ou une alerte doit être déclenchée si une sorte d'événement ou une série d'événements se produit. Cela n’implique pas nécessairement une prise de décision autonome ou préprogrammée; l'alerte peut également être utilisée pour informer un homologue humain de certaines mesures à prendre.</a:t>
            </a:r>
          </a:p>
          <a:p>
            <a:pPr marL="457200" marR="0" lvl="0" indent="-342900" algn="l" rtl="0">
              <a:lnSpc>
                <a:spcPct val="115000"/>
              </a:lnSpc>
              <a:spcBef>
                <a:spcPts val="1600"/>
              </a:spcBef>
              <a:spcAft>
                <a:spcPts val="0"/>
              </a:spcAft>
              <a:buSzPts val="1800"/>
              <a:buChar char="➢"/>
            </a:pPr>
            <a:r>
              <a:rPr lang="fr-FR" dirty="0">
                <a:solidFill>
                  <a:schemeClr val="dk1"/>
                </a:solidFill>
              </a:rPr>
              <a:t>Par exemple, envoyer une alerte à un employé d'un centre de distribution indiquant qu'il a besoin d'obtenir un certain article à partir d'un emplacement de l'entrepôt. La notification doit se produire rapidement</a:t>
            </a:r>
            <a:r>
              <a:rPr lang="fr-FR" dirty="0"/>
              <a:t>.</a:t>
            </a:r>
            <a:br>
              <a:rPr lang="fr-FR" dirty="0"/>
            </a:br>
            <a:endParaRPr lang="fr-FR" dirty="0"/>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10</a:t>
            </a:fld>
            <a:endParaRPr/>
          </a:p>
        </p:txBody>
      </p:sp>
    </p:spTree>
    <p:extLst>
      <p:ext uri="{BB962C8B-B14F-4D97-AF65-F5344CB8AC3E}">
        <p14:creationId xmlns:p14="http://schemas.microsoft.com/office/powerpoint/2010/main" val="412395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a:solidFill>
                  <a:srgbClr val="4A86E8"/>
                </a:solidFill>
              </a:rPr>
              <a:t>Cas d’usage Stream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 dirty="0">
              <a:solidFill>
                <a:srgbClr val="38761D"/>
              </a:solidFill>
            </a:endParaRPr>
          </a:p>
          <a:p>
            <a:pPr marL="0" lvl="0" indent="0" algn="l" rtl="0">
              <a:spcBef>
                <a:spcPts val="0"/>
              </a:spcBef>
              <a:spcAft>
                <a:spcPts val="0"/>
              </a:spcAft>
              <a:buNone/>
            </a:pPr>
            <a:endParaRPr lang="fr" dirty="0">
              <a:solidFill>
                <a:srgbClr val="38761D"/>
              </a:solidFill>
            </a:endParaRPr>
          </a:p>
          <a:p>
            <a:pPr marL="0" lvl="0" indent="0">
              <a:buNone/>
            </a:pPr>
            <a:r>
              <a:rPr lang="fr-FR" dirty="0">
                <a:solidFill>
                  <a:srgbClr val="38761D"/>
                </a:solidFill>
              </a:rPr>
              <a:t>Rapports en temps réel</a:t>
            </a:r>
          </a:p>
          <a:p>
            <a:pPr lvl="0">
              <a:spcBef>
                <a:spcPts val="1600"/>
              </a:spcBef>
            </a:pPr>
            <a:r>
              <a:rPr lang="fr-FR" dirty="0">
                <a:solidFill>
                  <a:schemeClr val="dk1"/>
                </a:solidFill>
              </a:rPr>
              <a:t>De nombreuses organisations utilisent des systèmes de streaming pour exécuter des tableaux de bord en temps réel que tout employé peut consulter. </a:t>
            </a:r>
          </a:p>
          <a:p>
            <a:pPr lvl="0">
              <a:spcBef>
                <a:spcPts val="1600"/>
              </a:spcBef>
            </a:pPr>
            <a:r>
              <a:rPr lang="fr-FR" dirty="0">
                <a:solidFill>
                  <a:schemeClr val="dk1"/>
                </a:solidFill>
              </a:rPr>
              <a:t>Par exemple, on peut utiliser le streaming structuré chaque jour pour exécuter des tableaux de bord de rapports en temps réel dans le cluster.</a:t>
            </a:r>
          </a:p>
          <a:p>
            <a:pPr lvl="0">
              <a:spcBef>
                <a:spcPts val="1600"/>
              </a:spcBef>
            </a:pPr>
            <a:r>
              <a:rPr lang="fr-FR" dirty="0">
                <a:solidFill>
                  <a:schemeClr val="dk1"/>
                </a:solidFill>
              </a:rPr>
              <a:t>Nous utilisons ces tableaux de bord pour surveiller l'utilisation totale de la plate-forme, la charge du système, la disponibilité et même l'utilisation des nouvelles fonctionnalités au fur et à mesure de leur déploiement, entre autres applications.</a:t>
            </a:r>
            <a:br>
              <a:rPr lang="fr-FR" dirty="0">
                <a:solidFill>
                  <a:schemeClr val="dk1"/>
                </a:solidFill>
              </a:rPr>
            </a:br>
            <a:endParaRPr lang="fr-FR" dirty="0">
              <a:solidFill>
                <a:schemeClr val="dk1"/>
              </a:solidFill>
            </a:endParaRP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11</a:t>
            </a:fld>
            <a:endParaRPr/>
          </a:p>
        </p:txBody>
      </p:sp>
    </p:spTree>
    <p:extLst>
      <p:ext uri="{BB962C8B-B14F-4D97-AF65-F5344CB8AC3E}">
        <p14:creationId xmlns:p14="http://schemas.microsoft.com/office/powerpoint/2010/main" val="427992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a:solidFill>
                  <a:srgbClr val="4A86E8"/>
                </a:solidFill>
              </a:rPr>
              <a:t>Cas d’usage Stream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26" name="Google Shape;126;p28"/>
          <p:cNvSpPr txBox="1">
            <a:spLocks noGrp="1"/>
          </p:cNvSpPr>
          <p:nvPr>
            <p:ph type="body" idx="1"/>
          </p:nvPr>
        </p:nvSpPr>
        <p:spPr>
          <a:xfrm>
            <a:off x="311700" y="622535"/>
            <a:ext cx="8520600" cy="3990847"/>
          </a:xfrm>
          <a:prstGeom prst="rect">
            <a:avLst/>
          </a:prstGeom>
        </p:spPr>
        <p:txBody>
          <a:bodyPr spcFirstLastPara="1" wrap="square" lIns="91425" tIns="91425" rIns="91425" bIns="91425" anchor="ctr" anchorCtr="0">
            <a:noAutofit/>
          </a:bodyPr>
          <a:lstStyle/>
          <a:p>
            <a:pPr marL="0" lvl="0" indent="0">
              <a:buNone/>
            </a:pPr>
            <a:r>
              <a:rPr lang="fr-FR" dirty="0">
                <a:solidFill>
                  <a:srgbClr val="38761D"/>
                </a:solidFill>
              </a:rPr>
              <a:t>ETL incrémental</a:t>
            </a:r>
          </a:p>
          <a:p>
            <a:pPr lvl="0">
              <a:spcBef>
                <a:spcPts val="1600"/>
              </a:spcBef>
            </a:pPr>
            <a:r>
              <a:rPr lang="fr-FR" dirty="0">
                <a:solidFill>
                  <a:schemeClr val="dk1"/>
                </a:solidFill>
              </a:rPr>
              <a:t>L'une des applications de streaming les plus courantes consiste à réduire la latence que les entreprises doivent endurer lors de la récupération d'informations dans un entrepôt de données. </a:t>
            </a:r>
          </a:p>
          <a:p>
            <a:pPr lvl="0">
              <a:spcBef>
                <a:spcPts val="1600"/>
              </a:spcBef>
            </a:pPr>
            <a:r>
              <a:rPr lang="fr-FR" dirty="0">
                <a:solidFill>
                  <a:schemeClr val="dk1"/>
                </a:solidFill>
              </a:rPr>
              <a:t>Les jobs batch </a:t>
            </a:r>
            <a:r>
              <a:rPr lang="fr-FR" dirty="0" err="1">
                <a:solidFill>
                  <a:schemeClr val="dk1"/>
                </a:solidFill>
              </a:rPr>
              <a:t>Spark</a:t>
            </a:r>
            <a:r>
              <a:rPr lang="fr-FR" dirty="0">
                <a:solidFill>
                  <a:schemeClr val="dk1"/>
                </a:solidFill>
              </a:rPr>
              <a:t> sont souvent utilisés pour les charges de travail d'extraction, de transformation et de chargement (ETL) qui transforment les données brutes en un format structuré tel que Parquet pour permettre des requêtes efficaces. </a:t>
            </a:r>
          </a:p>
          <a:p>
            <a:pPr lvl="0">
              <a:spcBef>
                <a:spcPts val="1600"/>
              </a:spcBef>
            </a:pPr>
            <a:r>
              <a:rPr lang="fr-FR" dirty="0">
                <a:solidFill>
                  <a:schemeClr val="dk1"/>
                </a:solidFill>
              </a:rPr>
              <a:t>Grâce au streaming structuré, ces jobs peuvent incorporer de nouvelles données en quelques secondes, ce qui permet aux utilisateurs de les interroger plus rapidement en aval. </a:t>
            </a: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12</a:t>
            </a:fld>
            <a:endParaRPr/>
          </a:p>
        </p:txBody>
      </p:sp>
    </p:spTree>
    <p:extLst>
      <p:ext uri="{BB962C8B-B14F-4D97-AF65-F5344CB8AC3E}">
        <p14:creationId xmlns:p14="http://schemas.microsoft.com/office/powerpoint/2010/main" val="2474502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a:solidFill>
                  <a:srgbClr val="4A86E8"/>
                </a:solidFill>
              </a:rPr>
              <a:t>Cas d’usage Stream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 dirty="0">
              <a:solidFill>
                <a:srgbClr val="38761D"/>
              </a:solidFill>
            </a:endParaRPr>
          </a:p>
          <a:p>
            <a:pPr marL="0" lvl="0" indent="0" algn="l" rtl="0">
              <a:spcBef>
                <a:spcPts val="0"/>
              </a:spcBef>
              <a:spcAft>
                <a:spcPts val="0"/>
              </a:spcAft>
              <a:buNone/>
            </a:pPr>
            <a:endParaRPr lang="fr" dirty="0">
              <a:solidFill>
                <a:srgbClr val="38761D"/>
              </a:solidFill>
            </a:endParaRPr>
          </a:p>
          <a:p>
            <a:pPr marL="0" lvl="0" indent="0">
              <a:buNone/>
            </a:pPr>
            <a:r>
              <a:rPr lang="fr-FR" dirty="0">
                <a:solidFill>
                  <a:srgbClr val="38761D"/>
                </a:solidFill>
              </a:rPr>
              <a:t>ETL incrémental</a:t>
            </a:r>
          </a:p>
          <a:p>
            <a:pPr lvl="0">
              <a:spcBef>
                <a:spcPts val="1600"/>
              </a:spcBef>
            </a:pPr>
            <a:r>
              <a:rPr lang="fr-FR" dirty="0">
                <a:solidFill>
                  <a:schemeClr val="dk1"/>
                </a:solidFill>
              </a:rPr>
              <a:t>Dans ce cas d'utilisation, il est essentiel que les données soient traitées exactement une fois et de manière tolérante aux pannes: nous ne voulons pas perdre de données d'entrée avant qu'elles ne parviennent à l'entrepôt, et nous ne voulons pas les charger deux fois. </a:t>
            </a:r>
          </a:p>
          <a:p>
            <a:pPr lvl="0">
              <a:spcBef>
                <a:spcPts val="1600"/>
              </a:spcBef>
            </a:pPr>
            <a:r>
              <a:rPr lang="fr-FR" dirty="0">
                <a:solidFill>
                  <a:schemeClr val="dk1"/>
                </a:solidFill>
              </a:rPr>
              <a:t>De plus, le système de streaming doit effectuer des mises à jour de l'entrepôt de données de manière transactionnelle afin de ne pas confondre les requêtes qui y sont exécutées avec des données partiellement écrites.</a:t>
            </a: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13</a:t>
            </a:fld>
            <a:endParaRPr/>
          </a:p>
        </p:txBody>
      </p:sp>
    </p:spTree>
    <p:extLst>
      <p:ext uri="{BB962C8B-B14F-4D97-AF65-F5344CB8AC3E}">
        <p14:creationId xmlns:p14="http://schemas.microsoft.com/office/powerpoint/2010/main" val="287353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a:solidFill>
                  <a:srgbClr val="4A86E8"/>
                </a:solidFill>
              </a:rPr>
              <a:t>Cas d’usage Stream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 dirty="0">
              <a:solidFill>
                <a:srgbClr val="38761D"/>
              </a:solidFill>
            </a:endParaRPr>
          </a:p>
          <a:p>
            <a:pPr marL="0" lvl="0" indent="0" algn="l" rtl="0">
              <a:spcBef>
                <a:spcPts val="0"/>
              </a:spcBef>
              <a:spcAft>
                <a:spcPts val="0"/>
              </a:spcAft>
              <a:buNone/>
            </a:pPr>
            <a:endParaRPr lang="fr" dirty="0">
              <a:solidFill>
                <a:srgbClr val="38761D"/>
              </a:solidFill>
            </a:endParaRPr>
          </a:p>
          <a:p>
            <a:pPr marL="0" lvl="0" indent="0">
              <a:buNone/>
            </a:pPr>
            <a:r>
              <a:rPr lang="fr-FR" dirty="0">
                <a:solidFill>
                  <a:srgbClr val="38761D"/>
                </a:solidFill>
              </a:rPr>
              <a:t>Mettre à jour les données pour servir en temps réel</a:t>
            </a:r>
          </a:p>
          <a:p>
            <a:pPr lvl="0">
              <a:spcBef>
                <a:spcPts val="1600"/>
              </a:spcBef>
            </a:pPr>
            <a:r>
              <a:rPr lang="fr-FR" dirty="0">
                <a:solidFill>
                  <a:schemeClr val="dk1"/>
                </a:solidFill>
              </a:rPr>
              <a:t>Les systèmes de streaming sont fréquemment utilisés pour calculer des données qui sont servies de manière interactive par une autre application. </a:t>
            </a:r>
          </a:p>
          <a:p>
            <a:pPr lvl="0">
              <a:spcBef>
                <a:spcPts val="1600"/>
              </a:spcBef>
            </a:pPr>
            <a:r>
              <a:rPr lang="fr-FR" dirty="0">
                <a:solidFill>
                  <a:schemeClr val="dk1"/>
                </a:solidFill>
              </a:rPr>
              <a:t>Par exemple, un produit d'analyse Web tel que Google </a:t>
            </a:r>
            <a:r>
              <a:rPr lang="fr-FR" dirty="0" err="1">
                <a:solidFill>
                  <a:schemeClr val="dk1"/>
                </a:solidFill>
              </a:rPr>
              <a:t>Analytics</a:t>
            </a:r>
            <a:r>
              <a:rPr lang="fr-FR" dirty="0">
                <a:solidFill>
                  <a:schemeClr val="dk1"/>
                </a:solidFill>
              </a:rPr>
              <a:t> peut suivre en continu le nombre de visites sur chaque page et utiliser un système de diffusion en continu pour maintenir ces chiffres à jour. </a:t>
            </a:r>
          </a:p>
          <a:p>
            <a:pPr lvl="0">
              <a:spcBef>
                <a:spcPts val="1600"/>
              </a:spcBef>
            </a:pPr>
            <a:r>
              <a:rPr lang="fr-FR" dirty="0">
                <a:solidFill>
                  <a:schemeClr val="dk1"/>
                </a:solidFill>
              </a:rPr>
              <a:t>Lorsque les utilisateurs interagissent avec l'interface utilisateur du produit, cette application Web interroge les derniers décomptes. </a:t>
            </a: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14</a:t>
            </a:fld>
            <a:endParaRPr/>
          </a:p>
        </p:txBody>
      </p:sp>
    </p:spTree>
    <p:extLst>
      <p:ext uri="{BB962C8B-B14F-4D97-AF65-F5344CB8AC3E}">
        <p14:creationId xmlns:p14="http://schemas.microsoft.com/office/powerpoint/2010/main" val="65782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a:solidFill>
                  <a:srgbClr val="4A86E8"/>
                </a:solidFill>
              </a:rPr>
              <a:t>Cas d’usage Stream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 dirty="0">
              <a:solidFill>
                <a:srgbClr val="38761D"/>
              </a:solidFill>
            </a:endParaRPr>
          </a:p>
          <a:p>
            <a:pPr marL="0" lvl="0" indent="0" algn="l" rtl="0">
              <a:spcBef>
                <a:spcPts val="0"/>
              </a:spcBef>
              <a:spcAft>
                <a:spcPts val="0"/>
              </a:spcAft>
              <a:buNone/>
            </a:pPr>
            <a:endParaRPr lang="fr" dirty="0">
              <a:solidFill>
                <a:srgbClr val="38761D"/>
              </a:solidFill>
            </a:endParaRPr>
          </a:p>
          <a:p>
            <a:pPr marL="0" lvl="0" indent="0">
              <a:buNone/>
            </a:pPr>
            <a:r>
              <a:rPr lang="fr-FR" dirty="0">
                <a:solidFill>
                  <a:srgbClr val="38761D"/>
                </a:solidFill>
              </a:rPr>
              <a:t>Mettre à jour les données pour servir en temps réel</a:t>
            </a:r>
          </a:p>
          <a:p>
            <a:pPr lvl="0">
              <a:spcBef>
                <a:spcPts val="1600"/>
              </a:spcBef>
            </a:pPr>
            <a:r>
              <a:rPr lang="fr-FR" dirty="0">
                <a:solidFill>
                  <a:schemeClr val="dk1"/>
                </a:solidFill>
              </a:rPr>
              <a:t>La prise en charge de ce cas d'utilisation nécessite que le système de streaming puisse effectuer des mises à jour incrémentielles dans un magasin clé-valeur (ou un autre système serveur) en tant que synchronisation, et souvent aussi que ces mises à jour soient transactionnelles, comme dans le cas ETL, pour éviter de corrompre les données dans L'application.</a:t>
            </a: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15</a:t>
            </a:fld>
            <a:endParaRPr/>
          </a:p>
        </p:txBody>
      </p:sp>
    </p:spTree>
    <p:extLst>
      <p:ext uri="{BB962C8B-B14F-4D97-AF65-F5344CB8AC3E}">
        <p14:creationId xmlns:p14="http://schemas.microsoft.com/office/powerpoint/2010/main" val="223444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a:solidFill>
                  <a:srgbClr val="4A86E8"/>
                </a:solidFill>
              </a:rPr>
              <a:t>Cas d’usage Stream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 dirty="0">
              <a:solidFill>
                <a:srgbClr val="38761D"/>
              </a:solidFill>
            </a:endParaRPr>
          </a:p>
          <a:p>
            <a:pPr marL="0" lvl="0" indent="0" algn="l" rtl="0">
              <a:spcBef>
                <a:spcPts val="0"/>
              </a:spcBef>
              <a:spcAft>
                <a:spcPts val="0"/>
              </a:spcAft>
              <a:buNone/>
            </a:pPr>
            <a:endParaRPr lang="fr" dirty="0">
              <a:solidFill>
                <a:srgbClr val="38761D"/>
              </a:solidFill>
            </a:endParaRPr>
          </a:p>
          <a:p>
            <a:pPr marL="0" lvl="0" indent="0">
              <a:buNone/>
            </a:pPr>
            <a:r>
              <a:rPr lang="fr-FR" dirty="0">
                <a:solidFill>
                  <a:srgbClr val="38761D"/>
                </a:solidFill>
              </a:rPr>
              <a:t>Prise de décision en temps réel</a:t>
            </a:r>
          </a:p>
          <a:p>
            <a:pPr lvl="0">
              <a:spcBef>
                <a:spcPts val="1600"/>
              </a:spcBef>
            </a:pPr>
            <a:r>
              <a:rPr lang="fr-FR" dirty="0">
                <a:solidFill>
                  <a:schemeClr val="dk1"/>
                </a:solidFill>
              </a:rPr>
              <a:t>La prise de décision en temps réel sur un système de streaming consiste à analyser les nouvelles entrées et à y répondre automatiquement à l'aide de la logique métier.</a:t>
            </a:r>
          </a:p>
          <a:p>
            <a:pPr lvl="0">
              <a:spcBef>
                <a:spcPts val="1600"/>
              </a:spcBef>
            </a:pPr>
            <a:r>
              <a:rPr lang="fr-FR" dirty="0">
                <a:solidFill>
                  <a:schemeClr val="dk1"/>
                </a:solidFill>
              </a:rPr>
              <a:t> Un exemple de cas d'utilisation serait une banque qui souhaite vérifier automatiquement si une nouvelle transaction sur la carte de crédit d'un client représente une fraude en fonction de son historique récent, et refuser la transaction si les frais sont jugés frauduleux. </a:t>
            </a: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16</a:t>
            </a:fld>
            <a:endParaRPr/>
          </a:p>
        </p:txBody>
      </p:sp>
    </p:spTree>
    <p:extLst>
      <p:ext uri="{BB962C8B-B14F-4D97-AF65-F5344CB8AC3E}">
        <p14:creationId xmlns:p14="http://schemas.microsoft.com/office/powerpoint/2010/main" val="4261574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a:solidFill>
                  <a:srgbClr val="4A86E8"/>
                </a:solidFill>
              </a:rPr>
              <a:t>Cas d’usage Stream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 dirty="0">
              <a:solidFill>
                <a:srgbClr val="38761D"/>
              </a:solidFill>
            </a:endParaRPr>
          </a:p>
          <a:p>
            <a:pPr marL="0" lvl="0" indent="0" algn="l" rtl="0">
              <a:spcBef>
                <a:spcPts val="0"/>
              </a:spcBef>
              <a:spcAft>
                <a:spcPts val="0"/>
              </a:spcAft>
              <a:buNone/>
            </a:pPr>
            <a:endParaRPr lang="fr" dirty="0">
              <a:solidFill>
                <a:srgbClr val="38761D"/>
              </a:solidFill>
            </a:endParaRPr>
          </a:p>
          <a:p>
            <a:pPr marL="0" lvl="0" indent="0">
              <a:buNone/>
            </a:pPr>
            <a:r>
              <a:rPr lang="fr-FR" dirty="0">
                <a:solidFill>
                  <a:srgbClr val="38761D"/>
                </a:solidFill>
              </a:rPr>
              <a:t>Prise de décision en temps réel</a:t>
            </a:r>
          </a:p>
          <a:p>
            <a:pPr>
              <a:buFont typeface="Arial" panose="020B0604020202020204" pitchFamily="34" charset="0"/>
              <a:buChar char="➢"/>
            </a:pPr>
            <a:r>
              <a:rPr lang="fr-FR" dirty="0">
                <a:solidFill>
                  <a:srgbClr val="000000"/>
                </a:solidFill>
                <a:latin typeface="Arial" panose="020B0604020202020204" pitchFamily="34" charset="0"/>
              </a:rPr>
              <a:t>Cette décision doit être prise en temps réel lors du traitement de chaque transaction, afin que les développeurs puissent implémenter cette logique métier dans un système de streaming et l'exécuter contre le flux des transactions. </a:t>
            </a:r>
          </a:p>
          <a:p>
            <a:pPr>
              <a:buFont typeface="Arial" panose="020B0604020202020204" pitchFamily="34" charset="0"/>
              <a:buChar char="➢"/>
            </a:pPr>
            <a:r>
              <a:rPr lang="fr-FR" dirty="0">
                <a:solidFill>
                  <a:srgbClr val="000000"/>
                </a:solidFill>
                <a:latin typeface="Arial" panose="020B0604020202020204" pitchFamily="34" charset="0"/>
              </a:rPr>
              <a:t>Ce type d'application devra probablement maintenir une quantité significative d'état sur chaque utilisateur pour suivre ses habitudes de dépenses actuelles et comparer automatiquement cet état à chaque nouvelle transaction.</a:t>
            </a:r>
          </a:p>
          <a:p>
            <a:pPr lvl="0">
              <a:spcBef>
                <a:spcPts val="1600"/>
              </a:spcBef>
            </a:pPr>
            <a:endParaRPr lang="fr-FR" dirty="0">
              <a:solidFill>
                <a:schemeClr val="dk1"/>
              </a:solidFill>
            </a:endParaRP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17</a:t>
            </a:fld>
            <a:endParaRPr/>
          </a:p>
        </p:txBody>
      </p:sp>
    </p:spTree>
    <p:extLst>
      <p:ext uri="{BB962C8B-B14F-4D97-AF65-F5344CB8AC3E}">
        <p14:creationId xmlns:p14="http://schemas.microsoft.com/office/powerpoint/2010/main" val="780622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a:solidFill>
                  <a:srgbClr val="4A86E8"/>
                </a:solidFill>
              </a:rPr>
              <a:t>Cas d’usage Stream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 dirty="0">
              <a:solidFill>
                <a:srgbClr val="38761D"/>
              </a:solidFill>
            </a:endParaRPr>
          </a:p>
          <a:p>
            <a:pPr marL="0" lvl="0" indent="0" algn="l" rtl="0">
              <a:spcBef>
                <a:spcPts val="0"/>
              </a:spcBef>
              <a:spcAft>
                <a:spcPts val="0"/>
              </a:spcAft>
              <a:buNone/>
            </a:pPr>
            <a:endParaRPr lang="fr" dirty="0">
              <a:solidFill>
                <a:srgbClr val="38761D"/>
              </a:solidFill>
            </a:endParaRPr>
          </a:p>
          <a:p>
            <a:pPr marL="0" lvl="0" indent="0">
              <a:buNone/>
            </a:pPr>
            <a:r>
              <a:rPr lang="fr-FR" dirty="0">
                <a:solidFill>
                  <a:srgbClr val="38761D"/>
                </a:solidFill>
              </a:rPr>
              <a:t>Online machine </a:t>
            </a:r>
            <a:r>
              <a:rPr lang="fr-FR" dirty="0" err="1">
                <a:solidFill>
                  <a:srgbClr val="38761D"/>
                </a:solidFill>
              </a:rPr>
              <a:t>learning</a:t>
            </a:r>
            <a:endParaRPr lang="fr-FR" dirty="0">
              <a:solidFill>
                <a:srgbClr val="38761D"/>
              </a:solidFill>
            </a:endParaRPr>
          </a:p>
          <a:p>
            <a:pPr>
              <a:buFont typeface="Arial" panose="020B0604020202020204" pitchFamily="34" charset="0"/>
              <a:buChar char="➢"/>
            </a:pPr>
            <a:r>
              <a:rPr lang="fr-FR" dirty="0">
                <a:solidFill>
                  <a:schemeClr val="dk1"/>
                </a:solidFill>
              </a:rPr>
              <a:t>L'apprentissage automatique en ligne est un dérivé proche du cas d'utilisation de la prise de décision en temps réel. </a:t>
            </a:r>
          </a:p>
          <a:p>
            <a:pPr>
              <a:buFont typeface="Arial" panose="020B0604020202020204" pitchFamily="34" charset="0"/>
              <a:buChar char="➢"/>
            </a:pPr>
            <a:r>
              <a:rPr lang="fr-FR" dirty="0">
                <a:solidFill>
                  <a:schemeClr val="dk1"/>
                </a:solidFill>
              </a:rPr>
              <a:t>Dans ce scénario, vous souhaiterez peut-être entraîner un modèle sur une combinaison de données de diffusion et d'historique de plusieurs utilisateurs.</a:t>
            </a:r>
          </a:p>
          <a:p>
            <a:pPr>
              <a:buFont typeface="Arial" panose="020B0604020202020204" pitchFamily="34" charset="0"/>
              <a:buChar char="➢"/>
            </a:pPr>
            <a:r>
              <a:rPr lang="fr-FR" dirty="0">
                <a:solidFill>
                  <a:schemeClr val="dk1"/>
                </a:solidFill>
              </a:rPr>
              <a:t>Un exemple peut être plus sophistiqué que le cas d'utilisation de transaction par carte de crédit susmentionné: plutôt que de réagir avec des règles codées en dur basées sur le comportement d'un client, l'entreprise peut vouloir mettre à jour en permanence un modèle à partir du comportement de tous les clients et tester chaque transaction par rapport à celui-ci. </a:t>
            </a: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18</a:t>
            </a:fld>
            <a:endParaRPr/>
          </a:p>
        </p:txBody>
      </p:sp>
    </p:spTree>
    <p:extLst>
      <p:ext uri="{BB962C8B-B14F-4D97-AF65-F5344CB8AC3E}">
        <p14:creationId xmlns:p14="http://schemas.microsoft.com/office/powerpoint/2010/main" val="2873302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a:solidFill>
                  <a:srgbClr val="4A86E8"/>
                </a:solidFill>
              </a:rPr>
              <a:t>Cas d’usage Stream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fr" dirty="0">
              <a:solidFill>
                <a:srgbClr val="38761D"/>
              </a:solidFill>
            </a:endParaRPr>
          </a:p>
          <a:p>
            <a:pPr marL="0" lvl="0" indent="0" algn="l" rtl="0">
              <a:spcBef>
                <a:spcPts val="0"/>
              </a:spcBef>
              <a:spcAft>
                <a:spcPts val="0"/>
              </a:spcAft>
              <a:buNone/>
            </a:pPr>
            <a:endParaRPr lang="fr" dirty="0">
              <a:solidFill>
                <a:srgbClr val="38761D"/>
              </a:solidFill>
            </a:endParaRPr>
          </a:p>
          <a:p>
            <a:pPr marL="0" lvl="0" indent="0">
              <a:buNone/>
            </a:pPr>
            <a:r>
              <a:rPr lang="fr-FR" dirty="0">
                <a:solidFill>
                  <a:srgbClr val="38761D"/>
                </a:solidFill>
              </a:rPr>
              <a:t>Online machine </a:t>
            </a:r>
            <a:r>
              <a:rPr lang="fr-FR" dirty="0" err="1">
                <a:solidFill>
                  <a:srgbClr val="38761D"/>
                </a:solidFill>
              </a:rPr>
              <a:t>learning</a:t>
            </a:r>
            <a:endParaRPr lang="fr-FR" dirty="0">
              <a:solidFill>
                <a:srgbClr val="38761D"/>
              </a:solidFill>
            </a:endParaRPr>
          </a:p>
          <a:p>
            <a:pPr>
              <a:buFont typeface="Arial" panose="020B0604020202020204" pitchFamily="34" charset="0"/>
              <a:buChar char="➢"/>
            </a:pPr>
            <a:r>
              <a:rPr lang="fr-FR" dirty="0">
                <a:solidFill>
                  <a:schemeClr val="dk1"/>
                </a:solidFill>
              </a:rPr>
              <a:t>Il s'agit du cas d'utilisation le plus difficile de la branche des systèmes de traitement de flux en streaming, car il nécessite une agrégation entre plusieurs clients, des jointures contre des ensembles de données statiques, une intégration avec des bibliothèques d'apprentissage automatique et des temps de réponse à faible latence.</a:t>
            </a: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19</a:t>
            </a:fld>
            <a:endParaRPr/>
          </a:p>
        </p:txBody>
      </p:sp>
    </p:spTree>
    <p:extLst>
      <p:ext uri="{BB962C8B-B14F-4D97-AF65-F5344CB8AC3E}">
        <p14:creationId xmlns:p14="http://schemas.microsoft.com/office/powerpoint/2010/main" val="36941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 dirty="0">
                <a:solidFill>
                  <a:srgbClr val="4A86E8"/>
                </a:solidFill>
              </a:rPr>
              <a:t>Stream </a:t>
            </a:r>
            <a:r>
              <a:rPr lang="fr" dirty="0" err="1">
                <a:solidFill>
                  <a:srgbClr val="4A86E8"/>
                </a:solidFill>
              </a:rPr>
              <a:t>Processing</a:t>
            </a:r>
            <a:r>
              <a:rPr lang="fr" dirty="0">
                <a:solidFill>
                  <a:srgbClr val="4A86E8"/>
                </a:solidFill>
              </a:rPr>
              <a:t> Fundamentals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Le traitement de flux (streaming) est une exigence clé dans de nombreuses applications </a:t>
            </a:r>
            <a:r>
              <a:rPr lang="fr-FR" dirty="0" err="1">
                <a:solidFill>
                  <a:schemeClr val="dk1"/>
                </a:solidFill>
              </a:rPr>
              <a:t>Big</a:t>
            </a:r>
            <a:r>
              <a:rPr lang="fr-FR" dirty="0">
                <a:solidFill>
                  <a:schemeClr val="dk1"/>
                </a:solidFill>
              </a:rPr>
              <a:t> Data.</a:t>
            </a:r>
          </a:p>
          <a:p>
            <a:pPr lvl="0">
              <a:spcBef>
                <a:spcPts val="1600"/>
              </a:spcBef>
            </a:pPr>
            <a:r>
              <a:rPr lang="fr-FR" dirty="0">
                <a:solidFill>
                  <a:schemeClr val="dk1"/>
                </a:solidFill>
              </a:rPr>
              <a:t>Dès qu'une application calcule quelque chose de valeur - par exemple, un rapport sur l'activité client ou un nouveau modèle d'apprentissage automatique - une organisation voudra calculer ce résultat en continu dans un cadre de production. </a:t>
            </a:r>
          </a:p>
          <a:p>
            <a:pPr lvl="0">
              <a:spcBef>
                <a:spcPts val="1600"/>
              </a:spcBef>
            </a:pPr>
            <a:r>
              <a:rPr lang="fr-FR" dirty="0">
                <a:solidFill>
                  <a:schemeClr val="dk1"/>
                </a:solidFill>
              </a:rPr>
              <a:t>En conséquence, les organisations de toutes tailles commencent à intégrer le traitement de flux (streaming), souvent même dans la première version d'une nouvelle application</a:t>
            </a:r>
            <a:endParaRPr dirty="0">
              <a:solidFill>
                <a:schemeClr val="dk1"/>
              </a:solidFill>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a:t>
            </a:fld>
            <a:endParaRPr/>
          </a:p>
        </p:txBody>
      </p:sp>
    </p:spTree>
    <p:extLst>
      <p:ext uri="{BB962C8B-B14F-4D97-AF65-F5344CB8AC3E}">
        <p14:creationId xmlns:p14="http://schemas.microsoft.com/office/powerpoint/2010/main" val="3840782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a:solidFill>
                  <a:srgbClr val="4A86E8"/>
                </a:solidFill>
              </a:rPr>
              <a:t>Avantage du Stream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a:buFont typeface="Arial" panose="020B0604020202020204" pitchFamily="34" charset="0"/>
              <a:buChar char="➢"/>
            </a:pPr>
            <a:r>
              <a:rPr lang="fr-FR" dirty="0">
                <a:solidFill>
                  <a:schemeClr val="dk1"/>
                </a:solidFill>
              </a:rPr>
              <a:t>Maintenant que nous avons vu quelques cas d’utilisation pour le streaming, cristallisons certains des avantages du traitement de flux. </a:t>
            </a:r>
          </a:p>
          <a:p>
            <a:pPr>
              <a:buFont typeface="Arial" panose="020B0604020202020204" pitchFamily="34" charset="0"/>
              <a:buChar char="➢"/>
            </a:pPr>
            <a:r>
              <a:rPr lang="fr-FR" dirty="0">
                <a:solidFill>
                  <a:schemeClr val="dk1"/>
                </a:solidFill>
              </a:rPr>
              <a:t>Dans la plupart des cas, le traitement par batch est beaucoup plus simple à comprendre, à dépanner et à écrire des applications dans la majorité des cas d'utilisation. </a:t>
            </a:r>
          </a:p>
          <a:p>
            <a:pPr>
              <a:buFont typeface="Arial" panose="020B0604020202020204" pitchFamily="34" charset="0"/>
              <a:buChar char="➢"/>
            </a:pPr>
            <a:r>
              <a:rPr lang="fr-FR" dirty="0">
                <a:solidFill>
                  <a:schemeClr val="dk1"/>
                </a:solidFill>
              </a:rPr>
              <a:t>De plus, la capacité de traiter les données par batch permet un débit de traitement de données beaucoup plus élevé que de nombreux systèmes de streaming</a:t>
            </a: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20</a:t>
            </a:fld>
            <a:endParaRPr/>
          </a:p>
        </p:txBody>
      </p:sp>
    </p:spTree>
    <p:extLst>
      <p:ext uri="{BB962C8B-B14F-4D97-AF65-F5344CB8AC3E}">
        <p14:creationId xmlns:p14="http://schemas.microsoft.com/office/powerpoint/2010/main" val="3090012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a:solidFill>
                  <a:srgbClr val="4A86E8"/>
                </a:solidFill>
              </a:rPr>
              <a:t>Avantage du Stream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a:buFont typeface="Arial" panose="020B0604020202020204" pitchFamily="34" charset="0"/>
              <a:buChar char="➢"/>
            </a:pPr>
            <a:r>
              <a:rPr lang="fr-FR" dirty="0">
                <a:solidFill>
                  <a:schemeClr val="dk1"/>
                </a:solidFill>
              </a:rPr>
              <a:t>Cependant, le traitement streaming est essentiel dans deux cas.</a:t>
            </a:r>
          </a:p>
          <a:p>
            <a:pPr>
              <a:buFont typeface="Arial" panose="020B0604020202020204" pitchFamily="34" charset="0"/>
              <a:buChar char="➢"/>
            </a:pPr>
            <a:r>
              <a:rPr lang="fr-FR" b="1" dirty="0">
                <a:solidFill>
                  <a:srgbClr val="00B050"/>
                </a:solidFill>
              </a:rPr>
              <a:t>Premièrement</a:t>
            </a:r>
            <a:r>
              <a:rPr lang="fr-FR" dirty="0">
                <a:solidFill>
                  <a:schemeClr val="dk1"/>
                </a:solidFill>
              </a:rPr>
              <a:t>, le traitement streaming permet une latence plus faible: lorsque votre application doit répondre rapidement (sur une échelle de temps en minutes, secondes ou millisecondes), vous aurez besoin d'un système de streaming capable de conserver l'état en mémoire pour obtenir des performances acceptables.</a:t>
            </a:r>
          </a:p>
          <a:p>
            <a:pPr>
              <a:buFont typeface="Arial" panose="020B0604020202020204" pitchFamily="34" charset="0"/>
              <a:buChar char="➢"/>
            </a:pPr>
            <a:r>
              <a:rPr lang="fr-FR" b="1" dirty="0">
                <a:solidFill>
                  <a:srgbClr val="00B050"/>
                </a:solidFill>
              </a:rPr>
              <a:t>Deuxièmement</a:t>
            </a:r>
            <a:r>
              <a:rPr lang="fr-FR" dirty="0">
                <a:solidFill>
                  <a:schemeClr val="dk1"/>
                </a:solidFill>
              </a:rPr>
              <a:t>, le traitement streaming peut également être plus efficace pour mettre à jour un résultat que des travaux par batch répétés, car il </a:t>
            </a:r>
            <a:r>
              <a:rPr lang="fr-FR" dirty="0" err="1">
                <a:solidFill>
                  <a:schemeClr val="dk1"/>
                </a:solidFill>
              </a:rPr>
              <a:t>incrémentalise</a:t>
            </a:r>
            <a:r>
              <a:rPr lang="fr-FR" dirty="0">
                <a:solidFill>
                  <a:schemeClr val="dk1"/>
                </a:solidFill>
              </a:rPr>
              <a:t> automatiquement le calcul.</a:t>
            </a: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21</a:t>
            </a:fld>
            <a:endParaRPr/>
          </a:p>
        </p:txBody>
      </p:sp>
    </p:spTree>
    <p:extLst>
      <p:ext uri="{BB962C8B-B14F-4D97-AF65-F5344CB8AC3E}">
        <p14:creationId xmlns:p14="http://schemas.microsoft.com/office/powerpoint/2010/main" val="4219806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a:solidFill>
                  <a:srgbClr val="4A86E8"/>
                </a:solidFill>
              </a:rPr>
              <a:t>Avantage du Stream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a:buFont typeface="Arial" panose="020B0604020202020204" pitchFamily="34" charset="0"/>
              <a:buChar char="➢"/>
            </a:pPr>
            <a:r>
              <a:rPr lang="fr-FR" dirty="0">
                <a:solidFill>
                  <a:schemeClr val="dk1"/>
                </a:solidFill>
              </a:rPr>
              <a:t>Par exemple, si nous voulons calculer des statistiques de trafic Web au cours des dernières 24 heures, une tâche par batch implémentée naïvement peut analyser toutes les données à chaque exécution, traitant toujours 24 heures de données. </a:t>
            </a:r>
          </a:p>
          <a:p>
            <a:pPr>
              <a:buFont typeface="Arial" panose="020B0604020202020204" pitchFamily="34" charset="0"/>
              <a:buChar char="➢"/>
            </a:pPr>
            <a:r>
              <a:rPr lang="fr-FR" dirty="0">
                <a:solidFill>
                  <a:schemeClr val="dk1"/>
                </a:solidFill>
              </a:rPr>
              <a:t>En revanche, un système de streaming peut se souvenir de l'état du calcul précédent et ne compter que les nouvelles données. </a:t>
            </a:r>
          </a:p>
          <a:p>
            <a:pPr>
              <a:buFont typeface="Arial" panose="020B0604020202020204" pitchFamily="34" charset="0"/>
              <a:buChar char="➢"/>
            </a:pPr>
            <a:r>
              <a:rPr lang="fr-FR" dirty="0">
                <a:solidFill>
                  <a:schemeClr val="dk1"/>
                </a:solidFill>
              </a:rPr>
              <a:t>Si vous indiquez au système de streaming de mettre à jour votre rapport toutes les heures, par exemple, il ne devra traiter qu’une heure de données à chaque fois (les nouvelles données depuis le dernier rapport). </a:t>
            </a:r>
          </a:p>
          <a:p>
            <a:pPr>
              <a:buFont typeface="Arial" panose="020B0604020202020204" pitchFamily="34" charset="0"/>
              <a:buChar char="➢"/>
            </a:pPr>
            <a:r>
              <a:rPr lang="fr-FR" dirty="0">
                <a:solidFill>
                  <a:schemeClr val="dk1"/>
                </a:solidFill>
              </a:rPr>
              <a:t>Dans un système de traitement par Batch, vous devrez implémenter ce type de calcul incrémentiel à la main pour obtenir les mêmes performances</a:t>
            </a: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22</a:t>
            </a:fld>
            <a:endParaRPr/>
          </a:p>
        </p:txBody>
      </p:sp>
    </p:spTree>
    <p:extLst>
      <p:ext uri="{BB962C8B-B14F-4D97-AF65-F5344CB8AC3E}">
        <p14:creationId xmlns:p14="http://schemas.microsoft.com/office/powerpoint/2010/main" val="377225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4A86E8"/>
                </a:solidFill>
              </a:rPr>
              <a:t>Challenges of </a:t>
            </a:r>
            <a:r>
              <a:rPr lang="fr-FR" dirty="0" err="1">
                <a:solidFill>
                  <a:srgbClr val="4A86E8"/>
                </a:solidFill>
              </a:rPr>
              <a:t>stream</a:t>
            </a:r>
            <a:r>
              <a:rPr lang="fr-FR" dirty="0">
                <a:solidFill>
                  <a:srgbClr val="4A86E8"/>
                </a:solidFill>
              </a:rPr>
              <a:t>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40" name="Google Shape;140;p30"/>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Nous avons discuté des motivations et des avantages du traitement streaming, mais comme vous le savez probablement, il n'y a jamais que des avantages. Discutons de certains des défis liés à l'exploitation en continu.</a:t>
            </a:r>
          </a:p>
          <a:p>
            <a:pPr lvl="0">
              <a:spcBef>
                <a:spcPts val="1600"/>
              </a:spcBef>
            </a:pPr>
            <a:r>
              <a:rPr lang="fr-FR" dirty="0">
                <a:solidFill>
                  <a:schemeClr val="dk1"/>
                </a:solidFill>
              </a:rPr>
              <a:t>Pour concrétiser cet exemple, imaginons que notre application reçoit des messages d'entrée d'un capteur (par exemple, à l'intérieur d'une voiture) qui signalent sa valeur à des moments différents. Nous souhaitons ensuite rechercher dans ce flux certaines valeurs ou certains modèles de valeurs. </a:t>
            </a:r>
          </a:p>
        </p:txBody>
      </p:sp>
      <p:sp>
        <p:nvSpPr>
          <p:cNvPr id="141" name="Google Shape;14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4A86E8"/>
                </a:solidFill>
              </a:rPr>
              <a:t>Challenges of </a:t>
            </a:r>
            <a:r>
              <a:rPr lang="fr-FR" dirty="0" err="1">
                <a:solidFill>
                  <a:srgbClr val="4A86E8"/>
                </a:solidFill>
              </a:rPr>
              <a:t>stream</a:t>
            </a:r>
            <a:r>
              <a:rPr lang="fr-FR" dirty="0">
                <a:solidFill>
                  <a:srgbClr val="4A86E8"/>
                </a:solidFill>
              </a:rPr>
              <a:t>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40" name="Google Shape;140;p30"/>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Un défi spécifique est que les enregistrements d'entrée peuvent arriver à notre application dans le désordre: en raison de retards et de retransmissions, par exemple, nous pourrions recevoir la séquence de mises à jour suivante dans l'ordre, où le champ d'heure indique l'heure à laquelle la valeur était effectivement mesurée:</a:t>
            </a:r>
          </a:p>
          <a:p>
            <a:pPr marL="114300" indent="0">
              <a:buNone/>
            </a:pPr>
            <a:r>
              <a:rPr lang="fr-FR" dirty="0">
                <a:latin typeface="Courier New" panose="02070309020205020404" pitchFamily="49" charset="0"/>
                <a:cs typeface="Courier New" panose="02070309020205020404" pitchFamily="49" charset="0"/>
              </a:rPr>
              <a:t>{value: 1, time: "2017-04-07T00:00:00"} </a:t>
            </a:r>
          </a:p>
          <a:p>
            <a:pPr marL="114300" indent="0">
              <a:buNone/>
            </a:pPr>
            <a:r>
              <a:rPr lang="fr-FR" dirty="0">
                <a:latin typeface="Courier New" panose="02070309020205020404" pitchFamily="49" charset="0"/>
                <a:cs typeface="Courier New" panose="02070309020205020404" pitchFamily="49" charset="0"/>
              </a:rPr>
              <a:t>{value: 2, time: "2017-04-07T01:00:00"} </a:t>
            </a:r>
          </a:p>
          <a:p>
            <a:pPr marL="114300" indent="0">
              <a:buNone/>
            </a:pPr>
            <a:r>
              <a:rPr lang="fr-FR" dirty="0">
                <a:latin typeface="Courier New" panose="02070309020205020404" pitchFamily="49" charset="0"/>
                <a:cs typeface="Courier New" panose="02070309020205020404" pitchFamily="49" charset="0"/>
              </a:rPr>
              <a:t>{value: 5, time: "2017-04-07T02:00:00"} </a:t>
            </a:r>
          </a:p>
          <a:p>
            <a:pPr marL="114300" indent="0">
              <a:buNone/>
            </a:pPr>
            <a:r>
              <a:rPr lang="fr-FR" dirty="0">
                <a:latin typeface="Courier New" panose="02070309020205020404" pitchFamily="49" charset="0"/>
                <a:cs typeface="Courier New" panose="02070309020205020404" pitchFamily="49" charset="0"/>
              </a:rPr>
              <a:t>{value: 10, time: "2017-04-07T01:30:00"} </a:t>
            </a:r>
          </a:p>
          <a:p>
            <a:pPr marL="114300" indent="0">
              <a:buNone/>
            </a:pPr>
            <a:r>
              <a:rPr lang="fr-FR" dirty="0">
                <a:latin typeface="Courier New" panose="02070309020205020404" pitchFamily="49" charset="0"/>
                <a:cs typeface="Courier New" panose="02070309020205020404" pitchFamily="49" charset="0"/>
              </a:rPr>
              <a:t>{value: 7, time: "2017-04-07T03:00:00"} </a:t>
            </a:r>
          </a:p>
          <a:p>
            <a:pPr marL="114300" indent="0">
              <a:buNone/>
            </a:pPr>
            <a:endParaRPr lang="en-US" dirty="0">
              <a:latin typeface="Courier New" panose="02070309020205020404" pitchFamily="49" charset="0"/>
              <a:cs typeface="Courier New" panose="02070309020205020404" pitchFamily="49" charset="0"/>
            </a:endParaRPr>
          </a:p>
          <a:p>
            <a:pPr lvl="0">
              <a:spcBef>
                <a:spcPts val="1600"/>
              </a:spcBef>
            </a:pPr>
            <a:endParaRPr lang="fr-FR" dirty="0">
              <a:solidFill>
                <a:schemeClr val="dk1"/>
              </a:solidFill>
            </a:endParaRPr>
          </a:p>
        </p:txBody>
      </p:sp>
      <p:sp>
        <p:nvSpPr>
          <p:cNvPr id="141" name="Google Shape;14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24</a:t>
            </a:fld>
            <a:endParaRPr/>
          </a:p>
        </p:txBody>
      </p:sp>
    </p:spTree>
    <p:extLst>
      <p:ext uri="{BB962C8B-B14F-4D97-AF65-F5344CB8AC3E}">
        <p14:creationId xmlns:p14="http://schemas.microsoft.com/office/powerpoint/2010/main" val="2608657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4A86E8"/>
                </a:solidFill>
              </a:rPr>
              <a:t>Challenges of </a:t>
            </a:r>
            <a:r>
              <a:rPr lang="fr-FR" dirty="0" err="1">
                <a:solidFill>
                  <a:srgbClr val="4A86E8"/>
                </a:solidFill>
              </a:rPr>
              <a:t>stream</a:t>
            </a:r>
            <a:r>
              <a:rPr lang="fr-FR" dirty="0">
                <a:solidFill>
                  <a:srgbClr val="4A86E8"/>
                </a:solidFill>
              </a:rPr>
              <a:t>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40" name="Google Shape;140;p30"/>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Dans n'importe quel système de traitement de données, nous pouvons construire une logique pour effectuer une action basée sur la réception de la valeur unique de «5». </a:t>
            </a:r>
          </a:p>
          <a:p>
            <a:pPr lvl="0">
              <a:spcBef>
                <a:spcPts val="1600"/>
              </a:spcBef>
            </a:pPr>
            <a:r>
              <a:rPr lang="fr-FR" dirty="0">
                <a:solidFill>
                  <a:schemeClr val="dk1"/>
                </a:solidFill>
              </a:rPr>
              <a:t>Dans un système de streaming, nous pouvons également répondre rapidement à cet événement individuel. </a:t>
            </a:r>
          </a:p>
          <a:p>
            <a:pPr lvl="0">
              <a:spcBef>
                <a:spcPts val="1600"/>
              </a:spcBef>
            </a:pPr>
            <a:r>
              <a:rPr lang="fr-FR" dirty="0">
                <a:solidFill>
                  <a:schemeClr val="dk1"/>
                </a:solidFill>
              </a:rPr>
              <a:t>Cependant, les choses deviennent plus compliquées si vous voulez seulement déclencher une action basée sur une séquence spécifique de valeurs reçues, disons 2 puis 10 puis 5. Dans le cas du traitement par batch, ce n'est pas particulièrement difficile car nous pouvons simplement trier tous les événements que nous avons par champ de temps pour voir que 10 se situent entre 2 et 5.</a:t>
            </a:r>
          </a:p>
        </p:txBody>
      </p:sp>
      <p:sp>
        <p:nvSpPr>
          <p:cNvPr id="141" name="Google Shape;14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25</a:t>
            </a:fld>
            <a:endParaRPr/>
          </a:p>
        </p:txBody>
      </p:sp>
    </p:spTree>
    <p:extLst>
      <p:ext uri="{BB962C8B-B14F-4D97-AF65-F5344CB8AC3E}">
        <p14:creationId xmlns:p14="http://schemas.microsoft.com/office/powerpoint/2010/main" val="3894244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4A86E8"/>
                </a:solidFill>
              </a:rPr>
              <a:t>Challenges of </a:t>
            </a:r>
            <a:r>
              <a:rPr lang="fr-FR" dirty="0" err="1">
                <a:solidFill>
                  <a:srgbClr val="4A86E8"/>
                </a:solidFill>
              </a:rPr>
              <a:t>stream</a:t>
            </a:r>
            <a:r>
              <a:rPr lang="fr-FR" dirty="0">
                <a:solidFill>
                  <a:srgbClr val="4A86E8"/>
                </a:solidFill>
              </a:rPr>
              <a:t>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40" name="Google Shape;140;p30"/>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Cependant, c'est plus difficile pour les systèmes de traitement streaming. La raison en est que le système de diffusion en continu va recevoir chaque événement individuellement et devra suivre un état à travers les événements pour se souvenir des événements 2 et 5 et se rendre compte que l'événement 10 était entre eux. </a:t>
            </a:r>
          </a:p>
          <a:p>
            <a:pPr lvl="0">
              <a:spcBef>
                <a:spcPts val="1600"/>
              </a:spcBef>
            </a:pPr>
            <a:r>
              <a:rPr lang="fr-FR" dirty="0">
                <a:solidFill>
                  <a:schemeClr val="dk1"/>
                </a:solidFill>
              </a:rPr>
              <a:t>La nécessité de se souvenir d'un tel état sur le flux crée plus de défis. </a:t>
            </a:r>
          </a:p>
        </p:txBody>
      </p:sp>
      <p:sp>
        <p:nvSpPr>
          <p:cNvPr id="141" name="Google Shape;14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26</a:t>
            </a:fld>
            <a:endParaRPr/>
          </a:p>
        </p:txBody>
      </p:sp>
    </p:spTree>
    <p:extLst>
      <p:ext uri="{BB962C8B-B14F-4D97-AF65-F5344CB8AC3E}">
        <p14:creationId xmlns:p14="http://schemas.microsoft.com/office/powerpoint/2010/main" val="3778519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4A86E8"/>
                </a:solidFill>
              </a:rPr>
              <a:t>Challenges of </a:t>
            </a:r>
            <a:r>
              <a:rPr lang="fr-FR" dirty="0" err="1">
                <a:solidFill>
                  <a:srgbClr val="4A86E8"/>
                </a:solidFill>
              </a:rPr>
              <a:t>stream</a:t>
            </a:r>
            <a:r>
              <a:rPr lang="fr-FR" dirty="0">
                <a:solidFill>
                  <a:srgbClr val="4A86E8"/>
                </a:solidFill>
              </a:rPr>
              <a:t> </a:t>
            </a:r>
            <a:r>
              <a:rPr lang="fr-FR" dirty="0" err="1">
                <a:solidFill>
                  <a:srgbClr val="4A86E8"/>
                </a:solidFill>
              </a:rPr>
              <a:t>processing</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40" name="Google Shape;140;p30"/>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Par exemple, que se passe-t-il si vous avez un volume de données massif (par exemple, des millions de flux de capteurs) et que l'état lui-même est massif? Que faire si une machine du système tombe en panne et perd un état? Que faire si la charge est déséquilibrée et qu'une machine est lente? Et comment votre application peut-elle signaler aux consommateurs en aval lorsque l'analyse d'un événement est «terminée» (par exemple, le modèle 2-10-5 ne s'est pas produit)? Doit-il attendre un certain temps ou se souvenir indéfiniment d'un état? Tous ces défis et d'autres, tels que la transformation transactionnelle de l'entrée et de la sortie du système, peuvent survenir lorsque vous souhaitez déployer une application de streaming.</a:t>
            </a:r>
          </a:p>
        </p:txBody>
      </p:sp>
      <p:sp>
        <p:nvSpPr>
          <p:cNvPr id="141" name="Google Shape;14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27</a:t>
            </a:fld>
            <a:endParaRPr/>
          </a:p>
        </p:txBody>
      </p:sp>
    </p:spTree>
    <p:extLst>
      <p:ext uri="{BB962C8B-B14F-4D97-AF65-F5344CB8AC3E}">
        <p14:creationId xmlns:p14="http://schemas.microsoft.com/office/powerpoint/2010/main" val="190589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Stream Processing Fundamentals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47" name="Google Shape;147;p31"/>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buNone/>
            </a:pPr>
            <a:r>
              <a:rPr lang="fr-FR" dirty="0">
                <a:solidFill>
                  <a:srgbClr val="38761D"/>
                </a:solidFill>
              </a:rPr>
              <a:t>Pour résumer, les défis que nous avons décrits dans le paragraphe précédent et quelques autres sont les suivants</a:t>
            </a:r>
            <a:endParaRPr dirty="0">
              <a:solidFill>
                <a:srgbClr val="38761D"/>
              </a:solidFill>
            </a:endParaRPr>
          </a:p>
          <a:p>
            <a:pPr lvl="0">
              <a:spcBef>
                <a:spcPts val="1600"/>
              </a:spcBef>
            </a:pPr>
            <a:r>
              <a:rPr lang="fr-FR" dirty="0">
                <a:solidFill>
                  <a:schemeClr val="dk1"/>
                </a:solidFill>
              </a:rPr>
              <a:t>Traitement des données dans le désordre en fonction des horodatages de l'application (</a:t>
            </a:r>
            <a:r>
              <a:rPr lang="fr-FR" dirty="0" err="1">
                <a:solidFill>
                  <a:schemeClr val="dk1"/>
                </a:solidFill>
              </a:rPr>
              <a:t>event</a:t>
            </a:r>
            <a:r>
              <a:rPr lang="fr-FR" dirty="0">
                <a:solidFill>
                  <a:schemeClr val="dk1"/>
                </a:solidFill>
              </a:rPr>
              <a:t> time)</a:t>
            </a:r>
          </a:p>
          <a:p>
            <a:pPr lvl="0">
              <a:spcBef>
                <a:spcPts val="1600"/>
              </a:spcBef>
            </a:pPr>
            <a:r>
              <a:rPr lang="fr-FR" dirty="0">
                <a:solidFill>
                  <a:schemeClr val="dk1"/>
                </a:solidFill>
              </a:rPr>
              <a:t>Maintenir de grandes quantités d'état</a:t>
            </a:r>
          </a:p>
          <a:p>
            <a:pPr lvl="0">
              <a:spcBef>
                <a:spcPts val="1600"/>
              </a:spcBef>
            </a:pPr>
            <a:r>
              <a:rPr lang="fr-FR" dirty="0">
                <a:solidFill>
                  <a:schemeClr val="dk1"/>
                </a:solidFill>
              </a:rPr>
              <a:t>Traitement de chaque événement exactement une fois malgré les pannes de la machine</a:t>
            </a:r>
          </a:p>
          <a:p>
            <a:pPr lvl="0">
              <a:spcBef>
                <a:spcPts val="1600"/>
              </a:spcBef>
            </a:pPr>
            <a:r>
              <a:rPr lang="fr-FR" dirty="0">
                <a:solidFill>
                  <a:schemeClr val="dk1"/>
                </a:solidFill>
              </a:rPr>
              <a:t>Gestion des déséquilibres de charge</a:t>
            </a:r>
          </a:p>
        </p:txBody>
      </p:sp>
      <p:sp>
        <p:nvSpPr>
          <p:cNvPr id="148" name="Google Shape;14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28</a:t>
            </a:fld>
            <a:endParaRPr/>
          </a:p>
        </p:txBody>
      </p:sp>
    </p:spTree>
    <p:extLst>
      <p:ext uri="{BB962C8B-B14F-4D97-AF65-F5344CB8AC3E}">
        <p14:creationId xmlns:p14="http://schemas.microsoft.com/office/powerpoint/2010/main" val="3034085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Stream Processing Fundamentals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47" name="Google Shape;147;p31"/>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457200" lvl="0" indent="-342900" algn="l" rtl="0">
              <a:spcBef>
                <a:spcPts val="1600"/>
              </a:spcBef>
              <a:spcAft>
                <a:spcPts val="0"/>
              </a:spcAft>
              <a:buSzPts val="1800"/>
              <a:buChar char="➢"/>
            </a:pPr>
            <a:r>
              <a:rPr lang="fr" dirty="0">
                <a:solidFill>
                  <a:schemeClr val="dk1"/>
                </a:solidFill>
              </a:rPr>
              <a:t>Répondre aux événements en faible latence</a:t>
            </a:r>
            <a:endParaRPr dirty="0">
              <a:solidFill>
                <a:schemeClr val="dk1"/>
              </a:solidFill>
            </a:endParaRPr>
          </a:p>
          <a:p>
            <a:pPr marL="457200" marR="0" lvl="0" indent="-342900" algn="l" rtl="0">
              <a:lnSpc>
                <a:spcPct val="115000"/>
              </a:lnSpc>
              <a:spcBef>
                <a:spcPts val="0"/>
              </a:spcBef>
              <a:spcAft>
                <a:spcPts val="0"/>
              </a:spcAft>
              <a:buSzPts val="1800"/>
              <a:buChar char="➢"/>
            </a:pPr>
            <a:r>
              <a:rPr lang="fr" dirty="0">
                <a:solidFill>
                  <a:schemeClr val="dk1"/>
                </a:solidFill>
              </a:rPr>
              <a:t>Rejoindre des données externes dans d'autres systèmes de stockage</a:t>
            </a:r>
            <a:endParaRPr dirty="0">
              <a:solidFill>
                <a:schemeClr val="dk1"/>
              </a:solidFill>
            </a:endParaRPr>
          </a:p>
          <a:p>
            <a:pPr marL="457200" marR="0" lvl="0" indent="-342900" algn="l" rtl="0">
              <a:lnSpc>
                <a:spcPct val="115000"/>
              </a:lnSpc>
              <a:spcBef>
                <a:spcPts val="0"/>
              </a:spcBef>
              <a:spcAft>
                <a:spcPts val="0"/>
              </a:spcAft>
              <a:buSzPts val="1800"/>
              <a:buChar char="➢"/>
            </a:pPr>
            <a:r>
              <a:rPr lang="fr" dirty="0">
                <a:solidFill>
                  <a:schemeClr val="dk1"/>
                </a:solidFill>
              </a:rPr>
              <a:t>Déterminer comment mettre à jour les output </a:t>
            </a:r>
            <a:r>
              <a:rPr lang="fr" dirty="0" err="1">
                <a:solidFill>
                  <a:schemeClr val="dk1"/>
                </a:solidFill>
              </a:rPr>
              <a:t>sinks</a:t>
            </a:r>
            <a:r>
              <a:rPr lang="fr" dirty="0">
                <a:solidFill>
                  <a:schemeClr val="dk1"/>
                </a:solidFill>
              </a:rPr>
              <a:t> à mesure que de nouveaux événements arrivent</a:t>
            </a:r>
            <a:endParaRPr dirty="0">
              <a:solidFill>
                <a:schemeClr val="dk1"/>
              </a:solidFill>
            </a:endParaRPr>
          </a:p>
          <a:p>
            <a:pPr marL="457200" lvl="0" indent="-342900" algn="l" rtl="0">
              <a:spcBef>
                <a:spcPts val="0"/>
              </a:spcBef>
              <a:spcAft>
                <a:spcPts val="0"/>
              </a:spcAft>
              <a:buSzPts val="1800"/>
              <a:buChar char="➢"/>
            </a:pPr>
            <a:r>
              <a:rPr lang="fr" dirty="0">
                <a:solidFill>
                  <a:schemeClr val="dk1"/>
                </a:solidFill>
              </a:rPr>
              <a:t>Écriture de données transactionnelles sur les systèmes de sortie </a:t>
            </a:r>
            <a:endParaRPr dirty="0">
              <a:solidFill>
                <a:schemeClr val="dk1"/>
              </a:solidFill>
            </a:endParaRPr>
          </a:p>
          <a:p>
            <a:pPr marL="457200" marR="0" lvl="0" indent="-342900" algn="l" rtl="0">
              <a:lnSpc>
                <a:spcPct val="115000"/>
              </a:lnSpc>
              <a:spcBef>
                <a:spcPts val="0"/>
              </a:spcBef>
              <a:spcAft>
                <a:spcPts val="0"/>
              </a:spcAft>
              <a:buSzPts val="1800"/>
              <a:buChar char="➢"/>
            </a:pPr>
            <a:r>
              <a:rPr lang="fr" dirty="0">
                <a:solidFill>
                  <a:schemeClr val="dk1"/>
                </a:solidFill>
              </a:rPr>
              <a:t>Mise à jour de la logique métier de votre application au moment de l'exécution</a:t>
            </a:r>
            <a:endParaRPr dirty="0">
              <a:solidFill>
                <a:schemeClr val="dk1"/>
              </a:solidFill>
            </a:endParaRPr>
          </a:p>
        </p:txBody>
      </p:sp>
      <p:sp>
        <p:nvSpPr>
          <p:cNvPr id="148" name="Google Shape;14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 dirty="0">
                <a:solidFill>
                  <a:srgbClr val="4A86E8"/>
                </a:solidFill>
              </a:rPr>
              <a:t>Stream </a:t>
            </a:r>
            <a:r>
              <a:rPr lang="fr" dirty="0" err="1">
                <a:solidFill>
                  <a:srgbClr val="4A86E8"/>
                </a:solidFill>
              </a:rPr>
              <a:t>Processing</a:t>
            </a:r>
            <a:r>
              <a:rPr lang="fr" dirty="0">
                <a:solidFill>
                  <a:srgbClr val="4A86E8"/>
                </a:solidFill>
              </a:rPr>
              <a:t> Fundamentals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Apache </a:t>
            </a:r>
            <a:r>
              <a:rPr lang="fr-FR" dirty="0" err="1">
                <a:solidFill>
                  <a:schemeClr val="dk1"/>
                </a:solidFill>
              </a:rPr>
              <a:t>Spark</a:t>
            </a:r>
            <a:r>
              <a:rPr lang="fr-FR" dirty="0">
                <a:solidFill>
                  <a:schemeClr val="dk1"/>
                </a:solidFill>
              </a:rPr>
              <a:t> a une longue histoire de prise en charge de haut niveau pour le streaming.</a:t>
            </a:r>
          </a:p>
          <a:p>
            <a:pPr lvl="0">
              <a:spcBef>
                <a:spcPts val="1600"/>
              </a:spcBef>
            </a:pPr>
            <a:r>
              <a:rPr lang="fr-FR" dirty="0">
                <a:solidFill>
                  <a:schemeClr val="dk1"/>
                </a:solidFill>
              </a:rPr>
              <a:t> En 2012, le projet a incorporé </a:t>
            </a:r>
            <a:r>
              <a:rPr lang="fr-FR" dirty="0" err="1">
                <a:solidFill>
                  <a:schemeClr val="dk1"/>
                </a:solidFill>
              </a:rPr>
              <a:t>Spark</a:t>
            </a:r>
            <a:r>
              <a:rPr lang="fr-FR" dirty="0">
                <a:solidFill>
                  <a:schemeClr val="dk1"/>
                </a:solidFill>
              </a:rPr>
              <a:t> Streaming et son </a:t>
            </a:r>
            <a:r>
              <a:rPr lang="fr-FR" b="1" dirty="0">
                <a:solidFill>
                  <a:srgbClr val="38761D"/>
                </a:solidFill>
              </a:rPr>
              <a:t>API </a:t>
            </a:r>
            <a:r>
              <a:rPr lang="fr-FR" b="1" dirty="0" err="1">
                <a:solidFill>
                  <a:srgbClr val="38761D"/>
                </a:solidFill>
              </a:rPr>
              <a:t>DStreams</a:t>
            </a:r>
            <a:r>
              <a:rPr lang="fr-FR" dirty="0">
                <a:solidFill>
                  <a:schemeClr val="dk1"/>
                </a:solidFill>
              </a:rPr>
              <a:t>, l'une des premières API à permettre le traitement streaming, en utilisant des opérateurs fonctionnels de haut niveau comme </a:t>
            </a:r>
            <a:r>
              <a:rPr lang="fr-FR" dirty="0" err="1">
                <a:solidFill>
                  <a:schemeClr val="dk1"/>
                </a:solidFill>
              </a:rPr>
              <a:t>map-reduce</a:t>
            </a:r>
            <a:endParaRPr dirty="0">
              <a:solidFill>
                <a:schemeClr val="dk1"/>
              </a:solidFill>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3</a:t>
            </a:fld>
            <a:endParaRPr/>
          </a:p>
        </p:txBody>
      </p:sp>
    </p:spTree>
    <p:extLst>
      <p:ext uri="{BB962C8B-B14F-4D97-AF65-F5344CB8AC3E}">
        <p14:creationId xmlns:p14="http://schemas.microsoft.com/office/powerpoint/2010/main" val="2474587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Stream Processing Fundamentals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54" name="Google Shape;154;p32"/>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38761D"/>
                </a:solidFill>
              </a:rPr>
              <a:t>Stream Processing Design Points</a:t>
            </a:r>
            <a:endParaRPr>
              <a:solidFill>
                <a:srgbClr val="38761D"/>
              </a:solidFill>
            </a:endParaRPr>
          </a:p>
          <a:p>
            <a:pPr marL="457200" lvl="0" indent="-342900" algn="l" rtl="0">
              <a:spcBef>
                <a:spcPts val="1600"/>
              </a:spcBef>
              <a:spcAft>
                <a:spcPts val="0"/>
              </a:spcAft>
              <a:buSzPts val="1800"/>
              <a:buChar char="➢"/>
            </a:pPr>
            <a:r>
              <a:rPr lang="fr">
                <a:solidFill>
                  <a:schemeClr val="dk1"/>
                </a:solidFill>
              </a:rPr>
              <a:t>Events processing: Calcul déclenché à chaque événement</a:t>
            </a:r>
            <a:endParaRPr>
              <a:solidFill>
                <a:schemeClr val="dk1"/>
              </a:solidFill>
            </a:endParaRPr>
          </a:p>
          <a:p>
            <a:pPr marL="457200" marR="0" lvl="0" indent="0" algn="l" rtl="0">
              <a:lnSpc>
                <a:spcPct val="115000"/>
              </a:lnSpc>
              <a:spcBef>
                <a:spcPts val="1600"/>
              </a:spcBef>
              <a:spcAft>
                <a:spcPts val="1600"/>
              </a:spcAft>
              <a:buNone/>
            </a:pPr>
            <a:endParaRPr>
              <a:solidFill>
                <a:schemeClr val="dk1"/>
              </a:solidFill>
            </a:endParaRPr>
          </a:p>
        </p:txBody>
      </p:sp>
      <p:sp>
        <p:nvSpPr>
          <p:cNvPr id="155" name="Google Shape;15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30</a:t>
            </a:fld>
            <a:endParaRPr/>
          </a:p>
        </p:txBody>
      </p:sp>
      <p:pic>
        <p:nvPicPr>
          <p:cNvPr id="156" name="Google Shape;156;p32"/>
          <p:cNvPicPr preferRelativeResize="0"/>
          <p:nvPr/>
        </p:nvPicPr>
        <p:blipFill>
          <a:blip r:embed="rId3">
            <a:alphaModFix/>
          </a:blip>
          <a:stretch>
            <a:fillRect/>
          </a:stretch>
        </p:blipFill>
        <p:spPr>
          <a:xfrm>
            <a:off x="1491837" y="2037973"/>
            <a:ext cx="6160326" cy="1983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Stream Processing Fundamentals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62" name="Google Shape;162;p33"/>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38761D"/>
                </a:solidFill>
              </a:rPr>
              <a:t>Stream Processing Design Points</a:t>
            </a:r>
            <a:endParaRPr>
              <a:solidFill>
                <a:srgbClr val="38761D"/>
              </a:solidFill>
            </a:endParaRPr>
          </a:p>
          <a:p>
            <a:pPr marL="457200" lvl="0" indent="-342900" algn="l" rtl="0">
              <a:spcBef>
                <a:spcPts val="1600"/>
              </a:spcBef>
              <a:spcAft>
                <a:spcPts val="0"/>
              </a:spcAft>
              <a:buSzPts val="1800"/>
              <a:buChar char="➢"/>
            </a:pPr>
            <a:r>
              <a:rPr lang="fr">
                <a:solidFill>
                  <a:schemeClr val="dk1"/>
                </a:solidFill>
              </a:rPr>
              <a:t>Microbatches processing: Attendre pour accumuler de petits lots de données d'entrée pour déclencher le calcul</a:t>
            </a:r>
            <a:endParaRPr>
              <a:solidFill>
                <a:schemeClr val="dk1"/>
              </a:solidFill>
            </a:endParaRPr>
          </a:p>
        </p:txBody>
      </p:sp>
      <p:sp>
        <p:nvSpPr>
          <p:cNvPr id="163" name="Google Shape;16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31</a:t>
            </a:fld>
            <a:endParaRPr/>
          </a:p>
        </p:txBody>
      </p:sp>
      <p:pic>
        <p:nvPicPr>
          <p:cNvPr id="164" name="Google Shape;164;p33"/>
          <p:cNvPicPr preferRelativeResize="0"/>
          <p:nvPr/>
        </p:nvPicPr>
        <p:blipFill>
          <a:blip r:embed="rId3">
            <a:alphaModFix/>
          </a:blip>
          <a:stretch>
            <a:fillRect/>
          </a:stretch>
        </p:blipFill>
        <p:spPr>
          <a:xfrm>
            <a:off x="1289063" y="2209675"/>
            <a:ext cx="6565875" cy="183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 dirty="0">
                <a:solidFill>
                  <a:srgbClr val="4A86E8"/>
                </a:solidFill>
              </a:rPr>
              <a:t>Stream </a:t>
            </a:r>
            <a:r>
              <a:rPr lang="fr" dirty="0" err="1">
                <a:solidFill>
                  <a:srgbClr val="4A86E8"/>
                </a:solidFill>
              </a:rPr>
              <a:t>Processing</a:t>
            </a:r>
            <a:r>
              <a:rPr lang="fr" dirty="0">
                <a:solidFill>
                  <a:srgbClr val="4A86E8"/>
                </a:solidFill>
              </a:rPr>
              <a:t> Fundamentals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Des centaines d'entreprises utilisent désormais </a:t>
            </a:r>
            <a:r>
              <a:rPr lang="fr-FR" b="1" dirty="0" err="1">
                <a:solidFill>
                  <a:srgbClr val="38761D"/>
                </a:solidFill>
              </a:rPr>
              <a:t>DStreams</a:t>
            </a:r>
            <a:r>
              <a:rPr lang="fr-FR" dirty="0">
                <a:solidFill>
                  <a:schemeClr val="dk1"/>
                </a:solidFill>
              </a:rPr>
              <a:t> en production pour de grandes applications en temps réel, traitant souvent des téraoctets de données par heure. </a:t>
            </a:r>
          </a:p>
          <a:p>
            <a:pPr lvl="0">
              <a:spcBef>
                <a:spcPts val="1600"/>
              </a:spcBef>
            </a:pPr>
            <a:r>
              <a:rPr lang="fr-FR" dirty="0">
                <a:solidFill>
                  <a:schemeClr val="dk1"/>
                </a:solidFill>
              </a:rPr>
              <a:t>Tout comme l'API </a:t>
            </a:r>
            <a:r>
              <a:rPr lang="fr-FR" b="1" dirty="0">
                <a:solidFill>
                  <a:srgbClr val="38761D"/>
                </a:solidFill>
              </a:rPr>
              <a:t>RDD</a:t>
            </a:r>
            <a:r>
              <a:rPr lang="fr-FR" dirty="0">
                <a:solidFill>
                  <a:schemeClr val="dk1"/>
                </a:solidFill>
              </a:rPr>
              <a:t> (</a:t>
            </a:r>
            <a:r>
              <a:rPr lang="fr-FR" dirty="0" err="1">
                <a:solidFill>
                  <a:schemeClr val="dk1"/>
                </a:solidFill>
              </a:rPr>
              <a:t>Resilient</a:t>
            </a:r>
            <a:r>
              <a:rPr lang="fr-FR" dirty="0">
                <a:solidFill>
                  <a:schemeClr val="dk1"/>
                </a:solidFill>
              </a:rPr>
              <a:t> </a:t>
            </a:r>
            <a:r>
              <a:rPr lang="fr-FR" dirty="0" err="1">
                <a:solidFill>
                  <a:schemeClr val="dk1"/>
                </a:solidFill>
              </a:rPr>
              <a:t>Distributed</a:t>
            </a:r>
            <a:r>
              <a:rPr lang="fr-FR" dirty="0">
                <a:solidFill>
                  <a:schemeClr val="dk1"/>
                </a:solidFill>
              </a:rPr>
              <a:t> </a:t>
            </a:r>
            <a:r>
              <a:rPr lang="fr-FR" dirty="0" err="1">
                <a:solidFill>
                  <a:schemeClr val="dk1"/>
                </a:solidFill>
              </a:rPr>
              <a:t>Dataset</a:t>
            </a:r>
            <a:r>
              <a:rPr lang="fr-FR" dirty="0">
                <a:solidFill>
                  <a:schemeClr val="dk1"/>
                </a:solidFill>
              </a:rPr>
              <a:t>), l'API </a:t>
            </a:r>
            <a:r>
              <a:rPr lang="fr-FR" b="1" dirty="0" err="1">
                <a:solidFill>
                  <a:srgbClr val="38761D"/>
                </a:solidFill>
              </a:rPr>
              <a:t>DStreams</a:t>
            </a:r>
            <a:r>
              <a:rPr lang="fr-FR" dirty="0">
                <a:solidFill>
                  <a:schemeClr val="dk1"/>
                </a:solidFill>
              </a:rPr>
              <a:t> est basée sur des opérations de niveau relativement bas sur des objets Java/Python qui limitent les opportunités d'optimisation de niveau supérieur.</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4</a:t>
            </a:fld>
            <a:endParaRPr/>
          </a:p>
        </p:txBody>
      </p:sp>
    </p:spTree>
    <p:extLst>
      <p:ext uri="{BB962C8B-B14F-4D97-AF65-F5344CB8AC3E}">
        <p14:creationId xmlns:p14="http://schemas.microsoft.com/office/powerpoint/2010/main" val="291953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 dirty="0">
                <a:solidFill>
                  <a:srgbClr val="4A86E8"/>
                </a:solidFill>
              </a:rPr>
              <a:t>Stream </a:t>
            </a:r>
            <a:r>
              <a:rPr lang="fr" dirty="0" err="1">
                <a:solidFill>
                  <a:srgbClr val="4A86E8"/>
                </a:solidFill>
              </a:rPr>
              <a:t>Processing</a:t>
            </a:r>
            <a:r>
              <a:rPr lang="fr" dirty="0">
                <a:solidFill>
                  <a:srgbClr val="4A86E8"/>
                </a:solidFill>
              </a:rPr>
              <a:t> Fundamentals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Ainsi, en 2016, le projet </a:t>
            </a:r>
            <a:r>
              <a:rPr lang="fr-FR" dirty="0" err="1">
                <a:solidFill>
                  <a:schemeClr val="dk1"/>
                </a:solidFill>
              </a:rPr>
              <a:t>Spark</a:t>
            </a:r>
            <a:r>
              <a:rPr lang="fr-FR" dirty="0">
                <a:solidFill>
                  <a:schemeClr val="dk1"/>
                </a:solidFill>
              </a:rPr>
              <a:t> a ajouté </a:t>
            </a:r>
            <a:r>
              <a:rPr lang="fr-FR" b="1" dirty="0" err="1">
                <a:solidFill>
                  <a:srgbClr val="38761D"/>
                </a:solidFill>
              </a:rPr>
              <a:t>Structured</a:t>
            </a:r>
            <a:r>
              <a:rPr lang="fr-FR" b="1" dirty="0">
                <a:solidFill>
                  <a:srgbClr val="38761D"/>
                </a:solidFill>
              </a:rPr>
              <a:t> Streaming</a:t>
            </a:r>
            <a:r>
              <a:rPr lang="fr-FR" dirty="0">
                <a:solidFill>
                  <a:schemeClr val="dk1"/>
                </a:solidFill>
              </a:rPr>
              <a:t>, une nouvelle API de streaming construite directement sur </a:t>
            </a:r>
            <a:r>
              <a:rPr lang="fr-FR" b="1" dirty="0" err="1">
                <a:solidFill>
                  <a:srgbClr val="38761D"/>
                </a:solidFill>
              </a:rPr>
              <a:t>DataFrames</a:t>
            </a:r>
            <a:r>
              <a:rPr lang="fr-FR" dirty="0">
                <a:solidFill>
                  <a:schemeClr val="dk1"/>
                </a:solidFill>
              </a:rPr>
              <a:t> qui prend en charge à la fois des optimisations riches et une intégration nettement plus simple avec d'autres codes </a:t>
            </a:r>
            <a:r>
              <a:rPr lang="fr-FR" dirty="0" err="1">
                <a:solidFill>
                  <a:schemeClr val="dk1"/>
                </a:solidFill>
              </a:rPr>
              <a:t>DataFrame</a:t>
            </a:r>
            <a:r>
              <a:rPr lang="fr-FR" dirty="0">
                <a:solidFill>
                  <a:schemeClr val="dk1"/>
                </a:solidFill>
              </a:rPr>
              <a:t> et </a:t>
            </a:r>
            <a:r>
              <a:rPr lang="fr-FR" dirty="0" err="1">
                <a:solidFill>
                  <a:schemeClr val="dk1"/>
                </a:solidFill>
              </a:rPr>
              <a:t>Dataset</a:t>
            </a:r>
            <a:r>
              <a:rPr lang="fr-FR" dirty="0">
                <a:solidFill>
                  <a:schemeClr val="dk1"/>
                </a:solidFill>
              </a:rPr>
              <a:t>.</a:t>
            </a:r>
          </a:p>
          <a:p>
            <a:pPr lvl="0">
              <a:spcBef>
                <a:spcPts val="1600"/>
              </a:spcBef>
            </a:pPr>
            <a:r>
              <a:rPr lang="fr-FR" dirty="0">
                <a:solidFill>
                  <a:schemeClr val="dk1"/>
                </a:solidFill>
              </a:rPr>
              <a:t>L'API de streaming structuré a été marquée comme stable dans Apache </a:t>
            </a:r>
            <a:r>
              <a:rPr lang="fr-FR" b="1" dirty="0" err="1">
                <a:solidFill>
                  <a:srgbClr val="38761D"/>
                </a:solidFill>
              </a:rPr>
              <a:t>Spark</a:t>
            </a:r>
            <a:r>
              <a:rPr lang="fr-FR" b="1" dirty="0">
                <a:solidFill>
                  <a:srgbClr val="38761D"/>
                </a:solidFill>
              </a:rPr>
              <a:t> 2.2 </a:t>
            </a:r>
            <a:r>
              <a:rPr lang="fr-FR" dirty="0">
                <a:solidFill>
                  <a:schemeClr val="dk1"/>
                </a:solidFill>
              </a:rPr>
              <a:t>et a également été rapidement adoptée par la communauté </a:t>
            </a:r>
            <a:r>
              <a:rPr lang="fr-FR" dirty="0" err="1">
                <a:solidFill>
                  <a:schemeClr val="dk1"/>
                </a:solidFill>
              </a:rPr>
              <a:t>Spark</a:t>
            </a:r>
            <a:r>
              <a:rPr lang="fr-FR" dirty="0">
                <a:solidFill>
                  <a:schemeClr val="dk1"/>
                </a:solidFill>
              </a:rPr>
              <a:t>.</a:t>
            </a:r>
          </a:p>
          <a:p>
            <a:pPr lvl="0">
              <a:spcBef>
                <a:spcPts val="1600"/>
              </a:spcBef>
            </a:pPr>
            <a:r>
              <a:rPr lang="fr-FR" dirty="0">
                <a:solidFill>
                  <a:schemeClr val="dk1"/>
                </a:solidFill>
              </a:rPr>
              <a:t>Tout comme les RDD par rapport aux </a:t>
            </a:r>
            <a:r>
              <a:rPr lang="fr-FR" dirty="0" err="1">
                <a:solidFill>
                  <a:schemeClr val="dk1"/>
                </a:solidFill>
              </a:rPr>
              <a:t>DataFrames</a:t>
            </a:r>
            <a:r>
              <a:rPr lang="fr-FR" dirty="0">
                <a:solidFill>
                  <a:schemeClr val="dk1"/>
                </a:solidFill>
              </a:rPr>
              <a:t>, le streaming structuré offre un sur-ensemble de la majorité des fonctionnalités de </a:t>
            </a:r>
            <a:r>
              <a:rPr lang="fr-FR" dirty="0" err="1">
                <a:solidFill>
                  <a:schemeClr val="dk1"/>
                </a:solidFill>
              </a:rPr>
              <a:t>DStreams</a:t>
            </a:r>
            <a:r>
              <a:rPr lang="fr-FR" dirty="0">
                <a:solidFill>
                  <a:schemeClr val="dk1"/>
                </a:solidFill>
              </a:rPr>
              <a:t> et fonctionnera souvent mieux grâce à la génération de code et à l'optimiseur </a:t>
            </a:r>
            <a:r>
              <a:rPr lang="fr-FR" dirty="0" err="1">
                <a:solidFill>
                  <a:schemeClr val="dk1"/>
                </a:solidFill>
              </a:rPr>
              <a:t>Catalyst</a:t>
            </a:r>
            <a:r>
              <a:rPr lang="fr-FR" dirty="0">
                <a:solidFill>
                  <a:schemeClr val="dk1"/>
                </a:solidFill>
              </a:rPr>
              <a:t>.</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5</a:t>
            </a:fld>
            <a:endParaRPr/>
          </a:p>
        </p:txBody>
      </p:sp>
    </p:spTree>
    <p:extLst>
      <p:ext uri="{BB962C8B-B14F-4D97-AF65-F5344CB8AC3E}">
        <p14:creationId xmlns:p14="http://schemas.microsoft.com/office/powerpoint/2010/main" val="151231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4A86E8"/>
                </a:solidFill>
              </a:rPr>
              <a:t>Stream </a:t>
            </a:r>
            <a:r>
              <a:rPr lang="fr" dirty="0" err="1">
                <a:solidFill>
                  <a:srgbClr val="4A86E8"/>
                </a:solidFill>
              </a:rPr>
              <a:t>Processing</a:t>
            </a:r>
            <a:r>
              <a:rPr lang="fr" dirty="0">
                <a:solidFill>
                  <a:srgbClr val="4A86E8"/>
                </a:solidFill>
              </a:rPr>
              <a:t> Fundamentals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solidFill>
                  <a:srgbClr val="38761D"/>
                </a:solidFill>
              </a:rPr>
              <a:t>Streaming </a:t>
            </a:r>
            <a:r>
              <a:rPr lang="fr" dirty="0" err="1">
                <a:solidFill>
                  <a:srgbClr val="38761D"/>
                </a:solidFill>
              </a:rPr>
              <a:t>processing</a:t>
            </a:r>
            <a:endParaRPr dirty="0">
              <a:solidFill>
                <a:srgbClr val="38761D"/>
              </a:solidFill>
            </a:endParaRPr>
          </a:p>
          <a:p>
            <a:pPr marL="457200" marR="0" lvl="0" indent="-342900" algn="l" rtl="0">
              <a:lnSpc>
                <a:spcPct val="115000"/>
              </a:lnSpc>
              <a:spcBef>
                <a:spcPts val="1600"/>
              </a:spcBef>
              <a:spcAft>
                <a:spcPts val="0"/>
              </a:spcAft>
              <a:buSzPts val="1800"/>
              <a:buChar char="➢"/>
            </a:pPr>
            <a:r>
              <a:rPr lang="fr" dirty="0">
                <a:solidFill>
                  <a:schemeClr val="dk1"/>
                </a:solidFill>
              </a:rPr>
              <a:t>Stream </a:t>
            </a:r>
            <a:r>
              <a:rPr lang="fr" dirty="0" err="1">
                <a:solidFill>
                  <a:schemeClr val="dk1"/>
                </a:solidFill>
              </a:rPr>
              <a:t>processing</a:t>
            </a:r>
            <a:r>
              <a:rPr lang="fr" dirty="0">
                <a:solidFill>
                  <a:schemeClr val="dk1"/>
                </a:solidFill>
              </a:rPr>
              <a:t> est l’incorporation des nouvelles données de manière continue pour écrire un résultat</a:t>
            </a:r>
            <a:endParaRPr dirty="0">
              <a:solidFill>
                <a:schemeClr val="dk1"/>
              </a:solidFill>
            </a:endParaRPr>
          </a:p>
          <a:p>
            <a:pPr marL="457200" marR="0" lvl="0" indent="-342900" algn="l" rtl="0">
              <a:lnSpc>
                <a:spcPct val="115000"/>
              </a:lnSpc>
              <a:spcBef>
                <a:spcPts val="0"/>
              </a:spcBef>
              <a:spcAft>
                <a:spcPts val="0"/>
              </a:spcAft>
              <a:buSzPts val="1800"/>
              <a:buChar char="➢"/>
            </a:pPr>
            <a:r>
              <a:rPr lang="fr" dirty="0">
                <a:solidFill>
                  <a:schemeClr val="dk1"/>
                </a:solidFill>
              </a:rPr>
              <a:t>En Streaming </a:t>
            </a:r>
            <a:r>
              <a:rPr lang="fr" dirty="0">
                <a:solidFill>
                  <a:srgbClr val="38761D"/>
                </a:solidFill>
              </a:rPr>
              <a:t>“input data”</a:t>
            </a:r>
            <a:r>
              <a:rPr lang="fr" dirty="0">
                <a:solidFill>
                  <a:schemeClr val="dk1"/>
                </a:solidFill>
              </a:rPr>
              <a:t> n’ont pas de bornes, pas un début ou une fin prédéterminée </a:t>
            </a:r>
            <a:endParaRPr dirty="0">
              <a:solidFill>
                <a:schemeClr val="dk1"/>
              </a:solidFill>
            </a:endParaRPr>
          </a:p>
          <a:p>
            <a:pPr marL="457200" marR="0" lvl="0" indent="-342900" algn="l" rtl="0">
              <a:lnSpc>
                <a:spcPct val="115000"/>
              </a:lnSpc>
              <a:spcBef>
                <a:spcPts val="0"/>
              </a:spcBef>
              <a:spcAft>
                <a:spcPts val="0"/>
              </a:spcAft>
              <a:buSzPts val="1800"/>
              <a:buChar char="➢"/>
            </a:pPr>
            <a:r>
              <a:rPr lang="fr" dirty="0">
                <a:solidFill>
                  <a:schemeClr val="dk1"/>
                </a:solidFill>
              </a:rPr>
              <a:t>C’est une série d'événements qui arrive au système de </a:t>
            </a:r>
            <a:r>
              <a:rPr lang="fr" dirty="0" err="1">
                <a:solidFill>
                  <a:schemeClr val="dk1"/>
                </a:solidFill>
              </a:rPr>
              <a:t>processing</a:t>
            </a:r>
            <a:r>
              <a:rPr lang="fr" dirty="0">
                <a:solidFill>
                  <a:schemeClr val="dk1"/>
                </a:solidFill>
              </a:rPr>
              <a:t> de </a:t>
            </a:r>
            <a:r>
              <a:rPr lang="fr" dirty="0" err="1">
                <a:solidFill>
                  <a:schemeClr val="dk1"/>
                </a:solidFill>
              </a:rPr>
              <a:t>stream</a:t>
            </a:r>
            <a:r>
              <a:rPr lang="fr" dirty="0">
                <a:solidFill>
                  <a:schemeClr val="dk1"/>
                </a:solidFill>
              </a:rPr>
              <a:t> (</a:t>
            </a:r>
            <a:r>
              <a:rPr lang="fr" dirty="0" err="1">
                <a:solidFill>
                  <a:schemeClr val="dk1"/>
                </a:solidFill>
              </a:rPr>
              <a:t>Spark</a:t>
            </a:r>
            <a:r>
              <a:rPr lang="fr" dirty="0">
                <a:solidFill>
                  <a:schemeClr val="dk1"/>
                </a:solidFill>
              </a:rPr>
              <a:t> streaming, Kafka </a:t>
            </a:r>
            <a:r>
              <a:rPr lang="fr" dirty="0" err="1">
                <a:solidFill>
                  <a:schemeClr val="dk1"/>
                </a:solidFill>
              </a:rPr>
              <a:t>stream</a:t>
            </a:r>
            <a:r>
              <a:rPr lang="fr" dirty="0">
                <a:solidFill>
                  <a:schemeClr val="dk1"/>
                </a:solidFill>
              </a:rPr>
              <a:t> ...</a:t>
            </a:r>
            <a:r>
              <a:rPr lang="fr" dirty="0" err="1">
                <a:solidFill>
                  <a:schemeClr val="dk1"/>
                </a:solidFill>
              </a:rPr>
              <a:t>etc</a:t>
            </a:r>
            <a:r>
              <a:rPr lang="fr" dirty="0">
                <a:solidFill>
                  <a:schemeClr val="dk1"/>
                </a:solidFill>
              </a:rPr>
              <a:t>)</a:t>
            </a:r>
            <a:endParaRPr dirty="0">
              <a:solidFill>
                <a:schemeClr val="dk1"/>
              </a:solidFill>
            </a:endParaRPr>
          </a:p>
          <a:p>
            <a:pPr marL="457200" marR="0" lvl="0" indent="-342900" algn="l" rtl="0">
              <a:lnSpc>
                <a:spcPct val="115000"/>
              </a:lnSpc>
              <a:spcBef>
                <a:spcPts val="0"/>
              </a:spcBef>
              <a:spcAft>
                <a:spcPts val="0"/>
              </a:spcAft>
              <a:buSzPts val="1800"/>
              <a:buChar char="➢"/>
            </a:pPr>
            <a:r>
              <a:rPr lang="fr" dirty="0">
                <a:solidFill>
                  <a:schemeClr val="dk1"/>
                </a:solidFill>
              </a:rPr>
              <a:t>L’application utilisateur applique différents calculs sur ces événements </a:t>
            </a:r>
            <a:endParaRPr dirty="0">
              <a:solidFill>
                <a:schemeClr val="dk1"/>
              </a:solidFill>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6</a:t>
            </a:fld>
            <a:endParaRPr/>
          </a:p>
        </p:txBody>
      </p:sp>
    </p:spTree>
    <p:extLst>
      <p:ext uri="{BB962C8B-B14F-4D97-AF65-F5344CB8AC3E}">
        <p14:creationId xmlns:p14="http://schemas.microsoft.com/office/powerpoint/2010/main" val="290867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4A86E8"/>
                </a:solidFill>
              </a:rPr>
              <a:t>Stream </a:t>
            </a:r>
            <a:r>
              <a:rPr lang="fr" dirty="0" err="1">
                <a:solidFill>
                  <a:srgbClr val="4A86E8"/>
                </a:solidFill>
              </a:rPr>
              <a:t>Processing</a:t>
            </a:r>
            <a:r>
              <a:rPr lang="fr" dirty="0">
                <a:solidFill>
                  <a:srgbClr val="4A86E8"/>
                </a:solidFill>
              </a:rPr>
              <a:t> Fundamentals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 dirty="0">
                <a:solidFill>
                  <a:schemeClr val="dk1"/>
                </a:solidFill>
              </a:rPr>
              <a:t>Stream </a:t>
            </a:r>
            <a:r>
              <a:rPr lang="fr" dirty="0" err="1">
                <a:solidFill>
                  <a:schemeClr val="dk1"/>
                </a:solidFill>
              </a:rPr>
              <a:t>processing</a:t>
            </a:r>
            <a:r>
              <a:rPr lang="fr" dirty="0">
                <a:solidFill>
                  <a:schemeClr val="dk1"/>
                </a:solidFill>
              </a:rPr>
              <a:t> </a:t>
            </a:r>
            <a:r>
              <a:rPr lang="fr-FR" dirty="0">
                <a:solidFill>
                  <a:schemeClr val="dk1"/>
                </a:solidFill>
              </a:rPr>
              <a:t>est l'acte d'incorporer continuellement de nouvelles données pour calculer un résultat. </a:t>
            </a:r>
          </a:p>
          <a:p>
            <a:pPr lvl="0">
              <a:spcBef>
                <a:spcPts val="1600"/>
              </a:spcBef>
            </a:pPr>
            <a:r>
              <a:rPr lang="fr-FR" dirty="0">
                <a:solidFill>
                  <a:schemeClr val="dk1"/>
                </a:solidFill>
              </a:rPr>
              <a:t>Dans le traitement de flux, les données d'entrée sont illimitées et n'ont pas de début ni de fin prédéterminés. </a:t>
            </a:r>
          </a:p>
          <a:p>
            <a:pPr lvl="0">
              <a:spcBef>
                <a:spcPts val="1600"/>
              </a:spcBef>
            </a:pPr>
            <a:r>
              <a:rPr lang="fr-FR" dirty="0">
                <a:solidFill>
                  <a:schemeClr val="dk1"/>
                </a:solidFill>
              </a:rPr>
              <a:t>Il forme simplement une série d'événements qui arrivent au système de traitement de flux (par exemple, des transactions par carte de crédit, des clics sur un site Web ou des lectures de capteurs à partir d'appareils de l'Internet des objets [</a:t>
            </a:r>
            <a:r>
              <a:rPr lang="fr-FR" dirty="0" err="1">
                <a:solidFill>
                  <a:schemeClr val="dk1"/>
                </a:solidFill>
              </a:rPr>
              <a:t>IoT</a:t>
            </a:r>
            <a:r>
              <a:rPr lang="fr-FR" dirty="0">
                <a:solidFill>
                  <a:schemeClr val="dk1"/>
                </a:solidFill>
              </a:rPr>
              <a:t>]).</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7</a:t>
            </a:fld>
            <a:endParaRPr/>
          </a:p>
        </p:txBody>
      </p:sp>
    </p:spTree>
    <p:extLst>
      <p:ext uri="{BB962C8B-B14F-4D97-AF65-F5344CB8AC3E}">
        <p14:creationId xmlns:p14="http://schemas.microsoft.com/office/powerpoint/2010/main" val="133546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Stream Processing Fundamentals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solidFill>
                  <a:srgbClr val="38761D"/>
                </a:solidFill>
              </a:rPr>
              <a:t>Cas d’usage Stream </a:t>
            </a:r>
            <a:r>
              <a:rPr lang="fr" dirty="0" err="1">
                <a:solidFill>
                  <a:srgbClr val="38761D"/>
                </a:solidFill>
              </a:rPr>
              <a:t>processing</a:t>
            </a:r>
            <a:endParaRPr dirty="0">
              <a:solidFill>
                <a:srgbClr val="38761D"/>
              </a:solidFill>
            </a:endParaRPr>
          </a:p>
          <a:p>
            <a:pPr lvl="0">
              <a:spcBef>
                <a:spcPts val="1600"/>
              </a:spcBef>
            </a:pPr>
            <a:r>
              <a:rPr lang="fr-FR" dirty="0">
                <a:solidFill>
                  <a:schemeClr val="dk1"/>
                </a:solidFill>
              </a:rPr>
              <a:t>Nous avons défini le traitement de flux comme le traitement incrémentiel d'ensembles de données illimités, mais c'est une façon étrange de motiver un cas d'utilisation. </a:t>
            </a:r>
          </a:p>
          <a:p>
            <a:pPr lvl="0">
              <a:spcBef>
                <a:spcPts val="1600"/>
              </a:spcBef>
            </a:pPr>
            <a:r>
              <a:rPr lang="fr-FR" dirty="0">
                <a:solidFill>
                  <a:schemeClr val="dk1"/>
                </a:solidFill>
              </a:rPr>
              <a:t>Avant d'aborder les avantages et les inconvénients de la diffusion en continu, expliquons pourquoi vous pourriez vouloir utiliser la diffusion en continu. </a:t>
            </a:r>
          </a:p>
          <a:p>
            <a:pPr lvl="0">
              <a:spcBef>
                <a:spcPts val="1600"/>
              </a:spcBef>
            </a:pPr>
            <a:r>
              <a:rPr lang="fr-FR" dirty="0">
                <a:solidFill>
                  <a:schemeClr val="dk1"/>
                </a:solidFill>
              </a:rPr>
              <a:t>Nous allons décrire six cas d'utilisation courants avec des exigences différentes du système de traitement de flux sous-jacent.</a:t>
            </a:r>
            <a:endParaRPr dirty="0">
              <a:solidFill>
                <a:schemeClr val="dk1"/>
              </a:solidFill>
            </a:endParaRP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solidFill>
                  <a:srgbClr val="4A86E8"/>
                </a:solidFill>
              </a:rPr>
              <a:t>Stream Processing Fundamentals</a:t>
            </a: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126" name="Google Shape;126;p28"/>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solidFill>
                  <a:srgbClr val="38761D"/>
                </a:solidFill>
              </a:rPr>
              <a:t>Cas d’usage Stream </a:t>
            </a:r>
            <a:r>
              <a:rPr lang="fr" dirty="0" err="1">
                <a:solidFill>
                  <a:srgbClr val="38761D"/>
                </a:solidFill>
              </a:rPr>
              <a:t>processing</a:t>
            </a:r>
            <a:endParaRPr dirty="0">
              <a:solidFill>
                <a:srgbClr val="38761D"/>
              </a:solidFill>
            </a:endParaRPr>
          </a:p>
          <a:p>
            <a:pPr marL="457200" marR="0" lvl="0" indent="-342900" algn="l" rtl="0">
              <a:lnSpc>
                <a:spcPct val="115000"/>
              </a:lnSpc>
              <a:spcBef>
                <a:spcPts val="1600"/>
              </a:spcBef>
              <a:spcAft>
                <a:spcPts val="0"/>
              </a:spcAft>
              <a:buSzPts val="1800"/>
              <a:buChar char="➢"/>
            </a:pPr>
            <a:r>
              <a:rPr lang="fr" dirty="0">
                <a:solidFill>
                  <a:schemeClr val="dk1"/>
                </a:solidFill>
              </a:rPr>
              <a:t>Notification and </a:t>
            </a:r>
            <a:r>
              <a:rPr lang="fr" dirty="0" err="1">
                <a:solidFill>
                  <a:schemeClr val="dk1"/>
                </a:solidFill>
              </a:rPr>
              <a:t>alerting</a:t>
            </a:r>
            <a:endParaRPr dirty="0">
              <a:solidFill>
                <a:schemeClr val="dk1"/>
              </a:solidFill>
            </a:endParaRPr>
          </a:p>
          <a:p>
            <a:pPr marL="914400" marR="0" lvl="1" indent="-317500" algn="l" rtl="0">
              <a:lnSpc>
                <a:spcPct val="115000"/>
              </a:lnSpc>
              <a:spcBef>
                <a:spcPts val="0"/>
              </a:spcBef>
              <a:spcAft>
                <a:spcPts val="0"/>
              </a:spcAft>
              <a:buSzPts val="1400"/>
              <a:buChar char="○"/>
            </a:pPr>
            <a:r>
              <a:rPr lang="fr" dirty="0"/>
              <a:t>Pour certains événements en entrée une alerte ou notification est déclenchée ( Réception d’un flux, d’une requêtes, d’un tweet ..</a:t>
            </a:r>
            <a:r>
              <a:rPr lang="fr" dirty="0" err="1"/>
              <a:t>etc</a:t>
            </a:r>
            <a:r>
              <a:rPr lang="fr" dirty="0"/>
              <a:t>)</a:t>
            </a:r>
            <a:br>
              <a:rPr lang="fr" dirty="0"/>
            </a:br>
            <a:endParaRPr dirty="0"/>
          </a:p>
          <a:p>
            <a:pPr marL="457200" marR="0" lvl="0" indent="-342900" algn="l" rtl="0">
              <a:lnSpc>
                <a:spcPct val="115000"/>
              </a:lnSpc>
              <a:spcBef>
                <a:spcPts val="0"/>
              </a:spcBef>
              <a:spcAft>
                <a:spcPts val="0"/>
              </a:spcAft>
              <a:buSzPts val="1800"/>
              <a:buChar char="➢"/>
            </a:pPr>
            <a:r>
              <a:rPr lang="fr" dirty="0">
                <a:solidFill>
                  <a:schemeClr val="dk1"/>
                </a:solidFill>
              </a:rPr>
              <a:t>Real Time </a:t>
            </a:r>
            <a:r>
              <a:rPr lang="fr" dirty="0" err="1">
                <a:solidFill>
                  <a:schemeClr val="dk1"/>
                </a:solidFill>
              </a:rPr>
              <a:t>reporting</a:t>
            </a:r>
            <a:endParaRPr dirty="0"/>
          </a:p>
          <a:p>
            <a:pPr marL="914400" marR="0" lvl="1" indent="-317500" algn="l" rtl="0">
              <a:lnSpc>
                <a:spcPct val="115000"/>
              </a:lnSpc>
              <a:spcBef>
                <a:spcPts val="0"/>
              </a:spcBef>
              <a:spcAft>
                <a:spcPts val="0"/>
              </a:spcAft>
              <a:buSzPts val="1400"/>
              <a:buChar char="○"/>
            </a:pPr>
            <a:r>
              <a:rPr lang="fr" dirty="0">
                <a:solidFill>
                  <a:schemeClr val="dk1"/>
                </a:solidFill>
              </a:rPr>
              <a:t>Beaucoup d</a:t>
            </a:r>
            <a:r>
              <a:rPr lang="fr" dirty="0"/>
              <a:t>’organisations des systèmes de streaming pour créer des </a:t>
            </a:r>
            <a:r>
              <a:rPr lang="fr" dirty="0" err="1"/>
              <a:t>dashboard</a:t>
            </a:r>
            <a:r>
              <a:rPr lang="fr" dirty="0"/>
              <a:t> en temps réel ( </a:t>
            </a:r>
            <a:r>
              <a:rPr lang="fr" dirty="0" err="1"/>
              <a:t>dashboard</a:t>
            </a:r>
            <a:r>
              <a:rPr lang="fr" dirty="0"/>
              <a:t> de monitoring de cluster, de antennes relais ..</a:t>
            </a:r>
            <a:r>
              <a:rPr lang="fr" dirty="0" err="1"/>
              <a:t>etc</a:t>
            </a:r>
            <a:r>
              <a:rPr lang="fr" dirty="0"/>
              <a:t>)</a:t>
            </a:r>
            <a:endParaRPr dirty="0">
              <a:solidFill>
                <a:schemeClr val="dk1"/>
              </a:solidFill>
            </a:endParaRPr>
          </a:p>
        </p:txBody>
      </p:sp>
      <p:sp>
        <p:nvSpPr>
          <p:cNvPr id="127" name="Google Shape;12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9</a:t>
            </a:fld>
            <a:endParaRPr/>
          </a:p>
        </p:txBody>
      </p:sp>
    </p:spTree>
    <p:extLst>
      <p:ext uri="{BB962C8B-B14F-4D97-AF65-F5344CB8AC3E}">
        <p14:creationId xmlns:p14="http://schemas.microsoft.com/office/powerpoint/2010/main" val="325759677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1325</TotalTime>
  <Words>2542</Words>
  <Application>Microsoft Macintosh PowerPoint</Application>
  <PresentationFormat>Affichage à l'écran (16:9)</PresentationFormat>
  <Paragraphs>294</Paragraphs>
  <Slides>31</Slides>
  <Notes>31</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31</vt:i4>
      </vt:variant>
    </vt:vector>
  </HeadingPairs>
  <TitlesOfParts>
    <vt:vector size="36" baseType="lpstr">
      <vt:lpstr>Arial</vt:lpstr>
      <vt:lpstr>Courier New</vt:lpstr>
      <vt:lpstr>Georgia</vt:lpstr>
      <vt:lpstr>Simple Light</vt:lpstr>
      <vt:lpstr>Simple Light</vt:lpstr>
      <vt:lpstr>Apache Spark</vt:lpstr>
      <vt:lpstr>Stream Processing Fundamentals     </vt:lpstr>
      <vt:lpstr>Stream Processing Fundamentals     </vt:lpstr>
      <vt:lpstr>Stream Processing Fundamentals     </vt:lpstr>
      <vt:lpstr>Stream Processing Fundamentals     </vt:lpstr>
      <vt:lpstr>Stream Processing Fundamentals      </vt:lpstr>
      <vt:lpstr>Stream Processing Fundamentals      </vt:lpstr>
      <vt:lpstr>Stream Processing Fundamentals      </vt:lpstr>
      <vt:lpstr>Stream Processing Fundamentals      </vt:lpstr>
      <vt:lpstr>Cas d’usage Stream processing      </vt:lpstr>
      <vt:lpstr>Cas d’usage Stream processing      </vt:lpstr>
      <vt:lpstr>Cas d’usage Stream processing      </vt:lpstr>
      <vt:lpstr>Cas d’usage Stream processing      </vt:lpstr>
      <vt:lpstr>Cas d’usage Stream processing      </vt:lpstr>
      <vt:lpstr>Cas d’usage Stream processing      </vt:lpstr>
      <vt:lpstr>Cas d’usage Stream processing      </vt:lpstr>
      <vt:lpstr>Cas d’usage Stream processing      </vt:lpstr>
      <vt:lpstr>Cas d’usage Stream processing      </vt:lpstr>
      <vt:lpstr>Cas d’usage Stream processing      </vt:lpstr>
      <vt:lpstr>Avantage du Stream Processing      </vt:lpstr>
      <vt:lpstr>Avantage du Stream Processing      </vt:lpstr>
      <vt:lpstr>Avantage du Stream Processing      </vt:lpstr>
      <vt:lpstr>Challenges of stream processing      </vt:lpstr>
      <vt:lpstr>Challenges of stream processing      </vt:lpstr>
      <vt:lpstr>Challenges of stream processing      </vt:lpstr>
      <vt:lpstr>Challenges of stream processing      </vt:lpstr>
      <vt:lpstr>Challenges of stream processing      </vt:lpstr>
      <vt:lpstr>Stream Processing Fundamentals      </vt:lpstr>
      <vt:lpstr>Stream Processing Fundamentals      </vt:lpstr>
      <vt:lpstr>Stream Processing Fundamentals      </vt:lpstr>
      <vt:lpstr>Stream Processing Fundamentals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cp:lastModifiedBy>Microsoft Office User</cp:lastModifiedBy>
  <cp:revision>103</cp:revision>
  <dcterms:modified xsi:type="dcterms:W3CDTF">2021-04-13T11:02:27Z</dcterms:modified>
</cp:coreProperties>
</file>