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32"/>
  </p:notesMasterIdLst>
  <p:sldIdLst>
    <p:sldId id="256" r:id="rId3"/>
    <p:sldId id="265"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69"/>
  </p:normalViewPr>
  <p:slideViewPr>
    <p:cSldViewPr snapToGrid="0">
      <p:cViewPr varScale="1">
        <p:scale>
          <a:sx n="180" d="100"/>
          <a:sy n="180" d="100"/>
        </p:scale>
        <p:origin x="48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18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043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18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109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554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530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4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915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1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629081a65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629081a65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56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df58a157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df58a157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24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629081a65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629081a65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233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629081a65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629081a65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799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629081a65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629081a65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637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df58a157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df58a157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563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fca7ed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0fca7ed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879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0fca7ed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0fca7ed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585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df58a157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df58a157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364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0fca7ed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0fca7ed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036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df58a157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df58a15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32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97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78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79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84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01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8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629081a6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629081a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56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4A86E8"/>
              </a:buClr>
              <a:buSzPts val="1800"/>
              <a:buChar char="➢"/>
              <a:defRPr/>
            </a:lvl1pPr>
            <a:lvl2pPr marL="914400" lvl="1" indent="-317500" rtl="0">
              <a:spcBef>
                <a:spcPts val="1600"/>
              </a:spcBef>
              <a:spcAft>
                <a:spcPts val="0"/>
              </a:spcAft>
              <a:buClr>
                <a:srgbClr val="4A86E8"/>
              </a:buClr>
              <a:buSzPts val="1400"/>
              <a:buChar char="○"/>
              <a:defRPr>
                <a:solidFill>
                  <a:schemeClr val="dk1"/>
                </a:solidFill>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69" name="Google Shape;69;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70" name="Google Shape;70;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5" name="Google Shape;5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57" name="Google Shape;57;p13"/>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solidFill>
                  <a:srgbClr val="4A86E8"/>
                </a:solidFill>
                <a:latin typeface="Georgia"/>
                <a:ea typeface="Georgia"/>
                <a:cs typeface="Georgia"/>
                <a:sym typeface="Georgia"/>
              </a:rPr>
              <a:t>Apache Spark</a:t>
            </a:r>
            <a:endParaRPr>
              <a:solidFill>
                <a:srgbClr val="4A86E8"/>
              </a:solidFill>
              <a:latin typeface="Georgia"/>
              <a:ea typeface="Georgia"/>
              <a:cs typeface="Georgia"/>
              <a:sym typeface="Georgia"/>
            </a:endParaRPr>
          </a:p>
        </p:txBody>
      </p:sp>
      <p:sp>
        <p:nvSpPr>
          <p:cNvPr id="106" name="Google Shape;106;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Apache </a:t>
            </a:r>
            <a:r>
              <a:rPr lang="fr" dirty="0" err="1"/>
              <a:t>Spark</a:t>
            </a:r>
            <a:r>
              <a:rPr lang="fr" dirty="0"/>
              <a:t> Streaming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Leçons tirées de </a:t>
            </a:r>
            <a:r>
              <a:rPr lang="fr-FR" dirty="0" err="1">
                <a:solidFill>
                  <a:srgbClr val="4A86E8"/>
                </a:solidFill>
              </a:rPr>
              <a:t>Spark</a:t>
            </a:r>
            <a:r>
              <a:rPr lang="fr-FR" dirty="0">
                <a:solidFill>
                  <a:srgbClr val="4A86E8"/>
                </a:solidFill>
              </a:rPr>
              <a:t> Streaming (</a:t>
            </a:r>
            <a:r>
              <a:rPr lang="fr-FR" dirty="0" err="1">
                <a:solidFill>
                  <a:srgbClr val="4A86E8"/>
                </a:solidFill>
              </a:rPr>
              <a:t>DStreams</a:t>
            </a:r>
            <a:r>
              <a:rPr lang="fr-FR" dirty="0">
                <a:solidFill>
                  <a:srgbClr val="4A86E8"/>
                </a:solidFill>
              </a:rPr>
              <a:t>)</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Manque de séparation entre les plans logiques et physiques</a:t>
            </a:r>
          </a:p>
          <a:p>
            <a:pPr lvl="1"/>
            <a:r>
              <a:rPr lang="fr-FR" dirty="0" err="1"/>
              <a:t>Spark</a:t>
            </a:r>
            <a:r>
              <a:rPr lang="fr-FR" dirty="0"/>
              <a:t> Streaming exécute les opérations </a:t>
            </a:r>
            <a:r>
              <a:rPr lang="fr-FR" dirty="0" err="1"/>
              <a:t>DStream</a:t>
            </a:r>
            <a:r>
              <a:rPr lang="fr-FR" dirty="0"/>
              <a:t> dans la même séquence dans laquelle elles ont été spécifiées par le développeur. Étant donné que les développeurs spécifient efficacement le plan physique exact, il n'y a pas de place pour des optimisations automatiques, et les développeurs doivent optimiser manuellement leur code pour obtenir les meilleures performances. </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198048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Leçons tirées de </a:t>
            </a:r>
            <a:r>
              <a:rPr lang="fr-FR" dirty="0" err="1">
                <a:solidFill>
                  <a:srgbClr val="4A86E8"/>
                </a:solidFill>
              </a:rPr>
              <a:t>Spark</a:t>
            </a:r>
            <a:r>
              <a:rPr lang="fr-FR" dirty="0">
                <a:solidFill>
                  <a:srgbClr val="4A86E8"/>
                </a:solidFill>
              </a:rPr>
              <a:t> Streaming (</a:t>
            </a:r>
            <a:r>
              <a:rPr lang="fr-FR" dirty="0" err="1">
                <a:solidFill>
                  <a:srgbClr val="4A86E8"/>
                </a:solidFill>
              </a:rPr>
              <a:t>DStreams</a:t>
            </a:r>
            <a:r>
              <a:rPr lang="fr-FR" dirty="0">
                <a:solidFill>
                  <a:srgbClr val="4A86E8"/>
                </a:solidFill>
              </a:rPr>
              <a:t>)</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Manque de support natif d’</a:t>
            </a:r>
            <a:r>
              <a:rPr lang="fr-FR" dirty="0" err="1">
                <a:solidFill>
                  <a:schemeClr val="dk1"/>
                </a:solidFill>
              </a:rPr>
              <a:t>event</a:t>
            </a:r>
            <a:r>
              <a:rPr lang="fr-FR" dirty="0">
                <a:solidFill>
                  <a:schemeClr val="dk1"/>
                </a:solidFill>
              </a:rPr>
              <a:t> time </a:t>
            </a:r>
            <a:r>
              <a:rPr lang="fr-FR" dirty="0" err="1">
                <a:solidFill>
                  <a:schemeClr val="dk1"/>
                </a:solidFill>
              </a:rPr>
              <a:t>window</a:t>
            </a:r>
            <a:endParaRPr lang="fr-FR" dirty="0">
              <a:solidFill>
                <a:schemeClr val="dk1"/>
              </a:solidFill>
            </a:endParaRPr>
          </a:p>
          <a:p>
            <a:pPr lvl="1"/>
            <a:r>
              <a:rPr lang="fr-FR" dirty="0" err="1"/>
              <a:t>DStreams</a:t>
            </a:r>
            <a:r>
              <a:rPr lang="fr-FR" dirty="0"/>
              <a:t> définit les opérations de fenêtre uniquement en fonction de l'heure à laquelle chaque enregistrement est reçu par </a:t>
            </a:r>
            <a:r>
              <a:rPr lang="fr-FR" dirty="0" err="1"/>
              <a:t>Spark</a:t>
            </a:r>
            <a:r>
              <a:rPr lang="fr-FR" dirty="0"/>
              <a:t> Streaming (appelé temps de traitement). Cependant, de nombreux cas d'utilisation doivent calculer des agrégats fenêtrés en fonction de l'heure à laquelle les enregistrements ont été générés (appelée heure de l'événement) plutôt que du moment où ils ont été reçus ou traités. Le manque de prise en charge native des fenêtres événementielles a rendu difficile pour les développeurs de créer de tels pipelines avec </a:t>
            </a:r>
            <a:r>
              <a:rPr lang="fr-FR" dirty="0" err="1"/>
              <a:t>Spark</a:t>
            </a:r>
            <a:r>
              <a:rPr lang="fr-FR" dirty="0"/>
              <a:t> Streaming.</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316565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La philosophie du streaming structuré</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Sur la base de ces leçons de </a:t>
            </a:r>
            <a:r>
              <a:rPr lang="fr-FR" dirty="0" err="1">
                <a:solidFill>
                  <a:schemeClr val="dk1"/>
                </a:solidFill>
              </a:rPr>
              <a:t>DStreams</a:t>
            </a:r>
            <a:r>
              <a:rPr lang="fr-FR" dirty="0">
                <a:solidFill>
                  <a:schemeClr val="dk1"/>
                </a:solidFill>
              </a:rPr>
              <a:t>, </a:t>
            </a:r>
            <a:r>
              <a:rPr lang="fr-FR" dirty="0" err="1">
                <a:solidFill>
                  <a:schemeClr val="dk1"/>
                </a:solidFill>
              </a:rPr>
              <a:t>Structured</a:t>
            </a:r>
            <a:r>
              <a:rPr lang="fr-FR" dirty="0">
                <a:solidFill>
                  <a:schemeClr val="dk1"/>
                </a:solidFill>
              </a:rPr>
              <a:t> Streaming a été conçu à partir de zéro avec une philosophie de base: pour les développeurs, l'écriture de pipelines de traitement de flux devrait être aussi simple que l'écriture de pipelines par </a:t>
            </a:r>
            <a:r>
              <a:rPr lang="fr-FR" dirty="0" err="1">
                <a:solidFill>
                  <a:schemeClr val="dk1"/>
                </a:solidFill>
              </a:rPr>
              <a:t>batchs</a:t>
            </a:r>
            <a:r>
              <a:rPr lang="fr-FR" dirty="0">
                <a:solidFill>
                  <a:schemeClr val="dk1"/>
                </a:solidFill>
              </a:rPr>
              <a:t>. En un mot, les principes directeurs du streaming structuré sont:</a:t>
            </a: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9484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La philosophie du streaming structuré</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Un modèle et une interface de programmation uniques et unifiés pour le traitement par batch et par flux (streaming)</a:t>
            </a:r>
          </a:p>
          <a:p>
            <a:pPr lvl="1"/>
            <a:r>
              <a:rPr lang="fr-FR" dirty="0"/>
              <a:t>Ce modèle unifié offre une interface API simple pour les charges de travail par lots et par flux.</a:t>
            </a:r>
          </a:p>
          <a:p>
            <a:pPr lvl="1"/>
            <a:r>
              <a:rPr lang="fr-FR" dirty="0"/>
              <a:t>Vous pouvez utiliser des requêtes SQL familières ou </a:t>
            </a:r>
            <a:r>
              <a:rPr lang="fr-FR" dirty="0" err="1"/>
              <a:t>DataFrame</a:t>
            </a:r>
            <a:r>
              <a:rPr lang="fr-FR" dirty="0"/>
              <a:t> de type batch (comme celles que vous avez apprises dans les chapitres précédents) sur votre flux comme vous le feriez sur un batch, en laissant les complexités sous-jacentes de la tolérance aux pannes, des optimisations et des données tardives au moteur.</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115082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La philosophie du streaming structuré</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Une définition plus large du traitement de flux (streaming)</a:t>
            </a:r>
          </a:p>
          <a:p>
            <a:pPr lvl="1"/>
            <a:r>
              <a:rPr lang="fr-FR" dirty="0"/>
              <a:t>Les applications de traitement des </a:t>
            </a:r>
            <a:r>
              <a:rPr lang="fr-FR" dirty="0" err="1"/>
              <a:t>Big</a:t>
            </a:r>
            <a:r>
              <a:rPr lang="fr-FR" dirty="0"/>
              <a:t> Data sont devenues suffisamment complexes pour que la frontière entre le traitement en temps réel et le traitement par batch s'estompe considérablement. </a:t>
            </a:r>
          </a:p>
          <a:p>
            <a:pPr lvl="1"/>
            <a:r>
              <a:rPr lang="fr-FR" dirty="0"/>
              <a:t>Le but du streaming structuré était d'élargir son applicabilité du traitement de flux traditionnel à une plus grande classe d'applications; toute application qui traite périodiquement (par exemple toutes les quelques heures) ou en continu (comme les applications de streaming traditionnelles) des données doit pouvoir être exprimée à l'aide du streaming structuré.</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extLst>
      <p:ext uri="{BB962C8B-B14F-4D97-AF65-F5344CB8AC3E}">
        <p14:creationId xmlns:p14="http://schemas.microsoft.com/office/powerpoint/2010/main" val="126060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 modèle de programmation du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«Table» est un concept bien connu que les développeurs connaissent lorsqu'ils créent des applications par Batch. Le streaming structuré étend ce concept aux applications de streaming en traitant un flux comme une table illimitée et ajoutée en continu</a:t>
            </a:r>
          </a:p>
          <a:p>
            <a:pPr>
              <a:spcBef>
                <a:spcPts val="1600"/>
              </a:spcBef>
            </a:pPr>
            <a:r>
              <a:rPr lang="fr-FR" dirty="0" err="1">
                <a:solidFill>
                  <a:schemeClr val="dk1"/>
                </a:solidFill>
              </a:rPr>
              <a:t>Structured</a:t>
            </a:r>
            <a:r>
              <a:rPr lang="fr-FR" dirty="0">
                <a:solidFill>
                  <a:schemeClr val="dk1"/>
                </a:solidFill>
              </a:rPr>
              <a:t> Streaming utilise les </a:t>
            </a:r>
            <a:r>
              <a:rPr lang="fr-FR" dirty="0" err="1">
                <a:solidFill>
                  <a:schemeClr val="dk1"/>
                </a:solidFill>
              </a:rPr>
              <a:t>Structured</a:t>
            </a:r>
            <a:r>
              <a:rPr lang="fr-FR" dirty="0">
                <a:solidFill>
                  <a:schemeClr val="dk1"/>
                </a:solidFill>
              </a:rPr>
              <a:t> APIs existantes en </a:t>
            </a:r>
            <a:r>
              <a:rPr lang="fr-FR" dirty="0" err="1">
                <a:solidFill>
                  <a:schemeClr val="dk1"/>
                </a:solidFill>
              </a:rPr>
              <a:t>Spark</a:t>
            </a:r>
            <a:r>
              <a:rPr lang="fr-FR" dirty="0">
                <a:solidFill>
                  <a:schemeClr val="dk1"/>
                </a:solidFill>
              </a:rPr>
              <a:t> (</a:t>
            </a:r>
            <a:r>
              <a:rPr lang="fr-FR" dirty="0" err="1">
                <a:solidFill>
                  <a:schemeClr val="dk1"/>
                </a:solidFill>
              </a:rPr>
              <a:t>Datasets</a:t>
            </a:r>
            <a:r>
              <a:rPr lang="fr-FR" dirty="0">
                <a:solidFill>
                  <a:schemeClr val="dk1"/>
                </a:solidFill>
              </a:rPr>
              <a:t>, </a:t>
            </a:r>
            <a:r>
              <a:rPr lang="fr-FR" dirty="0" err="1">
                <a:solidFill>
                  <a:schemeClr val="dk1"/>
                </a:solidFill>
              </a:rPr>
              <a:t>DataFrames</a:t>
            </a:r>
            <a:r>
              <a:rPr lang="fr-FR" dirty="0">
                <a:solidFill>
                  <a:schemeClr val="dk1"/>
                </a:solidFill>
              </a:rPr>
              <a:t> et SQL)</a:t>
            </a:r>
          </a:p>
          <a:p>
            <a:pPr marL="114300" lvl="0" indent="0">
              <a:spcBef>
                <a:spcPts val="1600"/>
              </a:spcBef>
              <a:buNone/>
            </a:pP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314761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 modèle de programmation du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«Table» est un concept bien connu que les développeurs connaissent lorsqu'ils créent des applications par Batch. Le streaming structuré étend ce concept aux applications de streaming en traitant un flux comme une table illimitée et ajoutée en continu</a:t>
            </a:r>
          </a:p>
          <a:p>
            <a:pPr marL="114300" lvl="0" indent="0">
              <a:spcBef>
                <a:spcPts val="1600"/>
              </a:spcBef>
              <a:buNone/>
            </a:pP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214820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 modèle de programmation du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t" anchorCtr="0">
            <a:noAutofit/>
          </a:bodyPr>
          <a:lstStyle/>
          <a:p>
            <a:pPr lvl="0">
              <a:spcBef>
                <a:spcPts val="1600"/>
              </a:spcBef>
            </a:pPr>
            <a:r>
              <a:rPr lang="fr-FR" dirty="0" err="1">
                <a:solidFill>
                  <a:schemeClr val="dk1"/>
                </a:solidFill>
              </a:rPr>
              <a:t>Structured</a:t>
            </a:r>
            <a:r>
              <a:rPr lang="fr-FR" dirty="0">
                <a:solidFill>
                  <a:schemeClr val="dk1"/>
                </a:solidFill>
              </a:rPr>
              <a:t> Streaming utilise les </a:t>
            </a:r>
            <a:r>
              <a:rPr lang="fr-FR" dirty="0" err="1">
                <a:solidFill>
                  <a:schemeClr val="dk1"/>
                </a:solidFill>
              </a:rPr>
              <a:t>Structured</a:t>
            </a:r>
            <a:r>
              <a:rPr lang="fr-FR" dirty="0">
                <a:solidFill>
                  <a:schemeClr val="dk1"/>
                </a:solidFill>
              </a:rPr>
              <a:t> APIs existantes en </a:t>
            </a:r>
            <a:r>
              <a:rPr lang="fr-FR" dirty="0" err="1">
                <a:solidFill>
                  <a:schemeClr val="dk1"/>
                </a:solidFill>
              </a:rPr>
              <a:t>Spark</a:t>
            </a:r>
            <a:r>
              <a:rPr lang="fr-FR" dirty="0">
                <a:solidFill>
                  <a:schemeClr val="dk1"/>
                </a:solidFill>
              </a:rPr>
              <a:t> (</a:t>
            </a:r>
            <a:r>
              <a:rPr lang="fr-FR" dirty="0" err="1">
                <a:solidFill>
                  <a:schemeClr val="dk1"/>
                </a:solidFill>
              </a:rPr>
              <a:t>Datasets</a:t>
            </a:r>
            <a:r>
              <a:rPr lang="fr-FR" dirty="0">
                <a:solidFill>
                  <a:schemeClr val="dk1"/>
                </a:solidFill>
              </a:rPr>
              <a:t>, </a:t>
            </a:r>
            <a:r>
              <a:rPr lang="fr-FR" dirty="0" err="1">
                <a:solidFill>
                  <a:schemeClr val="dk1"/>
                </a:solidFill>
              </a:rPr>
              <a:t>DataFrames</a:t>
            </a:r>
            <a:r>
              <a:rPr lang="fr-FR" dirty="0">
                <a:solidFill>
                  <a:schemeClr val="dk1"/>
                </a:solidFill>
              </a:rPr>
              <a:t> et SQL)</a:t>
            </a:r>
          </a:p>
          <a:p>
            <a:pPr lvl="0" indent="0">
              <a:spcBef>
                <a:spcPts val="1600"/>
              </a:spcBef>
              <a:buNone/>
            </a:pPr>
            <a:endParaRPr lang="fr-FR" dirty="0">
              <a:solidFill>
                <a:schemeClr val="dk1"/>
              </a:solidFill>
            </a:endParaRPr>
          </a:p>
          <a:p>
            <a:pPr marL="114300" lvl="0" indent="0">
              <a:spcBef>
                <a:spcPts val="1600"/>
              </a:spcBef>
              <a:buNone/>
            </a:pP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pic>
        <p:nvPicPr>
          <p:cNvPr id="5" name="Google Shape;200;p38">
            <a:extLst>
              <a:ext uri="{FF2B5EF4-FFF2-40B4-BE49-F238E27FC236}">
                <a16:creationId xmlns:a16="http://schemas.microsoft.com/office/drawing/2014/main" id="{66A99612-18F2-604C-BFFF-19BC5B6B2FF3}"/>
              </a:ext>
            </a:extLst>
          </p:cNvPr>
          <p:cNvPicPr preferRelativeResize="0"/>
          <p:nvPr/>
        </p:nvPicPr>
        <p:blipFill>
          <a:blip r:embed="rId3">
            <a:alphaModFix/>
          </a:blip>
          <a:stretch>
            <a:fillRect/>
          </a:stretch>
        </p:blipFill>
        <p:spPr>
          <a:xfrm>
            <a:off x="1004863" y="2023626"/>
            <a:ext cx="5534073" cy="2512000"/>
          </a:xfrm>
          <a:prstGeom prst="rect">
            <a:avLst/>
          </a:prstGeom>
          <a:noFill/>
          <a:ln>
            <a:noFill/>
          </a:ln>
        </p:spPr>
      </p:pic>
    </p:spTree>
    <p:extLst>
      <p:ext uri="{BB962C8B-B14F-4D97-AF65-F5344CB8AC3E}">
        <p14:creationId xmlns:p14="http://schemas.microsoft.com/office/powerpoint/2010/main" val="14889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 modèle de programmation du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t" anchorCtr="0">
            <a:noAutofit/>
          </a:bodyPr>
          <a:lstStyle/>
          <a:p>
            <a:pPr lvl="0" indent="0">
              <a:spcBef>
                <a:spcPts val="1600"/>
              </a:spcBef>
              <a:buNone/>
            </a:pPr>
            <a:endParaRPr lang="fr-FR" dirty="0">
              <a:solidFill>
                <a:schemeClr val="dk1"/>
              </a:solidFill>
            </a:endParaRPr>
          </a:p>
          <a:p>
            <a:pPr marL="114300" lvl="0" indent="0">
              <a:spcBef>
                <a:spcPts val="1600"/>
              </a:spcBef>
              <a:buNone/>
            </a:pP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pic>
        <p:nvPicPr>
          <p:cNvPr id="3" name="Image 2">
            <a:extLst>
              <a:ext uri="{FF2B5EF4-FFF2-40B4-BE49-F238E27FC236}">
                <a16:creationId xmlns:a16="http://schemas.microsoft.com/office/drawing/2014/main" id="{85A6BD90-14CB-5248-9456-93E748E2B394}"/>
              </a:ext>
            </a:extLst>
          </p:cNvPr>
          <p:cNvPicPr>
            <a:picLocks noChangeAspect="1"/>
          </p:cNvPicPr>
          <p:nvPr/>
        </p:nvPicPr>
        <p:blipFill>
          <a:blip r:embed="rId3"/>
          <a:stretch>
            <a:fillRect/>
          </a:stretch>
        </p:blipFill>
        <p:spPr>
          <a:xfrm>
            <a:off x="1688230" y="862625"/>
            <a:ext cx="5767540" cy="3898954"/>
          </a:xfrm>
          <a:prstGeom prst="rect">
            <a:avLst/>
          </a:prstGeom>
        </p:spPr>
      </p:pic>
    </p:spTree>
    <p:extLst>
      <p:ext uri="{BB962C8B-B14F-4D97-AF65-F5344CB8AC3E}">
        <p14:creationId xmlns:p14="http://schemas.microsoft.com/office/powerpoint/2010/main" val="32067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06" name="Google Shape;206;p39"/>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Transformations</a:t>
            </a:r>
            <a:endParaRPr>
              <a:solidFill>
                <a:srgbClr val="38761D"/>
              </a:solidFill>
            </a:endParaRPr>
          </a:p>
          <a:p>
            <a:pPr marL="457200" lvl="0" indent="-342900" algn="l" rtl="0">
              <a:spcBef>
                <a:spcPts val="1600"/>
              </a:spcBef>
              <a:spcAft>
                <a:spcPts val="0"/>
              </a:spcAft>
              <a:buSzPts val="1800"/>
              <a:buChar char="➢"/>
            </a:pPr>
            <a:r>
              <a:rPr lang="fr">
                <a:solidFill>
                  <a:schemeClr val="dk1"/>
                </a:solidFill>
              </a:rPr>
              <a:t>Structured Streaming utilise les mêmes transformation que les High Level APIs avec quelques restrictions</a:t>
            </a:r>
            <a:br>
              <a:rPr lang="fr">
                <a:solidFill>
                  <a:schemeClr val="dk1"/>
                </a:solidFill>
              </a:rPr>
            </a:br>
            <a:endParaRPr>
              <a:solidFill>
                <a:schemeClr val="dk1"/>
              </a:solidFill>
            </a:endParaRPr>
          </a:p>
          <a:p>
            <a:pPr marL="457200" lvl="0" indent="-342900" algn="l" rtl="0">
              <a:spcBef>
                <a:spcPts val="0"/>
              </a:spcBef>
              <a:spcAft>
                <a:spcPts val="0"/>
              </a:spcAft>
              <a:buSzPts val="1800"/>
              <a:buChar char="➢"/>
            </a:pPr>
            <a:r>
              <a:rPr lang="fr">
                <a:solidFill>
                  <a:schemeClr val="dk1"/>
                </a:solidFill>
              </a:rPr>
              <a:t>Les restrictions sont souvent dû à de certains types de requêtes que le “moteur spark” n’a pas encore incrémentés</a:t>
            </a:r>
            <a:br>
              <a:rPr lang="fr">
                <a:solidFill>
                  <a:schemeClr val="dk1"/>
                </a:solidFill>
              </a:rPr>
            </a:br>
            <a:endParaRPr>
              <a:solidFill>
                <a:schemeClr val="dk1"/>
              </a:solidFill>
            </a:endParaRPr>
          </a:p>
        </p:txBody>
      </p:sp>
      <p:sp>
        <p:nvSpPr>
          <p:cNvPr id="207" name="Google Shape;20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extLst>
      <p:ext uri="{BB962C8B-B14F-4D97-AF65-F5344CB8AC3E}">
        <p14:creationId xmlns:p14="http://schemas.microsoft.com/office/powerpoint/2010/main" val="340238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1"/>
            <a:ext cx="8520600" cy="961465"/>
          </a:xfrm>
          <a:prstGeom prst="rect">
            <a:avLst/>
          </a:prstGeom>
        </p:spPr>
        <p:txBody>
          <a:bodyPr spcFirstLastPara="1" wrap="square" lIns="91425" tIns="91425" rIns="91425" bIns="91425" anchor="t" anchorCtr="0">
            <a:noAutofit/>
          </a:bodyPr>
          <a:lstStyle/>
          <a:p>
            <a:pPr lvl="0"/>
            <a:r>
              <a:rPr lang="fr-FR" dirty="0">
                <a:solidFill>
                  <a:srgbClr val="4A86E8"/>
                </a:solidFill>
              </a:rPr>
              <a:t>Évolution du moteur de traitement Apache </a:t>
            </a:r>
            <a:r>
              <a:rPr lang="fr-FR" dirty="0" err="1">
                <a:solidFill>
                  <a:srgbClr val="4A86E8"/>
                </a:solidFill>
              </a:rPr>
              <a:t>Spark</a:t>
            </a:r>
            <a:r>
              <a:rPr lang="fr-FR" dirty="0">
                <a:solidFill>
                  <a:srgbClr val="4A86E8"/>
                </a:solidFill>
              </a:rPr>
              <a:t> Stream</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1639341"/>
          </a:xfrm>
          <a:prstGeom prst="rect">
            <a:avLst/>
          </a:prstGeom>
        </p:spPr>
        <p:txBody>
          <a:bodyPr spcFirstLastPara="1" wrap="square" lIns="91425" tIns="91425" rIns="91425" bIns="91425" anchor="ctr" anchorCtr="0">
            <a:noAutofit/>
          </a:bodyPr>
          <a:lstStyle/>
          <a:p>
            <a:pPr lvl="0">
              <a:spcBef>
                <a:spcPts val="1600"/>
              </a:spcBef>
            </a:pPr>
            <a:r>
              <a:rPr lang="fr-FR" dirty="0" err="1">
                <a:solidFill>
                  <a:schemeClr val="dk1"/>
                </a:solidFill>
              </a:rPr>
              <a:t>Spark</a:t>
            </a:r>
            <a:r>
              <a:rPr lang="fr-FR" dirty="0">
                <a:solidFill>
                  <a:schemeClr val="dk1"/>
                </a:solidFill>
              </a:rPr>
              <a:t> a introduit l'idée du traitement de flux par micro-batch, où le calcul de flux est modélisé comme une série continue de petits jobs de traitement par batch de type </a:t>
            </a:r>
            <a:r>
              <a:rPr lang="fr-FR" dirty="0" err="1">
                <a:solidFill>
                  <a:schemeClr val="dk1"/>
                </a:solidFill>
              </a:rPr>
              <a:t>map</a:t>
            </a:r>
            <a:r>
              <a:rPr lang="fr-FR" dirty="0">
                <a:solidFill>
                  <a:schemeClr val="dk1"/>
                </a:solidFill>
              </a:rPr>
              <a:t>/</a:t>
            </a:r>
            <a:r>
              <a:rPr lang="fr-FR" dirty="0" err="1">
                <a:solidFill>
                  <a:schemeClr val="dk1"/>
                </a:solidFill>
              </a:rPr>
              <a:t>reduce</a:t>
            </a:r>
            <a:r>
              <a:rPr lang="fr-FR" dirty="0">
                <a:solidFill>
                  <a:schemeClr val="dk1"/>
                </a:solidFill>
              </a:rPr>
              <a:t> (d'où des «</a:t>
            </a:r>
            <a:r>
              <a:rPr lang="fr-FR" dirty="0" err="1">
                <a:solidFill>
                  <a:schemeClr val="dk1"/>
                </a:solidFill>
              </a:rPr>
              <a:t>microbatches</a:t>
            </a:r>
            <a:r>
              <a:rPr lang="fr-FR" dirty="0">
                <a:solidFill>
                  <a:schemeClr val="dk1"/>
                </a:solidFill>
              </a:rPr>
              <a:t>») sur de petits segments des données de flux</a:t>
            </a:r>
          </a:p>
          <a:p>
            <a:pPr marL="114300" lvl="0" indent="0">
              <a:spcBef>
                <a:spcPts val="1600"/>
              </a:spcBef>
              <a:buNone/>
            </a:pPr>
            <a:endParaRP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pic>
        <p:nvPicPr>
          <p:cNvPr id="3" name="Image 2">
            <a:extLst>
              <a:ext uri="{FF2B5EF4-FFF2-40B4-BE49-F238E27FC236}">
                <a16:creationId xmlns:a16="http://schemas.microsoft.com/office/drawing/2014/main" id="{86C6649F-7087-B84A-9B02-49A572941F7F}"/>
              </a:ext>
            </a:extLst>
          </p:cNvPr>
          <p:cNvPicPr>
            <a:picLocks noChangeAspect="1"/>
          </p:cNvPicPr>
          <p:nvPr/>
        </p:nvPicPr>
        <p:blipFill>
          <a:blip r:embed="rId3"/>
          <a:stretch>
            <a:fillRect/>
          </a:stretch>
        </p:blipFill>
        <p:spPr>
          <a:xfrm>
            <a:off x="1748117" y="2269861"/>
            <a:ext cx="5230906" cy="19913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13" name="Google Shape;213;p4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Actions</a:t>
            </a:r>
            <a:endParaRPr>
              <a:solidFill>
                <a:srgbClr val="38761D"/>
              </a:solidFill>
            </a:endParaRPr>
          </a:p>
          <a:p>
            <a:pPr marL="457200" lvl="0" indent="-342900" algn="l" rtl="0">
              <a:spcBef>
                <a:spcPts val="1600"/>
              </a:spcBef>
              <a:spcAft>
                <a:spcPts val="0"/>
              </a:spcAft>
              <a:buSzPts val="1800"/>
              <a:buChar char="➢"/>
            </a:pPr>
            <a:r>
              <a:rPr lang="fr">
                <a:solidFill>
                  <a:schemeClr val="dk1"/>
                </a:solidFill>
              </a:rPr>
              <a:t>Généralement il y a uniquement une seule </a:t>
            </a:r>
            <a:r>
              <a:rPr lang="fr" b="1">
                <a:solidFill>
                  <a:srgbClr val="38761D"/>
                </a:solidFill>
              </a:rPr>
              <a:t>action</a:t>
            </a:r>
            <a:r>
              <a:rPr lang="fr">
                <a:solidFill>
                  <a:schemeClr val="dk1"/>
                </a:solidFill>
              </a:rPr>
              <a:t> disponible en Spark Streaming</a:t>
            </a:r>
            <a:endParaRPr>
              <a:solidFill>
                <a:schemeClr val="dk1"/>
              </a:solidFill>
            </a:endParaRPr>
          </a:p>
          <a:p>
            <a:pPr marL="914400" lvl="1" indent="-317500" algn="l" rtl="0">
              <a:spcBef>
                <a:spcPts val="0"/>
              </a:spcBef>
              <a:spcAft>
                <a:spcPts val="0"/>
              </a:spcAft>
              <a:buClr>
                <a:schemeClr val="dk1"/>
              </a:buClr>
              <a:buSzPts val="1400"/>
              <a:buChar char="○"/>
            </a:pPr>
            <a:r>
              <a:rPr lang="fr"/>
              <a:t>L’action pour démarrer le stream, qui ensuite est exécuté de manière continue et envoi des résultats en Output</a:t>
            </a:r>
            <a:endParaRPr>
              <a:solidFill>
                <a:schemeClr val="dk1"/>
              </a:solidFill>
            </a:endParaRPr>
          </a:p>
        </p:txBody>
      </p:sp>
      <p:sp>
        <p:nvSpPr>
          <p:cNvPr id="214" name="Google Shape;21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extLst>
      <p:ext uri="{BB962C8B-B14F-4D97-AF65-F5344CB8AC3E}">
        <p14:creationId xmlns:p14="http://schemas.microsoft.com/office/powerpoint/2010/main" val="330363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20" name="Google Shape;220;p41"/>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Input Sources</a:t>
            </a:r>
            <a:endParaRPr>
              <a:solidFill>
                <a:srgbClr val="38761D"/>
              </a:solidFill>
            </a:endParaRPr>
          </a:p>
          <a:p>
            <a:pPr marL="0" lvl="0" indent="0" algn="l" rtl="0">
              <a:spcBef>
                <a:spcPts val="1600"/>
              </a:spcBef>
              <a:spcAft>
                <a:spcPts val="0"/>
              </a:spcAft>
              <a:buNone/>
            </a:pPr>
            <a:r>
              <a:rPr lang="fr">
                <a:solidFill>
                  <a:schemeClr val="dk1"/>
                </a:solidFill>
              </a:rPr>
              <a:t>Structured Streaming supporte plusieurs “input sources” pour les read en streaming. </a:t>
            </a:r>
            <a:endParaRPr>
              <a:solidFill>
                <a:schemeClr val="dk1"/>
              </a:solidFill>
            </a:endParaRPr>
          </a:p>
          <a:p>
            <a:pPr marL="0" lvl="0" indent="0" algn="l" rtl="0">
              <a:spcBef>
                <a:spcPts val="1600"/>
              </a:spcBef>
              <a:spcAft>
                <a:spcPts val="0"/>
              </a:spcAft>
              <a:buNone/>
            </a:pPr>
            <a:r>
              <a:rPr lang="fr">
                <a:solidFill>
                  <a:schemeClr val="dk1"/>
                </a:solidFill>
              </a:rPr>
              <a:t>En spark 2.2 les inputs sources supportées sont </a:t>
            </a:r>
            <a:endParaRPr>
              <a:solidFill>
                <a:schemeClr val="dk1"/>
              </a:solidFill>
            </a:endParaRPr>
          </a:p>
          <a:p>
            <a:pPr marL="457200" lvl="0" indent="-342900" algn="l" rtl="0">
              <a:spcBef>
                <a:spcPts val="1600"/>
              </a:spcBef>
              <a:spcAft>
                <a:spcPts val="0"/>
              </a:spcAft>
              <a:buSzPts val="1800"/>
              <a:buChar char="➢"/>
            </a:pPr>
            <a:r>
              <a:rPr lang="fr">
                <a:solidFill>
                  <a:schemeClr val="dk1"/>
                </a:solidFill>
              </a:rPr>
              <a:t>Apache Kafka 0.10 et plus</a:t>
            </a:r>
            <a:endParaRPr>
              <a:solidFill>
                <a:schemeClr val="dk1"/>
              </a:solidFill>
            </a:endParaRPr>
          </a:p>
          <a:p>
            <a:pPr marL="457200" lvl="0" indent="-342900" algn="l" rtl="0">
              <a:spcBef>
                <a:spcPts val="0"/>
              </a:spcBef>
              <a:spcAft>
                <a:spcPts val="0"/>
              </a:spcAft>
              <a:buSzPts val="1800"/>
              <a:buChar char="➢"/>
            </a:pPr>
            <a:r>
              <a:rPr lang="fr">
                <a:solidFill>
                  <a:schemeClr val="dk1"/>
                </a:solidFill>
              </a:rPr>
              <a:t>File in a distributed File System comme HDFS ou Amazon S3</a:t>
            </a:r>
            <a:endParaRPr>
              <a:solidFill>
                <a:schemeClr val="dk1"/>
              </a:solidFill>
            </a:endParaRPr>
          </a:p>
          <a:p>
            <a:pPr marL="457200" lvl="0" indent="-342900" algn="l" rtl="0">
              <a:spcBef>
                <a:spcPts val="0"/>
              </a:spcBef>
              <a:spcAft>
                <a:spcPts val="0"/>
              </a:spcAft>
              <a:buSzPts val="1800"/>
              <a:buChar char="➢"/>
            </a:pPr>
            <a:r>
              <a:rPr lang="fr">
                <a:solidFill>
                  <a:schemeClr val="dk1"/>
                </a:solidFill>
              </a:rPr>
              <a:t>A socket tool for testing</a:t>
            </a:r>
            <a:endParaRPr>
              <a:solidFill>
                <a:schemeClr val="dk1"/>
              </a:solidFill>
            </a:endParaRPr>
          </a:p>
          <a:p>
            <a:pPr marL="45720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221" name="Google Shape;2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21</a:t>
            </a:fld>
            <a:endParaRPr/>
          </a:p>
        </p:txBody>
      </p:sp>
    </p:spTree>
    <p:extLst>
      <p:ext uri="{BB962C8B-B14F-4D97-AF65-F5344CB8AC3E}">
        <p14:creationId xmlns:p14="http://schemas.microsoft.com/office/powerpoint/2010/main" val="66313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27" name="Google Shape;227;p4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Sinks</a:t>
            </a:r>
            <a:endParaRPr>
              <a:solidFill>
                <a:srgbClr val="38761D"/>
              </a:solidFill>
            </a:endParaRPr>
          </a:p>
          <a:p>
            <a:pPr marL="0" lvl="0" indent="0" algn="l" rtl="0">
              <a:spcBef>
                <a:spcPts val="1600"/>
              </a:spcBef>
              <a:spcAft>
                <a:spcPts val="0"/>
              </a:spcAft>
              <a:buNone/>
            </a:pPr>
            <a:r>
              <a:rPr lang="fr">
                <a:solidFill>
                  <a:schemeClr val="dk1"/>
                </a:solidFill>
              </a:rPr>
              <a:t>Sinks spécifient la destination pour le “result set de stream”</a:t>
            </a:r>
            <a:endParaRPr>
              <a:solidFill>
                <a:schemeClr val="dk1"/>
              </a:solidFill>
            </a:endParaRPr>
          </a:p>
          <a:p>
            <a:pPr marL="0" lvl="0" indent="0" algn="l" rtl="0">
              <a:spcBef>
                <a:spcPts val="1600"/>
              </a:spcBef>
              <a:spcAft>
                <a:spcPts val="0"/>
              </a:spcAft>
              <a:buNone/>
            </a:pPr>
            <a:r>
              <a:rPr lang="fr">
                <a:solidFill>
                  <a:schemeClr val="dk1"/>
                </a:solidFill>
              </a:rPr>
              <a:t>En spark 2.2 les </a:t>
            </a:r>
            <a:r>
              <a:rPr lang="fr" b="1">
                <a:solidFill>
                  <a:schemeClr val="dk1"/>
                </a:solidFill>
              </a:rPr>
              <a:t>sinks</a:t>
            </a:r>
            <a:r>
              <a:rPr lang="fr">
                <a:solidFill>
                  <a:schemeClr val="dk1"/>
                </a:solidFill>
              </a:rPr>
              <a:t> supportés sont </a:t>
            </a:r>
            <a:endParaRPr>
              <a:solidFill>
                <a:schemeClr val="dk1"/>
              </a:solidFill>
            </a:endParaRPr>
          </a:p>
          <a:p>
            <a:pPr marL="457200" lvl="0" indent="-342900" algn="l" rtl="0">
              <a:spcBef>
                <a:spcPts val="1600"/>
              </a:spcBef>
              <a:spcAft>
                <a:spcPts val="0"/>
              </a:spcAft>
              <a:buSzPts val="1800"/>
              <a:buChar char="➢"/>
            </a:pPr>
            <a:r>
              <a:rPr lang="fr">
                <a:solidFill>
                  <a:schemeClr val="dk1"/>
                </a:solidFill>
              </a:rPr>
              <a:t>Apache Kafka 0.10 et plus</a:t>
            </a:r>
            <a:endParaRPr>
              <a:solidFill>
                <a:schemeClr val="dk1"/>
              </a:solidFill>
            </a:endParaRPr>
          </a:p>
          <a:p>
            <a:pPr marL="457200" lvl="0" indent="-342900" algn="l" rtl="0">
              <a:spcBef>
                <a:spcPts val="0"/>
              </a:spcBef>
              <a:spcAft>
                <a:spcPts val="0"/>
              </a:spcAft>
              <a:buSzPts val="1800"/>
              <a:buChar char="➢"/>
            </a:pPr>
            <a:r>
              <a:rPr lang="fr">
                <a:solidFill>
                  <a:schemeClr val="dk1"/>
                </a:solidFill>
              </a:rPr>
              <a:t>Pratiquement tout format de fichiers</a:t>
            </a:r>
            <a:endParaRPr>
              <a:solidFill>
                <a:schemeClr val="dk1"/>
              </a:solidFill>
            </a:endParaRPr>
          </a:p>
          <a:p>
            <a:pPr marL="457200" lvl="0" indent="-342900" algn="l" rtl="0">
              <a:spcBef>
                <a:spcPts val="0"/>
              </a:spcBef>
              <a:spcAft>
                <a:spcPts val="0"/>
              </a:spcAft>
              <a:buSzPts val="1800"/>
              <a:buChar char="➢"/>
            </a:pPr>
            <a:r>
              <a:rPr lang="fr">
                <a:solidFill>
                  <a:schemeClr val="dk1"/>
                </a:solidFill>
              </a:rPr>
              <a:t>un récepteur foreach pour exécuter des calculs arbitraires sur les enregistrements de sortie</a:t>
            </a:r>
            <a:endParaRPr>
              <a:solidFill>
                <a:schemeClr val="dk1"/>
              </a:solidFill>
            </a:endParaRPr>
          </a:p>
          <a:p>
            <a:pPr marL="457200" lvl="0" indent="-342900" algn="l" rtl="0">
              <a:spcBef>
                <a:spcPts val="0"/>
              </a:spcBef>
              <a:spcAft>
                <a:spcPts val="0"/>
              </a:spcAft>
              <a:buSzPts val="1800"/>
              <a:buChar char="➢"/>
            </a:pPr>
            <a:r>
              <a:rPr lang="fr">
                <a:solidFill>
                  <a:schemeClr val="dk1"/>
                </a:solidFill>
              </a:rPr>
              <a:t>un sink “console” pour les tests</a:t>
            </a:r>
            <a:endParaRPr>
              <a:solidFill>
                <a:schemeClr val="dk1"/>
              </a:solidFill>
            </a:endParaRPr>
          </a:p>
          <a:p>
            <a:pPr marL="457200" lvl="0" indent="-342900" algn="l" rtl="0">
              <a:spcBef>
                <a:spcPts val="0"/>
              </a:spcBef>
              <a:spcAft>
                <a:spcPts val="0"/>
              </a:spcAft>
              <a:buSzPts val="1800"/>
              <a:buChar char="➢"/>
            </a:pPr>
            <a:r>
              <a:rPr lang="fr">
                <a:solidFill>
                  <a:schemeClr val="dk1"/>
                </a:solidFill>
              </a:rPr>
              <a:t>un sink “memory” pour le debugging</a:t>
            </a:r>
            <a:endParaRPr>
              <a:solidFill>
                <a:schemeClr val="dk1"/>
              </a:solidFill>
            </a:endParaRPr>
          </a:p>
          <a:p>
            <a:pPr marL="45720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228" name="Google Shape;22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22</a:t>
            </a:fld>
            <a:endParaRPr/>
          </a:p>
        </p:txBody>
      </p:sp>
    </p:spTree>
    <p:extLst>
      <p:ext uri="{BB962C8B-B14F-4D97-AF65-F5344CB8AC3E}">
        <p14:creationId xmlns:p14="http://schemas.microsoft.com/office/powerpoint/2010/main" val="18556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34" name="Google Shape;234;p43"/>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Output modes</a:t>
            </a:r>
            <a:endParaRPr>
              <a:solidFill>
                <a:srgbClr val="38761D"/>
              </a:solidFill>
            </a:endParaRPr>
          </a:p>
          <a:p>
            <a:pPr marL="0" lvl="0" indent="0" algn="l" rtl="0">
              <a:spcBef>
                <a:spcPts val="1600"/>
              </a:spcBef>
              <a:spcAft>
                <a:spcPts val="0"/>
              </a:spcAft>
              <a:buNone/>
            </a:pPr>
            <a:r>
              <a:rPr lang="fr">
                <a:solidFill>
                  <a:schemeClr val="dk1"/>
                </a:solidFill>
              </a:rPr>
              <a:t>Définir la destination Sinks pour vos stream ne suffit pas, il faut aussi définir comment spark écrit la data dans les sinks </a:t>
            </a:r>
            <a:endParaRPr>
              <a:solidFill>
                <a:schemeClr val="dk1"/>
              </a:solidFill>
            </a:endParaRPr>
          </a:p>
          <a:p>
            <a:pPr marL="0" lvl="0" indent="0" algn="l" rtl="0">
              <a:spcBef>
                <a:spcPts val="1600"/>
              </a:spcBef>
              <a:spcAft>
                <a:spcPts val="0"/>
              </a:spcAft>
              <a:buNone/>
            </a:pPr>
            <a:r>
              <a:rPr lang="fr">
                <a:solidFill>
                  <a:schemeClr val="dk1"/>
                </a:solidFill>
              </a:rPr>
              <a:t>En spark 2.2 les </a:t>
            </a:r>
            <a:r>
              <a:rPr lang="fr" b="1">
                <a:solidFill>
                  <a:schemeClr val="dk1"/>
                </a:solidFill>
              </a:rPr>
              <a:t>outputs</a:t>
            </a:r>
            <a:r>
              <a:rPr lang="fr">
                <a:solidFill>
                  <a:schemeClr val="dk1"/>
                </a:solidFill>
              </a:rPr>
              <a:t> mode supportés sont </a:t>
            </a:r>
            <a:endParaRPr>
              <a:solidFill>
                <a:schemeClr val="dk1"/>
              </a:solidFill>
            </a:endParaRPr>
          </a:p>
          <a:p>
            <a:pPr marL="457200" lvl="0" indent="-342900" algn="l" rtl="0">
              <a:spcBef>
                <a:spcPts val="1600"/>
              </a:spcBef>
              <a:spcAft>
                <a:spcPts val="0"/>
              </a:spcAft>
              <a:buSzPts val="1800"/>
              <a:buChar char="➢"/>
            </a:pPr>
            <a:r>
              <a:rPr lang="fr">
                <a:solidFill>
                  <a:schemeClr val="dk1"/>
                </a:solidFill>
              </a:rPr>
              <a:t>Append ( ajout uniquement les nouveaux enregistrement à l’output sink)</a:t>
            </a:r>
            <a:endParaRPr>
              <a:solidFill>
                <a:schemeClr val="dk1"/>
              </a:solidFill>
            </a:endParaRPr>
          </a:p>
          <a:p>
            <a:pPr marL="457200" lvl="0" indent="-342900" algn="l" rtl="0">
              <a:spcBef>
                <a:spcPts val="0"/>
              </a:spcBef>
              <a:spcAft>
                <a:spcPts val="0"/>
              </a:spcAft>
              <a:buSzPts val="1800"/>
              <a:buChar char="➢"/>
            </a:pPr>
            <a:r>
              <a:rPr lang="fr">
                <a:solidFill>
                  <a:schemeClr val="dk1"/>
                </a:solidFill>
              </a:rPr>
              <a:t>Update (update les enregistrement changés sur place)</a:t>
            </a:r>
            <a:endParaRPr>
              <a:solidFill>
                <a:schemeClr val="dk1"/>
              </a:solidFill>
            </a:endParaRPr>
          </a:p>
          <a:p>
            <a:pPr marL="457200" lvl="0" indent="-342900" algn="l" rtl="0">
              <a:spcBef>
                <a:spcPts val="0"/>
              </a:spcBef>
              <a:spcAft>
                <a:spcPts val="0"/>
              </a:spcAft>
              <a:buSzPts val="1800"/>
              <a:buChar char="➢"/>
            </a:pPr>
            <a:r>
              <a:rPr lang="fr">
                <a:solidFill>
                  <a:schemeClr val="dk1"/>
                </a:solidFill>
              </a:rPr>
              <a:t>Complete (réécrire la sortie complète)</a:t>
            </a:r>
            <a:endParaRPr>
              <a:solidFill>
                <a:schemeClr val="dk1"/>
              </a:solidFill>
            </a:endParaRPr>
          </a:p>
        </p:txBody>
      </p:sp>
      <p:sp>
        <p:nvSpPr>
          <p:cNvPr id="235" name="Google Shape;23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23</a:t>
            </a:fld>
            <a:endParaRPr/>
          </a:p>
        </p:txBody>
      </p:sp>
    </p:spTree>
    <p:extLst>
      <p:ext uri="{BB962C8B-B14F-4D97-AF65-F5344CB8AC3E}">
        <p14:creationId xmlns:p14="http://schemas.microsoft.com/office/powerpoint/2010/main" val="17946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41" name="Google Shape;241;p44"/>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1600"/>
              </a:spcAft>
              <a:buSzPts val="1800"/>
              <a:buChar char="➢"/>
            </a:pPr>
            <a:r>
              <a:rPr lang="fr">
                <a:solidFill>
                  <a:srgbClr val="38761D"/>
                </a:solidFill>
              </a:rPr>
              <a:t>Un détail important:</a:t>
            </a:r>
            <a:r>
              <a:rPr lang="fr">
                <a:solidFill>
                  <a:schemeClr val="dk1"/>
                </a:solidFill>
              </a:rPr>
              <a:t> certaines requêtes et certains sinks ne supportent que certains output mode</a:t>
            </a:r>
            <a:endParaRPr>
              <a:solidFill>
                <a:schemeClr val="dk1"/>
              </a:solidFill>
            </a:endParaRPr>
          </a:p>
        </p:txBody>
      </p:sp>
      <p:sp>
        <p:nvSpPr>
          <p:cNvPr id="242" name="Google Shape;24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24</a:t>
            </a:fld>
            <a:endParaRPr/>
          </a:p>
        </p:txBody>
      </p:sp>
    </p:spTree>
    <p:extLst>
      <p:ext uri="{BB962C8B-B14F-4D97-AF65-F5344CB8AC3E}">
        <p14:creationId xmlns:p14="http://schemas.microsoft.com/office/powerpoint/2010/main" val="303426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48" name="Google Shape;248;p45"/>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Triggers</a:t>
            </a:r>
            <a:endParaRPr>
              <a:solidFill>
                <a:srgbClr val="38761D"/>
              </a:solidFill>
            </a:endParaRPr>
          </a:p>
          <a:p>
            <a:pPr marL="0" lvl="0" indent="0" algn="l" rtl="0">
              <a:spcBef>
                <a:spcPts val="1600"/>
              </a:spcBef>
              <a:spcAft>
                <a:spcPts val="0"/>
              </a:spcAft>
              <a:buNone/>
            </a:pPr>
            <a:r>
              <a:rPr lang="fr">
                <a:solidFill>
                  <a:schemeClr val="dk1"/>
                </a:solidFill>
              </a:rPr>
              <a:t>Les triggers définissent quand la data est en sortie</a:t>
            </a:r>
            <a:endParaRPr>
              <a:solidFill>
                <a:schemeClr val="dk1"/>
              </a:solidFill>
            </a:endParaRPr>
          </a:p>
          <a:p>
            <a:pPr marL="457200" lvl="0" indent="-342900" algn="l" rtl="0">
              <a:spcBef>
                <a:spcPts val="1600"/>
              </a:spcBef>
              <a:spcAft>
                <a:spcPts val="0"/>
              </a:spcAft>
              <a:buSzPts val="1800"/>
              <a:buChar char="➢"/>
            </a:pPr>
            <a:r>
              <a:rPr lang="fr">
                <a:solidFill>
                  <a:schemeClr val="dk1"/>
                </a:solidFill>
              </a:rPr>
              <a:t>Par défaut, Structured Streaming cherche les nouveaux enregistrements input dès qu’il finit le processing du dernier groupe de “input data” </a:t>
            </a:r>
            <a:br>
              <a:rPr lang="fr">
                <a:solidFill>
                  <a:schemeClr val="dk1"/>
                </a:solidFill>
              </a:rPr>
            </a:br>
            <a:endParaRPr>
              <a:solidFill>
                <a:schemeClr val="dk1"/>
              </a:solidFill>
            </a:endParaRPr>
          </a:p>
          <a:p>
            <a:pPr marL="457200" lvl="0" indent="-342900" algn="l" rtl="0">
              <a:spcBef>
                <a:spcPts val="0"/>
              </a:spcBef>
              <a:spcAft>
                <a:spcPts val="0"/>
              </a:spcAft>
              <a:buSzPts val="1800"/>
              <a:buChar char="➢"/>
            </a:pPr>
            <a:r>
              <a:rPr lang="fr">
                <a:solidFill>
                  <a:schemeClr val="dk1"/>
                </a:solidFill>
              </a:rPr>
              <a:t>Cela peut impliquer l'écriture de beaucoup de petits fichier quand le sinks est de type file</a:t>
            </a:r>
            <a:br>
              <a:rPr lang="fr">
                <a:solidFill>
                  <a:schemeClr val="dk1"/>
                </a:solidFill>
              </a:rPr>
            </a:br>
            <a:endParaRPr>
              <a:solidFill>
                <a:schemeClr val="dk1"/>
              </a:solidFill>
            </a:endParaRPr>
          </a:p>
          <a:p>
            <a:pPr marL="457200" lvl="0" indent="-342900" algn="l" rtl="0">
              <a:spcBef>
                <a:spcPts val="0"/>
              </a:spcBef>
              <a:spcAft>
                <a:spcPts val="0"/>
              </a:spcAft>
              <a:buSzPts val="1800"/>
              <a:buChar char="➢"/>
            </a:pPr>
            <a:r>
              <a:rPr lang="fr">
                <a:solidFill>
                  <a:schemeClr val="dk1"/>
                </a:solidFill>
              </a:rPr>
              <a:t>Spark supporte aussi les triggers basé sur le processing time</a:t>
            </a:r>
            <a:endParaRPr>
              <a:solidFill>
                <a:schemeClr val="dk1"/>
              </a:solidFill>
            </a:endParaRPr>
          </a:p>
        </p:txBody>
      </p:sp>
      <p:sp>
        <p:nvSpPr>
          <p:cNvPr id="249" name="Google Shape;24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25</a:t>
            </a:fld>
            <a:endParaRPr/>
          </a:p>
        </p:txBody>
      </p:sp>
    </p:spTree>
    <p:extLst>
      <p:ext uri="{BB962C8B-B14F-4D97-AF65-F5344CB8AC3E}">
        <p14:creationId xmlns:p14="http://schemas.microsoft.com/office/powerpoint/2010/main" val="150031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55" name="Google Shape;255;p46"/>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Event-Time Processing</a:t>
            </a:r>
            <a:endParaRPr>
              <a:solidFill>
                <a:srgbClr val="38761D"/>
              </a:solidFill>
            </a:endParaRPr>
          </a:p>
          <a:p>
            <a:pPr marL="0" lvl="0" indent="0" algn="l" rtl="0">
              <a:spcBef>
                <a:spcPts val="1600"/>
              </a:spcBef>
              <a:spcAft>
                <a:spcPts val="1600"/>
              </a:spcAft>
              <a:buNone/>
            </a:pPr>
            <a:r>
              <a:rPr lang="fr">
                <a:solidFill>
                  <a:schemeClr val="dk1"/>
                </a:solidFill>
              </a:rPr>
              <a:t>Structured Streaming supporte aussi l’event-time processing (i.e. processing de données en se basant sur un timestamps inclu dans l'enregistrement qui peut arriver en hors service)  </a:t>
            </a:r>
            <a:endParaRPr>
              <a:solidFill>
                <a:schemeClr val="dk1"/>
              </a:solidFill>
            </a:endParaRPr>
          </a:p>
        </p:txBody>
      </p:sp>
      <p:sp>
        <p:nvSpPr>
          <p:cNvPr id="256" name="Google Shape;25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26</a:t>
            </a:fld>
            <a:endParaRPr/>
          </a:p>
        </p:txBody>
      </p:sp>
    </p:spTree>
    <p:extLst>
      <p:ext uri="{BB962C8B-B14F-4D97-AF65-F5344CB8AC3E}">
        <p14:creationId xmlns:p14="http://schemas.microsoft.com/office/powerpoint/2010/main" val="16235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62" name="Google Shape;262;p4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Event-Time data</a:t>
            </a:r>
            <a:endParaRPr>
              <a:solidFill>
                <a:srgbClr val="38761D"/>
              </a:solidFill>
            </a:endParaRPr>
          </a:p>
          <a:p>
            <a:pPr marL="457200" marR="0" lvl="0" indent="-342900" algn="l" rtl="0">
              <a:lnSpc>
                <a:spcPct val="115000"/>
              </a:lnSpc>
              <a:spcBef>
                <a:spcPts val="1600"/>
              </a:spcBef>
              <a:spcAft>
                <a:spcPts val="0"/>
              </a:spcAft>
              <a:buSzPts val="1800"/>
              <a:buChar char="➢"/>
            </a:pPr>
            <a:r>
              <a:rPr lang="fr">
                <a:solidFill>
                  <a:schemeClr val="dk1"/>
                </a:solidFill>
              </a:rPr>
              <a:t>C’est les “time fields” qui sont embarqués dans la donnée</a:t>
            </a:r>
            <a:br>
              <a:rPr lang="fr">
                <a:solidFill>
                  <a:schemeClr val="dk1"/>
                </a:solidFill>
              </a:rPr>
            </a:br>
            <a:endParaRPr>
              <a:solidFill>
                <a:schemeClr val="dk1"/>
              </a:solidFill>
            </a:endParaRPr>
          </a:p>
          <a:p>
            <a:pPr marL="457200" marR="0" lvl="0" indent="-342900" algn="l" rtl="0">
              <a:lnSpc>
                <a:spcPct val="115000"/>
              </a:lnSpc>
              <a:spcBef>
                <a:spcPts val="0"/>
              </a:spcBef>
              <a:spcAft>
                <a:spcPts val="0"/>
              </a:spcAft>
              <a:buSzPts val="1800"/>
              <a:buChar char="➢"/>
            </a:pPr>
            <a:r>
              <a:rPr lang="fr">
                <a:solidFill>
                  <a:schemeClr val="dk1"/>
                </a:solidFill>
              </a:rPr>
              <a:t>Au lieu de traiter les données en se basant sur le temps où elles arrivent dans votre système, elles sont processées selon le temps qui a été généré, même si la donnée arrivent en retard (du à des latences réseaux ou autre problèmes)</a:t>
            </a:r>
            <a:br>
              <a:rPr lang="fr">
                <a:solidFill>
                  <a:schemeClr val="dk1"/>
                </a:solidFill>
              </a:rPr>
            </a:br>
            <a:endParaRPr>
              <a:solidFill>
                <a:schemeClr val="dk1"/>
              </a:solidFill>
            </a:endParaRPr>
          </a:p>
          <a:p>
            <a:pPr marL="457200" marR="0" lvl="0" indent="-342900" algn="l" rtl="0">
              <a:lnSpc>
                <a:spcPct val="115000"/>
              </a:lnSpc>
              <a:spcBef>
                <a:spcPts val="0"/>
              </a:spcBef>
              <a:spcAft>
                <a:spcPts val="0"/>
              </a:spcAft>
              <a:buSzPts val="1800"/>
              <a:buChar char="➢"/>
            </a:pPr>
            <a:r>
              <a:rPr lang="fr">
                <a:solidFill>
                  <a:schemeClr val="dk1"/>
                </a:solidFill>
              </a:rPr>
              <a:t>En Structured Streaming, l’event time est juste une colonne en plus ( Les stream étant considéré comme des tables)</a:t>
            </a:r>
            <a:endParaRPr/>
          </a:p>
          <a:p>
            <a:pPr marL="0" lvl="0" indent="0" algn="l" rtl="0">
              <a:spcBef>
                <a:spcPts val="1600"/>
              </a:spcBef>
              <a:spcAft>
                <a:spcPts val="1600"/>
              </a:spcAft>
              <a:buNone/>
            </a:pPr>
            <a:endParaRPr>
              <a:solidFill>
                <a:schemeClr val="dk1"/>
              </a:solidFill>
            </a:endParaRPr>
          </a:p>
        </p:txBody>
      </p:sp>
      <p:sp>
        <p:nvSpPr>
          <p:cNvPr id="263" name="Google Shape;26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27</a:t>
            </a:fld>
            <a:endParaRPr/>
          </a:p>
        </p:txBody>
      </p:sp>
    </p:spTree>
    <p:extLst>
      <p:ext uri="{BB962C8B-B14F-4D97-AF65-F5344CB8AC3E}">
        <p14:creationId xmlns:p14="http://schemas.microsoft.com/office/powerpoint/2010/main" val="2103320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err="1">
                <a:solidFill>
                  <a:srgbClr val="4A86E8"/>
                </a:solidFill>
              </a:rPr>
              <a:t>Core</a:t>
            </a:r>
            <a:r>
              <a:rPr lang="fr" dirty="0">
                <a:solidFill>
                  <a:srgbClr val="4A86E8"/>
                </a:solidFill>
              </a:rPr>
              <a:t> Concepts</a:t>
            </a:r>
            <a:endParaRPr dirty="0">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269" name="Google Shape;269;p4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Watermarks</a:t>
            </a:r>
            <a:r>
              <a:rPr lang="fr">
                <a:solidFill>
                  <a:schemeClr val="dk1"/>
                </a:solidFill>
              </a:rPr>
              <a:t> </a:t>
            </a:r>
            <a:endParaRPr>
              <a:solidFill>
                <a:schemeClr val="dk1"/>
              </a:solidFill>
            </a:endParaRPr>
          </a:p>
          <a:p>
            <a:pPr marL="457200" marR="0" lvl="0" indent="-342900" algn="l" rtl="0">
              <a:lnSpc>
                <a:spcPct val="115000"/>
              </a:lnSpc>
              <a:spcBef>
                <a:spcPts val="1600"/>
              </a:spcBef>
              <a:spcAft>
                <a:spcPts val="0"/>
              </a:spcAft>
              <a:buSzPts val="1800"/>
              <a:buChar char="➢"/>
            </a:pPr>
            <a:r>
              <a:rPr lang="fr">
                <a:solidFill>
                  <a:schemeClr val="dk1"/>
                </a:solidFill>
              </a:rPr>
              <a:t>Les Watermarks sont une fonctionnalité des systèmes de Streaming qui permet de spécifier à quel retard on peut s’attendre pour voir la donnée en event time</a:t>
            </a:r>
            <a:br>
              <a:rPr lang="fr">
                <a:solidFill>
                  <a:schemeClr val="dk1"/>
                </a:solidFill>
              </a:rPr>
            </a:br>
            <a:endParaRPr>
              <a:solidFill>
                <a:schemeClr val="dk1"/>
              </a:solidFill>
            </a:endParaRPr>
          </a:p>
          <a:p>
            <a:pPr marL="457200" marR="0" lvl="0" indent="-342900" algn="l" rtl="0">
              <a:lnSpc>
                <a:spcPct val="115000"/>
              </a:lnSpc>
              <a:spcBef>
                <a:spcPts val="0"/>
              </a:spcBef>
              <a:spcAft>
                <a:spcPts val="0"/>
              </a:spcAft>
              <a:buSzPts val="1800"/>
              <a:buChar char="➢"/>
            </a:pPr>
            <a:r>
              <a:rPr lang="fr">
                <a:solidFill>
                  <a:schemeClr val="dk1"/>
                </a:solidFill>
              </a:rPr>
              <a:t>Par exemple dans une application qui process des logs depuis des téléphones mobiles, on peut s’attendre à des logs avec un retard allant jusqu’à 30 minutes du aux latences lors du chargement   </a:t>
            </a:r>
            <a:endParaRPr>
              <a:solidFill>
                <a:schemeClr val="dk1"/>
              </a:solidFill>
            </a:endParaRPr>
          </a:p>
        </p:txBody>
      </p:sp>
      <p:sp>
        <p:nvSpPr>
          <p:cNvPr id="270" name="Google Shape;27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28</a:t>
            </a:fld>
            <a:endParaRPr/>
          </a:p>
        </p:txBody>
      </p:sp>
    </p:spTree>
    <p:extLst>
      <p:ext uri="{BB962C8B-B14F-4D97-AF65-F5344CB8AC3E}">
        <p14:creationId xmlns:p14="http://schemas.microsoft.com/office/powerpoint/2010/main" val="447472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Core Concepts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76" name="Google Shape;276;p49"/>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38761D"/>
                </a:solidFill>
              </a:rPr>
              <a:t>Watermarks</a:t>
            </a:r>
            <a:r>
              <a:rPr lang="fr">
                <a:solidFill>
                  <a:schemeClr val="dk1"/>
                </a:solidFill>
              </a:rPr>
              <a:t> </a:t>
            </a:r>
            <a:endParaRPr>
              <a:solidFill>
                <a:schemeClr val="dk1"/>
              </a:solidFill>
            </a:endParaRPr>
          </a:p>
          <a:p>
            <a:pPr marL="457200" lvl="0" indent="-342900" algn="l" rtl="0">
              <a:spcBef>
                <a:spcPts val="1600"/>
              </a:spcBef>
              <a:spcAft>
                <a:spcPts val="0"/>
              </a:spcAft>
              <a:buSzPts val="1800"/>
              <a:buChar char="➢"/>
            </a:pPr>
            <a:r>
              <a:rPr lang="fr">
                <a:solidFill>
                  <a:schemeClr val="dk1"/>
                </a:solidFill>
              </a:rPr>
              <a:t>Vous pouvez déclarer les watermarks pour limiter combien de temps on doit se souvenir de la donnée</a:t>
            </a:r>
            <a:br>
              <a:rPr lang="fr">
                <a:solidFill>
                  <a:schemeClr val="dk1"/>
                </a:solidFill>
              </a:rPr>
            </a:br>
            <a:endParaRPr>
              <a:solidFill>
                <a:schemeClr val="dk1"/>
              </a:solidFill>
            </a:endParaRPr>
          </a:p>
          <a:p>
            <a:pPr marL="457200" lvl="0" indent="-342900" algn="l" rtl="0">
              <a:spcBef>
                <a:spcPts val="0"/>
              </a:spcBef>
              <a:spcAft>
                <a:spcPts val="0"/>
              </a:spcAft>
              <a:buSzPts val="1800"/>
              <a:buChar char="➢"/>
            </a:pPr>
            <a:r>
              <a:rPr lang="fr">
                <a:solidFill>
                  <a:schemeClr val="dk1"/>
                </a:solidFill>
              </a:rPr>
              <a:t>Watermarks peuvent être utilisés aussi pour savoir quand envoyer les résultats en sortie</a:t>
            </a:r>
            <a:endParaRPr>
              <a:solidFill>
                <a:schemeClr val="dk1"/>
              </a:solidFill>
            </a:endParaRPr>
          </a:p>
        </p:txBody>
      </p:sp>
      <p:sp>
        <p:nvSpPr>
          <p:cNvPr id="277" name="Google Shape;27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29</a:t>
            </a:fld>
            <a:endParaRPr/>
          </a:p>
        </p:txBody>
      </p:sp>
    </p:spTree>
    <p:extLst>
      <p:ext uri="{BB962C8B-B14F-4D97-AF65-F5344CB8AC3E}">
        <p14:creationId xmlns:p14="http://schemas.microsoft.com/office/powerpoint/2010/main" val="165914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Apache </a:t>
            </a:r>
            <a:r>
              <a:rPr lang="fr-FR" dirty="0" err="1">
                <a:solidFill>
                  <a:srgbClr val="4A86E8"/>
                </a:solidFill>
              </a:rPr>
              <a:t>Spark</a:t>
            </a:r>
            <a:r>
              <a:rPr lang="fr-FR" dirty="0">
                <a:solidFill>
                  <a:srgbClr val="4A86E8"/>
                </a:solidFill>
              </a:rPr>
              <a:t>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Comme indiqué ici, </a:t>
            </a:r>
            <a:r>
              <a:rPr lang="fr-FR" dirty="0" err="1">
                <a:solidFill>
                  <a:schemeClr val="dk1"/>
                </a:solidFill>
              </a:rPr>
              <a:t>Spark</a:t>
            </a:r>
            <a:r>
              <a:rPr lang="fr-FR" dirty="0">
                <a:solidFill>
                  <a:schemeClr val="dk1"/>
                </a:solidFill>
              </a:rPr>
              <a:t> Streaming divise les données du flux d'entrée en, par exemple, des micro-batch de 1 seconde. </a:t>
            </a:r>
          </a:p>
          <a:p>
            <a:pPr lvl="0">
              <a:spcBef>
                <a:spcPts val="1600"/>
              </a:spcBef>
            </a:pPr>
            <a:r>
              <a:rPr lang="fr-FR" dirty="0">
                <a:solidFill>
                  <a:schemeClr val="dk1"/>
                </a:solidFill>
              </a:rPr>
              <a:t>Chaque lot est traité dans le cluster </a:t>
            </a:r>
            <a:r>
              <a:rPr lang="fr-FR" dirty="0" err="1">
                <a:solidFill>
                  <a:schemeClr val="dk1"/>
                </a:solidFill>
              </a:rPr>
              <a:t>Spark</a:t>
            </a:r>
            <a:r>
              <a:rPr lang="fr-FR" dirty="0">
                <a:solidFill>
                  <a:schemeClr val="dk1"/>
                </a:solidFill>
              </a:rPr>
              <a:t> de manière distribuée avec de petites tâches déterministes qui génèrent la sortie en micro-</a:t>
            </a:r>
            <a:r>
              <a:rPr lang="fr-FR" dirty="0" err="1">
                <a:solidFill>
                  <a:schemeClr val="dk1"/>
                </a:solidFill>
              </a:rPr>
              <a:t>batchs</a:t>
            </a:r>
            <a:r>
              <a:rPr lang="fr-FR" dirty="0">
                <a:solidFill>
                  <a:schemeClr val="dk1"/>
                </a:solidFill>
              </a:rPr>
              <a:t>.</a:t>
            </a:r>
          </a:p>
          <a:p>
            <a:pPr lvl="0">
              <a:spcBef>
                <a:spcPts val="1600"/>
              </a:spcBef>
            </a:pPr>
            <a:r>
              <a:rPr lang="fr-FR" dirty="0">
                <a:solidFill>
                  <a:schemeClr val="dk1"/>
                </a:solidFill>
              </a:rPr>
              <a:t>Décomposer le calcul en continu en ces petites tâches nous donne deux avantages par rapport au modèle traditionnel à opérateur continu:</a:t>
            </a:r>
            <a:endParaRP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extLst>
      <p:ext uri="{BB962C8B-B14F-4D97-AF65-F5344CB8AC3E}">
        <p14:creationId xmlns:p14="http://schemas.microsoft.com/office/powerpoint/2010/main" val="5150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Apache </a:t>
            </a:r>
            <a:r>
              <a:rPr lang="fr-FR" dirty="0" err="1">
                <a:solidFill>
                  <a:srgbClr val="4A86E8"/>
                </a:solidFill>
              </a:rPr>
              <a:t>Spark</a:t>
            </a:r>
            <a:r>
              <a:rPr lang="fr-FR" dirty="0">
                <a:solidFill>
                  <a:srgbClr val="4A86E8"/>
                </a:solidFill>
              </a:rPr>
              <a:t>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La planification agile des tâches de </a:t>
            </a:r>
            <a:r>
              <a:rPr lang="fr-FR" dirty="0" err="1">
                <a:solidFill>
                  <a:schemeClr val="dk1"/>
                </a:solidFill>
              </a:rPr>
              <a:t>Spark</a:t>
            </a:r>
            <a:r>
              <a:rPr lang="fr-FR" dirty="0">
                <a:solidFill>
                  <a:schemeClr val="dk1"/>
                </a:solidFill>
              </a:rPr>
              <a:t> peut très rapidement et efficacement récupérer des échecs et des exécuteurs en retard en reprogrammant une ou plusieurs copies des tâches sur l’un des autres exécuteurs.</a:t>
            </a:r>
          </a:p>
          <a:p>
            <a:pPr lvl="0">
              <a:spcBef>
                <a:spcPts val="1600"/>
              </a:spcBef>
            </a:pPr>
            <a:r>
              <a:rPr lang="fr-FR" dirty="0">
                <a:solidFill>
                  <a:schemeClr val="dk1"/>
                </a:solidFill>
              </a:rPr>
              <a:t>La nature déterministe des tâches garantit que les données de sortie sont les mêmes quel que soit le nombre de réexécutions de la tâche. C</a:t>
            </a:r>
          </a:p>
          <a:p>
            <a:pPr lvl="0">
              <a:spcBef>
                <a:spcPts val="1600"/>
              </a:spcBef>
            </a:pPr>
            <a:r>
              <a:rPr lang="fr-FR" dirty="0" err="1">
                <a:solidFill>
                  <a:schemeClr val="dk1"/>
                </a:solidFill>
              </a:rPr>
              <a:t>ette</a:t>
            </a:r>
            <a:r>
              <a:rPr lang="fr-FR" dirty="0">
                <a:solidFill>
                  <a:schemeClr val="dk1"/>
                </a:solidFill>
              </a:rPr>
              <a:t> caractéristique cruciale permet à </a:t>
            </a:r>
            <a:r>
              <a:rPr lang="fr-FR" dirty="0" err="1">
                <a:solidFill>
                  <a:schemeClr val="dk1"/>
                </a:solidFill>
              </a:rPr>
              <a:t>Spark</a:t>
            </a:r>
            <a:r>
              <a:rPr lang="fr-FR" dirty="0">
                <a:solidFill>
                  <a:schemeClr val="dk1"/>
                </a:solidFill>
              </a:rPr>
              <a:t> Streaming de fournir des garanties de traitement de bout en bout exactement une fois, c'est-à-dire que les résultats de sortie générés seront tels que chaque enregistrement d'entrée a été traité exactement une fois.</a:t>
            </a:r>
            <a:endParaRP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8155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Apache </a:t>
            </a:r>
            <a:r>
              <a:rPr lang="fr-FR" dirty="0" err="1">
                <a:solidFill>
                  <a:srgbClr val="4A86E8"/>
                </a:solidFill>
              </a:rPr>
              <a:t>Spark</a:t>
            </a:r>
            <a:r>
              <a:rPr lang="fr-FR" dirty="0">
                <a:solidFill>
                  <a:srgbClr val="4A86E8"/>
                </a:solidFill>
              </a:rPr>
              <a:t>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Cette tolérance aux pannes efficace se fait au prix de la latence - le modèle de micro-</a:t>
            </a:r>
            <a:r>
              <a:rPr lang="fr-FR" dirty="0" err="1">
                <a:solidFill>
                  <a:schemeClr val="dk1"/>
                </a:solidFill>
              </a:rPr>
              <a:t>batchs</a:t>
            </a:r>
            <a:r>
              <a:rPr lang="fr-FR" dirty="0">
                <a:solidFill>
                  <a:schemeClr val="dk1"/>
                </a:solidFill>
              </a:rPr>
              <a:t> ne peut pas atteindre des latences de l'ordre de la </a:t>
            </a:r>
            <a:r>
              <a:rPr lang="fr-FR" b="1" dirty="0">
                <a:solidFill>
                  <a:srgbClr val="00B050"/>
                </a:solidFill>
              </a:rPr>
              <a:t>milliseconde</a:t>
            </a:r>
            <a:r>
              <a:rPr lang="fr-FR" dirty="0">
                <a:solidFill>
                  <a:schemeClr val="dk1"/>
                </a:solidFill>
              </a:rPr>
              <a:t>; il atteint généralement des latences de quelques </a:t>
            </a:r>
            <a:r>
              <a:rPr lang="fr-FR" b="1" dirty="0">
                <a:solidFill>
                  <a:srgbClr val="00B050"/>
                </a:solidFill>
              </a:rPr>
              <a:t>secondes</a:t>
            </a:r>
            <a:r>
              <a:rPr lang="fr-FR" dirty="0">
                <a:solidFill>
                  <a:schemeClr val="dk1"/>
                </a:solidFill>
              </a:rPr>
              <a:t> (aussi faibles qu'une demi-seconde dans certains cas). </a:t>
            </a:r>
          </a:p>
          <a:p>
            <a:pPr lvl="0">
              <a:spcBef>
                <a:spcPts val="1600"/>
              </a:spcBef>
            </a:pPr>
            <a:r>
              <a:rPr lang="fr-FR" dirty="0">
                <a:solidFill>
                  <a:schemeClr val="dk1"/>
                </a:solidFill>
              </a:rPr>
              <a:t>Cependant, nous avons observé que pour une écrasante majorité de cas d'utilisation de traitement de flux, les avantages du micro-batch l'emporte sur l'inconvénient des latences de l’ordre de la seconde</a:t>
            </a:r>
            <a:endParaRPr lang="fr-FR" dirty="0"/>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extLst>
      <p:ext uri="{BB962C8B-B14F-4D97-AF65-F5344CB8AC3E}">
        <p14:creationId xmlns:p14="http://schemas.microsoft.com/office/powerpoint/2010/main" val="36931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Apache </a:t>
            </a:r>
            <a:r>
              <a:rPr lang="fr-FR" dirty="0" err="1">
                <a:solidFill>
                  <a:srgbClr val="4A86E8"/>
                </a:solidFill>
              </a:rPr>
              <a:t>Spark</a:t>
            </a:r>
            <a:r>
              <a:rPr lang="fr-FR" dirty="0">
                <a:solidFill>
                  <a:srgbClr val="4A86E8"/>
                </a:solidFill>
              </a:rPr>
              <a:t> Streaming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En effet, la plupart des pipelines de streaming présentent au moins l'une des caractéristiques suivantes:</a:t>
            </a:r>
          </a:p>
          <a:p>
            <a:pPr>
              <a:spcBef>
                <a:spcPts val="1600"/>
              </a:spcBef>
            </a:pPr>
            <a:r>
              <a:rPr lang="fr-FR" dirty="0">
                <a:solidFill>
                  <a:schemeClr val="dk1"/>
                </a:solidFill>
              </a:rPr>
              <a:t>Le pipeline n'a pas besoin de latences inférieures à quelques secondes. Par exemple, lorsque la sortie de flux ne sera lue que par des travaux horaires, il n'est pas utile de générer une sortie avec des latences de l'ordre de quelques secondes.</a:t>
            </a:r>
          </a:p>
          <a:p>
            <a:pPr>
              <a:spcBef>
                <a:spcPts val="1600"/>
              </a:spcBef>
            </a:pPr>
            <a:r>
              <a:rPr lang="fr-FR" dirty="0">
                <a:solidFill>
                  <a:schemeClr val="dk1"/>
                </a:solidFill>
              </a:rPr>
              <a:t>Il y a des retards plus importants dans d'autres parties du pipeline</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6030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err="1">
                <a:solidFill>
                  <a:srgbClr val="4A86E8"/>
                </a:solidFill>
              </a:rPr>
              <a:t>Dstream</a:t>
            </a:r>
            <a:r>
              <a:rPr lang="fr-FR" dirty="0">
                <a:solidFill>
                  <a:srgbClr val="4A86E8"/>
                </a:solidFill>
              </a:rPr>
              <a:t> API</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l'API </a:t>
            </a:r>
            <a:r>
              <a:rPr lang="fr-FR" b="1" dirty="0" err="1">
                <a:solidFill>
                  <a:srgbClr val="00B050"/>
                </a:solidFill>
              </a:rPr>
              <a:t>DStream</a:t>
            </a:r>
            <a:r>
              <a:rPr lang="fr-FR" dirty="0">
                <a:solidFill>
                  <a:schemeClr val="dk1"/>
                </a:solidFill>
              </a:rPr>
              <a:t> a été construite sur l'API RDD par lots de </a:t>
            </a:r>
            <a:r>
              <a:rPr lang="fr-FR" dirty="0" err="1">
                <a:solidFill>
                  <a:schemeClr val="dk1"/>
                </a:solidFill>
              </a:rPr>
              <a:t>Spark</a:t>
            </a:r>
            <a:r>
              <a:rPr lang="fr-FR" dirty="0">
                <a:solidFill>
                  <a:schemeClr val="dk1"/>
                </a:solidFill>
              </a:rPr>
              <a:t>. Par conséquent, </a:t>
            </a:r>
            <a:r>
              <a:rPr lang="fr-FR" dirty="0" err="1">
                <a:solidFill>
                  <a:schemeClr val="dk1"/>
                </a:solidFill>
              </a:rPr>
              <a:t>DStreams</a:t>
            </a:r>
            <a:r>
              <a:rPr lang="fr-FR" dirty="0">
                <a:solidFill>
                  <a:schemeClr val="dk1"/>
                </a:solidFill>
              </a:rPr>
              <a:t> avait la même sémantique fonctionnelle et le même modèle de tolérance aux pannes que les RDD.</a:t>
            </a:r>
          </a:p>
          <a:p>
            <a:pPr lvl="0">
              <a:spcBef>
                <a:spcPts val="1600"/>
              </a:spcBef>
            </a:pPr>
            <a:r>
              <a:rPr lang="fr-FR" dirty="0" err="1">
                <a:solidFill>
                  <a:schemeClr val="dk1"/>
                </a:solidFill>
              </a:rPr>
              <a:t>Spark</a:t>
            </a:r>
            <a:r>
              <a:rPr lang="fr-FR" dirty="0">
                <a:solidFill>
                  <a:schemeClr val="dk1"/>
                </a:solidFill>
              </a:rPr>
              <a:t> Streaming a ainsi prouvé qu'il était possible pour un moteur de traitement unique et unifié de fournir des API et une sémantique cohérentes pour les charges de travail par </a:t>
            </a:r>
            <a:r>
              <a:rPr lang="fr-FR" dirty="0" err="1">
                <a:solidFill>
                  <a:schemeClr val="dk1"/>
                </a:solidFill>
              </a:rPr>
              <a:t>batchs</a:t>
            </a:r>
            <a:r>
              <a:rPr lang="fr-FR" dirty="0">
                <a:solidFill>
                  <a:schemeClr val="dk1"/>
                </a:solidFill>
              </a:rPr>
              <a:t>, interactives et en continu. Ce changement de paradigme fondamental dans le traitement de flux a propulsé </a:t>
            </a:r>
            <a:r>
              <a:rPr lang="fr-FR" dirty="0" err="1">
                <a:solidFill>
                  <a:schemeClr val="dk1"/>
                </a:solidFill>
              </a:rPr>
              <a:t>Spark</a:t>
            </a:r>
            <a:r>
              <a:rPr lang="fr-FR" dirty="0">
                <a:solidFill>
                  <a:schemeClr val="dk1"/>
                </a:solidFill>
              </a:rPr>
              <a:t> Streaming à devenir l'un des moteurs de traitement de flux open source les plus largement utilisés. </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115146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Leçons tirées de </a:t>
            </a:r>
            <a:r>
              <a:rPr lang="fr-FR" dirty="0" err="1">
                <a:solidFill>
                  <a:srgbClr val="4A86E8"/>
                </a:solidFill>
              </a:rPr>
              <a:t>Spark</a:t>
            </a:r>
            <a:r>
              <a:rPr lang="fr-FR" dirty="0">
                <a:solidFill>
                  <a:srgbClr val="4A86E8"/>
                </a:solidFill>
              </a:rPr>
              <a:t> Streaming (</a:t>
            </a:r>
            <a:r>
              <a:rPr lang="fr-FR" dirty="0" err="1">
                <a:solidFill>
                  <a:srgbClr val="4A86E8"/>
                </a:solidFill>
              </a:rPr>
              <a:t>DStreams</a:t>
            </a:r>
            <a:r>
              <a:rPr lang="fr-FR" dirty="0">
                <a:solidFill>
                  <a:srgbClr val="4A86E8"/>
                </a:solidFill>
              </a:rPr>
              <a:t>)</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Malgré tous les avantages, l'API </a:t>
            </a:r>
            <a:r>
              <a:rPr lang="fr-FR" dirty="0" err="1">
                <a:solidFill>
                  <a:schemeClr val="dk1"/>
                </a:solidFill>
              </a:rPr>
              <a:t>DStream</a:t>
            </a:r>
            <a:r>
              <a:rPr lang="fr-FR" dirty="0">
                <a:solidFill>
                  <a:schemeClr val="dk1"/>
                </a:solidFill>
              </a:rPr>
              <a:t> n'était pas sans défauts. Voici quelques points clés d’amélioration qui ont été identifiés:</a:t>
            </a: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343599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311700" y="0"/>
            <a:ext cx="8520600" cy="699248"/>
          </a:xfrm>
          <a:prstGeom prst="rect">
            <a:avLst/>
          </a:prstGeom>
        </p:spPr>
        <p:txBody>
          <a:bodyPr spcFirstLastPara="1" wrap="square" lIns="91425" tIns="91425" rIns="91425" bIns="91425" anchor="t" anchorCtr="0">
            <a:noAutofit/>
          </a:bodyPr>
          <a:lstStyle/>
          <a:p>
            <a:pPr lvl="0"/>
            <a:r>
              <a:rPr lang="fr-FR" dirty="0">
                <a:solidFill>
                  <a:srgbClr val="4A86E8"/>
                </a:solidFill>
              </a:rPr>
              <a:t>Leçons tirées de </a:t>
            </a:r>
            <a:r>
              <a:rPr lang="fr-FR" dirty="0" err="1">
                <a:solidFill>
                  <a:srgbClr val="4A86E8"/>
                </a:solidFill>
              </a:rPr>
              <a:t>Spark</a:t>
            </a:r>
            <a:r>
              <a:rPr lang="fr-FR" dirty="0">
                <a:solidFill>
                  <a:srgbClr val="4A86E8"/>
                </a:solidFill>
              </a:rPr>
              <a:t> Streaming (</a:t>
            </a:r>
            <a:r>
              <a:rPr lang="fr-FR" dirty="0" err="1">
                <a:solidFill>
                  <a:srgbClr val="4A86E8"/>
                </a:solidFill>
              </a:rPr>
              <a:t>DStreams</a:t>
            </a:r>
            <a:r>
              <a:rPr lang="fr-FR" dirty="0">
                <a:solidFill>
                  <a:srgbClr val="4A86E8"/>
                </a:solidFill>
              </a:rPr>
              <a:t>)</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70" name="Google Shape;170;p34"/>
          <p:cNvSpPr txBox="1">
            <a:spLocks noGrp="1"/>
          </p:cNvSpPr>
          <p:nvPr>
            <p:ph type="body" idx="1"/>
          </p:nvPr>
        </p:nvSpPr>
        <p:spPr>
          <a:xfrm>
            <a:off x="226208" y="1038757"/>
            <a:ext cx="8520600" cy="354669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Absence d'une API unique pour le traitement par batch et en streaming</a:t>
            </a:r>
          </a:p>
          <a:p>
            <a:pPr lvl="1"/>
            <a:r>
              <a:rPr lang="fr-FR" dirty="0"/>
              <a:t>Même si les </a:t>
            </a:r>
            <a:r>
              <a:rPr lang="fr-FR" dirty="0" err="1"/>
              <a:t>DStreams</a:t>
            </a:r>
            <a:r>
              <a:rPr lang="fr-FR" dirty="0"/>
              <a:t> et les RDD ont des API cohérentes (c'est-à-dire les mêmes opérations et la même sémantique), les développeurs devaient toujours réécrire explicitement leur code pour utiliser différentes classes lors de la conversion de leurs jobs par </a:t>
            </a:r>
            <a:r>
              <a:rPr lang="fr-FR" dirty="0" err="1"/>
              <a:t>batchs</a:t>
            </a:r>
            <a:r>
              <a:rPr lang="fr-FR" dirty="0"/>
              <a:t> en jobs de streaming.</a:t>
            </a:r>
            <a:endParaRPr lang="fr-FR" dirty="0">
              <a:solidFill>
                <a:schemeClr val="dk1"/>
              </a:solidFill>
            </a:endParaRPr>
          </a:p>
        </p:txBody>
      </p:sp>
      <p:sp>
        <p:nvSpPr>
          <p:cNvPr id="171" name="Google Shape;17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39207725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1747</Words>
  <Application>Microsoft Macintosh PowerPoint</Application>
  <PresentationFormat>Affichage à l'écran (16:9)</PresentationFormat>
  <Paragraphs>211</Paragraphs>
  <Slides>29</Slides>
  <Notes>29</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29</vt:i4>
      </vt:variant>
    </vt:vector>
  </HeadingPairs>
  <TitlesOfParts>
    <vt:vector size="33" baseType="lpstr">
      <vt:lpstr>Arial</vt:lpstr>
      <vt:lpstr>Georgia</vt:lpstr>
      <vt:lpstr>Simple Light</vt:lpstr>
      <vt:lpstr>Simple Light</vt:lpstr>
      <vt:lpstr>Apache Spark</vt:lpstr>
      <vt:lpstr>Évolution du moteur de traitement Apache Spark Stream     </vt:lpstr>
      <vt:lpstr>Apache Spark Streaming     </vt:lpstr>
      <vt:lpstr>Apache Spark Streaming     </vt:lpstr>
      <vt:lpstr>Apache Spark Streaming     </vt:lpstr>
      <vt:lpstr>Apache Spark Streaming     </vt:lpstr>
      <vt:lpstr>Dstream API     </vt:lpstr>
      <vt:lpstr>Leçons tirées de Spark Streaming (DStreams)     </vt:lpstr>
      <vt:lpstr>Leçons tirées de Spark Streaming (DStreams)     </vt:lpstr>
      <vt:lpstr>Leçons tirées de Spark Streaming (DStreams)     </vt:lpstr>
      <vt:lpstr>Leçons tirées de Spark Streaming (DStreams)     </vt:lpstr>
      <vt:lpstr>La philosophie du streaming structuré    </vt:lpstr>
      <vt:lpstr>La philosophie du streaming structuré    </vt:lpstr>
      <vt:lpstr>La philosophie du streaming structuré    </vt:lpstr>
      <vt:lpstr>Le modèle de programmation du streaming    </vt:lpstr>
      <vt:lpstr>Le modèle de programmation du streaming    </vt:lpstr>
      <vt:lpstr>Le modèle de programmation du streaming    </vt:lpstr>
      <vt:lpstr>Le modèle de programmation du streaming    </vt:lpstr>
      <vt:lpstr>Core Concepts     </vt:lpstr>
      <vt:lpstr>Core Concepts     </vt:lpstr>
      <vt:lpstr>Core Concepts     </vt:lpstr>
      <vt:lpstr>Core Concepts     </vt:lpstr>
      <vt:lpstr>Core Concepts     </vt:lpstr>
      <vt:lpstr>Core Concepts     </vt:lpstr>
      <vt:lpstr>Core Concepts     </vt:lpstr>
      <vt:lpstr>Core Concepts     </vt:lpstr>
      <vt:lpstr>Core Concepts     </vt:lpstr>
      <vt:lpstr>Core Concepts     </vt:lpstr>
      <vt:lpstr>Core Concepts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cp:lastModifiedBy>Microsoft Office User</cp:lastModifiedBy>
  <cp:revision>147</cp:revision>
  <dcterms:modified xsi:type="dcterms:W3CDTF">2021-04-13T17:18:58Z</dcterms:modified>
</cp:coreProperties>
</file>