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0" r:id="rId1"/>
    <p:sldMasterId id="2147483671" r:id="rId2"/>
  </p:sldMasterIdLst>
  <p:notesMasterIdLst>
    <p:notesMasterId r:id="rId20"/>
  </p:notesMasterIdLst>
  <p:sldIdLst>
    <p:sldId id="256" r:id="rId3"/>
    <p:sldId id="258" r:id="rId4"/>
    <p:sldId id="312" r:id="rId5"/>
    <p:sldId id="313" r:id="rId6"/>
    <p:sldId id="314" r:id="rId7"/>
    <p:sldId id="315" r:id="rId8"/>
    <p:sldId id="292" r:id="rId9"/>
    <p:sldId id="294" r:id="rId10"/>
    <p:sldId id="316" r:id="rId11"/>
    <p:sldId id="317" r:id="rId12"/>
    <p:sldId id="318" r:id="rId13"/>
    <p:sldId id="319" r:id="rId14"/>
    <p:sldId id="320" r:id="rId15"/>
    <p:sldId id="321" r:id="rId16"/>
    <p:sldId id="322" r:id="rId17"/>
    <p:sldId id="323" r:id="rId18"/>
    <p:sldId id="324"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2"/>
    <p:restoredTop sz="94651"/>
  </p:normalViewPr>
  <p:slideViewPr>
    <p:cSldViewPr snapToGrid="0">
      <p:cViewPr varScale="1">
        <p:scale>
          <a:sx n="190" d="100"/>
          <a:sy n="190" d="100"/>
        </p:scale>
        <p:origin x="208" y="30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629081a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629081a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3841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629081a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629081a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5720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629081a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629081a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3332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629081a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629081a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7495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629081a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629081a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0989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629081a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629081a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0303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629081a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629081a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9024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629081a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629081a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4852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629081a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629081a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629081a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629081a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8156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629081a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629081a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3215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629081a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629081a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2561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629081a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629081a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8401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629081a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629081a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2859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629081a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629081a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4703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629081a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629081a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1948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0" name="Google Shape;60;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1" name="Google Shape;61;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4" name="Google Shape;64;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6"/>
          <p:cNvSpPr txBox="1">
            <a:spLocks noGrp="1"/>
          </p:cNvSpPr>
          <p:nvPr>
            <p:ph type="body" idx="1"/>
          </p:nvPr>
        </p:nvSpPr>
        <p:spPr>
          <a:xfrm>
            <a:off x="311700" y="572700"/>
            <a:ext cx="8520600" cy="4090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4A86E8"/>
              </a:buClr>
              <a:buSzPts val="1800"/>
              <a:buChar char="➢"/>
              <a:defRPr/>
            </a:lvl1pPr>
            <a:lvl2pPr marL="914400" lvl="1" indent="-317500" rtl="0">
              <a:spcBef>
                <a:spcPts val="1600"/>
              </a:spcBef>
              <a:spcAft>
                <a:spcPts val="0"/>
              </a:spcAft>
              <a:buClr>
                <a:srgbClr val="4A86E8"/>
              </a:buClr>
              <a:buSzPts val="1400"/>
              <a:buChar char="○"/>
              <a:defRPr>
                <a:solidFill>
                  <a:schemeClr val="dk1"/>
                </a:solidFill>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8" name="Google Shape;6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
        <p:nvSpPr>
          <p:cNvPr id="69" name="Google Shape;69;p16"/>
          <p:cNvSpPr txBox="1"/>
          <p:nvPr/>
        </p:nvSpPr>
        <p:spPr>
          <a:xfrm>
            <a:off x="311700" y="4754225"/>
            <a:ext cx="8520600" cy="2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700"/>
              <a:t>© By Yacine Ait Ouarab. 2019. All Rights Reserved</a:t>
            </a:r>
            <a:endParaRPr sz="700"/>
          </a:p>
        </p:txBody>
      </p:sp>
      <p:sp>
        <p:nvSpPr>
          <p:cNvPr id="70" name="Google Shape;70;p16"/>
          <p:cNvSpPr txBox="1"/>
          <p:nvPr/>
        </p:nvSpPr>
        <p:spPr>
          <a:xfrm>
            <a:off x="311700" y="4754225"/>
            <a:ext cx="8520600" cy="2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sz="700"/>
              <a:t>© By Yacine Ait Ouarab. 2019. All Rights Reserved</a:t>
            </a:r>
            <a:endParaRPr sz="7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1"/>
        <p:cNvGrpSpPr/>
        <p:nvPr/>
      </p:nvGrpSpPr>
      <p:grpSpPr>
        <a:xfrm>
          <a:off x="0" y="0"/>
          <a:ext cx="0" cy="0"/>
          <a:chOff x="0" y="0"/>
          <a:chExt cx="0" cy="0"/>
        </a:xfrm>
      </p:grpSpPr>
      <p:sp>
        <p:nvSpPr>
          <p:cNvPr id="72" name="Google Shape;7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3" name="Google Shape;73;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4" name="Google Shape;74;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5" name="Google Shape;75;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6"/>
        <p:cNvGrpSpPr/>
        <p:nvPr/>
      </p:nvGrpSpPr>
      <p:grpSpPr>
        <a:xfrm>
          <a:off x="0" y="0"/>
          <a:ext cx="0" cy="0"/>
          <a:chOff x="0" y="0"/>
          <a:chExt cx="0" cy="0"/>
        </a:xfrm>
      </p:grpSpPr>
      <p:sp>
        <p:nvSpPr>
          <p:cNvPr id="77" name="Google Shape;7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 name="Google Shape;7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9"/>
        <p:cNvGrpSpPr/>
        <p:nvPr/>
      </p:nvGrpSpPr>
      <p:grpSpPr>
        <a:xfrm>
          <a:off x="0" y="0"/>
          <a:ext cx="0" cy="0"/>
          <a:chOff x="0" y="0"/>
          <a:chExt cx="0" cy="0"/>
        </a:xfrm>
      </p:grpSpPr>
      <p:sp>
        <p:nvSpPr>
          <p:cNvPr id="80" name="Google Shape;80;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1" name="Google Shape;81;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2" name="Google Shape;82;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3"/>
        <p:cNvGrpSpPr/>
        <p:nvPr/>
      </p:nvGrpSpPr>
      <p:grpSpPr>
        <a:xfrm>
          <a:off x="0" y="0"/>
          <a:ext cx="0" cy="0"/>
          <a:chOff x="0" y="0"/>
          <a:chExt cx="0" cy="0"/>
        </a:xfrm>
      </p:grpSpPr>
      <p:sp>
        <p:nvSpPr>
          <p:cNvPr id="84" name="Google Shape;84;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5" name="Google Shape;8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6"/>
        <p:cNvGrpSpPr/>
        <p:nvPr/>
      </p:nvGrpSpPr>
      <p:grpSpPr>
        <a:xfrm>
          <a:off x="0" y="0"/>
          <a:ext cx="0" cy="0"/>
          <a:chOff x="0" y="0"/>
          <a:chExt cx="0" cy="0"/>
        </a:xfrm>
      </p:grpSpPr>
      <p:sp>
        <p:nvSpPr>
          <p:cNvPr id="87" name="Google Shape;87;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9" name="Google Shape;89;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0" name="Google Shape;90;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1" name="Google Shape;91;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2"/>
        <p:cNvGrpSpPr/>
        <p:nvPr/>
      </p:nvGrpSpPr>
      <p:grpSpPr>
        <a:xfrm>
          <a:off x="0" y="0"/>
          <a:ext cx="0" cy="0"/>
          <a:chOff x="0" y="0"/>
          <a:chExt cx="0" cy="0"/>
        </a:xfrm>
      </p:grpSpPr>
      <p:sp>
        <p:nvSpPr>
          <p:cNvPr id="93" name="Google Shape;93;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94" name="Google Shape;94;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5"/>
        <p:cNvGrpSpPr/>
        <p:nvPr/>
      </p:nvGrpSpPr>
      <p:grpSpPr>
        <a:xfrm>
          <a:off x="0" y="0"/>
          <a:ext cx="0" cy="0"/>
          <a:chOff x="0" y="0"/>
          <a:chExt cx="0" cy="0"/>
        </a:xfrm>
      </p:grpSpPr>
      <p:sp>
        <p:nvSpPr>
          <p:cNvPr id="96" name="Google Shape;96;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7" name="Google Shape;97;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8" name="Google Shape;98;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
        <p:nvSpPr>
          <p:cNvPr id="9" name="Google Shape;9;p1"/>
          <p:cNvSpPr txBox="1"/>
          <p:nvPr/>
        </p:nvSpPr>
        <p:spPr>
          <a:xfrm>
            <a:off x="311700" y="4754225"/>
            <a:ext cx="8520600" cy="2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700"/>
              <a:t>© By Yacine Ait Ouarab. 2019. All Rights Reserved</a:t>
            </a:r>
            <a:endParaRPr sz="70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5" name="Google Shape;55;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56" name="Google Shape;56;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
        <p:nvSpPr>
          <p:cNvPr id="57" name="Google Shape;57;p13"/>
          <p:cNvSpPr txBox="1"/>
          <p:nvPr/>
        </p:nvSpPr>
        <p:spPr>
          <a:xfrm>
            <a:off x="311700" y="4754225"/>
            <a:ext cx="8520600" cy="2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700"/>
              <a:t>© By Yacine Ait Ouarab. 2019. All Rights Reserved</a:t>
            </a:r>
            <a:endParaRPr sz="700"/>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a:solidFill>
                  <a:srgbClr val="4A86E8"/>
                </a:solidFill>
                <a:latin typeface="Georgia"/>
                <a:ea typeface="Georgia"/>
                <a:cs typeface="Georgia"/>
                <a:sym typeface="Georgia"/>
              </a:rPr>
              <a:t>Apache Spark</a:t>
            </a:r>
            <a:endParaRPr>
              <a:solidFill>
                <a:srgbClr val="4A86E8"/>
              </a:solidFill>
              <a:latin typeface="Georgia"/>
              <a:ea typeface="Georgia"/>
              <a:cs typeface="Georgia"/>
              <a:sym typeface="Georgia"/>
            </a:endParaRPr>
          </a:p>
        </p:txBody>
      </p:sp>
      <p:sp>
        <p:nvSpPr>
          <p:cNvPr id="106" name="Google Shape;106;p2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dirty="0"/>
              <a:t>Apache </a:t>
            </a:r>
            <a:r>
              <a:rPr lang="fr" dirty="0" err="1"/>
              <a:t>Spark</a:t>
            </a:r>
            <a:r>
              <a:rPr lang="fr" dirty="0"/>
              <a:t> </a:t>
            </a:r>
            <a:r>
              <a:rPr lang="fr" dirty="0" err="1"/>
              <a:t>Aggregations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lvl="0"/>
            <a:r>
              <a:rPr lang="fr-FR" dirty="0" err="1">
                <a:solidFill>
                  <a:srgbClr val="4A86E8"/>
                </a:solidFill>
              </a:rPr>
              <a:t>Aggregation</a:t>
            </a:r>
            <a:r>
              <a:rPr lang="fr-FR" dirty="0">
                <a:solidFill>
                  <a:srgbClr val="4A86E8"/>
                </a:solidFill>
              </a:rPr>
              <a:t> </a:t>
            </a:r>
            <a:r>
              <a:rPr lang="fr-FR" dirty="0" err="1">
                <a:solidFill>
                  <a:srgbClr val="4A86E8"/>
                </a:solidFill>
              </a:rPr>
              <a:t>functions</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19" name="Google Shape;119;p27"/>
          <p:cNvSpPr txBox="1">
            <a:spLocks noGrp="1"/>
          </p:cNvSpPr>
          <p:nvPr>
            <p:ph type="body" idx="1"/>
          </p:nvPr>
        </p:nvSpPr>
        <p:spPr>
          <a:xfrm>
            <a:off x="311700" y="769517"/>
            <a:ext cx="8520600" cy="4090500"/>
          </a:xfrm>
          <a:prstGeom prst="rect">
            <a:avLst/>
          </a:prstGeom>
        </p:spPr>
        <p:txBody>
          <a:bodyPr spcFirstLastPara="1" wrap="square" lIns="91425" tIns="91425" rIns="91425" bIns="91425" anchor="ctr" anchorCtr="0">
            <a:noAutofit/>
          </a:bodyPr>
          <a:lstStyle/>
          <a:p>
            <a:pPr marL="114300" indent="0">
              <a:spcBef>
                <a:spcPts val="1600"/>
              </a:spcBef>
              <a:buNone/>
            </a:pPr>
            <a:endParaRPr lang="fr-FR" b="1" dirty="0">
              <a:solidFill>
                <a:srgbClr val="00B050"/>
              </a:solidFill>
            </a:endParaRPr>
          </a:p>
          <a:p>
            <a:pPr marL="114300" indent="0">
              <a:spcBef>
                <a:spcPts val="1600"/>
              </a:spcBef>
              <a:buNone/>
            </a:pPr>
            <a:endParaRPr lang="fr-FR" b="1" dirty="0">
              <a:solidFill>
                <a:srgbClr val="00B050"/>
              </a:solidFill>
            </a:endParaRPr>
          </a:p>
          <a:p>
            <a:pPr marL="114300" indent="0">
              <a:spcBef>
                <a:spcPts val="1600"/>
              </a:spcBef>
              <a:buNone/>
            </a:pPr>
            <a:r>
              <a:rPr lang="fr-FR" b="1" dirty="0" err="1">
                <a:solidFill>
                  <a:srgbClr val="00B050"/>
                </a:solidFill>
              </a:rPr>
              <a:t>approx_count_distinct</a:t>
            </a:r>
            <a:r>
              <a:rPr lang="fr-FR" b="1" dirty="0">
                <a:solidFill>
                  <a:srgbClr val="00B050"/>
                </a:solidFill>
              </a:rPr>
              <a:t> </a:t>
            </a:r>
            <a:r>
              <a:rPr lang="fr-FR" sz="1400" dirty="0">
                <a:latin typeface="Courier New" panose="02070309020205020404" pitchFamily="49" charset="0"/>
                <a:cs typeface="Courier New" panose="02070309020205020404" pitchFamily="49" charset="0"/>
              </a:rPr>
              <a:t>Souvent, nous travaillons avec de grands ensembles de données et le décompte distinct exact n'est pas pertinent. Il y a des moments où une approximation à un certain degré de précision fonctionnera très bien, et pour cela, vous pouvez utiliser la fonction </a:t>
            </a:r>
            <a:r>
              <a:rPr lang="fr-FR" sz="1400" dirty="0" err="1">
                <a:latin typeface="Courier New" panose="02070309020205020404" pitchFamily="49" charset="0"/>
                <a:cs typeface="Courier New" panose="02070309020205020404" pitchFamily="49" charset="0"/>
              </a:rPr>
              <a:t>approx_count_distinct</a:t>
            </a:r>
            <a:r>
              <a:rPr lang="fr-FR" sz="1400" dirty="0">
                <a:latin typeface="Courier New" panose="02070309020205020404" pitchFamily="49" charset="0"/>
                <a:cs typeface="Courier New" panose="02070309020205020404" pitchFamily="49" charset="0"/>
              </a:rPr>
              <a:t>:</a:t>
            </a:r>
            <a:br>
              <a:rPr lang="fr-FR" dirty="0">
                <a:solidFill>
                  <a:schemeClr val="dk1"/>
                </a:solidFill>
              </a:rPr>
            </a:br>
            <a:r>
              <a:rPr lang="fr-FR" sz="1400" dirty="0">
                <a:latin typeface="Courier New" panose="02070309020205020404" pitchFamily="49" charset="0"/>
                <a:cs typeface="Courier New" panose="02070309020205020404" pitchFamily="49" charset="0"/>
              </a:rPr>
              <a:t>  </a:t>
            </a:r>
          </a:p>
          <a:p>
            <a:pPr marL="114300" indent="0">
              <a:buNone/>
            </a:pPr>
            <a:r>
              <a:rPr lang="fr-FR" sz="1400" dirty="0">
                <a:solidFill>
                  <a:srgbClr val="0070C0"/>
                </a:solidFill>
                <a:latin typeface="Courier New" panose="02070309020205020404" pitchFamily="49" charset="0"/>
                <a:cs typeface="Courier New" panose="02070309020205020404" pitchFamily="49" charset="0"/>
              </a:rPr>
              <a:t>import</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org.apache.spark.sql.functions.approx_count_distinct</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df.select</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approx_count_distinct</a:t>
            </a:r>
            <a:r>
              <a:rPr lang="fr-FR" sz="1400" dirty="0">
                <a:latin typeface="Courier New" panose="02070309020205020404" pitchFamily="49" charset="0"/>
                <a:cs typeface="Courier New" panose="02070309020205020404" pitchFamily="49" charset="0"/>
              </a:rPr>
              <a:t>(</a:t>
            </a:r>
            <a:r>
              <a:rPr lang="fr-FR" sz="1400" dirty="0">
                <a:solidFill>
                  <a:srgbClr val="FF0000"/>
                </a:solidFill>
                <a:latin typeface="Courier New" panose="02070309020205020404" pitchFamily="49" charset="0"/>
                <a:cs typeface="Courier New" panose="02070309020205020404" pitchFamily="49" charset="0"/>
              </a:rPr>
              <a:t>"</a:t>
            </a:r>
            <a:r>
              <a:rPr lang="fr-FR" sz="1400" dirty="0" err="1">
                <a:solidFill>
                  <a:srgbClr val="FF0000"/>
                </a:solidFill>
                <a:latin typeface="Courier New" panose="02070309020205020404" pitchFamily="49" charset="0"/>
                <a:cs typeface="Courier New" panose="02070309020205020404" pitchFamily="49" charset="0"/>
              </a:rPr>
              <a:t>StockCode</a:t>
            </a:r>
            <a:r>
              <a:rPr lang="fr-FR" sz="1400" dirty="0">
                <a:solidFill>
                  <a:srgbClr val="FF0000"/>
                </a:solidFill>
                <a:latin typeface="Courier New" panose="02070309020205020404" pitchFamily="49" charset="0"/>
                <a:cs typeface="Courier New" panose="02070309020205020404" pitchFamily="49" charset="0"/>
              </a:rPr>
              <a:t>"</a:t>
            </a:r>
            <a:r>
              <a:rPr lang="fr-FR" sz="1400" dirty="0">
                <a:latin typeface="Courier New" panose="02070309020205020404" pitchFamily="49" charset="0"/>
                <a:cs typeface="Courier New" panose="02070309020205020404" pitchFamily="49" charset="0"/>
              </a:rPr>
              <a:t>, </a:t>
            </a:r>
            <a:r>
              <a:rPr lang="fr-FR" sz="1400" dirty="0">
                <a:solidFill>
                  <a:srgbClr val="FF0000"/>
                </a:solidFill>
                <a:latin typeface="Courier New" panose="02070309020205020404" pitchFamily="49" charset="0"/>
                <a:cs typeface="Courier New" panose="02070309020205020404" pitchFamily="49" charset="0"/>
              </a:rPr>
              <a:t>0.1</a:t>
            </a:r>
            <a:r>
              <a:rPr lang="fr-FR" sz="1400" dirty="0">
                <a:latin typeface="Courier New" panose="02070309020205020404" pitchFamily="49" charset="0"/>
                <a:cs typeface="Courier New" panose="02070309020205020404" pitchFamily="49" charset="0"/>
              </a:rPr>
              <a:t>)).show() // 3364 </a:t>
            </a:r>
          </a:p>
          <a:p>
            <a:pPr marL="114300" indent="0">
              <a:buNone/>
            </a:pPr>
            <a:endParaRPr lang="fr-FR" sz="1400" dirty="0">
              <a:latin typeface="Courier New" panose="02070309020205020404" pitchFamily="49" charset="0"/>
              <a:cs typeface="Courier New" panose="02070309020205020404" pitchFamily="49" charset="0"/>
            </a:endParaRPr>
          </a:p>
          <a:p>
            <a:pPr marL="114300" indent="0">
              <a:buNone/>
            </a:pPr>
            <a:r>
              <a:rPr lang="fr-FR" sz="1400" dirty="0">
                <a:latin typeface="Courier New" panose="02070309020205020404" pitchFamily="49" charset="0"/>
                <a:cs typeface="Courier New" panose="02070309020205020404" pitchFamily="49" charset="0"/>
              </a:rPr>
              <a:t>vous remarquerez que </a:t>
            </a:r>
            <a:r>
              <a:rPr lang="fr-FR" sz="1400" dirty="0" err="1">
                <a:latin typeface="Courier New" panose="02070309020205020404" pitchFamily="49" charset="0"/>
                <a:cs typeface="Courier New" panose="02070309020205020404" pitchFamily="49" charset="0"/>
              </a:rPr>
              <a:t>approx_count_distinct</a:t>
            </a:r>
            <a:r>
              <a:rPr lang="fr-FR" sz="1400" dirty="0">
                <a:latin typeface="Courier New" panose="02070309020205020404" pitchFamily="49" charset="0"/>
                <a:cs typeface="Courier New" panose="02070309020205020404" pitchFamily="49" charset="0"/>
              </a:rPr>
              <a:t> a pris un autre paramètre avec lequel vous pouvez spécifier l'erreur d'estimation maximale autorisée. Dans ce cas, nous spécifions une erreur assez importante et recevons ainsi une réponse assez éloignée mais qui se complète plus rapidement que </a:t>
            </a:r>
            <a:r>
              <a:rPr lang="fr-FR" sz="1400" dirty="0" err="1">
                <a:latin typeface="Courier New" panose="02070309020205020404" pitchFamily="49" charset="0"/>
                <a:cs typeface="Courier New" panose="02070309020205020404" pitchFamily="49" charset="0"/>
              </a:rPr>
              <a:t>countDistinct</a:t>
            </a:r>
            <a:r>
              <a:rPr lang="fr-FR" sz="1400" dirty="0">
                <a:latin typeface="Courier New" panose="02070309020205020404" pitchFamily="49" charset="0"/>
                <a:cs typeface="Courier New" panose="02070309020205020404" pitchFamily="49" charset="0"/>
              </a:rPr>
              <a:t>. Vous constaterez des gains de performances beaucoup plus importants avec des ensembles de données plus volumineux.</a:t>
            </a:r>
          </a:p>
          <a:p>
            <a:pPr marL="114300" indent="0">
              <a:buNone/>
            </a:pPr>
            <a:endParaRPr lang="fr-FR" sz="1400" dirty="0">
              <a:latin typeface="Courier New" panose="02070309020205020404" pitchFamily="49" charset="0"/>
              <a:cs typeface="Courier New" panose="02070309020205020404" pitchFamily="49" charset="0"/>
            </a:endParaRPr>
          </a:p>
          <a:p>
            <a:pPr marL="114300" indent="0">
              <a:buNone/>
            </a:pPr>
            <a:endParaRPr lang="fr-FR" sz="1400" dirty="0"/>
          </a:p>
          <a:p>
            <a:pPr marL="114300" indent="0">
              <a:buNone/>
            </a:pPr>
            <a:endParaRPr lang="fr-FR" sz="1400" dirty="0">
              <a:latin typeface="Courier New" panose="02070309020205020404" pitchFamily="49" charset="0"/>
              <a:cs typeface="Courier New" panose="02070309020205020404" pitchFamily="49" charset="0"/>
            </a:endParaRPr>
          </a:p>
          <a:p>
            <a:pPr marL="114300" indent="0">
              <a:buNone/>
            </a:pP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p:txBody>
      </p:sp>
      <p:sp>
        <p:nvSpPr>
          <p:cNvPr id="120" name="Google Shape;12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10</a:t>
            </a:fld>
            <a:endParaRPr/>
          </a:p>
        </p:txBody>
      </p:sp>
    </p:spTree>
    <p:extLst>
      <p:ext uri="{BB962C8B-B14F-4D97-AF65-F5344CB8AC3E}">
        <p14:creationId xmlns:p14="http://schemas.microsoft.com/office/powerpoint/2010/main" val="4207022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lvl="0"/>
            <a:r>
              <a:rPr lang="fr-FR" dirty="0" err="1">
                <a:solidFill>
                  <a:srgbClr val="4A86E8"/>
                </a:solidFill>
              </a:rPr>
              <a:t>Aggregation</a:t>
            </a:r>
            <a:r>
              <a:rPr lang="fr-FR" dirty="0">
                <a:solidFill>
                  <a:srgbClr val="4A86E8"/>
                </a:solidFill>
              </a:rPr>
              <a:t> </a:t>
            </a:r>
            <a:r>
              <a:rPr lang="fr-FR" dirty="0" err="1">
                <a:solidFill>
                  <a:srgbClr val="4A86E8"/>
                </a:solidFill>
              </a:rPr>
              <a:t>functions</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19" name="Google Shape;119;p27"/>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marL="114300" lvl="0" indent="0">
              <a:spcBef>
                <a:spcPts val="1600"/>
              </a:spcBef>
              <a:buNone/>
            </a:pPr>
            <a:r>
              <a:rPr lang="fr-FR" b="1" dirty="0">
                <a:solidFill>
                  <a:srgbClr val="00B050"/>
                </a:solidFill>
              </a:rPr>
              <a:t>First and last  </a:t>
            </a: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a:t>
            </a:r>
          </a:p>
          <a:p>
            <a:pPr marL="114300" indent="0">
              <a:buNone/>
            </a:pPr>
            <a:r>
              <a:rPr lang="fr-FR" sz="1400" dirty="0">
                <a:solidFill>
                  <a:srgbClr val="0070C0"/>
                </a:solidFill>
                <a:latin typeface="Courier New" panose="02070309020205020404" pitchFamily="49" charset="0"/>
                <a:cs typeface="Courier New" panose="02070309020205020404" pitchFamily="49" charset="0"/>
              </a:rPr>
              <a:t>import</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org.apache.spark.sql.functions</a:t>
            </a:r>
            <a:r>
              <a:rPr lang="fr-FR" sz="1400" dirty="0">
                <a:latin typeface="Courier New" panose="02070309020205020404" pitchFamily="49" charset="0"/>
                <a:cs typeface="Courier New" panose="02070309020205020404" pitchFamily="49" charset="0"/>
              </a:rPr>
              <a:t>.{first, last} </a:t>
            </a:r>
          </a:p>
          <a:p>
            <a:pPr marL="114300" indent="0">
              <a:buNone/>
            </a:pPr>
            <a:r>
              <a:rPr lang="fr-FR" sz="1400" dirty="0" err="1">
                <a:latin typeface="Courier New" panose="02070309020205020404" pitchFamily="49" charset="0"/>
                <a:cs typeface="Courier New" panose="02070309020205020404" pitchFamily="49" charset="0"/>
              </a:rPr>
              <a:t>df.select</a:t>
            </a:r>
            <a:r>
              <a:rPr lang="fr-FR" sz="1400" dirty="0">
                <a:latin typeface="Courier New" panose="02070309020205020404" pitchFamily="49" charset="0"/>
                <a:cs typeface="Courier New" panose="02070309020205020404" pitchFamily="49" charset="0"/>
              </a:rPr>
              <a:t>(first(</a:t>
            </a:r>
            <a:r>
              <a:rPr lang="fr-FR" sz="1400" dirty="0">
                <a:solidFill>
                  <a:srgbClr val="FF0000"/>
                </a:solidFill>
                <a:latin typeface="Courier New" panose="02070309020205020404" pitchFamily="49" charset="0"/>
                <a:cs typeface="Courier New" panose="02070309020205020404" pitchFamily="49" charset="0"/>
              </a:rPr>
              <a:t>"</a:t>
            </a:r>
            <a:r>
              <a:rPr lang="fr-FR" sz="1400" dirty="0" err="1">
                <a:solidFill>
                  <a:srgbClr val="FF0000"/>
                </a:solidFill>
                <a:latin typeface="Courier New" panose="02070309020205020404" pitchFamily="49" charset="0"/>
                <a:cs typeface="Courier New" panose="02070309020205020404" pitchFamily="49" charset="0"/>
              </a:rPr>
              <a:t>StockCode</a:t>
            </a:r>
            <a:r>
              <a:rPr lang="fr-FR" sz="1400" dirty="0">
                <a:solidFill>
                  <a:srgbClr val="FF0000"/>
                </a:solidFill>
                <a:latin typeface="Courier New" panose="02070309020205020404" pitchFamily="49" charset="0"/>
                <a:cs typeface="Courier New" panose="02070309020205020404" pitchFamily="49" charset="0"/>
              </a:rPr>
              <a:t>"</a:t>
            </a:r>
            <a:r>
              <a:rPr lang="fr-FR" sz="1400" dirty="0">
                <a:latin typeface="Courier New" panose="02070309020205020404" pitchFamily="49" charset="0"/>
                <a:cs typeface="Courier New" panose="02070309020205020404" pitchFamily="49" charset="0"/>
              </a:rPr>
              <a:t>), last(</a:t>
            </a:r>
            <a:r>
              <a:rPr lang="fr-FR" sz="1400" dirty="0">
                <a:solidFill>
                  <a:srgbClr val="FF0000"/>
                </a:solidFill>
                <a:latin typeface="Courier New" panose="02070309020205020404" pitchFamily="49" charset="0"/>
                <a:cs typeface="Courier New" panose="02070309020205020404" pitchFamily="49" charset="0"/>
              </a:rPr>
              <a:t>"</a:t>
            </a:r>
            <a:r>
              <a:rPr lang="fr-FR" sz="1400" dirty="0" err="1">
                <a:solidFill>
                  <a:srgbClr val="FF0000"/>
                </a:solidFill>
                <a:latin typeface="Courier New" panose="02070309020205020404" pitchFamily="49" charset="0"/>
                <a:cs typeface="Courier New" panose="02070309020205020404" pitchFamily="49" charset="0"/>
              </a:rPr>
              <a:t>StockCode</a:t>
            </a:r>
            <a:r>
              <a:rPr lang="fr-FR" sz="1400" dirty="0">
                <a:solidFill>
                  <a:srgbClr val="FF0000"/>
                </a:solidFill>
                <a:latin typeface="Courier New" panose="02070309020205020404" pitchFamily="49" charset="0"/>
                <a:cs typeface="Courier New" panose="02070309020205020404" pitchFamily="49" charset="0"/>
              </a:rPr>
              <a:t>"</a:t>
            </a:r>
            <a:r>
              <a:rPr lang="fr-FR" sz="1400" dirty="0">
                <a:latin typeface="Courier New" panose="02070309020205020404" pitchFamily="49" charset="0"/>
                <a:cs typeface="Courier New" panose="02070309020205020404" pitchFamily="49" charset="0"/>
              </a:rPr>
              <a:t>)).show() </a:t>
            </a:r>
          </a:p>
          <a:p>
            <a:pPr marL="114300" indent="0">
              <a:buNone/>
            </a:pPr>
            <a:endParaRPr lang="fr-FR" sz="1400" dirty="0">
              <a:latin typeface="Courier New" panose="02070309020205020404" pitchFamily="49" charset="0"/>
              <a:cs typeface="Courier New" panose="02070309020205020404" pitchFamily="49" charset="0"/>
            </a:endParaRPr>
          </a:p>
          <a:p>
            <a:pPr marL="114300" indent="0">
              <a:buNone/>
            </a:pPr>
            <a:r>
              <a:rPr lang="fr-FR" sz="1400" dirty="0">
                <a:latin typeface="Courier New" panose="02070309020205020404" pitchFamily="49" charset="0"/>
                <a:cs typeface="Courier New" panose="02070309020205020404" pitchFamily="49" charset="0"/>
              </a:rPr>
              <a:t>+-----------------------+----------------------+ </a:t>
            </a:r>
          </a:p>
          <a:p>
            <a:pPr marL="114300" indent="0">
              <a:buNone/>
            </a:pPr>
            <a:r>
              <a:rPr lang="fr-FR" sz="1400" dirty="0">
                <a:latin typeface="Courier New" panose="02070309020205020404" pitchFamily="49" charset="0"/>
                <a:cs typeface="Courier New" panose="02070309020205020404" pitchFamily="49" charset="0"/>
              </a:rPr>
              <a:t>|first(</a:t>
            </a:r>
            <a:r>
              <a:rPr lang="fr-FR" sz="1400" dirty="0" err="1">
                <a:latin typeface="Courier New" panose="02070309020205020404" pitchFamily="49" charset="0"/>
                <a:cs typeface="Courier New" panose="02070309020205020404" pitchFamily="49" charset="0"/>
              </a:rPr>
              <a:t>StockCode</a:t>
            </a:r>
            <a:r>
              <a:rPr lang="fr-FR" sz="1400" dirty="0">
                <a:latin typeface="Courier New" panose="02070309020205020404" pitchFamily="49" charset="0"/>
                <a:cs typeface="Courier New" panose="02070309020205020404" pitchFamily="49" charset="0"/>
              </a:rPr>
              <a:t>, false)|last(</a:t>
            </a:r>
            <a:r>
              <a:rPr lang="fr-FR" sz="1400" dirty="0" err="1">
                <a:latin typeface="Courier New" panose="02070309020205020404" pitchFamily="49" charset="0"/>
                <a:cs typeface="Courier New" panose="02070309020205020404" pitchFamily="49" charset="0"/>
              </a:rPr>
              <a:t>StockCode</a:t>
            </a:r>
            <a:r>
              <a:rPr lang="fr-FR" sz="1400" dirty="0">
                <a:latin typeface="Courier New" panose="02070309020205020404" pitchFamily="49" charset="0"/>
                <a:cs typeface="Courier New" panose="02070309020205020404" pitchFamily="49" charset="0"/>
              </a:rPr>
              <a:t>, false)| </a:t>
            </a:r>
          </a:p>
          <a:p>
            <a:pPr marL="114300" indent="0">
              <a:buNone/>
            </a:pPr>
            <a:r>
              <a:rPr lang="fr-FR" sz="1400" dirty="0">
                <a:latin typeface="Courier New" panose="02070309020205020404" pitchFamily="49" charset="0"/>
                <a:cs typeface="Courier New" panose="02070309020205020404" pitchFamily="49" charset="0"/>
              </a:rPr>
              <a:t>+-----------------------+----------------------+ </a:t>
            </a:r>
          </a:p>
          <a:p>
            <a:pPr marL="114300" indent="0">
              <a:buNone/>
            </a:pPr>
            <a:r>
              <a:rPr lang="fr-FR" sz="1400" dirty="0">
                <a:latin typeface="Courier New" panose="02070309020205020404" pitchFamily="49" charset="0"/>
                <a:cs typeface="Courier New" panose="02070309020205020404" pitchFamily="49" charset="0"/>
              </a:rPr>
              <a:t>| 85123A	        | 22138		     | </a:t>
            </a:r>
          </a:p>
          <a:p>
            <a:pPr marL="114300" indent="0">
              <a:buNone/>
            </a:pPr>
            <a:r>
              <a:rPr lang="fr-FR" sz="1400" dirty="0">
                <a:latin typeface="Courier New" panose="02070309020205020404" pitchFamily="49" charset="0"/>
                <a:cs typeface="Courier New" panose="02070309020205020404" pitchFamily="49" charset="0"/>
              </a:rPr>
              <a:t>+-----------------------+----------------------+</a:t>
            </a:r>
          </a:p>
          <a:p>
            <a:pPr marL="114300" indent="0">
              <a:buNone/>
            </a:pPr>
            <a:endParaRPr lang="fr-FR" sz="1400" dirty="0">
              <a:latin typeface="Courier New" panose="02070309020205020404" pitchFamily="49" charset="0"/>
              <a:cs typeface="Courier New" panose="02070309020205020404" pitchFamily="49" charset="0"/>
            </a:endParaRPr>
          </a:p>
          <a:p>
            <a:pPr marL="114300" indent="0">
              <a:buNone/>
            </a:pPr>
            <a:endParaRPr lang="fr-FR" sz="1400" dirty="0"/>
          </a:p>
          <a:p>
            <a:pPr marL="114300" indent="0">
              <a:buNone/>
            </a:pPr>
            <a:endParaRPr lang="fr-FR" sz="1400" dirty="0">
              <a:latin typeface="Courier New" panose="02070309020205020404" pitchFamily="49" charset="0"/>
              <a:cs typeface="Courier New" panose="02070309020205020404" pitchFamily="49" charset="0"/>
            </a:endParaRPr>
          </a:p>
          <a:p>
            <a:pPr marL="114300" indent="0">
              <a:buNone/>
            </a:pP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p:txBody>
      </p:sp>
      <p:sp>
        <p:nvSpPr>
          <p:cNvPr id="120" name="Google Shape;12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11</a:t>
            </a:fld>
            <a:endParaRPr/>
          </a:p>
        </p:txBody>
      </p:sp>
    </p:spTree>
    <p:extLst>
      <p:ext uri="{BB962C8B-B14F-4D97-AF65-F5344CB8AC3E}">
        <p14:creationId xmlns:p14="http://schemas.microsoft.com/office/powerpoint/2010/main" val="3781244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lvl="0"/>
            <a:r>
              <a:rPr lang="fr-FR" dirty="0" err="1">
                <a:solidFill>
                  <a:srgbClr val="4A86E8"/>
                </a:solidFill>
              </a:rPr>
              <a:t>Aggregation</a:t>
            </a:r>
            <a:r>
              <a:rPr lang="fr-FR" dirty="0">
                <a:solidFill>
                  <a:srgbClr val="4A86E8"/>
                </a:solidFill>
              </a:rPr>
              <a:t> </a:t>
            </a:r>
            <a:r>
              <a:rPr lang="fr-FR" dirty="0" err="1">
                <a:solidFill>
                  <a:srgbClr val="4A86E8"/>
                </a:solidFill>
              </a:rPr>
              <a:t>functions</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19" name="Google Shape;119;p27"/>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marL="114300" lvl="0" indent="0">
              <a:spcBef>
                <a:spcPts val="1600"/>
              </a:spcBef>
              <a:buNone/>
            </a:pPr>
            <a:r>
              <a:rPr lang="fr-FR" b="1" dirty="0" err="1">
                <a:solidFill>
                  <a:srgbClr val="00B050"/>
                </a:solidFill>
              </a:rPr>
              <a:t>avg</a:t>
            </a: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a:t>
            </a:r>
          </a:p>
          <a:p>
            <a:pPr marL="114300" indent="0">
              <a:buNone/>
            </a:pPr>
            <a:r>
              <a:rPr lang="fr-FR" sz="1400" dirty="0">
                <a:solidFill>
                  <a:srgbClr val="0070C0"/>
                </a:solidFill>
                <a:latin typeface="Courier New" panose="02070309020205020404" pitchFamily="49" charset="0"/>
                <a:cs typeface="Courier New" panose="02070309020205020404" pitchFamily="49" charset="0"/>
              </a:rPr>
              <a:t>import</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org.apache.spark.sql.functions</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sum</a:t>
            </a:r>
            <a:r>
              <a:rPr lang="fr-FR" sz="1400" dirty="0">
                <a:latin typeface="Courier New" panose="02070309020205020404" pitchFamily="49" charset="0"/>
                <a:cs typeface="Courier New" panose="02070309020205020404" pitchFamily="49" charset="0"/>
              </a:rPr>
              <a:t>, count, </a:t>
            </a:r>
            <a:r>
              <a:rPr lang="fr-FR" sz="1400" dirty="0" err="1">
                <a:latin typeface="Courier New" panose="02070309020205020404" pitchFamily="49" charset="0"/>
                <a:cs typeface="Courier New" panose="02070309020205020404" pitchFamily="49" charset="0"/>
              </a:rPr>
              <a:t>avg</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expr</a:t>
            </a:r>
            <a:r>
              <a:rPr lang="fr-FR" sz="1400" dirty="0">
                <a:latin typeface="Courier New" panose="02070309020205020404" pitchFamily="49" charset="0"/>
                <a:cs typeface="Courier New" panose="02070309020205020404" pitchFamily="49" charset="0"/>
              </a:rPr>
              <a:t>} </a:t>
            </a:r>
          </a:p>
          <a:p>
            <a:pPr marL="114300" indent="0">
              <a:buNone/>
            </a:pPr>
            <a:r>
              <a:rPr lang="fr-FR" sz="1400" dirty="0" err="1">
                <a:latin typeface="Courier New" panose="02070309020205020404" pitchFamily="49" charset="0"/>
                <a:cs typeface="Courier New" panose="02070309020205020404" pitchFamily="49" charset="0"/>
              </a:rPr>
              <a:t>df.select</a:t>
            </a:r>
            <a:r>
              <a:rPr lang="fr-FR" sz="1400" dirty="0">
                <a:latin typeface="Courier New" panose="02070309020205020404" pitchFamily="49" charset="0"/>
                <a:cs typeface="Courier New" panose="02070309020205020404" pitchFamily="49" charset="0"/>
              </a:rPr>
              <a:t>( </a:t>
            </a:r>
          </a:p>
          <a:p>
            <a:pPr marL="114300" indent="0">
              <a:buNone/>
            </a:pPr>
            <a:r>
              <a:rPr lang="fr-FR" sz="1400" dirty="0">
                <a:latin typeface="Courier New" panose="02070309020205020404" pitchFamily="49" charset="0"/>
                <a:cs typeface="Courier New" panose="02070309020205020404" pitchFamily="49" charset="0"/>
              </a:rPr>
              <a:t>	count(</a:t>
            </a:r>
            <a:r>
              <a:rPr lang="fr-FR" sz="1400" dirty="0">
                <a:solidFill>
                  <a:srgbClr val="FF0000"/>
                </a:solidFill>
                <a:latin typeface="Courier New" panose="02070309020205020404" pitchFamily="49" charset="0"/>
                <a:cs typeface="Courier New" panose="02070309020205020404" pitchFamily="49" charset="0"/>
              </a:rPr>
              <a:t>"</a:t>
            </a:r>
            <a:r>
              <a:rPr lang="fr-FR" sz="1400" dirty="0" err="1">
                <a:solidFill>
                  <a:srgbClr val="FF0000"/>
                </a:solidFill>
                <a:latin typeface="Courier New" panose="02070309020205020404" pitchFamily="49" charset="0"/>
                <a:cs typeface="Courier New" panose="02070309020205020404" pitchFamily="49" charset="0"/>
              </a:rPr>
              <a:t>Quantity</a:t>
            </a:r>
            <a:r>
              <a:rPr lang="fr-FR" sz="1400" dirty="0">
                <a:solidFill>
                  <a:srgbClr val="FF0000"/>
                </a:solidFill>
                <a:latin typeface="Courier New" panose="02070309020205020404" pitchFamily="49" charset="0"/>
                <a:cs typeface="Courier New" panose="02070309020205020404" pitchFamily="49" charset="0"/>
              </a:rPr>
              <a:t>"</a:t>
            </a:r>
            <a:r>
              <a:rPr lang="fr-FR" sz="1400" dirty="0">
                <a:latin typeface="Courier New" panose="02070309020205020404" pitchFamily="49" charset="0"/>
                <a:cs typeface="Courier New" panose="02070309020205020404" pitchFamily="49" charset="0"/>
              </a:rPr>
              <a:t>).alias(</a:t>
            </a:r>
            <a:r>
              <a:rPr lang="fr-FR" sz="1400" dirty="0">
                <a:solidFill>
                  <a:srgbClr val="FF0000"/>
                </a:solidFill>
                <a:latin typeface="Courier New" panose="02070309020205020404" pitchFamily="49" charset="0"/>
                <a:cs typeface="Courier New" panose="02070309020205020404" pitchFamily="49" charset="0"/>
              </a:rPr>
              <a:t>"</a:t>
            </a:r>
            <a:r>
              <a:rPr lang="fr-FR" sz="1400" dirty="0" err="1">
                <a:solidFill>
                  <a:srgbClr val="FF0000"/>
                </a:solidFill>
                <a:latin typeface="Courier New" panose="02070309020205020404" pitchFamily="49" charset="0"/>
                <a:cs typeface="Courier New" panose="02070309020205020404" pitchFamily="49" charset="0"/>
              </a:rPr>
              <a:t>total_transactions</a:t>
            </a:r>
            <a:r>
              <a:rPr lang="fr-FR" sz="1400" dirty="0">
                <a:solidFill>
                  <a:srgbClr val="FF0000"/>
                </a:solidFill>
                <a:latin typeface="Courier New" panose="02070309020205020404" pitchFamily="49" charset="0"/>
                <a:cs typeface="Courier New" panose="02070309020205020404" pitchFamily="49" charset="0"/>
              </a:rPr>
              <a:t>"</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sum</a:t>
            </a:r>
            <a:r>
              <a:rPr lang="fr-FR" sz="1400" dirty="0">
                <a:latin typeface="Courier New" panose="02070309020205020404" pitchFamily="49" charset="0"/>
                <a:cs typeface="Courier New" panose="02070309020205020404" pitchFamily="49" charset="0"/>
              </a:rPr>
              <a:t>(</a:t>
            </a:r>
            <a:r>
              <a:rPr lang="fr-FR" sz="1400" dirty="0">
                <a:solidFill>
                  <a:srgbClr val="FF0000"/>
                </a:solidFill>
                <a:latin typeface="Courier New" panose="02070309020205020404" pitchFamily="49" charset="0"/>
                <a:cs typeface="Courier New" panose="02070309020205020404" pitchFamily="49" charset="0"/>
              </a:rPr>
              <a:t>"</a:t>
            </a:r>
            <a:r>
              <a:rPr lang="fr-FR" sz="1400" dirty="0" err="1">
                <a:solidFill>
                  <a:srgbClr val="FF0000"/>
                </a:solidFill>
                <a:latin typeface="Courier New" panose="02070309020205020404" pitchFamily="49" charset="0"/>
                <a:cs typeface="Courier New" panose="02070309020205020404" pitchFamily="49" charset="0"/>
              </a:rPr>
              <a:t>Quantity</a:t>
            </a:r>
            <a:r>
              <a:rPr lang="fr-FR" sz="1400" dirty="0">
                <a:solidFill>
                  <a:srgbClr val="FF0000"/>
                </a:solidFill>
                <a:latin typeface="Courier New" panose="02070309020205020404" pitchFamily="49" charset="0"/>
                <a:cs typeface="Courier New" panose="02070309020205020404" pitchFamily="49" charset="0"/>
              </a:rPr>
              <a:t>"</a:t>
            </a:r>
            <a:r>
              <a:rPr lang="fr-FR" sz="1400" dirty="0">
                <a:latin typeface="Courier New" panose="02070309020205020404" pitchFamily="49" charset="0"/>
                <a:cs typeface="Courier New" panose="02070309020205020404" pitchFamily="49" charset="0"/>
              </a:rPr>
              <a:t>).alias(</a:t>
            </a:r>
            <a:r>
              <a:rPr lang="fr-FR" sz="1400" dirty="0">
                <a:solidFill>
                  <a:srgbClr val="FF0000"/>
                </a:solidFill>
                <a:latin typeface="Courier New" panose="02070309020205020404" pitchFamily="49" charset="0"/>
                <a:cs typeface="Courier New" panose="02070309020205020404" pitchFamily="49" charset="0"/>
              </a:rPr>
              <a:t>"</a:t>
            </a:r>
            <a:r>
              <a:rPr lang="fr-FR" sz="1400" dirty="0" err="1">
                <a:solidFill>
                  <a:srgbClr val="FF0000"/>
                </a:solidFill>
                <a:latin typeface="Courier New" panose="02070309020205020404" pitchFamily="49" charset="0"/>
                <a:cs typeface="Courier New" panose="02070309020205020404" pitchFamily="49" charset="0"/>
              </a:rPr>
              <a:t>total_purchases</a:t>
            </a:r>
            <a:r>
              <a:rPr lang="fr-FR" sz="1400" dirty="0">
                <a:solidFill>
                  <a:srgbClr val="FF0000"/>
                </a:solidFill>
                <a:latin typeface="Courier New" panose="02070309020205020404" pitchFamily="49" charset="0"/>
                <a:cs typeface="Courier New" panose="02070309020205020404" pitchFamily="49" charset="0"/>
              </a:rPr>
              <a:t>"</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avg</a:t>
            </a:r>
            <a:r>
              <a:rPr lang="fr-FR" sz="1400" dirty="0">
                <a:latin typeface="Courier New" panose="02070309020205020404" pitchFamily="49" charset="0"/>
                <a:cs typeface="Courier New" panose="02070309020205020404" pitchFamily="49" charset="0"/>
              </a:rPr>
              <a:t>(</a:t>
            </a:r>
            <a:r>
              <a:rPr lang="fr-FR" sz="1400" dirty="0">
                <a:solidFill>
                  <a:srgbClr val="FF0000"/>
                </a:solidFill>
                <a:latin typeface="Courier New" panose="02070309020205020404" pitchFamily="49" charset="0"/>
                <a:cs typeface="Courier New" panose="02070309020205020404" pitchFamily="49" charset="0"/>
              </a:rPr>
              <a:t>"</a:t>
            </a:r>
            <a:r>
              <a:rPr lang="fr-FR" sz="1400" dirty="0" err="1">
                <a:solidFill>
                  <a:srgbClr val="FF0000"/>
                </a:solidFill>
                <a:latin typeface="Courier New" panose="02070309020205020404" pitchFamily="49" charset="0"/>
                <a:cs typeface="Courier New" panose="02070309020205020404" pitchFamily="49" charset="0"/>
              </a:rPr>
              <a:t>Quantity</a:t>
            </a:r>
            <a:r>
              <a:rPr lang="fr-FR" sz="1400" dirty="0">
                <a:solidFill>
                  <a:srgbClr val="FF0000"/>
                </a:solidFill>
                <a:latin typeface="Courier New" panose="02070309020205020404" pitchFamily="49" charset="0"/>
                <a:cs typeface="Courier New" panose="02070309020205020404" pitchFamily="49" charset="0"/>
              </a:rPr>
              <a:t>"</a:t>
            </a:r>
            <a:r>
              <a:rPr lang="fr-FR" sz="1400" dirty="0">
                <a:latin typeface="Courier New" panose="02070309020205020404" pitchFamily="49" charset="0"/>
                <a:cs typeface="Courier New" panose="02070309020205020404" pitchFamily="49" charset="0"/>
              </a:rPr>
              <a:t>).alias(</a:t>
            </a:r>
            <a:r>
              <a:rPr lang="fr-FR" sz="1400" dirty="0">
                <a:solidFill>
                  <a:srgbClr val="FF0000"/>
                </a:solidFill>
                <a:latin typeface="Courier New" panose="02070309020205020404" pitchFamily="49" charset="0"/>
                <a:cs typeface="Courier New" panose="02070309020205020404" pitchFamily="49" charset="0"/>
              </a:rPr>
              <a:t>"</a:t>
            </a:r>
            <a:r>
              <a:rPr lang="fr-FR" sz="1400" dirty="0" err="1">
                <a:solidFill>
                  <a:srgbClr val="FF0000"/>
                </a:solidFill>
                <a:latin typeface="Courier New" panose="02070309020205020404" pitchFamily="49" charset="0"/>
                <a:cs typeface="Courier New" panose="02070309020205020404" pitchFamily="49" charset="0"/>
              </a:rPr>
              <a:t>avg_purchases</a:t>
            </a:r>
            <a:r>
              <a:rPr lang="fr-FR" sz="1400" dirty="0">
                <a:solidFill>
                  <a:srgbClr val="FF0000"/>
                </a:solidFill>
                <a:latin typeface="Courier New" panose="02070309020205020404" pitchFamily="49" charset="0"/>
                <a:cs typeface="Courier New" panose="02070309020205020404" pitchFamily="49" charset="0"/>
              </a:rPr>
              <a:t>"</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expr</a:t>
            </a:r>
            <a:r>
              <a:rPr lang="fr-FR" sz="1400" dirty="0">
                <a:latin typeface="Courier New" panose="02070309020205020404" pitchFamily="49" charset="0"/>
                <a:cs typeface="Courier New" panose="02070309020205020404" pitchFamily="49" charset="0"/>
              </a:rPr>
              <a:t>(</a:t>
            </a:r>
            <a:r>
              <a:rPr lang="fr-FR" sz="1400" dirty="0">
                <a:solidFill>
                  <a:srgbClr val="FF0000"/>
                </a:solidFill>
                <a:latin typeface="Courier New" panose="02070309020205020404" pitchFamily="49" charset="0"/>
                <a:cs typeface="Courier New" panose="02070309020205020404" pitchFamily="49" charset="0"/>
              </a:rPr>
              <a:t>"</a:t>
            </a:r>
            <a:r>
              <a:rPr lang="fr-FR" sz="1400" dirty="0" err="1">
                <a:solidFill>
                  <a:srgbClr val="FF0000"/>
                </a:solidFill>
                <a:latin typeface="Courier New" panose="02070309020205020404" pitchFamily="49" charset="0"/>
                <a:cs typeface="Courier New" panose="02070309020205020404" pitchFamily="49" charset="0"/>
              </a:rPr>
              <a:t>mean</a:t>
            </a:r>
            <a:r>
              <a:rPr lang="fr-FR" sz="1400" dirty="0">
                <a:solidFill>
                  <a:srgbClr val="FF0000"/>
                </a:solidFill>
                <a:latin typeface="Courier New" panose="02070309020205020404" pitchFamily="49" charset="0"/>
                <a:cs typeface="Courier New" panose="02070309020205020404" pitchFamily="49" charset="0"/>
              </a:rPr>
              <a:t>(</a:t>
            </a:r>
            <a:r>
              <a:rPr lang="fr-FR" sz="1400" dirty="0" err="1">
                <a:solidFill>
                  <a:srgbClr val="FF0000"/>
                </a:solidFill>
                <a:latin typeface="Courier New" panose="02070309020205020404" pitchFamily="49" charset="0"/>
                <a:cs typeface="Courier New" panose="02070309020205020404" pitchFamily="49" charset="0"/>
              </a:rPr>
              <a:t>Quantity</a:t>
            </a:r>
            <a:r>
              <a:rPr lang="fr-FR" sz="1400" dirty="0">
                <a:solidFill>
                  <a:srgbClr val="FF0000"/>
                </a:solidFill>
                <a:latin typeface="Courier New" panose="02070309020205020404" pitchFamily="49" charset="0"/>
                <a:cs typeface="Courier New" panose="02070309020205020404" pitchFamily="49" charset="0"/>
              </a:rPr>
              <a:t>)"</a:t>
            </a:r>
            <a:r>
              <a:rPr lang="fr-FR" sz="1400" dirty="0">
                <a:latin typeface="Courier New" panose="02070309020205020404" pitchFamily="49" charset="0"/>
                <a:cs typeface="Courier New" panose="02070309020205020404" pitchFamily="49" charset="0"/>
              </a:rPr>
              <a:t>).alias(</a:t>
            </a:r>
            <a:r>
              <a:rPr lang="fr-FR" sz="1400" dirty="0">
                <a:solidFill>
                  <a:srgbClr val="FF0000"/>
                </a:solidFill>
                <a:latin typeface="Courier New" panose="02070309020205020404" pitchFamily="49" charset="0"/>
                <a:cs typeface="Courier New" panose="02070309020205020404" pitchFamily="49" charset="0"/>
              </a:rPr>
              <a:t>"</a:t>
            </a:r>
            <a:r>
              <a:rPr lang="fr-FR" sz="1400" dirty="0" err="1">
                <a:solidFill>
                  <a:srgbClr val="FF0000"/>
                </a:solidFill>
                <a:latin typeface="Courier New" panose="02070309020205020404" pitchFamily="49" charset="0"/>
                <a:cs typeface="Courier New" panose="02070309020205020404" pitchFamily="49" charset="0"/>
              </a:rPr>
              <a:t>mean_purchases</a:t>
            </a:r>
            <a:r>
              <a:rPr lang="fr-FR" sz="1400" dirty="0">
                <a:solidFill>
                  <a:srgbClr val="FF0000"/>
                </a:solidFill>
                <a:latin typeface="Courier New" panose="02070309020205020404" pitchFamily="49" charset="0"/>
                <a:cs typeface="Courier New" panose="02070309020205020404" pitchFamily="49" charset="0"/>
              </a:rPr>
              <a:t>"</a:t>
            </a:r>
            <a:r>
              <a:rPr lang="fr-FR" sz="1400" dirty="0">
                <a:latin typeface="Courier New" panose="02070309020205020404" pitchFamily="49" charset="0"/>
                <a:cs typeface="Courier New" panose="02070309020205020404" pitchFamily="49" charset="0"/>
              </a:rPr>
              <a:t>)) </a:t>
            </a:r>
          </a:p>
          <a:p>
            <a:pPr marL="114300" indent="0">
              <a:buNone/>
            </a:pP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selectExpr</a:t>
            </a:r>
            <a:r>
              <a:rPr lang="fr-FR" sz="1400" dirty="0">
                <a:latin typeface="Courier New" panose="02070309020205020404" pitchFamily="49" charset="0"/>
                <a:cs typeface="Courier New" panose="02070309020205020404" pitchFamily="49" charset="0"/>
              </a:rPr>
              <a:t>( </a:t>
            </a:r>
          </a:p>
          <a:p>
            <a:pPr marL="114300" indent="0">
              <a:buNone/>
            </a:pPr>
            <a:r>
              <a:rPr lang="fr-FR" sz="1400" dirty="0">
                <a:latin typeface="Courier New" panose="02070309020205020404" pitchFamily="49" charset="0"/>
                <a:cs typeface="Courier New" panose="02070309020205020404" pitchFamily="49" charset="0"/>
              </a:rPr>
              <a:t>	</a:t>
            </a:r>
            <a:r>
              <a:rPr lang="fr-FR" sz="1400" dirty="0">
                <a:solidFill>
                  <a:srgbClr val="FF0000"/>
                </a:solidFill>
                <a:latin typeface="Courier New" panose="02070309020205020404" pitchFamily="49" charset="0"/>
                <a:cs typeface="Courier New" panose="02070309020205020404" pitchFamily="49" charset="0"/>
              </a:rPr>
              <a:t>"</a:t>
            </a:r>
            <a:r>
              <a:rPr lang="fr-FR" sz="1400" dirty="0" err="1">
                <a:solidFill>
                  <a:srgbClr val="FF0000"/>
                </a:solidFill>
                <a:latin typeface="Courier New" panose="02070309020205020404" pitchFamily="49" charset="0"/>
                <a:cs typeface="Courier New" panose="02070309020205020404" pitchFamily="49" charset="0"/>
              </a:rPr>
              <a:t>total_purchases</a:t>
            </a:r>
            <a:r>
              <a:rPr lang="fr-FR" sz="1400" dirty="0">
                <a:solidFill>
                  <a:srgbClr val="FF0000"/>
                </a:solidFill>
                <a:latin typeface="Courier New" panose="02070309020205020404" pitchFamily="49" charset="0"/>
                <a:cs typeface="Courier New" panose="02070309020205020404" pitchFamily="49" charset="0"/>
              </a:rPr>
              <a:t>/</a:t>
            </a:r>
            <a:r>
              <a:rPr lang="fr-FR" sz="1400" dirty="0" err="1">
                <a:solidFill>
                  <a:srgbClr val="FF0000"/>
                </a:solidFill>
                <a:latin typeface="Courier New" panose="02070309020205020404" pitchFamily="49" charset="0"/>
                <a:cs typeface="Courier New" panose="02070309020205020404" pitchFamily="49" charset="0"/>
              </a:rPr>
              <a:t>total_transactions</a:t>
            </a:r>
            <a:r>
              <a:rPr lang="fr-FR" sz="1400" dirty="0">
                <a:solidFill>
                  <a:srgbClr val="FF0000"/>
                </a:solidFill>
                <a:latin typeface="Courier New" panose="02070309020205020404" pitchFamily="49" charset="0"/>
                <a:cs typeface="Courier New" panose="02070309020205020404" pitchFamily="49" charset="0"/>
              </a:rPr>
              <a:t>"</a:t>
            </a:r>
            <a:r>
              <a:rPr lang="fr-FR" sz="1400" dirty="0">
                <a:latin typeface="Courier New" panose="02070309020205020404" pitchFamily="49" charset="0"/>
                <a:cs typeface="Courier New" panose="02070309020205020404" pitchFamily="49" charset="0"/>
              </a:rPr>
              <a:t>, </a:t>
            </a:r>
          </a:p>
          <a:p>
            <a:pPr marL="114300" indent="0">
              <a:buNone/>
            </a:pPr>
            <a:r>
              <a:rPr lang="fr-FR" sz="1400" dirty="0">
                <a:latin typeface="Courier New" panose="02070309020205020404" pitchFamily="49" charset="0"/>
                <a:cs typeface="Courier New" panose="02070309020205020404" pitchFamily="49" charset="0"/>
              </a:rPr>
              <a:t>	</a:t>
            </a:r>
            <a:r>
              <a:rPr lang="fr-FR" sz="1400" dirty="0">
                <a:solidFill>
                  <a:srgbClr val="FF0000"/>
                </a:solidFill>
                <a:latin typeface="Courier New" panose="02070309020205020404" pitchFamily="49" charset="0"/>
                <a:cs typeface="Courier New" panose="02070309020205020404" pitchFamily="49" charset="0"/>
              </a:rPr>
              <a:t>"</a:t>
            </a:r>
            <a:r>
              <a:rPr lang="fr-FR" sz="1400" dirty="0" err="1">
                <a:solidFill>
                  <a:srgbClr val="FF0000"/>
                </a:solidFill>
                <a:latin typeface="Courier New" panose="02070309020205020404" pitchFamily="49" charset="0"/>
                <a:cs typeface="Courier New" panose="02070309020205020404" pitchFamily="49" charset="0"/>
              </a:rPr>
              <a:t>avg_purchases</a:t>
            </a:r>
            <a:r>
              <a:rPr lang="fr-FR" sz="1400" dirty="0">
                <a:solidFill>
                  <a:srgbClr val="FF0000"/>
                </a:solidFill>
                <a:latin typeface="Courier New" panose="02070309020205020404" pitchFamily="49" charset="0"/>
                <a:cs typeface="Courier New" panose="02070309020205020404" pitchFamily="49" charset="0"/>
              </a:rPr>
              <a:t>"</a:t>
            </a:r>
            <a:r>
              <a:rPr lang="fr-FR" sz="1400" dirty="0">
                <a:latin typeface="Courier New" panose="02070309020205020404" pitchFamily="49" charset="0"/>
                <a:cs typeface="Courier New" panose="02070309020205020404" pitchFamily="49" charset="0"/>
              </a:rPr>
              <a:t>, 		</a:t>
            </a:r>
          </a:p>
          <a:p>
            <a:pPr marL="114300" indent="0">
              <a:buNone/>
            </a:pPr>
            <a:r>
              <a:rPr lang="fr-FR" sz="1400" dirty="0">
                <a:latin typeface="Courier New" panose="02070309020205020404" pitchFamily="49" charset="0"/>
                <a:cs typeface="Courier New" panose="02070309020205020404" pitchFamily="49" charset="0"/>
              </a:rPr>
              <a:t>	</a:t>
            </a:r>
            <a:r>
              <a:rPr lang="fr-FR" sz="1400" dirty="0">
                <a:solidFill>
                  <a:srgbClr val="FF0000"/>
                </a:solidFill>
                <a:latin typeface="Courier New" panose="02070309020205020404" pitchFamily="49" charset="0"/>
                <a:cs typeface="Courier New" panose="02070309020205020404" pitchFamily="49" charset="0"/>
              </a:rPr>
              <a:t>"</a:t>
            </a:r>
            <a:r>
              <a:rPr lang="fr-FR" sz="1400" dirty="0" err="1">
                <a:solidFill>
                  <a:srgbClr val="FF0000"/>
                </a:solidFill>
                <a:latin typeface="Courier New" panose="02070309020205020404" pitchFamily="49" charset="0"/>
                <a:cs typeface="Courier New" panose="02070309020205020404" pitchFamily="49" charset="0"/>
              </a:rPr>
              <a:t>mean_purchases</a:t>
            </a:r>
            <a:r>
              <a:rPr lang="fr-FR" sz="1400" dirty="0">
                <a:solidFill>
                  <a:srgbClr val="FF0000"/>
                </a:solidFill>
                <a:latin typeface="Courier New" panose="02070309020205020404" pitchFamily="49" charset="0"/>
                <a:cs typeface="Courier New" panose="02070309020205020404" pitchFamily="49" charset="0"/>
              </a:rPr>
              <a:t>"</a:t>
            </a:r>
            <a:r>
              <a:rPr lang="fr-FR" sz="1400" dirty="0">
                <a:latin typeface="Courier New" panose="02070309020205020404" pitchFamily="49" charset="0"/>
                <a:cs typeface="Courier New" panose="02070309020205020404" pitchFamily="49" charset="0"/>
              </a:rPr>
              <a:t>).show() </a:t>
            </a:r>
          </a:p>
          <a:p>
            <a:pPr marL="114300" indent="0">
              <a:buNone/>
            </a:pPr>
            <a:endParaRPr lang="fr-FR" sz="1400" dirty="0"/>
          </a:p>
          <a:p>
            <a:pPr marL="114300" indent="0">
              <a:buNone/>
            </a:pPr>
            <a:endParaRPr lang="fr-FR" sz="1400" dirty="0">
              <a:latin typeface="Courier New" panose="02070309020205020404" pitchFamily="49" charset="0"/>
              <a:cs typeface="Courier New" panose="02070309020205020404" pitchFamily="49" charset="0"/>
            </a:endParaRPr>
          </a:p>
          <a:p>
            <a:pPr marL="114300" indent="0">
              <a:buNone/>
            </a:pP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p:txBody>
      </p:sp>
      <p:sp>
        <p:nvSpPr>
          <p:cNvPr id="120" name="Google Shape;12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12</a:t>
            </a:fld>
            <a:endParaRPr/>
          </a:p>
        </p:txBody>
      </p:sp>
    </p:spTree>
    <p:extLst>
      <p:ext uri="{BB962C8B-B14F-4D97-AF65-F5344CB8AC3E}">
        <p14:creationId xmlns:p14="http://schemas.microsoft.com/office/powerpoint/2010/main" val="325454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lvl="0"/>
            <a:r>
              <a:rPr lang="fr-FR" dirty="0" err="1">
                <a:solidFill>
                  <a:srgbClr val="4A86E8"/>
                </a:solidFill>
              </a:rPr>
              <a:t>Aggregation</a:t>
            </a:r>
            <a:r>
              <a:rPr lang="fr-FR" dirty="0">
                <a:solidFill>
                  <a:srgbClr val="4A86E8"/>
                </a:solidFill>
              </a:rPr>
              <a:t> </a:t>
            </a:r>
            <a:r>
              <a:rPr lang="fr-FR" dirty="0" err="1">
                <a:solidFill>
                  <a:srgbClr val="4A86E8"/>
                </a:solidFill>
              </a:rPr>
              <a:t>functions</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19" name="Google Shape;119;p27"/>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marL="114300" indent="0">
              <a:buNone/>
            </a:pPr>
            <a:endParaRPr lang="fr-FR" sz="1400" dirty="0">
              <a:latin typeface="Courier New" panose="02070309020205020404" pitchFamily="49" charset="0"/>
              <a:cs typeface="Courier New" panose="02070309020205020404" pitchFamily="49" charset="0"/>
            </a:endParaRPr>
          </a:p>
          <a:p>
            <a:pPr marL="114300" indent="0">
              <a:buNone/>
            </a:pP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total_purchases</a:t>
            </a:r>
            <a:r>
              <a:rPr lang="fr-FR" sz="1400" dirty="0">
                <a:latin typeface="Courier New" panose="02070309020205020404" pitchFamily="49" charset="0"/>
                <a:cs typeface="Courier New" panose="02070309020205020404" pitchFamily="49" charset="0"/>
              </a:rPr>
              <a:t> / </a:t>
            </a:r>
            <a:r>
              <a:rPr lang="fr-FR" sz="1400" dirty="0" err="1">
                <a:latin typeface="Courier New" panose="02070309020205020404" pitchFamily="49" charset="0"/>
                <a:cs typeface="Courier New" panose="02070309020205020404" pitchFamily="49" charset="0"/>
              </a:rPr>
              <a:t>total_transactions</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avg_purchases</a:t>
            </a:r>
            <a:r>
              <a:rPr lang="fr-FR" sz="1400" dirty="0">
                <a:latin typeface="Courier New" panose="02070309020205020404" pitchFamily="49" charset="0"/>
                <a:cs typeface="Courier New" panose="02070309020205020404" pitchFamily="49" charset="0"/>
              </a:rPr>
              <a:t>  | </a:t>
            </a:r>
            <a:r>
              <a:rPr lang="fr-FR" sz="1400" dirty="0" err="1">
                <a:latin typeface="Courier New" panose="02070309020205020404" pitchFamily="49" charset="0"/>
                <a:cs typeface="Courier New" panose="02070309020205020404" pitchFamily="49" charset="0"/>
              </a:rPr>
              <a:t>mean_purchases</a:t>
            </a:r>
            <a:r>
              <a:rPr lang="fr-FR" sz="1400" dirty="0">
                <a:latin typeface="Courier New" panose="02070309020205020404" pitchFamily="49" charset="0"/>
                <a:cs typeface="Courier New" panose="02070309020205020404" pitchFamily="49" charset="0"/>
              </a:rPr>
              <a:t> | </a:t>
            </a:r>
          </a:p>
          <a:p>
            <a:pPr marL="114300" indent="0">
              <a:buNone/>
            </a:pPr>
            <a:r>
              <a:rPr lang="fr-FR" sz="1400" dirty="0">
                <a:latin typeface="Courier New" panose="02070309020205020404" pitchFamily="49" charset="0"/>
                <a:cs typeface="Courier New" panose="02070309020205020404" pitchFamily="49" charset="0"/>
              </a:rPr>
              <a:t>+--------------------------------------+----------------+----------------+ </a:t>
            </a:r>
          </a:p>
          <a:p>
            <a:pPr marL="114300" indent="0">
              <a:buNone/>
            </a:pPr>
            <a:r>
              <a:rPr lang="fr-FR" sz="1400" dirty="0">
                <a:latin typeface="Courier New" panose="02070309020205020404" pitchFamily="49" charset="0"/>
                <a:cs typeface="Courier New" panose="02070309020205020404" pitchFamily="49" charset="0"/>
              </a:rPr>
              <a:t>| 9.55224954743324                     |9.55224954743324|9.55224954743324| </a:t>
            </a:r>
          </a:p>
          <a:p>
            <a:pPr marL="114300" indent="0">
              <a:buNone/>
            </a:pPr>
            <a:r>
              <a:rPr lang="fr-FR" sz="1400" dirty="0">
                <a:latin typeface="Courier New" panose="02070309020205020404" pitchFamily="49" charset="0"/>
                <a:cs typeface="Courier New" panose="02070309020205020404" pitchFamily="49" charset="0"/>
              </a:rPr>
              <a:t>+--------------------------------------+----------------+----------------+</a:t>
            </a:r>
          </a:p>
          <a:p>
            <a:pPr marL="114300" indent="0">
              <a:buNone/>
            </a:pPr>
            <a:endParaRPr lang="fr-FR" sz="1400" dirty="0"/>
          </a:p>
          <a:p>
            <a:pPr marL="114300" indent="0">
              <a:buNone/>
            </a:pPr>
            <a:endParaRPr lang="fr-FR" sz="1400" dirty="0">
              <a:latin typeface="Courier New" panose="02070309020205020404" pitchFamily="49" charset="0"/>
              <a:cs typeface="Courier New" panose="02070309020205020404" pitchFamily="49" charset="0"/>
            </a:endParaRPr>
          </a:p>
          <a:p>
            <a:pPr marL="114300" indent="0">
              <a:buNone/>
            </a:pP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p:txBody>
      </p:sp>
      <p:sp>
        <p:nvSpPr>
          <p:cNvPr id="120" name="Google Shape;12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13</a:t>
            </a:fld>
            <a:endParaRPr/>
          </a:p>
        </p:txBody>
      </p:sp>
    </p:spTree>
    <p:extLst>
      <p:ext uri="{BB962C8B-B14F-4D97-AF65-F5344CB8AC3E}">
        <p14:creationId xmlns:p14="http://schemas.microsoft.com/office/powerpoint/2010/main" val="364571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lvl="0"/>
            <a:r>
              <a:rPr lang="fr-FR" dirty="0" err="1">
                <a:solidFill>
                  <a:srgbClr val="4A86E8"/>
                </a:solidFill>
              </a:rPr>
              <a:t>Aggregation</a:t>
            </a:r>
            <a:r>
              <a:rPr lang="fr-FR" dirty="0">
                <a:solidFill>
                  <a:srgbClr val="4A86E8"/>
                </a:solidFill>
              </a:rPr>
              <a:t> </a:t>
            </a:r>
            <a:r>
              <a:rPr lang="fr-FR" dirty="0" err="1">
                <a:solidFill>
                  <a:srgbClr val="4A86E8"/>
                </a:solidFill>
              </a:rPr>
              <a:t>functions</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19" name="Google Shape;119;p27"/>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marL="114300" lvl="0" indent="0">
              <a:spcBef>
                <a:spcPts val="1600"/>
              </a:spcBef>
              <a:buNone/>
            </a:pPr>
            <a:r>
              <a:rPr lang="fr-FR" b="1" dirty="0" err="1">
                <a:solidFill>
                  <a:srgbClr val="00B050"/>
                </a:solidFill>
              </a:rPr>
              <a:t>Grouping</a:t>
            </a: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a:t>
            </a:r>
          </a:p>
          <a:p>
            <a:pPr marL="114300" indent="0">
              <a:buNone/>
            </a:pPr>
            <a:r>
              <a:rPr lang="fr-FR" sz="1400" dirty="0" err="1">
                <a:latin typeface="Courier New" panose="02070309020205020404" pitchFamily="49" charset="0"/>
                <a:cs typeface="Courier New" panose="02070309020205020404" pitchFamily="49" charset="0"/>
              </a:rPr>
              <a:t>df.groupBy</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InvoiceNo</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CustomerId</a:t>
            </a:r>
            <a:r>
              <a:rPr lang="fr-FR" sz="1400" dirty="0">
                <a:latin typeface="Courier New" panose="02070309020205020404" pitchFamily="49" charset="0"/>
                <a:cs typeface="Courier New" panose="02070309020205020404" pitchFamily="49" charset="0"/>
              </a:rPr>
              <a:t>").count().show() </a:t>
            </a:r>
          </a:p>
          <a:p>
            <a:pPr marL="114300" indent="0">
              <a:buNone/>
            </a:pPr>
            <a:endParaRPr lang="fr-FR" sz="1400" dirty="0">
              <a:latin typeface="Courier New" panose="02070309020205020404" pitchFamily="49" charset="0"/>
              <a:cs typeface="Courier New" panose="02070309020205020404" pitchFamily="49" charset="0"/>
            </a:endParaRPr>
          </a:p>
          <a:p>
            <a:pPr marL="114300" indent="0">
              <a:buNone/>
            </a:pPr>
            <a:r>
              <a:rPr lang="fr-FR" sz="1400" dirty="0">
                <a:latin typeface="Courier New" panose="02070309020205020404" pitchFamily="49" charset="0"/>
                <a:cs typeface="Courier New" panose="02070309020205020404" pitchFamily="49" charset="0"/>
              </a:rPr>
              <a:t>+---------+----------+-----+ </a:t>
            </a:r>
          </a:p>
          <a:p>
            <a:pPr marL="114300" indent="0">
              <a:buNone/>
            </a:pP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InvoiceNo|CustomerId|count</a:t>
            </a:r>
            <a:r>
              <a:rPr lang="fr-FR" sz="1400" dirty="0">
                <a:latin typeface="Courier New" panose="02070309020205020404" pitchFamily="49" charset="0"/>
                <a:cs typeface="Courier New" panose="02070309020205020404" pitchFamily="49" charset="0"/>
              </a:rPr>
              <a:t>| </a:t>
            </a:r>
          </a:p>
          <a:p>
            <a:pPr marL="114300" indent="0">
              <a:buNone/>
            </a:pPr>
            <a:r>
              <a:rPr lang="fr-FR" sz="1400" dirty="0">
                <a:latin typeface="Courier New" panose="02070309020205020404" pitchFamily="49" charset="0"/>
                <a:cs typeface="Courier New" panose="02070309020205020404" pitchFamily="49" charset="0"/>
              </a:rPr>
              <a:t>+---------+----------+-----+ </a:t>
            </a:r>
          </a:p>
          <a:p>
            <a:pPr marL="114300" indent="0">
              <a:buNone/>
            </a:pPr>
            <a:r>
              <a:rPr lang="fr-FR" sz="1400" dirty="0">
                <a:latin typeface="Courier New" panose="02070309020205020404" pitchFamily="49" charset="0"/>
                <a:cs typeface="Courier New" panose="02070309020205020404" pitchFamily="49" charset="0"/>
              </a:rPr>
              <a:t>| 536846  | 14573    | 76  | </a:t>
            </a:r>
          </a:p>
          <a:p>
            <a:pPr marL="114300" indent="0">
              <a:buNone/>
            </a:pPr>
            <a:r>
              <a:rPr lang="fr-FR" sz="1400" dirty="0">
                <a:latin typeface="Courier New" panose="02070309020205020404" pitchFamily="49" charset="0"/>
                <a:cs typeface="Courier New" panose="02070309020205020404" pitchFamily="49" charset="0"/>
              </a:rPr>
              <a:t>...</a:t>
            </a:r>
          </a:p>
          <a:p>
            <a:pPr marL="114300" indent="0">
              <a:buNone/>
            </a:pPr>
            <a:r>
              <a:rPr lang="fr-FR" sz="1400" dirty="0">
                <a:latin typeface="Courier New" panose="02070309020205020404" pitchFamily="49" charset="0"/>
                <a:cs typeface="Courier New" panose="02070309020205020404" pitchFamily="49" charset="0"/>
              </a:rPr>
              <a:t>| C544318 | 12989    | 1   | </a:t>
            </a:r>
          </a:p>
          <a:p>
            <a:pPr marL="114300" indent="0">
              <a:buNone/>
            </a:pPr>
            <a:r>
              <a:rPr lang="fr-FR" sz="1400" dirty="0">
                <a:latin typeface="Courier New" panose="02070309020205020404" pitchFamily="49" charset="0"/>
                <a:cs typeface="Courier New" panose="02070309020205020404" pitchFamily="49" charset="0"/>
              </a:rPr>
              <a:t>+---------+----------+-----+</a:t>
            </a:r>
          </a:p>
          <a:p>
            <a:pPr marL="114300" indent="0">
              <a:buNone/>
            </a:pPr>
            <a:endParaRPr lang="fr-FR" sz="1400" dirty="0">
              <a:latin typeface="Courier New" panose="02070309020205020404" pitchFamily="49" charset="0"/>
              <a:cs typeface="Courier New" panose="02070309020205020404" pitchFamily="49" charset="0"/>
            </a:endParaRPr>
          </a:p>
          <a:p>
            <a:pPr marL="114300" indent="0">
              <a:buNone/>
            </a:pPr>
            <a:endParaRPr lang="fr-FR" sz="1400" dirty="0">
              <a:latin typeface="Courier New" panose="02070309020205020404" pitchFamily="49" charset="0"/>
              <a:cs typeface="Courier New" panose="02070309020205020404" pitchFamily="49" charset="0"/>
            </a:endParaRPr>
          </a:p>
          <a:p>
            <a:pPr marL="114300" indent="0">
              <a:buNone/>
            </a:pP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p:txBody>
      </p:sp>
      <p:sp>
        <p:nvSpPr>
          <p:cNvPr id="120" name="Google Shape;12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14</a:t>
            </a:fld>
            <a:endParaRPr/>
          </a:p>
        </p:txBody>
      </p:sp>
    </p:spTree>
    <p:extLst>
      <p:ext uri="{BB962C8B-B14F-4D97-AF65-F5344CB8AC3E}">
        <p14:creationId xmlns:p14="http://schemas.microsoft.com/office/powerpoint/2010/main" val="2635517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lvl="0"/>
            <a:r>
              <a:rPr lang="fr-FR" dirty="0" err="1">
                <a:solidFill>
                  <a:srgbClr val="4A86E8"/>
                </a:solidFill>
              </a:rPr>
              <a:t>Aggregation</a:t>
            </a:r>
            <a:r>
              <a:rPr lang="fr-FR" dirty="0">
                <a:solidFill>
                  <a:srgbClr val="4A86E8"/>
                </a:solidFill>
              </a:rPr>
              <a:t> </a:t>
            </a:r>
            <a:r>
              <a:rPr lang="fr-FR" dirty="0" err="1">
                <a:solidFill>
                  <a:srgbClr val="4A86E8"/>
                </a:solidFill>
              </a:rPr>
              <a:t>functions</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19" name="Google Shape;119;p27"/>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marL="114300" lvl="0" indent="0">
              <a:spcBef>
                <a:spcPts val="1600"/>
              </a:spcBef>
              <a:buNone/>
            </a:pPr>
            <a:r>
              <a:rPr lang="fr-FR" b="1" dirty="0" err="1">
                <a:solidFill>
                  <a:srgbClr val="00B050"/>
                </a:solidFill>
              </a:rPr>
              <a:t>Grouping</a:t>
            </a:r>
            <a:r>
              <a:rPr lang="fr-FR" b="1" dirty="0">
                <a:solidFill>
                  <a:srgbClr val="00B050"/>
                </a:solidFill>
              </a:rPr>
              <a:t> </a:t>
            </a:r>
            <a:r>
              <a:rPr lang="fr-FR" b="1" dirty="0" err="1">
                <a:solidFill>
                  <a:srgbClr val="00B050"/>
                </a:solidFill>
              </a:rPr>
              <a:t>with</a:t>
            </a:r>
            <a:r>
              <a:rPr lang="fr-FR" b="1" dirty="0">
                <a:solidFill>
                  <a:srgbClr val="00B050"/>
                </a:solidFill>
              </a:rPr>
              <a:t> Expressions</a:t>
            </a:r>
            <a:endParaRPr lang="fr-FR" sz="1400" dirty="0">
              <a:latin typeface="Courier New" panose="02070309020205020404" pitchFamily="49" charset="0"/>
              <a:cs typeface="Courier New" panose="02070309020205020404" pitchFamily="49" charset="0"/>
            </a:endParaRPr>
          </a:p>
          <a:p>
            <a:pPr marL="114300" indent="0">
              <a:buNone/>
            </a:pPr>
            <a:r>
              <a:rPr lang="fr-FR" sz="1400" dirty="0" err="1">
                <a:latin typeface="Courier New" panose="02070309020205020404" pitchFamily="49" charset="0"/>
                <a:cs typeface="Courier New" panose="02070309020205020404" pitchFamily="49" charset="0"/>
              </a:rPr>
              <a:t>df.groupBy</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InvoiceNo</a:t>
            </a:r>
            <a:r>
              <a:rPr lang="fr-FR" sz="1400" dirty="0">
                <a:latin typeface="Courier New" panose="02070309020205020404" pitchFamily="49" charset="0"/>
                <a:cs typeface="Courier New" panose="02070309020205020404" pitchFamily="49" charset="0"/>
              </a:rPr>
              <a:t>")</a:t>
            </a:r>
          </a:p>
          <a:p>
            <a:pPr marL="114300" indent="0">
              <a:buNone/>
            </a:pP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agg</a:t>
            </a:r>
            <a:r>
              <a:rPr lang="fr-FR" sz="1400" dirty="0">
                <a:latin typeface="Courier New" panose="02070309020205020404" pitchFamily="49" charset="0"/>
                <a:cs typeface="Courier New" panose="02070309020205020404" pitchFamily="49" charset="0"/>
              </a:rPr>
              <a:t>( count("</a:t>
            </a:r>
            <a:r>
              <a:rPr lang="fr-FR" sz="1400" dirty="0" err="1">
                <a:latin typeface="Courier New" panose="02070309020205020404" pitchFamily="49" charset="0"/>
                <a:cs typeface="Courier New" panose="02070309020205020404" pitchFamily="49" charset="0"/>
              </a:rPr>
              <a:t>Quantity</a:t>
            </a:r>
            <a:r>
              <a:rPr lang="fr-FR" sz="1400" dirty="0">
                <a:latin typeface="Courier New" panose="02070309020205020404" pitchFamily="49" charset="0"/>
                <a:cs typeface="Courier New" panose="02070309020205020404" pitchFamily="49" charset="0"/>
              </a:rPr>
              <a:t>").alias("</a:t>
            </a:r>
            <a:r>
              <a:rPr lang="fr-FR" sz="1400" dirty="0" err="1">
                <a:latin typeface="Courier New" panose="02070309020205020404" pitchFamily="49" charset="0"/>
                <a:cs typeface="Courier New" panose="02070309020205020404" pitchFamily="49" charset="0"/>
              </a:rPr>
              <a:t>quan</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expr</a:t>
            </a:r>
            <a:r>
              <a:rPr lang="fr-FR" sz="1400" dirty="0">
                <a:latin typeface="Courier New" panose="02070309020205020404" pitchFamily="49" charset="0"/>
                <a:cs typeface="Courier New" panose="02070309020205020404" pitchFamily="49" charset="0"/>
              </a:rPr>
              <a:t>("count(</a:t>
            </a:r>
            <a:r>
              <a:rPr lang="fr-FR" sz="1400" dirty="0" err="1">
                <a:latin typeface="Courier New" panose="02070309020205020404" pitchFamily="49" charset="0"/>
                <a:cs typeface="Courier New" panose="02070309020205020404" pitchFamily="49" charset="0"/>
              </a:rPr>
              <a:t>Quantity</a:t>
            </a:r>
            <a:r>
              <a:rPr lang="fr-FR" sz="1400" dirty="0">
                <a:latin typeface="Courier New" panose="02070309020205020404" pitchFamily="49" charset="0"/>
                <a:cs typeface="Courier New" panose="02070309020205020404" pitchFamily="49" charset="0"/>
              </a:rPr>
              <a:t>)")).show()</a:t>
            </a:r>
          </a:p>
          <a:p>
            <a:pPr marL="114300" indent="0">
              <a:buNone/>
            </a:pPr>
            <a:endParaRPr lang="fr-FR" sz="1400" dirty="0">
              <a:latin typeface="Courier New" panose="02070309020205020404" pitchFamily="49" charset="0"/>
              <a:cs typeface="Courier New" panose="02070309020205020404" pitchFamily="49" charset="0"/>
            </a:endParaRPr>
          </a:p>
          <a:p>
            <a:pPr marL="114300" indent="0">
              <a:buNone/>
            </a:pPr>
            <a:r>
              <a:rPr lang="fr-FR" sz="1400" dirty="0">
                <a:latin typeface="Courier New" panose="02070309020205020404" pitchFamily="49" charset="0"/>
                <a:cs typeface="Courier New" panose="02070309020205020404" pitchFamily="49" charset="0"/>
              </a:rPr>
              <a:t>+---------+----+---------------+ </a:t>
            </a:r>
          </a:p>
          <a:p>
            <a:pPr marL="114300" indent="0">
              <a:buNone/>
            </a:pP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InvoiceNo|quan|count</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Quantity</a:t>
            </a:r>
            <a:r>
              <a:rPr lang="fr-FR" sz="1400" dirty="0">
                <a:latin typeface="Courier New" panose="02070309020205020404" pitchFamily="49" charset="0"/>
                <a:cs typeface="Courier New" panose="02070309020205020404" pitchFamily="49" charset="0"/>
              </a:rPr>
              <a:t>)| </a:t>
            </a:r>
          </a:p>
          <a:p>
            <a:pPr marL="114300" indent="0">
              <a:buNone/>
            </a:pPr>
            <a:r>
              <a:rPr lang="fr-FR" sz="1400" dirty="0">
                <a:latin typeface="Courier New" panose="02070309020205020404" pitchFamily="49" charset="0"/>
                <a:cs typeface="Courier New" panose="02070309020205020404" pitchFamily="49" charset="0"/>
              </a:rPr>
              <a:t>+---------+----+---------------+ </a:t>
            </a:r>
          </a:p>
          <a:p>
            <a:pPr marL="114300" indent="0">
              <a:buNone/>
            </a:pPr>
            <a:r>
              <a:rPr lang="fr-FR" sz="1400" dirty="0">
                <a:latin typeface="Courier New" panose="02070309020205020404" pitchFamily="49" charset="0"/>
                <a:cs typeface="Courier New" panose="02070309020205020404" pitchFamily="49" charset="0"/>
              </a:rPr>
              <a:t>| 536596  | 6  | 6             | </a:t>
            </a:r>
          </a:p>
          <a:p>
            <a:pPr marL="114300" indent="0">
              <a:buNone/>
            </a:pPr>
            <a:r>
              <a:rPr lang="fr-FR" sz="1400" dirty="0">
                <a:latin typeface="Courier New" panose="02070309020205020404" pitchFamily="49" charset="0"/>
                <a:cs typeface="Courier New" panose="02070309020205020404" pitchFamily="49" charset="0"/>
              </a:rPr>
              <a:t>...</a:t>
            </a:r>
          </a:p>
          <a:p>
            <a:pPr marL="114300" indent="0">
              <a:buNone/>
            </a:pPr>
            <a:r>
              <a:rPr lang="fr-FR" sz="1400" dirty="0">
                <a:latin typeface="Courier New" panose="02070309020205020404" pitchFamily="49" charset="0"/>
                <a:cs typeface="Courier New" panose="02070309020205020404" pitchFamily="49" charset="0"/>
              </a:rPr>
              <a:t>| C542604 | 8  | 8             |</a:t>
            </a:r>
          </a:p>
          <a:p>
            <a:pPr marL="114300" indent="0">
              <a:buNone/>
            </a:pPr>
            <a:r>
              <a:rPr lang="fr-FR" sz="1400" dirty="0">
                <a:latin typeface="Courier New" panose="02070309020205020404" pitchFamily="49" charset="0"/>
                <a:cs typeface="Courier New" panose="02070309020205020404" pitchFamily="49" charset="0"/>
              </a:rPr>
              <a:t>+---------+----+---------------+</a:t>
            </a:r>
          </a:p>
          <a:p>
            <a:pPr marL="114300" indent="0">
              <a:buNone/>
            </a:pP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p:txBody>
      </p:sp>
      <p:sp>
        <p:nvSpPr>
          <p:cNvPr id="120" name="Google Shape;12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15</a:t>
            </a:fld>
            <a:endParaRPr/>
          </a:p>
        </p:txBody>
      </p:sp>
    </p:spTree>
    <p:extLst>
      <p:ext uri="{BB962C8B-B14F-4D97-AF65-F5344CB8AC3E}">
        <p14:creationId xmlns:p14="http://schemas.microsoft.com/office/powerpoint/2010/main" val="2574550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lvl="0"/>
            <a:r>
              <a:rPr lang="fr-FR" dirty="0" err="1">
                <a:solidFill>
                  <a:srgbClr val="4A86E8"/>
                </a:solidFill>
              </a:rPr>
              <a:t>Aggregation</a:t>
            </a:r>
            <a:r>
              <a:rPr lang="fr-FR" dirty="0">
                <a:solidFill>
                  <a:srgbClr val="4A86E8"/>
                </a:solidFill>
              </a:rPr>
              <a:t> </a:t>
            </a:r>
            <a:r>
              <a:rPr lang="fr-FR" dirty="0" err="1">
                <a:solidFill>
                  <a:srgbClr val="4A86E8"/>
                </a:solidFill>
              </a:rPr>
              <a:t>functions</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19" name="Google Shape;119;p27"/>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marL="114300" lvl="0" indent="0">
              <a:spcBef>
                <a:spcPts val="1600"/>
              </a:spcBef>
              <a:buNone/>
            </a:pPr>
            <a:r>
              <a:rPr lang="fr-FR" b="1" dirty="0" err="1">
                <a:solidFill>
                  <a:srgbClr val="00B050"/>
                </a:solidFill>
              </a:rPr>
              <a:t>Grouping</a:t>
            </a:r>
            <a:r>
              <a:rPr lang="fr-FR" b="1" dirty="0">
                <a:solidFill>
                  <a:srgbClr val="00B050"/>
                </a:solidFill>
              </a:rPr>
              <a:t> </a:t>
            </a:r>
            <a:r>
              <a:rPr lang="fr-FR" b="1" dirty="0" err="1">
                <a:solidFill>
                  <a:srgbClr val="00B050"/>
                </a:solidFill>
              </a:rPr>
              <a:t>with</a:t>
            </a:r>
            <a:r>
              <a:rPr lang="fr-FR" b="1" dirty="0">
                <a:solidFill>
                  <a:srgbClr val="00B050"/>
                </a:solidFill>
              </a:rPr>
              <a:t> </a:t>
            </a:r>
            <a:r>
              <a:rPr lang="fr-FR" b="1" dirty="0" err="1">
                <a:solidFill>
                  <a:srgbClr val="00B050"/>
                </a:solidFill>
              </a:rPr>
              <a:t>Maps</a:t>
            </a:r>
            <a:endParaRPr lang="fr-FR" sz="1400" dirty="0">
              <a:latin typeface="Courier New" panose="02070309020205020404" pitchFamily="49" charset="0"/>
              <a:cs typeface="Courier New" panose="02070309020205020404" pitchFamily="49" charset="0"/>
            </a:endParaRPr>
          </a:p>
          <a:p>
            <a:pPr marL="114300" indent="0">
              <a:buNone/>
            </a:pPr>
            <a:r>
              <a:rPr lang="fr-FR" sz="1400" dirty="0" err="1">
                <a:latin typeface="Courier New" panose="02070309020205020404" pitchFamily="49" charset="0"/>
                <a:cs typeface="Courier New" panose="02070309020205020404" pitchFamily="49" charset="0"/>
              </a:rPr>
              <a:t>df.groupBy</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InvoiceNo</a:t>
            </a:r>
            <a:r>
              <a:rPr lang="fr-FR" sz="1400" dirty="0">
                <a:latin typeface="Courier New" panose="02070309020205020404" pitchFamily="49" charset="0"/>
                <a:cs typeface="Courier New" panose="02070309020205020404" pitchFamily="49" charset="0"/>
              </a:rPr>
              <a:t>")</a:t>
            </a:r>
          </a:p>
          <a:p>
            <a:pPr marL="114300" indent="0">
              <a:buNone/>
            </a:pP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agg</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Quantity</a:t>
            </a:r>
            <a:r>
              <a:rPr lang="fr-FR" sz="1400" dirty="0">
                <a:latin typeface="Courier New" panose="02070309020205020404" pitchFamily="49" charset="0"/>
                <a:cs typeface="Courier New" panose="02070309020205020404" pitchFamily="49" charset="0"/>
              </a:rPr>
              <a:t>"-&gt;"</a:t>
            </a:r>
            <a:r>
              <a:rPr lang="fr-FR" sz="1400" dirty="0" err="1">
                <a:latin typeface="Courier New" panose="02070309020205020404" pitchFamily="49" charset="0"/>
                <a:cs typeface="Courier New" panose="02070309020205020404" pitchFamily="49" charset="0"/>
              </a:rPr>
              <a:t>avg</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Quantity</a:t>
            </a:r>
            <a:r>
              <a:rPr lang="fr-FR" sz="1400" dirty="0">
                <a:latin typeface="Courier New" panose="02070309020205020404" pitchFamily="49" charset="0"/>
                <a:cs typeface="Courier New" panose="02070309020205020404" pitchFamily="49" charset="0"/>
              </a:rPr>
              <a:t>"-&gt;"</a:t>
            </a:r>
            <a:r>
              <a:rPr lang="fr-FR" sz="1400" dirty="0" err="1">
                <a:latin typeface="Courier New" panose="02070309020205020404" pitchFamily="49" charset="0"/>
                <a:cs typeface="Courier New" panose="02070309020205020404" pitchFamily="49" charset="0"/>
              </a:rPr>
              <a:t>stddev_pop</a:t>
            </a:r>
            <a:r>
              <a:rPr lang="fr-FR" sz="1400" dirty="0">
                <a:latin typeface="Courier New" panose="02070309020205020404" pitchFamily="49" charset="0"/>
                <a:cs typeface="Courier New" panose="02070309020205020404" pitchFamily="49" charset="0"/>
              </a:rPr>
              <a:t>").show()</a:t>
            </a:r>
          </a:p>
          <a:p>
            <a:pPr marL="114300" indent="0">
              <a:buNone/>
            </a:pPr>
            <a:endParaRPr lang="fr-FR" sz="1400" dirty="0">
              <a:latin typeface="Courier New" panose="02070309020205020404" pitchFamily="49" charset="0"/>
              <a:cs typeface="Courier New" panose="02070309020205020404" pitchFamily="49" charset="0"/>
            </a:endParaRPr>
          </a:p>
          <a:p>
            <a:pPr marL="114300" indent="0">
              <a:buNone/>
            </a:pPr>
            <a:endParaRPr lang="fr-FR" sz="1400" dirty="0">
              <a:latin typeface="Courier New" panose="02070309020205020404" pitchFamily="49" charset="0"/>
              <a:cs typeface="Courier New" panose="02070309020205020404" pitchFamily="49" charset="0"/>
            </a:endParaRPr>
          </a:p>
          <a:p>
            <a:pPr marL="114300" indent="0">
              <a:buNone/>
            </a:pPr>
            <a:r>
              <a:rPr lang="fr-FR" sz="1400" dirty="0">
                <a:latin typeface="Courier New" panose="02070309020205020404" pitchFamily="49" charset="0"/>
                <a:cs typeface="Courier New" panose="02070309020205020404" pitchFamily="49" charset="0"/>
              </a:rPr>
              <a:t>+---------+------------------+--------------------+ </a:t>
            </a:r>
          </a:p>
          <a:p>
            <a:pPr marL="114300" indent="0">
              <a:buNone/>
            </a:pP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InvoiceNo</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avg</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Quantity</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stddev_pop</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Quantity</a:t>
            </a:r>
            <a:r>
              <a:rPr lang="fr-FR" sz="1400" dirty="0">
                <a:latin typeface="Courier New" panose="02070309020205020404" pitchFamily="49" charset="0"/>
                <a:cs typeface="Courier New" panose="02070309020205020404" pitchFamily="49" charset="0"/>
              </a:rPr>
              <a:t>)| </a:t>
            </a:r>
          </a:p>
          <a:p>
            <a:pPr marL="114300" indent="0">
              <a:buNone/>
            </a:pPr>
            <a:r>
              <a:rPr lang="fr-FR" sz="1400" dirty="0">
                <a:latin typeface="Courier New" panose="02070309020205020404" pitchFamily="49" charset="0"/>
                <a:cs typeface="Courier New" panose="02070309020205020404" pitchFamily="49" charset="0"/>
              </a:rPr>
              <a:t>+---------+------------------+--------------------+ </a:t>
            </a:r>
          </a:p>
          <a:p>
            <a:pPr marL="114300" indent="0">
              <a:buNone/>
            </a:pPr>
            <a:r>
              <a:rPr lang="fr-FR" sz="1400" dirty="0">
                <a:latin typeface="Courier New" panose="02070309020205020404" pitchFamily="49" charset="0"/>
                <a:cs typeface="Courier New" panose="02070309020205020404" pitchFamily="49" charset="0"/>
              </a:rPr>
              <a:t>| 536596  | 1.5              | 1.1180339887498947 |</a:t>
            </a:r>
          </a:p>
          <a:p>
            <a:pPr marL="114300" indent="0">
              <a:buNone/>
            </a:pPr>
            <a:r>
              <a:rPr lang="fr-FR" sz="1400" dirty="0">
                <a:latin typeface="Courier New" panose="02070309020205020404" pitchFamily="49" charset="0"/>
                <a:cs typeface="Courier New" panose="02070309020205020404" pitchFamily="49" charset="0"/>
              </a:rPr>
              <a:t> ...</a:t>
            </a:r>
          </a:p>
          <a:p>
            <a:pPr marL="114300" indent="0">
              <a:buNone/>
            </a:pPr>
            <a:r>
              <a:rPr lang="fr-FR" sz="1400" dirty="0">
                <a:latin typeface="Courier New" panose="02070309020205020404" pitchFamily="49" charset="0"/>
                <a:cs typeface="Courier New" panose="02070309020205020404" pitchFamily="49" charset="0"/>
              </a:rPr>
              <a:t>| C542604 | -8.0             | 15.173990905493518 | </a:t>
            </a:r>
          </a:p>
          <a:p>
            <a:pPr marL="114300" indent="0">
              <a:buNone/>
            </a:pPr>
            <a:r>
              <a:rPr lang="fr-FR" sz="1400" dirty="0">
                <a:latin typeface="Courier New" panose="02070309020205020404" pitchFamily="49" charset="0"/>
                <a:cs typeface="Courier New" panose="02070309020205020404" pitchFamily="49" charset="0"/>
              </a:rPr>
              <a:t>+---------+------------------+--------------------+</a:t>
            </a:r>
          </a:p>
          <a:p>
            <a:pPr marL="114300" indent="0">
              <a:buNone/>
            </a:pP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p:txBody>
      </p:sp>
      <p:sp>
        <p:nvSpPr>
          <p:cNvPr id="120" name="Google Shape;12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16</a:t>
            </a:fld>
            <a:endParaRPr/>
          </a:p>
        </p:txBody>
      </p:sp>
    </p:spTree>
    <p:extLst>
      <p:ext uri="{BB962C8B-B14F-4D97-AF65-F5344CB8AC3E}">
        <p14:creationId xmlns:p14="http://schemas.microsoft.com/office/powerpoint/2010/main" val="2772651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lvl="0"/>
            <a:r>
              <a:rPr lang="fr-FR" dirty="0" err="1">
                <a:solidFill>
                  <a:srgbClr val="4A86E8"/>
                </a:solidFill>
              </a:rPr>
              <a:t>Aggregation</a:t>
            </a:r>
            <a:r>
              <a:rPr lang="fr-FR" dirty="0">
                <a:solidFill>
                  <a:srgbClr val="4A86E8"/>
                </a:solidFill>
              </a:rPr>
              <a:t> </a:t>
            </a:r>
            <a:r>
              <a:rPr lang="fr-FR" dirty="0" err="1">
                <a:solidFill>
                  <a:srgbClr val="4A86E8"/>
                </a:solidFill>
              </a:rPr>
              <a:t>functions</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19" name="Google Shape;119;p27"/>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marL="114300" lvl="0" indent="0">
              <a:spcBef>
                <a:spcPts val="1600"/>
              </a:spcBef>
              <a:buNone/>
            </a:pPr>
            <a:r>
              <a:rPr lang="fr-FR" b="1" dirty="0" err="1">
                <a:solidFill>
                  <a:srgbClr val="00B050"/>
                </a:solidFill>
              </a:rPr>
              <a:t>Grouping</a:t>
            </a:r>
            <a:r>
              <a:rPr lang="fr-FR" b="1" dirty="0">
                <a:solidFill>
                  <a:srgbClr val="00B050"/>
                </a:solidFill>
              </a:rPr>
              <a:t> sets</a:t>
            </a:r>
            <a:endParaRPr lang="fr-FR" sz="1400" dirty="0">
              <a:latin typeface="Courier New" panose="02070309020205020404" pitchFamily="49" charset="0"/>
              <a:cs typeface="Courier New" panose="02070309020205020404" pitchFamily="49" charset="0"/>
            </a:endParaRPr>
          </a:p>
          <a:p>
            <a:pPr marL="114300" indent="0">
              <a:buNone/>
            </a:pPr>
            <a:r>
              <a:rPr lang="fr-FR" sz="1400" dirty="0">
                <a:latin typeface="Courier New" panose="02070309020205020404" pitchFamily="49" charset="0"/>
                <a:cs typeface="Courier New" panose="02070309020205020404" pitchFamily="49" charset="0"/>
              </a:rPr>
              <a:t>val </a:t>
            </a:r>
            <a:r>
              <a:rPr lang="fr-FR" sz="1400" dirty="0" err="1">
                <a:latin typeface="Courier New" panose="02070309020205020404" pitchFamily="49" charset="0"/>
                <a:cs typeface="Courier New" panose="02070309020205020404" pitchFamily="49" charset="0"/>
              </a:rPr>
              <a:t>dfNoNull</a:t>
            </a:r>
            <a:r>
              <a:rPr lang="fr-FR" sz="1400" dirty="0">
                <a:latin typeface="Courier New" panose="02070309020205020404" pitchFamily="49" charset="0"/>
                <a:cs typeface="Courier New" panose="02070309020205020404" pitchFamily="49" charset="0"/>
              </a:rPr>
              <a:t> = </a:t>
            </a:r>
            <a:r>
              <a:rPr lang="fr-FR" sz="1400" dirty="0" err="1">
                <a:latin typeface="Courier New" panose="02070309020205020404" pitchFamily="49" charset="0"/>
                <a:cs typeface="Courier New" panose="02070309020205020404" pitchFamily="49" charset="0"/>
              </a:rPr>
              <a:t>dfWithDate.drop</a:t>
            </a:r>
            <a:r>
              <a:rPr lang="fr-FR" sz="1400" dirty="0">
                <a:latin typeface="Courier New" panose="02070309020205020404" pitchFamily="49" charset="0"/>
                <a:cs typeface="Courier New" panose="02070309020205020404" pitchFamily="49" charset="0"/>
              </a:rPr>
              <a:t>() </a:t>
            </a:r>
          </a:p>
          <a:p>
            <a:pPr marL="114300" indent="0">
              <a:buNone/>
            </a:pPr>
            <a:r>
              <a:rPr lang="fr-FR" sz="1400" dirty="0" err="1">
                <a:latin typeface="Courier New" panose="02070309020205020404" pitchFamily="49" charset="0"/>
                <a:cs typeface="Courier New" panose="02070309020205020404" pitchFamily="49" charset="0"/>
              </a:rPr>
              <a:t>dfNoNull.createOrReplaceTempView</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dfNoNull</a:t>
            </a:r>
            <a:r>
              <a:rPr lang="fr-FR" sz="1400" dirty="0">
                <a:latin typeface="Courier New" panose="02070309020205020404" pitchFamily="49" charset="0"/>
                <a:cs typeface="Courier New" panose="02070309020205020404" pitchFamily="49" charset="0"/>
              </a:rPr>
              <a:t>")</a:t>
            </a:r>
          </a:p>
          <a:p>
            <a:pPr marL="114300" indent="0">
              <a:buNone/>
            </a:pPr>
            <a:endParaRPr lang="fr-FR" sz="1400" dirty="0">
              <a:latin typeface="Courier New" panose="02070309020205020404" pitchFamily="49" charset="0"/>
              <a:cs typeface="Courier New" panose="02070309020205020404" pitchFamily="49" charset="0"/>
            </a:endParaRPr>
          </a:p>
          <a:p>
            <a:pPr marL="114300" indent="0">
              <a:buNone/>
            </a:pPr>
            <a:r>
              <a:rPr lang="fr-FR" sz="1400" dirty="0">
                <a:latin typeface="Courier New" panose="02070309020205020404" pitchFamily="49" charset="0"/>
                <a:cs typeface="Courier New" panose="02070309020205020404" pitchFamily="49" charset="0"/>
              </a:rPr>
              <a:t>+----------+---------+-------------+ </a:t>
            </a:r>
          </a:p>
          <a:p>
            <a:pPr marL="114300" indent="0">
              <a:buNone/>
            </a:pP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customerId|stockCode|sum</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Quantity</a:t>
            </a:r>
            <a:r>
              <a:rPr lang="fr-FR" sz="1400" dirty="0">
                <a:latin typeface="Courier New" panose="02070309020205020404" pitchFamily="49" charset="0"/>
                <a:cs typeface="Courier New" panose="02070309020205020404" pitchFamily="49" charset="0"/>
              </a:rPr>
              <a:t>)| </a:t>
            </a:r>
          </a:p>
          <a:p>
            <a:pPr marL="114300" indent="0">
              <a:buNone/>
            </a:pPr>
            <a:r>
              <a:rPr lang="fr-FR" sz="1400" dirty="0">
                <a:latin typeface="Courier New" panose="02070309020205020404" pitchFamily="49" charset="0"/>
                <a:cs typeface="Courier New" panose="02070309020205020404" pitchFamily="49" charset="0"/>
              </a:rPr>
              <a:t>+----------+---------+-------------+</a:t>
            </a:r>
          </a:p>
          <a:p>
            <a:pPr marL="114300" indent="0">
              <a:buNone/>
            </a:pPr>
            <a:r>
              <a:rPr lang="fr-FR" sz="1400" dirty="0">
                <a:latin typeface="Courier New" panose="02070309020205020404" pitchFamily="49" charset="0"/>
                <a:cs typeface="Courier New" panose="02070309020205020404" pitchFamily="49" charset="0"/>
              </a:rPr>
              <a:t>| 18287	    | 85173  | 48           |</a:t>
            </a:r>
          </a:p>
          <a:p>
            <a:pPr marL="114300" indent="0">
              <a:buNone/>
            </a:pPr>
            <a:r>
              <a:rPr lang="fr-FR" sz="1400" dirty="0">
                <a:latin typeface="Courier New" panose="02070309020205020404" pitchFamily="49" charset="0"/>
                <a:cs typeface="Courier New" panose="02070309020205020404" pitchFamily="49" charset="0"/>
              </a:rPr>
              <a:t>| 18287	    | 85040A | 48           |</a:t>
            </a:r>
          </a:p>
          <a:p>
            <a:pPr marL="114300" indent="0">
              <a:buNone/>
            </a:pPr>
            <a:r>
              <a:rPr lang="fr-FR" sz="1400" dirty="0">
                <a:latin typeface="Courier New" panose="02070309020205020404" pitchFamily="49" charset="0"/>
                <a:cs typeface="Courier New" panose="02070309020205020404" pitchFamily="49" charset="0"/>
              </a:rPr>
              <a:t>| 18287    | 85039B  | 120         |</a:t>
            </a:r>
          </a:p>
          <a:p>
            <a:pPr marL="114300" indent="0">
              <a:buNone/>
            </a:pPr>
            <a:r>
              <a:rPr lang="fr-FR" sz="1400" dirty="0">
                <a:latin typeface="Courier New" panose="02070309020205020404" pitchFamily="49" charset="0"/>
                <a:cs typeface="Courier New" panose="02070309020205020404" pitchFamily="49" charset="0"/>
              </a:rPr>
              <a:t>| 18287    | 23269   | 36          | </a:t>
            </a:r>
          </a:p>
          <a:p>
            <a:pPr marL="114300" indent="0">
              <a:buNone/>
            </a:pPr>
            <a:r>
              <a:rPr lang="fr-FR" sz="1400" dirty="0">
                <a:latin typeface="Courier New" panose="02070309020205020404" pitchFamily="49" charset="0"/>
                <a:cs typeface="Courier New" panose="02070309020205020404" pitchFamily="49" charset="0"/>
              </a:rPr>
              <a:t>+----------+---------+-------------+</a:t>
            </a:r>
          </a:p>
        </p:txBody>
      </p:sp>
      <p:sp>
        <p:nvSpPr>
          <p:cNvPr id="120" name="Google Shape;12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17</a:t>
            </a:fld>
            <a:endParaRPr/>
          </a:p>
        </p:txBody>
      </p:sp>
    </p:spTree>
    <p:extLst>
      <p:ext uri="{BB962C8B-B14F-4D97-AF65-F5344CB8AC3E}">
        <p14:creationId xmlns:p14="http://schemas.microsoft.com/office/powerpoint/2010/main" val="3855813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solidFill>
                  <a:srgbClr val="4A86E8"/>
                </a:solidFill>
              </a:rPr>
              <a:t>Introduction</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19" name="Google Shape;119;p27"/>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lvl="0">
              <a:spcBef>
                <a:spcPts val="1600"/>
              </a:spcBef>
            </a:pPr>
            <a:r>
              <a:rPr lang="fr-FR" dirty="0">
                <a:solidFill>
                  <a:schemeClr val="dk1"/>
                </a:solidFill>
              </a:rPr>
              <a:t>L'agrégation est l'acte de collecter des données ensemble, elle est une pierre angulaire de l'analyse </a:t>
            </a:r>
            <a:r>
              <a:rPr lang="fr-FR" dirty="0" err="1">
                <a:solidFill>
                  <a:schemeClr val="dk1"/>
                </a:solidFill>
              </a:rPr>
              <a:t>bigdata</a:t>
            </a:r>
            <a:r>
              <a:rPr lang="fr-FR" dirty="0">
                <a:solidFill>
                  <a:schemeClr val="dk1"/>
                </a:solidFill>
              </a:rPr>
              <a:t>. </a:t>
            </a:r>
          </a:p>
          <a:p>
            <a:pPr lvl="0">
              <a:spcBef>
                <a:spcPts val="1600"/>
              </a:spcBef>
            </a:pPr>
            <a:r>
              <a:rPr lang="fr-FR" dirty="0">
                <a:solidFill>
                  <a:schemeClr val="dk1"/>
                </a:solidFill>
              </a:rPr>
              <a:t>Dans une agrégation, vous spécifierez une clé ou un regroupement et une fonction d'agrégation qui spécifie comment vous devez transformer une ou plusieurs colonnes. </a:t>
            </a:r>
          </a:p>
          <a:p>
            <a:pPr lvl="0">
              <a:spcBef>
                <a:spcPts val="1600"/>
              </a:spcBef>
            </a:pPr>
            <a:r>
              <a:rPr lang="fr-FR" dirty="0">
                <a:solidFill>
                  <a:schemeClr val="dk1"/>
                </a:solidFill>
              </a:rPr>
              <a:t>Cette fonction doit produire un résultat pour chaque groupe, compte tenu de plusieurs valeurs d'entrée. </a:t>
            </a:r>
            <a:endParaRPr dirty="0">
              <a:solidFill>
                <a:schemeClr val="dk1"/>
              </a:solidFill>
            </a:endParaRPr>
          </a:p>
        </p:txBody>
      </p:sp>
      <p:sp>
        <p:nvSpPr>
          <p:cNvPr id="120" name="Google Shape;12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solidFill>
                  <a:srgbClr val="4A86E8"/>
                </a:solidFill>
              </a:rPr>
              <a:t>Introduction</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19" name="Google Shape;119;p27"/>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lvl="0">
              <a:spcBef>
                <a:spcPts val="1600"/>
              </a:spcBef>
            </a:pPr>
            <a:r>
              <a:rPr lang="fr-FR" dirty="0">
                <a:solidFill>
                  <a:schemeClr val="dk1"/>
                </a:solidFill>
              </a:rPr>
              <a:t>Les capacités d'agrégation de </a:t>
            </a:r>
            <a:r>
              <a:rPr lang="fr-FR" dirty="0" err="1">
                <a:solidFill>
                  <a:schemeClr val="dk1"/>
                </a:solidFill>
              </a:rPr>
              <a:t>Spark</a:t>
            </a:r>
            <a:r>
              <a:rPr lang="fr-FR" dirty="0">
                <a:solidFill>
                  <a:schemeClr val="dk1"/>
                </a:solidFill>
              </a:rPr>
              <a:t> sont sophistiquées et matures, avec une variété de cas d'utilisation et de possibilités différents. </a:t>
            </a:r>
          </a:p>
          <a:p>
            <a:pPr lvl="0">
              <a:spcBef>
                <a:spcPts val="1600"/>
              </a:spcBef>
            </a:pPr>
            <a:r>
              <a:rPr lang="fr-FR" dirty="0">
                <a:solidFill>
                  <a:schemeClr val="dk1"/>
                </a:solidFill>
              </a:rPr>
              <a:t>En général, vous utilisez des agrégations pour résumer des données numériques généralement au moyen d'un certain regroupement. </a:t>
            </a:r>
          </a:p>
          <a:p>
            <a:pPr lvl="0">
              <a:spcBef>
                <a:spcPts val="1600"/>
              </a:spcBef>
            </a:pPr>
            <a:r>
              <a:rPr lang="fr-FR" dirty="0">
                <a:solidFill>
                  <a:schemeClr val="dk1"/>
                </a:solidFill>
              </a:rPr>
              <a:t>Cela peut être une somme, un produit ou un simple comptage. De plus, avec </a:t>
            </a:r>
            <a:r>
              <a:rPr lang="fr-FR" dirty="0" err="1">
                <a:solidFill>
                  <a:schemeClr val="dk1"/>
                </a:solidFill>
              </a:rPr>
              <a:t>Spark</a:t>
            </a:r>
            <a:r>
              <a:rPr lang="fr-FR" dirty="0">
                <a:solidFill>
                  <a:schemeClr val="dk1"/>
                </a:solidFill>
              </a:rPr>
              <a:t>, vous pouvez agréger tout type de valeur dans un tableau, une liste ou une </a:t>
            </a:r>
            <a:r>
              <a:rPr lang="fr-FR" dirty="0" err="1">
                <a:solidFill>
                  <a:schemeClr val="dk1"/>
                </a:solidFill>
              </a:rPr>
              <a:t>map</a:t>
            </a:r>
            <a:endParaRPr dirty="0">
              <a:solidFill>
                <a:schemeClr val="dk1"/>
              </a:solidFill>
            </a:endParaRPr>
          </a:p>
        </p:txBody>
      </p:sp>
      <p:sp>
        <p:nvSpPr>
          <p:cNvPr id="120" name="Google Shape;12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3</a:t>
            </a:fld>
            <a:endParaRPr/>
          </a:p>
        </p:txBody>
      </p:sp>
    </p:spTree>
    <p:extLst>
      <p:ext uri="{BB962C8B-B14F-4D97-AF65-F5344CB8AC3E}">
        <p14:creationId xmlns:p14="http://schemas.microsoft.com/office/powerpoint/2010/main" val="1186153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solidFill>
                  <a:srgbClr val="4A86E8"/>
                </a:solidFill>
              </a:rPr>
              <a:t>Types d’</a:t>
            </a:r>
            <a:r>
              <a:rPr lang="fr-FR" dirty="0" err="1">
                <a:solidFill>
                  <a:srgbClr val="4A86E8"/>
                </a:solidFill>
              </a:rPr>
              <a:t>aggrégation</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19" name="Google Shape;119;p27"/>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lvl="0">
              <a:spcBef>
                <a:spcPts val="1600"/>
              </a:spcBef>
            </a:pPr>
            <a:r>
              <a:rPr lang="fr-FR" b="1" dirty="0">
                <a:solidFill>
                  <a:srgbClr val="00B050"/>
                </a:solidFill>
              </a:rPr>
              <a:t>group by</a:t>
            </a:r>
            <a:r>
              <a:rPr lang="fr-FR" dirty="0">
                <a:solidFill>
                  <a:schemeClr val="dk1"/>
                </a:solidFill>
              </a:rPr>
              <a:t> vous permet de spécifier une ou plusieurs clés ainsi qu'une ou plusieurs fonctions d'agrégation pour transformer les valeurs des colonnes</a:t>
            </a:r>
          </a:p>
          <a:p>
            <a:pPr lvl="0">
              <a:spcBef>
                <a:spcPts val="1600"/>
              </a:spcBef>
            </a:pPr>
            <a:r>
              <a:rPr lang="fr-FR" b="1" dirty="0" err="1">
                <a:solidFill>
                  <a:srgbClr val="00B050"/>
                </a:solidFill>
              </a:rPr>
              <a:t>window</a:t>
            </a:r>
            <a:r>
              <a:rPr lang="fr-FR" dirty="0">
                <a:solidFill>
                  <a:schemeClr val="dk1"/>
                </a:solidFill>
              </a:rPr>
              <a:t> vous donne la possibilité de spécifier une ou plusieurs clés ainsi qu'une ou plusieurs fonctions d'agrégation pour transformer les colonnes</a:t>
            </a:r>
          </a:p>
          <a:p>
            <a:pPr lvl="0">
              <a:spcBef>
                <a:spcPts val="1600"/>
              </a:spcBef>
            </a:pPr>
            <a:r>
              <a:rPr lang="fr-FR" dirty="0">
                <a:solidFill>
                  <a:schemeClr val="dk1"/>
                </a:solidFill>
              </a:rPr>
              <a:t> </a:t>
            </a:r>
            <a:r>
              <a:rPr lang="fr-FR" b="1" dirty="0" err="1">
                <a:solidFill>
                  <a:srgbClr val="00B050"/>
                </a:solidFill>
              </a:rPr>
              <a:t>grouping</a:t>
            </a:r>
            <a:r>
              <a:rPr lang="fr-FR" b="1" dirty="0">
                <a:solidFill>
                  <a:srgbClr val="00B050"/>
                </a:solidFill>
              </a:rPr>
              <a:t> set</a:t>
            </a:r>
            <a:r>
              <a:rPr lang="fr-FR" dirty="0">
                <a:solidFill>
                  <a:schemeClr val="dk1"/>
                </a:solidFill>
              </a:rPr>
              <a:t> que vous pouvez utiliser pour agréger à plusieurs niveaux différents. </a:t>
            </a:r>
            <a:r>
              <a:rPr lang="fr-FR" dirty="0" err="1">
                <a:solidFill>
                  <a:schemeClr val="dk1"/>
                </a:solidFill>
              </a:rPr>
              <a:t>Grouping</a:t>
            </a:r>
            <a:r>
              <a:rPr lang="fr-FR" dirty="0">
                <a:solidFill>
                  <a:schemeClr val="dk1"/>
                </a:solidFill>
              </a:rPr>
              <a:t> set sont disponibles sous forme de primitive dans SQL et via des </a:t>
            </a:r>
            <a:r>
              <a:rPr lang="fr-FR" dirty="0" err="1">
                <a:solidFill>
                  <a:schemeClr val="dk1"/>
                </a:solidFill>
              </a:rPr>
              <a:t>rollups</a:t>
            </a:r>
            <a:r>
              <a:rPr lang="fr-FR" dirty="0">
                <a:solidFill>
                  <a:schemeClr val="dk1"/>
                </a:solidFill>
              </a:rPr>
              <a:t> et des cubes dans </a:t>
            </a:r>
            <a:r>
              <a:rPr lang="fr-FR" dirty="0" err="1">
                <a:solidFill>
                  <a:schemeClr val="dk1"/>
                </a:solidFill>
              </a:rPr>
              <a:t>DataFrames</a:t>
            </a:r>
            <a:r>
              <a:rPr lang="fr-FR" dirty="0">
                <a:solidFill>
                  <a:schemeClr val="dk1"/>
                </a:solidFill>
              </a:rPr>
              <a:t>.</a:t>
            </a:r>
          </a:p>
        </p:txBody>
      </p:sp>
      <p:sp>
        <p:nvSpPr>
          <p:cNvPr id="120" name="Google Shape;12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4</a:t>
            </a:fld>
            <a:endParaRPr/>
          </a:p>
        </p:txBody>
      </p:sp>
    </p:spTree>
    <p:extLst>
      <p:ext uri="{BB962C8B-B14F-4D97-AF65-F5344CB8AC3E}">
        <p14:creationId xmlns:p14="http://schemas.microsoft.com/office/powerpoint/2010/main" val="175715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solidFill>
                  <a:srgbClr val="4A86E8"/>
                </a:solidFill>
              </a:rPr>
              <a:t>Types d’agrégation</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19" name="Google Shape;119;p27"/>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lvl="0">
              <a:spcBef>
                <a:spcPts val="1600"/>
              </a:spcBef>
            </a:pPr>
            <a:r>
              <a:rPr lang="fr-FR" dirty="0">
                <a:solidFill>
                  <a:schemeClr val="dk1"/>
                </a:solidFill>
              </a:rPr>
              <a:t>Un «</a:t>
            </a:r>
            <a:r>
              <a:rPr lang="fr-FR" b="1" dirty="0" err="1">
                <a:solidFill>
                  <a:srgbClr val="00B050"/>
                </a:solidFill>
              </a:rPr>
              <a:t>rollup</a:t>
            </a:r>
            <a:r>
              <a:rPr lang="fr-FR" dirty="0">
                <a:solidFill>
                  <a:schemeClr val="dk1"/>
                </a:solidFill>
              </a:rPr>
              <a:t>» vous permet de spécifier une ou plusieurs clés ainsi qu'une ou plusieurs fonctions d'agrégation pour transformer les colonnes, qui seront résumées hiérarchiquement.</a:t>
            </a:r>
          </a:p>
          <a:p>
            <a:pPr lvl="0">
              <a:spcBef>
                <a:spcPts val="1600"/>
              </a:spcBef>
            </a:pPr>
            <a:r>
              <a:rPr lang="fr-FR" dirty="0">
                <a:solidFill>
                  <a:schemeClr val="dk1"/>
                </a:solidFill>
              </a:rPr>
              <a:t>Un «</a:t>
            </a:r>
            <a:r>
              <a:rPr lang="fr-FR" b="1" dirty="0">
                <a:solidFill>
                  <a:srgbClr val="00B050"/>
                </a:solidFill>
              </a:rPr>
              <a:t>cube</a:t>
            </a:r>
            <a:r>
              <a:rPr lang="fr-FR" dirty="0">
                <a:solidFill>
                  <a:schemeClr val="dk1"/>
                </a:solidFill>
              </a:rPr>
              <a:t>» vous permet de spécifier une ou plusieurs clés ainsi qu'une ou plusieurs fonctions d'agrégation pour transformer les colonnes, qui seront résumées sur toutes les combinaisons de colonnes.</a:t>
            </a:r>
          </a:p>
          <a:p>
            <a:pPr lvl="0">
              <a:spcBef>
                <a:spcPts val="1600"/>
              </a:spcBef>
            </a:pPr>
            <a:r>
              <a:rPr lang="fr-FR" dirty="0">
                <a:solidFill>
                  <a:schemeClr val="dk1"/>
                </a:solidFill>
              </a:rPr>
              <a:t>Chaque regroupement renvoie un </a:t>
            </a:r>
            <a:r>
              <a:rPr lang="fr-FR" dirty="0" err="1">
                <a:solidFill>
                  <a:schemeClr val="dk1"/>
                </a:solidFill>
              </a:rPr>
              <a:t>RelationalGroupedDataset</a:t>
            </a:r>
            <a:r>
              <a:rPr lang="fr-FR" dirty="0">
                <a:solidFill>
                  <a:schemeClr val="dk1"/>
                </a:solidFill>
              </a:rPr>
              <a:t> sur lequel nous spécifions nos agrégations.</a:t>
            </a:r>
          </a:p>
        </p:txBody>
      </p:sp>
      <p:sp>
        <p:nvSpPr>
          <p:cNvPr id="120" name="Google Shape;12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5</a:t>
            </a:fld>
            <a:endParaRPr/>
          </a:p>
        </p:txBody>
      </p:sp>
    </p:spTree>
    <p:extLst>
      <p:ext uri="{BB962C8B-B14F-4D97-AF65-F5344CB8AC3E}">
        <p14:creationId xmlns:p14="http://schemas.microsoft.com/office/powerpoint/2010/main" val="597414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solidFill>
                  <a:srgbClr val="4A86E8"/>
                </a:solidFill>
              </a:rPr>
              <a:t>Types d’agrégation</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19" name="Google Shape;119;p27"/>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lvl="0">
              <a:spcBef>
                <a:spcPts val="1600"/>
              </a:spcBef>
            </a:pPr>
            <a:r>
              <a:rPr lang="fr-FR" dirty="0">
                <a:solidFill>
                  <a:schemeClr val="dk1"/>
                </a:solidFill>
              </a:rPr>
              <a:t>Un «</a:t>
            </a:r>
            <a:r>
              <a:rPr lang="fr-FR" b="1" dirty="0" err="1">
                <a:solidFill>
                  <a:srgbClr val="00B050"/>
                </a:solidFill>
              </a:rPr>
              <a:t>rollup</a:t>
            </a:r>
            <a:r>
              <a:rPr lang="fr-FR" dirty="0">
                <a:solidFill>
                  <a:schemeClr val="dk1"/>
                </a:solidFill>
              </a:rPr>
              <a:t>» vous permet de spécifier une ou plusieurs clés ainsi qu'une ou plusieurs fonctions d'agrégation pour transformer les colonnes, qui seront résumées hiérarchiquement.</a:t>
            </a:r>
          </a:p>
          <a:p>
            <a:pPr lvl="0">
              <a:spcBef>
                <a:spcPts val="1600"/>
              </a:spcBef>
            </a:pPr>
            <a:r>
              <a:rPr lang="fr-FR" dirty="0">
                <a:solidFill>
                  <a:schemeClr val="dk1"/>
                </a:solidFill>
              </a:rPr>
              <a:t>Un «</a:t>
            </a:r>
            <a:r>
              <a:rPr lang="fr-FR" b="1" dirty="0">
                <a:solidFill>
                  <a:srgbClr val="00B050"/>
                </a:solidFill>
              </a:rPr>
              <a:t>cube</a:t>
            </a:r>
            <a:r>
              <a:rPr lang="fr-FR" dirty="0">
                <a:solidFill>
                  <a:schemeClr val="dk1"/>
                </a:solidFill>
              </a:rPr>
              <a:t>» vous permet de spécifier une ou plusieurs clés ainsi qu'une ou plusieurs fonctions d'agrégation pour transformer les colonnes, qui seront résumées sur toutes les combinaisons de colonnes.</a:t>
            </a:r>
          </a:p>
          <a:p>
            <a:pPr lvl="0">
              <a:spcBef>
                <a:spcPts val="1600"/>
              </a:spcBef>
            </a:pPr>
            <a:r>
              <a:rPr lang="fr-FR" dirty="0">
                <a:solidFill>
                  <a:schemeClr val="dk1"/>
                </a:solidFill>
              </a:rPr>
              <a:t>Chaque regroupement renvoie un </a:t>
            </a:r>
            <a:r>
              <a:rPr lang="fr-FR" dirty="0" err="1">
                <a:solidFill>
                  <a:schemeClr val="dk1"/>
                </a:solidFill>
              </a:rPr>
              <a:t>RelationalGroupedDataset</a:t>
            </a:r>
            <a:r>
              <a:rPr lang="fr-FR" dirty="0">
                <a:solidFill>
                  <a:schemeClr val="dk1"/>
                </a:solidFill>
              </a:rPr>
              <a:t> sur lequel nous spécifions nos agrégations.</a:t>
            </a:r>
          </a:p>
        </p:txBody>
      </p:sp>
      <p:sp>
        <p:nvSpPr>
          <p:cNvPr id="120" name="Google Shape;12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6</a:t>
            </a:fld>
            <a:endParaRPr/>
          </a:p>
        </p:txBody>
      </p:sp>
    </p:spTree>
    <p:extLst>
      <p:ext uri="{BB962C8B-B14F-4D97-AF65-F5344CB8AC3E}">
        <p14:creationId xmlns:p14="http://schemas.microsoft.com/office/powerpoint/2010/main" val="2801164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err="1">
                <a:solidFill>
                  <a:srgbClr val="4A86E8"/>
                </a:solidFill>
              </a:rPr>
              <a:t>Aggregation</a:t>
            </a:r>
            <a:r>
              <a:rPr lang="fr-FR" dirty="0">
                <a:solidFill>
                  <a:srgbClr val="4A86E8"/>
                </a:solidFill>
              </a:rPr>
              <a:t> </a:t>
            </a:r>
            <a:r>
              <a:rPr lang="fr-FR" dirty="0" err="1">
                <a:solidFill>
                  <a:srgbClr val="4A86E8"/>
                </a:solidFill>
              </a:rPr>
              <a:t>functions</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19" name="Google Shape;119;p27"/>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lvl="0">
              <a:spcBef>
                <a:spcPts val="1600"/>
              </a:spcBef>
            </a:pPr>
            <a:r>
              <a:rPr lang="fr-FR" dirty="0">
                <a:solidFill>
                  <a:schemeClr val="dk1"/>
                </a:solidFill>
              </a:rPr>
              <a:t>Ci-dessous un échantillons de ces données</a:t>
            </a:r>
          </a:p>
          <a:p>
            <a:pPr marL="114300" indent="0">
              <a:buNone/>
            </a:pPr>
            <a:endParaRPr lang="en-US" sz="1200" dirty="0"/>
          </a:p>
          <a:p>
            <a:pPr marL="114300" indent="0">
              <a:buNone/>
            </a:pPr>
            <a:r>
              <a:rPr lang="en-US" sz="1200" dirty="0"/>
              <a:t>InvoiceNo,StockCode,Description,Quantity,InvoiceDate,UnitPrice,CustomerID,Country</a:t>
            </a:r>
          </a:p>
          <a:p>
            <a:pPr marL="114300" indent="0">
              <a:buNone/>
            </a:pPr>
            <a:r>
              <a:rPr lang="en-US" sz="1200" dirty="0"/>
              <a:t>536365,85123A,WHITE HANGING HEART T-LIGHT HOLDER,6,2010-12-01 08:26:00,2.55,17850.0,United Kingdom</a:t>
            </a:r>
          </a:p>
          <a:p>
            <a:pPr marL="114300" indent="0">
              <a:buNone/>
            </a:pPr>
            <a:r>
              <a:rPr lang="en-US" sz="1200" dirty="0"/>
              <a:t>536365,71053,WHITE METAL LANTERN,6,2010-12-01 08:26:00,3.39,17850.0,United Kingdom</a:t>
            </a:r>
          </a:p>
          <a:p>
            <a:pPr marL="114300" indent="0">
              <a:buNone/>
            </a:pPr>
            <a:r>
              <a:rPr lang="en-US" sz="1200" dirty="0"/>
              <a:t>536365,84406B,CREAM CUPID HEARTS COAT HANGER,8,2010-12-01 08:26:00,2.75,17850.0,United Kingdom</a:t>
            </a:r>
          </a:p>
          <a:p>
            <a:pPr marL="114300" indent="0">
              <a:buNone/>
            </a:pPr>
            <a:r>
              <a:rPr lang="en-US" sz="1200" dirty="0"/>
              <a:t>536365,84029G,KNITTED UNION FLAG HOT WATER BOTTLE,6,2010-12-01 08:26:00,3.39,17850.0,United Kingdom </a:t>
            </a:r>
          </a:p>
        </p:txBody>
      </p:sp>
      <p:sp>
        <p:nvSpPr>
          <p:cNvPr id="120" name="Google Shape;12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7</a:t>
            </a:fld>
            <a:endParaRPr/>
          </a:p>
        </p:txBody>
      </p:sp>
    </p:spTree>
    <p:extLst>
      <p:ext uri="{BB962C8B-B14F-4D97-AF65-F5344CB8AC3E}">
        <p14:creationId xmlns:p14="http://schemas.microsoft.com/office/powerpoint/2010/main" val="3378354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lvl="0"/>
            <a:r>
              <a:rPr lang="fr-FR" dirty="0" err="1">
                <a:solidFill>
                  <a:srgbClr val="4A86E8"/>
                </a:solidFill>
              </a:rPr>
              <a:t>Aggregation</a:t>
            </a:r>
            <a:r>
              <a:rPr lang="fr-FR" dirty="0">
                <a:solidFill>
                  <a:srgbClr val="4A86E8"/>
                </a:solidFill>
              </a:rPr>
              <a:t> </a:t>
            </a:r>
            <a:r>
              <a:rPr lang="fr-FR" dirty="0" err="1">
                <a:solidFill>
                  <a:srgbClr val="4A86E8"/>
                </a:solidFill>
              </a:rPr>
              <a:t>functions</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19" name="Google Shape;119;p27"/>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lvl="0">
              <a:spcBef>
                <a:spcPts val="1600"/>
              </a:spcBef>
            </a:pPr>
            <a:r>
              <a:rPr lang="fr-FR" dirty="0">
                <a:solidFill>
                  <a:schemeClr val="dk1"/>
                </a:solidFill>
              </a:rPr>
              <a:t>Pour ancrer cela, analysons d'abord les données en tant qu'ensemble de données statique et créons un </a:t>
            </a:r>
            <a:r>
              <a:rPr lang="fr-FR" dirty="0" err="1">
                <a:solidFill>
                  <a:schemeClr val="dk1"/>
                </a:solidFill>
              </a:rPr>
              <a:t>DataFrame</a:t>
            </a:r>
            <a:r>
              <a:rPr lang="fr-FR" dirty="0">
                <a:solidFill>
                  <a:schemeClr val="dk1"/>
                </a:solidFill>
              </a:rPr>
              <a:t> pour ce faire</a:t>
            </a:r>
          </a:p>
          <a:p>
            <a:pPr marL="114300" indent="0">
              <a:buNone/>
            </a:pPr>
            <a:endParaRPr lang="fr-FR" dirty="0"/>
          </a:p>
          <a:p>
            <a:pPr marL="114300" indent="0">
              <a:buNone/>
            </a:pPr>
            <a:r>
              <a:rPr lang="fr-FR" sz="1400" dirty="0">
                <a:solidFill>
                  <a:srgbClr val="0070C0"/>
                </a:solidFill>
                <a:latin typeface="Courier New" panose="02070309020205020404" pitchFamily="49" charset="0"/>
                <a:cs typeface="Courier New" panose="02070309020205020404" pitchFamily="49" charset="0"/>
              </a:rPr>
              <a:t>val</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staticDataFrame</a:t>
            </a:r>
            <a:r>
              <a:rPr lang="fr-FR" sz="1400" dirty="0">
                <a:latin typeface="Courier New" panose="02070309020205020404" pitchFamily="49" charset="0"/>
                <a:cs typeface="Courier New" panose="02070309020205020404" pitchFamily="49" charset="0"/>
              </a:rPr>
              <a:t> = </a:t>
            </a:r>
            <a:r>
              <a:rPr lang="fr-FR" sz="1400" dirty="0" err="1">
                <a:latin typeface="Courier New" panose="02070309020205020404" pitchFamily="49" charset="0"/>
                <a:cs typeface="Courier New" panose="02070309020205020404" pitchFamily="49" charset="0"/>
              </a:rPr>
              <a:t>spark.read.format</a:t>
            </a:r>
            <a:r>
              <a:rPr lang="fr-FR" sz="1400" dirty="0">
                <a:latin typeface="Courier New" panose="02070309020205020404" pitchFamily="49" charset="0"/>
                <a:cs typeface="Courier New" panose="02070309020205020404" pitchFamily="49" charset="0"/>
              </a:rPr>
              <a:t>(</a:t>
            </a:r>
            <a:r>
              <a:rPr lang="fr-FR" sz="1400" dirty="0">
                <a:solidFill>
                  <a:srgbClr val="FF0000"/>
                </a:solidFill>
                <a:latin typeface="Courier New" panose="02070309020205020404" pitchFamily="49" charset="0"/>
                <a:cs typeface="Courier New" panose="02070309020205020404" pitchFamily="49" charset="0"/>
              </a:rPr>
              <a:t>"csv"</a:t>
            </a:r>
            <a:r>
              <a:rPr lang="fr-FR" sz="1400" dirty="0">
                <a:latin typeface="Courier New" panose="02070309020205020404" pitchFamily="49" charset="0"/>
                <a:cs typeface="Courier New" panose="02070309020205020404" pitchFamily="49" charset="0"/>
              </a:rPr>
              <a:t>)</a:t>
            </a: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.option(</a:t>
            </a:r>
            <a:r>
              <a:rPr lang="fr-FR" sz="1400" dirty="0">
                <a:solidFill>
                  <a:srgbClr val="FF0000"/>
                </a:solidFill>
                <a:latin typeface="Courier New" panose="02070309020205020404" pitchFamily="49" charset="0"/>
                <a:cs typeface="Courier New" panose="02070309020205020404" pitchFamily="49" charset="0"/>
              </a:rPr>
              <a:t>"header"</a:t>
            </a:r>
            <a:r>
              <a:rPr lang="fr-FR" sz="1400" dirty="0">
                <a:latin typeface="Courier New" panose="02070309020205020404" pitchFamily="49" charset="0"/>
                <a:cs typeface="Courier New" panose="02070309020205020404" pitchFamily="49" charset="0"/>
              </a:rPr>
              <a:t>, </a:t>
            </a:r>
            <a:r>
              <a:rPr lang="fr-FR" sz="1400" dirty="0">
                <a:solidFill>
                  <a:srgbClr val="FF0000"/>
                </a:solidFill>
                <a:latin typeface="Courier New" panose="02070309020205020404" pitchFamily="49" charset="0"/>
                <a:cs typeface="Courier New" panose="02070309020205020404" pitchFamily="49" charset="0"/>
              </a:rPr>
              <a:t>"</a:t>
            </a:r>
            <a:r>
              <a:rPr lang="fr-FR" sz="1400" dirty="0" err="1">
                <a:solidFill>
                  <a:srgbClr val="FF0000"/>
                </a:solidFill>
                <a:latin typeface="Courier New" panose="02070309020205020404" pitchFamily="49" charset="0"/>
                <a:cs typeface="Courier New" panose="02070309020205020404" pitchFamily="49" charset="0"/>
              </a:rPr>
              <a:t>true</a:t>
            </a:r>
            <a:r>
              <a:rPr lang="fr-FR" sz="1400" dirty="0">
                <a:solidFill>
                  <a:srgbClr val="FF0000"/>
                </a:solidFill>
                <a:latin typeface="Courier New" panose="02070309020205020404" pitchFamily="49" charset="0"/>
                <a:cs typeface="Courier New" panose="02070309020205020404" pitchFamily="49" charset="0"/>
              </a:rPr>
              <a:t>"</a:t>
            </a:r>
            <a:r>
              <a:rPr lang="fr-FR" sz="1400" dirty="0">
                <a:latin typeface="Courier New" panose="02070309020205020404" pitchFamily="49" charset="0"/>
                <a:cs typeface="Courier New" panose="02070309020205020404" pitchFamily="49" charset="0"/>
              </a:rPr>
              <a:t>)</a:t>
            </a: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.option(</a:t>
            </a:r>
            <a:r>
              <a:rPr lang="fr-FR" sz="1400" dirty="0">
                <a:solidFill>
                  <a:srgbClr val="FF0000"/>
                </a:solidFill>
                <a:latin typeface="Courier New" panose="02070309020205020404" pitchFamily="49" charset="0"/>
                <a:cs typeface="Courier New" panose="02070309020205020404" pitchFamily="49" charset="0"/>
              </a:rPr>
              <a:t>"</a:t>
            </a:r>
            <a:r>
              <a:rPr lang="fr-FR" sz="1400" dirty="0" err="1">
                <a:solidFill>
                  <a:srgbClr val="FF0000"/>
                </a:solidFill>
                <a:latin typeface="Courier New" panose="02070309020205020404" pitchFamily="49" charset="0"/>
                <a:cs typeface="Courier New" panose="02070309020205020404" pitchFamily="49" charset="0"/>
              </a:rPr>
              <a:t>inferSchema</a:t>
            </a:r>
            <a:r>
              <a:rPr lang="fr-FR" sz="1400" dirty="0">
                <a:solidFill>
                  <a:srgbClr val="FF0000"/>
                </a:solidFill>
                <a:latin typeface="Courier New" panose="02070309020205020404" pitchFamily="49" charset="0"/>
                <a:cs typeface="Courier New" panose="02070309020205020404" pitchFamily="49" charset="0"/>
              </a:rPr>
              <a:t>"</a:t>
            </a:r>
            <a:r>
              <a:rPr lang="fr-FR" sz="1400" dirty="0">
                <a:latin typeface="Courier New" panose="02070309020205020404" pitchFamily="49" charset="0"/>
                <a:cs typeface="Courier New" panose="02070309020205020404" pitchFamily="49" charset="0"/>
              </a:rPr>
              <a:t>, </a:t>
            </a:r>
            <a:r>
              <a:rPr lang="fr-FR" sz="1400" dirty="0">
                <a:solidFill>
                  <a:srgbClr val="FF0000"/>
                </a:solidFill>
                <a:latin typeface="Courier New" panose="02070309020205020404" pitchFamily="49" charset="0"/>
                <a:cs typeface="Courier New" panose="02070309020205020404" pitchFamily="49" charset="0"/>
              </a:rPr>
              <a:t>"</a:t>
            </a:r>
            <a:r>
              <a:rPr lang="fr-FR" sz="1400" dirty="0" err="1">
                <a:solidFill>
                  <a:srgbClr val="FF0000"/>
                </a:solidFill>
                <a:latin typeface="Courier New" panose="02070309020205020404" pitchFamily="49" charset="0"/>
                <a:cs typeface="Courier New" panose="02070309020205020404" pitchFamily="49" charset="0"/>
              </a:rPr>
              <a:t>true</a:t>
            </a:r>
            <a:r>
              <a:rPr lang="fr-FR" sz="1400" dirty="0">
                <a:solidFill>
                  <a:srgbClr val="FF0000"/>
                </a:solidFill>
                <a:latin typeface="Courier New" panose="02070309020205020404" pitchFamily="49" charset="0"/>
                <a:cs typeface="Courier New" panose="02070309020205020404" pitchFamily="49" charset="0"/>
              </a:rPr>
              <a:t>"</a:t>
            </a:r>
            <a:r>
              <a:rPr lang="fr-FR" sz="1400" dirty="0">
                <a:latin typeface="Courier New" panose="02070309020205020404" pitchFamily="49" charset="0"/>
                <a:cs typeface="Courier New" panose="02070309020205020404" pitchFamily="49" charset="0"/>
              </a:rPr>
              <a:t>)</a:t>
            </a: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load</a:t>
            </a:r>
            <a:r>
              <a:rPr lang="fr-FR" sz="1400" dirty="0">
                <a:latin typeface="Courier New" panose="02070309020205020404" pitchFamily="49" charset="0"/>
                <a:cs typeface="Courier New" panose="02070309020205020404" pitchFamily="49" charset="0"/>
              </a:rPr>
              <a:t>(</a:t>
            </a:r>
            <a:r>
              <a:rPr lang="fr-FR" sz="1400" dirty="0">
                <a:solidFill>
                  <a:srgbClr val="FF0000"/>
                </a:solidFill>
                <a:latin typeface="Courier New" panose="02070309020205020404" pitchFamily="49" charset="0"/>
                <a:cs typeface="Courier New" panose="02070309020205020404" pitchFamily="49" charset="0"/>
              </a:rPr>
              <a:t>"../../data/</a:t>
            </a:r>
            <a:r>
              <a:rPr lang="fr-FR" sz="1400" dirty="0" err="1">
                <a:solidFill>
                  <a:srgbClr val="FF0000"/>
                </a:solidFill>
                <a:latin typeface="Courier New" panose="02070309020205020404" pitchFamily="49" charset="0"/>
                <a:cs typeface="Courier New" panose="02070309020205020404" pitchFamily="49" charset="0"/>
              </a:rPr>
              <a:t>retail</a:t>
            </a:r>
            <a:r>
              <a:rPr lang="fr-FR" sz="1400" dirty="0">
                <a:solidFill>
                  <a:srgbClr val="FF0000"/>
                </a:solidFill>
                <a:latin typeface="Courier New" panose="02070309020205020404" pitchFamily="49" charset="0"/>
                <a:cs typeface="Courier New" panose="02070309020205020404" pitchFamily="49" charset="0"/>
              </a:rPr>
              <a:t>-data/by-</a:t>
            </a:r>
            <a:r>
              <a:rPr lang="fr-FR" sz="1400" dirty="0" err="1">
                <a:solidFill>
                  <a:srgbClr val="FF0000"/>
                </a:solidFill>
                <a:latin typeface="Courier New" panose="02070309020205020404" pitchFamily="49" charset="0"/>
                <a:cs typeface="Courier New" panose="02070309020205020404" pitchFamily="49" charset="0"/>
              </a:rPr>
              <a:t>day</a:t>
            </a:r>
            <a:r>
              <a:rPr lang="fr-FR" sz="1400" dirty="0">
                <a:solidFill>
                  <a:srgbClr val="FF0000"/>
                </a:solidFill>
                <a:latin typeface="Courier New" panose="02070309020205020404" pitchFamily="49" charset="0"/>
                <a:cs typeface="Courier New" panose="02070309020205020404" pitchFamily="49" charset="0"/>
              </a:rPr>
              <a:t>/*.csv"</a:t>
            </a:r>
            <a:r>
              <a:rPr lang="fr-FR" sz="1400" dirty="0">
                <a:latin typeface="Courier New" panose="02070309020205020404" pitchFamily="49" charset="0"/>
                <a:cs typeface="Courier New" panose="02070309020205020404" pitchFamily="49" charset="0"/>
              </a:rPr>
              <a:t>)</a:t>
            </a:r>
          </a:p>
          <a:p>
            <a:pPr marL="114300" indent="0">
              <a:buNone/>
            </a:pPr>
            <a:endParaRPr lang="fr-FR" sz="1400" dirty="0">
              <a:latin typeface="Courier New" panose="02070309020205020404" pitchFamily="49" charset="0"/>
              <a:cs typeface="Courier New" panose="02070309020205020404" pitchFamily="49" charset="0"/>
            </a:endParaRPr>
          </a:p>
          <a:p>
            <a:pPr marL="114300" indent="0">
              <a:buNone/>
            </a:pPr>
            <a:r>
              <a:rPr lang="fr-FR" sz="1400" dirty="0" err="1">
                <a:latin typeface="Courier New" panose="02070309020205020404" pitchFamily="49" charset="0"/>
                <a:cs typeface="Courier New" panose="02070309020205020404" pitchFamily="49" charset="0"/>
              </a:rPr>
              <a:t>staticDataFrame.createOrReplaceTempView</a:t>
            </a:r>
            <a:r>
              <a:rPr lang="fr-FR" sz="1400" dirty="0">
                <a:latin typeface="Courier New" panose="02070309020205020404" pitchFamily="49" charset="0"/>
                <a:cs typeface="Courier New" panose="02070309020205020404" pitchFamily="49" charset="0"/>
              </a:rPr>
              <a:t>(</a:t>
            </a:r>
            <a:r>
              <a:rPr lang="fr-FR" sz="1400" dirty="0">
                <a:solidFill>
                  <a:srgbClr val="FF0000"/>
                </a:solidFill>
                <a:latin typeface="Courier New" panose="02070309020205020404" pitchFamily="49" charset="0"/>
                <a:cs typeface="Courier New" panose="02070309020205020404" pitchFamily="49" charset="0"/>
              </a:rPr>
              <a:t>"</a:t>
            </a:r>
            <a:r>
              <a:rPr lang="fr-FR" sz="1400" dirty="0" err="1">
                <a:solidFill>
                  <a:srgbClr val="FF0000"/>
                </a:solidFill>
                <a:latin typeface="Courier New" panose="02070309020205020404" pitchFamily="49" charset="0"/>
                <a:cs typeface="Courier New" panose="02070309020205020404" pitchFamily="49" charset="0"/>
              </a:rPr>
              <a:t>retail_data</a:t>
            </a:r>
            <a:r>
              <a:rPr lang="fr-FR" sz="1400" dirty="0">
                <a:solidFill>
                  <a:srgbClr val="FF0000"/>
                </a:solidFill>
                <a:latin typeface="Courier New" panose="02070309020205020404" pitchFamily="49" charset="0"/>
                <a:cs typeface="Courier New" panose="02070309020205020404" pitchFamily="49" charset="0"/>
              </a:rPr>
              <a:t>"</a:t>
            </a:r>
            <a:r>
              <a:rPr lang="fr-FR" sz="1400" dirty="0">
                <a:latin typeface="Courier New" panose="02070309020205020404" pitchFamily="49" charset="0"/>
                <a:cs typeface="Courier New" panose="02070309020205020404" pitchFamily="49" charset="0"/>
              </a:rPr>
              <a:t>) </a:t>
            </a:r>
          </a:p>
          <a:p>
            <a:pPr marL="114300" indent="0">
              <a:buNone/>
            </a:pPr>
            <a:endParaRPr lang="en-US" sz="1400" dirty="0">
              <a:latin typeface="Courier New" panose="02070309020205020404" pitchFamily="49" charset="0"/>
              <a:cs typeface="Courier New" panose="02070309020205020404" pitchFamily="49" charset="0"/>
            </a:endParaRPr>
          </a:p>
        </p:txBody>
      </p:sp>
      <p:sp>
        <p:nvSpPr>
          <p:cNvPr id="120" name="Google Shape;12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8</a:t>
            </a:fld>
            <a:endParaRPr/>
          </a:p>
        </p:txBody>
      </p:sp>
    </p:spTree>
    <p:extLst>
      <p:ext uri="{BB962C8B-B14F-4D97-AF65-F5344CB8AC3E}">
        <p14:creationId xmlns:p14="http://schemas.microsoft.com/office/powerpoint/2010/main" val="3558376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lvl="0"/>
            <a:r>
              <a:rPr lang="fr-FR" dirty="0" err="1">
                <a:solidFill>
                  <a:srgbClr val="4A86E8"/>
                </a:solidFill>
              </a:rPr>
              <a:t>Aggregation</a:t>
            </a:r>
            <a:r>
              <a:rPr lang="fr-FR" dirty="0">
                <a:solidFill>
                  <a:srgbClr val="4A86E8"/>
                </a:solidFill>
              </a:rPr>
              <a:t> </a:t>
            </a:r>
            <a:r>
              <a:rPr lang="fr-FR" dirty="0" err="1">
                <a:solidFill>
                  <a:srgbClr val="4A86E8"/>
                </a:solidFill>
              </a:rPr>
              <a:t>functions</a:t>
            </a: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a:p>
            <a:pPr marL="0" lvl="0" indent="0" algn="l" rtl="0">
              <a:spcBef>
                <a:spcPts val="0"/>
              </a:spcBef>
              <a:spcAft>
                <a:spcPts val="0"/>
              </a:spcAft>
              <a:buNone/>
            </a:pPr>
            <a:endParaRPr dirty="0">
              <a:solidFill>
                <a:srgbClr val="4A86E8"/>
              </a:solidFill>
            </a:endParaRPr>
          </a:p>
        </p:txBody>
      </p:sp>
      <p:sp>
        <p:nvSpPr>
          <p:cNvPr id="119" name="Google Shape;119;p27"/>
          <p:cNvSpPr txBox="1">
            <a:spLocks noGrp="1"/>
          </p:cNvSpPr>
          <p:nvPr>
            <p:ph type="body" idx="1"/>
          </p:nvPr>
        </p:nvSpPr>
        <p:spPr>
          <a:xfrm>
            <a:off x="311700" y="572700"/>
            <a:ext cx="8520600" cy="4090500"/>
          </a:xfrm>
          <a:prstGeom prst="rect">
            <a:avLst/>
          </a:prstGeom>
        </p:spPr>
        <p:txBody>
          <a:bodyPr spcFirstLastPara="1" wrap="square" lIns="91425" tIns="91425" rIns="91425" bIns="91425" anchor="ctr" anchorCtr="0">
            <a:noAutofit/>
          </a:bodyPr>
          <a:lstStyle/>
          <a:p>
            <a:pPr marL="114300" lvl="0" indent="0">
              <a:spcBef>
                <a:spcPts val="1600"/>
              </a:spcBef>
              <a:buNone/>
            </a:pPr>
            <a:r>
              <a:rPr lang="fr-FR" b="1" dirty="0">
                <a:solidFill>
                  <a:srgbClr val="00B050"/>
                </a:solidFill>
              </a:rPr>
              <a:t>Count</a:t>
            </a: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a:t>
            </a:r>
          </a:p>
          <a:p>
            <a:pPr marL="114300" indent="0">
              <a:buNone/>
            </a:pPr>
            <a:r>
              <a:rPr lang="fr-FR" sz="1400" dirty="0">
                <a:solidFill>
                  <a:srgbClr val="0070C0"/>
                </a:solidFill>
                <a:latin typeface="Courier New" panose="02070309020205020404" pitchFamily="49" charset="0"/>
                <a:cs typeface="Courier New" panose="02070309020205020404" pitchFamily="49" charset="0"/>
              </a:rPr>
              <a:t>import</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org.apache.spark.sql.functions.count</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df.select</a:t>
            </a:r>
            <a:r>
              <a:rPr lang="fr-FR" sz="1400" dirty="0">
                <a:latin typeface="Courier New" panose="02070309020205020404" pitchFamily="49" charset="0"/>
                <a:cs typeface="Courier New" panose="02070309020205020404" pitchFamily="49" charset="0"/>
              </a:rPr>
              <a:t>(count(</a:t>
            </a:r>
            <a:r>
              <a:rPr lang="fr-FR" sz="1400" dirty="0">
                <a:solidFill>
                  <a:srgbClr val="FF0000"/>
                </a:solidFill>
                <a:latin typeface="Courier New" panose="02070309020205020404" pitchFamily="49" charset="0"/>
                <a:cs typeface="Courier New" panose="02070309020205020404" pitchFamily="49" charset="0"/>
              </a:rPr>
              <a:t>"</a:t>
            </a:r>
            <a:r>
              <a:rPr lang="fr-FR" sz="1400" dirty="0" err="1">
                <a:solidFill>
                  <a:srgbClr val="FF0000"/>
                </a:solidFill>
                <a:latin typeface="Courier New" panose="02070309020205020404" pitchFamily="49" charset="0"/>
                <a:cs typeface="Courier New" panose="02070309020205020404" pitchFamily="49" charset="0"/>
              </a:rPr>
              <a:t>StockCode</a:t>
            </a:r>
            <a:r>
              <a:rPr lang="fr-FR" sz="1400" dirty="0">
                <a:solidFill>
                  <a:srgbClr val="FF0000"/>
                </a:solidFill>
                <a:latin typeface="Courier New" panose="02070309020205020404" pitchFamily="49" charset="0"/>
                <a:cs typeface="Courier New" panose="02070309020205020404" pitchFamily="49" charset="0"/>
              </a:rPr>
              <a:t>"</a:t>
            </a:r>
            <a:r>
              <a:rPr lang="fr-FR" sz="1400" dirty="0">
                <a:latin typeface="Courier New" panose="02070309020205020404" pitchFamily="49" charset="0"/>
                <a:cs typeface="Courier New" panose="02070309020205020404" pitchFamily="49" charset="0"/>
              </a:rPr>
              <a:t>)).show() // 541909 </a:t>
            </a:r>
          </a:p>
          <a:p>
            <a:pPr marL="114300" indent="0">
              <a:buNone/>
            </a:pPr>
            <a:endParaRPr lang="fr-FR" sz="1400" dirty="0">
              <a:latin typeface="Courier New" panose="02070309020205020404" pitchFamily="49" charset="0"/>
              <a:cs typeface="Courier New" panose="02070309020205020404" pitchFamily="49" charset="0"/>
            </a:endParaRPr>
          </a:p>
          <a:p>
            <a:pPr marL="114300" indent="0">
              <a:buNone/>
            </a:pPr>
            <a:r>
              <a:rPr lang="fr-FR" b="1" dirty="0" err="1">
                <a:solidFill>
                  <a:srgbClr val="00B050"/>
                </a:solidFill>
              </a:rPr>
              <a:t>countDistinct</a:t>
            </a:r>
            <a:r>
              <a:rPr lang="fr-FR" b="1" dirty="0"/>
              <a:t> </a:t>
            </a:r>
          </a:p>
          <a:p>
            <a:pPr marL="114300" indent="0">
              <a:buNone/>
            </a:pPr>
            <a:r>
              <a:rPr lang="fr-FR" sz="1400" dirty="0">
                <a:solidFill>
                  <a:srgbClr val="0070C0"/>
                </a:solidFill>
                <a:latin typeface="Courier New" panose="02070309020205020404" pitchFamily="49" charset="0"/>
                <a:cs typeface="Courier New" panose="02070309020205020404" pitchFamily="49" charset="0"/>
              </a:rPr>
              <a:t>import</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org.apache.spark.sql.functions.countDistinct</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df.select</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countDistinct</a:t>
            </a:r>
            <a:r>
              <a:rPr lang="fr-FR" sz="1400" dirty="0">
                <a:latin typeface="Courier New" panose="02070309020205020404" pitchFamily="49" charset="0"/>
                <a:cs typeface="Courier New" panose="02070309020205020404" pitchFamily="49" charset="0"/>
              </a:rPr>
              <a:t>(</a:t>
            </a:r>
            <a:r>
              <a:rPr lang="fr-FR" sz="1400" dirty="0">
                <a:solidFill>
                  <a:srgbClr val="FF0000"/>
                </a:solidFill>
                <a:latin typeface="Courier New" panose="02070309020205020404" pitchFamily="49" charset="0"/>
                <a:cs typeface="Courier New" panose="02070309020205020404" pitchFamily="49" charset="0"/>
              </a:rPr>
              <a:t>"</a:t>
            </a:r>
            <a:r>
              <a:rPr lang="fr-FR" sz="1400" dirty="0" err="1">
                <a:solidFill>
                  <a:srgbClr val="FF0000"/>
                </a:solidFill>
                <a:latin typeface="Courier New" panose="02070309020205020404" pitchFamily="49" charset="0"/>
                <a:cs typeface="Courier New" panose="02070309020205020404" pitchFamily="49" charset="0"/>
              </a:rPr>
              <a:t>StockCode</a:t>
            </a:r>
            <a:r>
              <a:rPr lang="fr-FR" sz="1400" dirty="0">
                <a:solidFill>
                  <a:srgbClr val="FF0000"/>
                </a:solidFill>
                <a:latin typeface="Courier New" panose="02070309020205020404" pitchFamily="49" charset="0"/>
                <a:cs typeface="Courier New" panose="02070309020205020404" pitchFamily="49" charset="0"/>
              </a:rPr>
              <a:t>"</a:t>
            </a:r>
            <a:r>
              <a:rPr lang="fr-FR" sz="1400" dirty="0">
                <a:latin typeface="Courier New" panose="02070309020205020404" pitchFamily="49" charset="0"/>
                <a:cs typeface="Courier New" panose="02070309020205020404" pitchFamily="49" charset="0"/>
              </a:rPr>
              <a:t>)).show() // 4070 </a:t>
            </a:r>
          </a:p>
          <a:p>
            <a:pPr marL="114300" indent="0">
              <a:buNone/>
            </a:pPr>
            <a:endParaRPr lang="fr-FR" sz="1400" dirty="0"/>
          </a:p>
          <a:p>
            <a:pPr marL="114300" indent="0">
              <a:buNone/>
            </a:pPr>
            <a:endParaRPr lang="fr-FR" sz="1400" dirty="0">
              <a:latin typeface="Courier New" panose="02070309020205020404" pitchFamily="49" charset="0"/>
              <a:cs typeface="Courier New" panose="02070309020205020404" pitchFamily="49" charset="0"/>
            </a:endParaRPr>
          </a:p>
          <a:p>
            <a:pPr marL="114300" indent="0">
              <a:buNone/>
            </a:pP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p:txBody>
      </p:sp>
      <p:sp>
        <p:nvSpPr>
          <p:cNvPr id="120" name="Google Shape;12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9</a:t>
            </a:fld>
            <a:endParaRPr/>
          </a:p>
        </p:txBody>
      </p:sp>
    </p:spTree>
    <p:extLst>
      <p:ext uri="{BB962C8B-B14F-4D97-AF65-F5344CB8AC3E}">
        <p14:creationId xmlns:p14="http://schemas.microsoft.com/office/powerpoint/2010/main" val="57192139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554</TotalTime>
  <Words>1185</Words>
  <Application>Microsoft Macintosh PowerPoint</Application>
  <PresentationFormat>Affichage à l'écran (16:9)</PresentationFormat>
  <Paragraphs>206</Paragraphs>
  <Slides>17</Slides>
  <Notes>17</Notes>
  <HiddenSlides>0</HiddenSlides>
  <MMClips>0</MMClips>
  <ScaleCrop>false</ScaleCrop>
  <HeadingPairs>
    <vt:vector size="6" baseType="variant">
      <vt:variant>
        <vt:lpstr>Polices utilisées</vt:lpstr>
      </vt:variant>
      <vt:variant>
        <vt:i4>3</vt:i4>
      </vt:variant>
      <vt:variant>
        <vt:lpstr>Thème</vt:lpstr>
      </vt:variant>
      <vt:variant>
        <vt:i4>2</vt:i4>
      </vt:variant>
      <vt:variant>
        <vt:lpstr>Titres des diapositives</vt:lpstr>
      </vt:variant>
      <vt:variant>
        <vt:i4>17</vt:i4>
      </vt:variant>
    </vt:vector>
  </HeadingPairs>
  <TitlesOfParts>
    <vt:vector size="22" baseType="lpstr">
      <vt:lpstr>Arial</vt:lpstr>
      <vt:lpstr>Courier New</vt:lpstr>
      <vt:lpstr>Georgia</vt:lpstr>
      <vt:lpstr>Simple Light</vt:lpstr>
      <vt:lpstr>Simple Light</vt:lpstr>
      <vt:lpstr>Apache Spark</vt:lpstr>
      <vt:lpstr>Introduction      </vt:lpstr>
      <vt:lpstr>Introduction      </vt:lpstr>
      <vt:lpstr>Types d’aggrégation      </vt:lpstr>
      <vt:lpstr>Types d’agrégation      </vt:lpstr>
      <vt:lpstr>Types d’agrégation      </vt:lpstr>
      <vt:lpstr>Aggregation functions      </vt:lpstr>
      <vt:lpstr>Aggregation functions     </vt:lpstr>
      <vt:lpstr>Aggregation functions    </vt:lpstr>
      <vt:lpstr>Aggregation functions    </vt:lpstr>
      <vt:lpstr>Aggregation functions    </vt:lpstr>
      <vt:lpstr>Aggregation functions    </vt:lpstr>
      <vt:lpstr>Aggregation functions    </vt:lpstr>
      <vt:lpstr>Aggregation functions    </vt:lpstr>
      <vt:lpstr>Aggregation functions    </vt:lpstr>
      <vt:lpstr>Aggregation functions    </vt:lpstr>
      <vt:lpstr>Aggregation functions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Spark</dc:title>
  <cp:lastModifiedBy>Microsoft Office User</cp:lastModifiedBy>
  <cp:revision>99</cp:revision>
  <dcterms:modified xsi:type="dcterms:W3CDTF">2021-04-13T22:10:35Z</dcterms:modified>
</cp:coreProperties>
</file>