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52"/>
  </p:notesMasterIdLst>
  <p:sldIdLst>
    <p:sldId id="256" r:id="rId3"/>
    <p:sldId id="265" r:id="rId4"/>
    <p:sldId id="308" r:id="rId5"/>
    <p:sldId id="309" r:id="rId6"/>
    <p:sldId id="310" r:id="rId7"/>
    <p:sldId id="311" r:id="rId8"/>
    <p:sldId id="312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13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9"/>
  </p:normalViewPr>
  <p:slideViewPr>
    <p:cSldViewPr snapToGrid="0">
      <p:cViewPr varScale="1">
        <p:scale>
          <a:sx n="180" d="100"/>
          <a:sy n="180" d="100"/>
        </p:scale>
        <p:origin x="4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53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21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80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55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603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367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40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701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8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1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99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817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342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47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476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00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06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02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974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01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28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377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79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60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762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91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682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85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0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667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19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845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408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14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322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0992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9079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755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7000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80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00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3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28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5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0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51097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Apache </a:t>
            </a:r>
            <a:r>
              <a:rPr lang="fr" dirty="0" err="1"/>
              <a:t>Spark</a:t>
            </a:r>
            <a:r>
              <a:rPr lang="fr" dirty="0"/>
              <a:t> Streaming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How Data Is Output (Output Modes)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Now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know </a:t>
            </a:r>
            <a:r>
              <a:rPr lang="fr-FR" dirty="0" err="1">
                <a:solidFill>
                  <a:schemeClr val="dk1"/>
                </a:solidFill>
              </a:rPr>
              <a:t>where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data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go, </a:t>
            </a:r>
            <a:r>
              <a:rPr lang="fr-FR" dirty="0" err="1">
                <a:solidFill>
                  <a:schemeClr val="dk1"/>
                </a:solidFill>
              </a:rPr>
              <a:t>let’s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discuss</a:t>
            </a:r>
            <a:r>
              <a:rPr lang="fr-FR" dirty="0">
                <a:solidFill>
                  <a:schemeClr val="dk1"/>
                </a:solidFill>
              </a:rPr>
              <a:t> how the </a:t>
            </a:r>
            <a:r>
              <a:rPr lang="fr-FR" dirty="0" err="1">
                <a:solidFill>
                  <a:schemeClr val="dk1"/>
                </a:solidFill>
              </a:rPr>
              <a:t>result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look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gets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there</a:t>
            </a:r>
            <a:r>
              <a:rPr lang="fr-FR" dirty="0">
                <a:solidFill>
                  <a:schemeClr val="dk1"/>
                </a:solidFill>
              </a:rPr>
              <a:t>. This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call the output mode. As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mentioned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they’re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same</a:t>
            </a:r>
            <a:r>
              <a:rPr lang="fr-FR" dirty="0">
                <a:solidFill>
                  <a:schemeClr val="dk1"/>
                </a:solidFill>
              </a:rPr>
              <a:t> concept as </a:t>
            </a:r>
            <a:r>
              <a:rPr lang="fr-FR" dirty="0" err="1">
                <a:solidFill>
                  <a:schemeClr val="dk1"/>
                </a:solidFill>
              </a:rPr>
              <a:t>save</a:t>
            </a:r>
            <a:r>
              <a:rPr lang="fr-FR" dirty="0">
                <a:solidFill>
                  <a:schemeClr val="dk1"/>
                </a:solidFill>
              </a:rPr>
              <a:t> modes on </a:t>
            </a:r>
            <a:r>
              <a:rPr lang="fr-FR" dirty="0" err="1">
                <a:solidFill>
                  <a:schemeClr val="dk1"/>
                </a:solidFill>
              </a:rPr>
              <a:t>static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DataFrames</a:t>
            </a:r>
            <a:r>
              <a:rPr lang="fr-FR" dirty="0">
                <a:solidFill>
                  <a:schemeClr val="dk1"/>
                </a:solidFill>
              </a:rPr>
              <a:t>. There are </a:t>
            </a:r>
            <a:r>
              <a:rPr lang="fr-FR" dirty="0" err="1">
                <a:solidFill>
                  <a:schemeClr val="dk1"/>
                </a:solidFill>
              </a:rPr>
              <a:t>three</a:t>
            </a:r>
            <a:r>
              <a:rPr lang="fr-FR" dirty="0">
                <a:solidFill>
                  <a:schemeClr val="dk1"/>
                </a:solidFill>
              </a:rPr>
              <a:t> modes </a:t>
            </a:r>
            <a:r>
              <a:rPr lang="fr-FR" dirty="0" err="1">
                <a:solidFill>
                  <a:schemeClr val="dk1"/>
                </a:solidFill>
              </a:rPr>
              <a:t>supported</a:t>
            </a:r>
            <a:r>
              <a:rPr lang="fr-FR" dirty="0">
                <a:solidFill>
                  <a:schemeClr val="dk1"/>
                </a:solidFill>
              </a:rPr>
              <a:t> by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Streaming. </a:t>
            </a:r>
            <a:r>
              <a:rPr lang="fr-FR" dirty="0" err="1">
                <a:solidFill>
                  <a:schemeClr val="dk1"/>
                </a:solidFill>
              </a:rPr>
              <a:t>Let’s</a:t>
            </a:r>
            <a:r>
              <a:rPr lang="fr-FR" dirty="0">
                <a:solidFill>
                  <a:schemeClr val="dk1"/>
                </a:solidFill>
              </a:rPr>
              <a:t> look at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them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50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Append mode 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Append mode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the default </a:t>
            </a:r>
            <a:r>
              <a:rPr lang="fr-FR" dirty="0" err="1">
                <a:solidFill>
                  <a:schemeClr val="dk1"/>
                </a:solidFill>
              </a:rPr>
              <a:t>behavior</a:t>
            </a:r>
            <a:r>
              <a:rPr lang="fr-FR" dirty="0">
                <a:solidFill>
                  <a:schemeClr val="dk1"/>
                </a:solidFill>
              </a:rPr>
              <a:t> and the </a:t>
            </a:r>
            <a:r>
              <a:rPr lang="fr-FR" dirty="0" err="1">
                <a:solidFill>
                  <a:schemeClr val="dk1"/>
                </a:solidFill>
              </a:rPr>
              <a:t>simplest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understand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new </a:t>
            </a:r>
            <a:r>
              <a:rPr lang="fr-FR" dirty="0" err="1">
                <a:solidFill>
                  <a:schemeClr val="dk1"/>
                </a:solidFill>
              </a:rPr>
              <a:t>rows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added</a:t>
            </a:r>
            <a:r>
              <a:rPr lang="fr-FR" dirty="0">
                <a:solidFill>
                  <a:schemeClr val="dk1"/>
                </a:solidFill>
              </a:rPr>
              <a:t> to the </a:t>
            </a:r>
            <a:r>
              <a:rPr lang="fr-FR" dirty="0" err="1">
                <a:solidFill>
                  <a:schemeClr val="dk1"/>
                </a:solidFill>
              </a:rPr>
              <a:t>result</a:t>
            </a:r>
            <a:r>
              <a:rPr lang="fr-FR" dirty="0">
                <a:solidFill>
                  <a:schemeClr val="dk1"/>
                </a:solidFill>
              </a:rPr>
              <a:t> table, </a:t>
            </a:r>
            <a:r>
              <a:rPr lang="fr-FR" dirty="0" err="1">
                <a:solidFill>
                  <a:schemeClr val="dk1"/>
                </a:solidFill>
              </a:rPr>
              <a:t>they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output to the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based</a:t>
            </a:r>
            <a:r>
              <a:rPr lang="fr-FR" dirty="0">
                <a:solidFill>
                  <a:schemeClr val="dk1"/>
                </a:solidFill>
              </a:rPr>
              <a:t> on the trigger (</a:t>
            </a:r>
            <a:r>
              <a:rPr lang="fr-FR" dirty="0" err="1">
                <a:solidFill>
                  <a:schemeClr val="dk1"/>
                </a:solidFill>
              </a:rPr>
              <a:t>explained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next</a:t>
            </a:r>
            <a:r>
              <a:rPr lang="fr-FR" dirty="0">
                <a:solidFill>
                  <a:schemeClr val="dk1"/>
                </a:solidFill>
              </a:rPr>
              <a:t>)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. This mode </a:t>
            </a:r>
            <a:r>
              <a:rPr lang="fr-FR" dirty="0" err="1">
                <a:solidFill>
                  <a:schemeClr val="dk1"/>
                </a:solidFill>
              </a:rPr>
              <a:t>ensures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row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output once (and </a:t>
            </a:r>
            <a:r>
              <a:rPr lang="fr-FR" dirty="0" err="1">
                <a:solidFill>
                  <a:schemeClr val="dk1"/>
                </a:solidFill>
              </a:rPr>
              <a:t>only</a:t>
            </a:r>
            <a:r>
              <a:rPr lang="fr-FR" dirty="0">
                <a:solidFill>
                  <a:schemeClr val="dk1"/>
                </a:solidFill>
              </a:rPr>
              <a:t> once), </a:t>
            </a:r>
            <a:r>
              <a:rPr lang="fr-FR" dirty="0" err="1">
                <a:solidFill>
                  <a:schemeClr val="dk1"/>
                </a:solidFill>
              </a:rPr>
              <a:t>assuming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have a </a:t>
            </a:r>
            <a:r>
              <a:rPr lang="fr-FR" dirty="0" err="1">
                <a:solidFill>
                  <a:schemeClr val="dk1"/>
                </a:solidFill>
              </a:rPr>
              <a:t>fault-tolerant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use append mode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-time and </a:t>
            </a:r>
            <a:r>
              <a:rPr lang="fr-FR" dirty="0" err="1">
                <a:solidFill>
                  <a:schemeClr val="dk1"/>
                </a:solidFill>
              </a:rPr>
              <a:t>watermarks</a:t>
            </a:r>
            <a:r>
              <a:rPr lang="fr-FR" dirty="0">
                <a:solidFill>
                  <a:schemeClr val="dk1"/>
                </a:solidFill>
              </a:rPr>
              <a:t> (</a:t>
            </a:r>
            <a:r>
              <a:rPr lang="fr-FR" dirty="0" err="1">
                <a:solidFill>
                  <a:schemeClr val="dk1"/>
                </a:solidFill>
              </a:rPr>
              <a:t>covered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Chapter</a:t>
            </a:r>
            <a:r>
              <a:rPr lang="fr-FR" dirty="0">
                <a:solidFill>
                  <a:schemeClr val="dk1"/>
                </a:solidFill>
              </a:rPr>
              <a:t> 22), </a:t>
            </a:r>
            <a:r>
              <a:rPr lang="fr-FR" dirty="0" err="1">
                <a:solidFill>
                  <a:schemeClr val="dk1"/>
                </a:solidFill>
              </a:rPr>
              <a:t>only</a:t>
            </a:r>
            <a:r>
              <a:rPr lang="fr-FR" dirty="0">
                <a:solidFill>
                  <a:schemeClr val="dk1"/>
                </a:solidFill>
              </a:rPr>
              <a:t> the final </a:t>
            </a:r>
            <a:r>
              <a:rPr lang="fr-FR" dirty="0" err="1">
                <a:solidFill>
                  <a:schemeClr val="dk1"/>
                </a:solidFill>
              </a:rPr>
              <a:t>result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output to the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29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Complete mode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Complete mode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output the </a:t>
            </a:r>
            <a:r>
              <a:rPr lang="fr-FR" dirty="0" err="1">
                <a:solidFill>
                  <a:schemeClr val="dk1"/>
                </a:solidFill>
              </a:rPr>
              <a:t>entire</a:t>
            </a:r>
            <a:r>
              <a:rPr lang="fr-FR" dirty="0">
                <a:solidFill>
                  <a:schemeClr val="dk1"/>
                </a:solidFill>
              </a:rPr>
              <a:t> state of the </a:t>
            </a:r>
            <a:r>
              <a:rPr lang="fr-FR" dirty="0" err="1">
                <a:solidFill>
                  <a:schemeClr val="dk1"/>
                </a:solidFill>
              </a:rPr>
              <a:t>result</a:t>
            </a:r>
            <a:r>
              <a:rPr lang="fr-FR" dirty="0">
                <a:solidFill>
                  <a:schemeClr val="dk1"/>
                </a:solidFill>
              </a:rPr>
              <a:t> table to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output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. This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useful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you’re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working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some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stateful</a:t>
            </a:r>
            <a:r>
              <a:rPr lang="fr-FR" dirty="0">
                <a:solidFill>
                  <a:schemeClr val="dk1"/>
                </a:solidFill>
              </a:rPr>
              <a:t> data for </a:t>
            </a:r>
            <a:r>
              <a:rPr lang="fr-FR" dirty="0" err="1">
                <a:solidFill>
                  <a:schemeClr val="dk1"/>
                </a:solidFill>
              </a:rPr>
              <a:t>which</a:t>
            </a:r>
            <a:r>
              <a:rPr lang="fr-FR" dirty="0">
                <a:solidFill>
                  <a:schemeClr val="dk1"/>
                </a:solidFill>
              </a:rPr>
              <a:t> all </a:t>
            </a:r>
            <a:r>
              <a:rPr lang="fr-FR" dirty="0" err="1">
                <a:solidFill>
                  <a:schemeClr val="dk1"/>
                </a:solidFill>
              </a:rPr>
              <a:t>rows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expected</a:t>
            </a:r>
            <a:r>
              <a:rPr lang="fr-FR" dirty="0">
                <a:solidFill>
                  <a:schemeClr val="dk1"/>
                </a:solidFill>
              </a:rPr>
              <a:t> to change over time or the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writing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does</a:t>
            </a:r>
            <a:r>
              <a:rPr lang="fr-FR" dirty="0">
                <a:solidFill>
                  <a:schemeClr val="dk1"/>
                </a:solidFill>
              </a:rPr>
              <a:t> not support </a:t>
            </a:r>
            <a:r>
              <a:rPr lang="fr-FR" dirty="0" err="1">
                <a:solidFill>
                  <a:schemeClr val="dk1"/>
                </a:solidFill>
              </a:rPr>
              <a:t>row-level</a:t>
            </a:r>
            <a:r>
              <a:rPr lang="fr-FR" dirty="0">
                <a:solidFill>
                  <a:schemeClr val="dk1"/>
                </a:solidFill>
              </a:rPr>
              <a:t> updates. </a:t>
            </a:r>
            <a:r>
              <a:rPr lang="fr-FR" dirty="0" err="1">
                <a:solidFill>
                  <a:schemeClr val="dk1"/>
                </a:solidFill>
              </a:rPr>
              <a:t>Think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like</a:t>
            </a:r>
            <a:r>
              <a:rPr lang="fr-FR" dirty="0">
                <a:solidFill>
                  <a:schemeClr val="dk1"/>
                </a:solidFill>
              </a:rPr>
              <a:t> the state of a </a:t>
            </a:r>
            <a:r>
              <a:rPr lang="fr-FR" dirty="0" err="1">
                <a:solidFill>
                  <a:schemeClr val="dk1"/>
                </a:solidFill>
              </a:rPr>
              <a:t>stream</a:t>
            </a:r>
            <a:r>
              <a:rPr lang="fr-FR" dirty="0">
                <a:solidFill>
                  <a:schemeClr val="dk1"/>
                </a:solidFill>
              </a:rPr>
              <a:t> at the time the </a:t>
            </a:r>
            <a:r>
              <a:rPr lang="fr-FR" dirty="0" err="1">
                <a:solidFill>
                  <a:schemeClr val="dk1"/>
                </a:solidFill>
              </a:rPr>
              <a:t>previous</a:t>
            </a:r>
            <a:r>
              <a:rPr lang="fr-FR" dirty="0">
                <a:solidFill>
                  <a:schemeClr val="dk1"/>
                </a:solidFill>
              </a:rPr>
              <a:t> batch </a:t>
            </a:r>
            <a:r>
              <a:rPr lang="fr-FR" dirty="0" err="1">
                <a:solidFill>
                  <a:schemeClr val="dk1"/>
                </a:solidFill>
              </a:rPr>
              <a:t>had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run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68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Update mode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Update mode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similar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complete</a:t>
            </a:r>
            <a:r>
              <a:rPr lang="fr-FR" dirty="0">
                <a:solidFill>
                  <a:schemeClr val="dk1"/>
                </a:solidFill>
              </a:rPr>
              <a:t> mode </a:t>
            </a:r>
            <a:r>
              <a:rPr lang="fr-FR" dirty="0" err="1">
                <a:solidFill>
                  <a:schemeClr val="dk1"/>
                </a:solidFill>
              </a:rPr>
              <a:t>except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only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rows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different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previous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write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written</a:t>
            </a:r>
            <a:r>
              <a:rPr lang="fr-FR" dirty="0">
                <a:solidFill>
                  <a:schemeClr val="dk1"/>
                </a:solidFill>
              </a:rPr>
              <a:t> out to the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Naturally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 must support </a:t>
            </a:r>
            <a:r>
              <a:rPr lang="fr-FR" dirty="0" err="1">
                <a:solidFill>
                  <a:schemeClr val="dk1"/>
                </a:solidFill>
              </a:rPr>
              <a:t>row-level</a:t>
            </a:r>
            <a:r>
              <a:rPr lang="fr-FR" dirty="0">
                <a:solidFill>
                  <a:schemeClr val="dk1"/>
                </a:solidFill>
              </a:rPr>
              <a:t> updates to support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mode. If the </a:t>
            </a:r>
            <a:r>
              <a:rPr lang="fr-FR" dirty="0" err="1">
                <a:solidFill>
                  <a:schemeClr val="dk1"/>
                </a:solidFill>
              </a:rPr>
              <a:t>query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doesn’t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contain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aggregations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equivalent</a:t>
            </a:r>
            <a:r>
              <a:rPr lang="fr-FR" dirty="0">
                <a:solidFill>
                  <a:schemeClr val="dk1"/>
                </a:solidFill>
              </a:rPr>
              <a:t> to append mode.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70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When</a:t>
            </a:r>
            <a:r>
              <a:rPr lang="fr-FR" b="1" dirty="0">
                <a:solidFill>
                  <a:srgbClr val="00B050"/>
                </a:solidFill>
              </a:rPr>
              <a:t> Data Is Output - Triggers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To control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data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output to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set a trigger. By default,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start</a:t>
            </a:r>
            <a:r>
              <a:rPr lang="fr-FR" dirty="0">
                <a:solidFill>
                  <a:schemeClr val="dk1"/>
                </a:solidFill>
              </a:rPr>
              <a:t> data as </a:t>
            </a:r>
            <a:r>
              <a:rPr lang="fr-FR" dirty="0" err="1">
                <a:solidFill>
                  <a:schemeClr val="dk1"/>
                </a:solidFill>
              </a:rPr>
              <a:t>soon</a:t>
            </a:r>
            <a:r>
              <a:rPr lang="fr-FR" dirty="0">
                <a:solidFill>
                  <a:schemeClr val="dk1"/>
                </a:solidFill>
              </a:rPr>
              <a:t> as the </a:t>
            </a:r>
            <a:r>
              <a:rPr lang="fr-FR" dirty="0" err="1">
                <a:solidFill>
                  <a:schemeClr val="dk1"/>
                </a:solidFill>
              </a:rPr>
              <a:t>previous</a:t>
            </a:r>
            <a:r>
              <a:rPr lang="fr-FR" dirty="0">
                <a:solidFill>
                  <a:schemeClr val="dk1"/>
                </a:solidFill>
              </a:rPr>
              <a:t> trigger </a:t>
            </a:r>
            <a:r>
              <a:rPr lang="fr-FR" dirty="0" err="1">
                <a:solidFill>
                  <a:schemeClr val="dk1"/>
                </a:solidFill>
              </a:rPr>
              <a:t>completes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. You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use triggers to </a:t>
            </a:r>
            <a:r>
              <a:rPr lang="fr-FR" dirty="0" err="1">
                <a:solidFill>
                  <a:schemeClr val="dk1"/>
                </a:solidFill>
              </a:rPr>
              <a:t>ensure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do not </a:t>
            </a:r>
            <a:r>
              <a:rPr lang="fr-FR" dirty="0" err="1">
                <a:solidFill>
                  <a:schemeClr val="dk1"/>
                </a:solidFill>
              </a:rPr>
              <a:t>overwhelm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output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too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many</a:t>
            </a:r>
            <a:r>
              <a:rPr lang="fr-FR" dirty="0">
                <a:solidFill>
                  <a:schemeClr val="dk1"/>
                </a:solidFill>
              </a:rPr>
              <a:t> updates or to </a:t>
            </a:r>
            <a:r>
              <a:rPr lang="fr-FR" dirty="0" err="1">
                <a:solidFill>
                  <a:schemeClr val="dk1"/>
                </a:solidFill>
              </a:rPr>
              <a:t>try</a:t>
            </a:r>
            <a:r>
              <a:rPr lang="fr-FR" dirty="0">
                <a:solidFill>
                  <a:schemeClr val="dk1"/>
                </a:solidFill>
              </a:rPr>
              <a:t> and control file sizes in the output. </a:t>
            </a:r>
            <a:r>
              <a:rPr lang="fr-FR" dirty="0" err="1">
                <a:solidFill>
                  <a:schemeClr val="dk1"/>
                </a:solidFill>
              </a:rPr>
              <a:t>Currently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there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one </a:t>
            </a:r>
            <a:r>
              <a:rPr lang="fr-FR" dirty="0" err="1">
                <a:solidFill>
                  <a:schemeClr val="dk1"/>
                </a:solidFill>
              </a:rPr>
              <a:t>periodic</a:t>
            </a:r>
            <a:r>
              <a:rPr lang="fr-FR" dirty="0">
                <a:solidFill>
                  <a:schemeClr val="dk1"/>
                </a:solidFill>
              </a:rPr>
              <a:t> trigger type, </a:t>
            </a:r>
            <a:r>
              <a:rPr lang="fr-FR" dirty="0" err="1">
                <a:solidFill>
                  <a:schemeClr val="dk1"/>
                </a:solidFill>
              </a:rPr>
              <a:t>based</a:t>
            </a:r>
            <a:r>
              <a:rPr lang="fr-FR" dirty="0">
                <a:solidFill>
                  <a:schemeClr val="dk1"/>
                </a:solidFill>
              </a:rPr>
              <a:t> on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time, as </a:t>
            </a:r>
            <a:r>
              <a:rPr lang="fr-FR" dirty="0" err="1">
                <a:solidFill>
                  <a:schemeClr val="dk1"/>
                </a:solidFill>
              </a:rPr>
              <a:t>well</a:t>
            </a:r>
            <a:r>
              <a:rPr lang="fr-FR" dirty="0">
                <a:solidFill>
                  <a:schemeClr val="dk1"/>
                </a:solidFill>
              </a:rPr>
              <a:t> as a “once” trigger to </a:t>
            </a:r>
            <a:r>
              <a:rPr lang="fr-FR" dirty="0" err="1">
                <a:solidFill>
                  <a:schemeClr val="dk1"/>
                </a:solidFill>
              </a:rPr>
              <a:t>manually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run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step</a:t>
            </a:r>
            <a:r>
              <a:rPr lang="fr-FR" dirty="0">
                <a:solidFill>
                  <a:schemeClr val="dk1"/>
                </a:solidFill>
              </a:rPr>
              <a:t> once. More triggers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likely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added</a:t>
            </a:r>
            <a:r>
              <a:rPr lang="fr-FR" dirty="0">
                <a:solidFill>
                  <a:schemeClr val="dk1"/>
                </a:solidFill>
              </a:rPr>
              <a:t> in the future.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67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Processing</a:t>
            </a:r>
            <a:r>
              <a:rPr lang="fr-FR" b="1" dirty="0">
                <a:solidFill>
                  <a:srgbClr val="00B050"/>
                </a:solidFill>
              </a:rPr>
              <a:t> time trigger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For the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time trigger,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simply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 a duration as a string (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may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also</a:t>
            </a:r>
            <a:r>
              <a:rPr lang="fr-FR" dirty="0">
                <a:solidFill>
                  <a:schemeClr val="dk1"/>
                </a:solidFill>
              </a:rPr>
              <a:t> use a Duration in Scala or </a:t>
            </a:r>
            <a:r>
              <a:rPr lang="fr-FR" dirty="0" err="1">
                <a:solidFill>
                  <a:schemeClr val="dk1"/>
                </a:solidFill>
              </a:rPr>
              <a:t>TimeUnit</a:t>
            </a:r>
            <a:r>
              <a:rPr lang="fr-FR" dirty="0">
                <a:solidFill>
                  <a:schemeClr val="dk1"/>
                </a:solidFill>
              </a:rPr>
              <a:t> in Java). </a:t>
            </a:r>
            <a:r>
              <a:rPr lang="fr-FR" dirty="0" err="1">
                <a:solidFill>
                  <a:schemeClr val="dk1"/>
                </a:solidFill>
              </a:rPr>
              <a:t>We’ll</a:t>
            </a:r>
            <a:r>
              <a:rPr lang="fr-FR" dirty="0">
                <a:solidFill>
                  <a:schemeClr val="dk1"/>
                </a:solidFill>
              </a:rPr>
              <a:t> show the string format </a:t>
            </a:r>
            <a:r>
              <a:rPr lang="fr-FR" dirty="0" err="1">
                <a:solidFill>
                  <a:schemeClr val="dk1"/>
                </a:solidFill>
              </a:rPr>
              <a:t>below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org.apache.spark.sql.streaming.Trigger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activityCounts.writeStream.trigger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Trigger.ProcessingTime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("100 seconds")).format("memory").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61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Processing</a:t>
            </a:r>
            <a:r>
              <a:rPr lang="fr-FR" b="1" dirty="0">
                <a:solidFill>
                  <a:srgbClr val="00B050"/>
                </a:solidFill>
              </a:rPr>
              <a:t> time trigger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The </a:t>
            </a:r>
            <a:r>
              <a:rPr lang="fr-FR" dirty="0" err="1">
                <a:solidFill>
                  <a:schemeClr val="dk1"/>
                </a:solidFill>
              </a:rPr>
              <a:t>ProcessingTime</a:t>
            </a:r>
            <a:r>
              <a:rPr lang="fr-FR" dirty="0">
                <a:solidFill>
                  <a:schemeClr val="dk1"/>
                </a:solidFill>
              </a:rPr>
              <a:t> trigger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wait</a:t>
            </a:r>
            <a:r>
              <a:rPr lang="fr-FR" dirty="0">
                <a:solidFill>
                  <a:schemeClr val="dk1"/>
                </a:solidFill>
              </a:rPr>
              <a:t> for multiples of the </a:t>
            </a:r>
            <a:r>
              <a:rPr lang="fr-FR" dirty="0" err="1">
                <a:solidFill>
                  <a:schemeClr val="dk1"/>
                </a:solidFill>
              </a:rPr>
              <a:t>given</a:t>
            </a:r>
            <a:r>
              <a:rPr lang="fr-FR" dirty="0">
                <a:solidFill>
                  <a:schemeClr val="dk1"/>
                </a:solidFill>
              </a:rPr>
              <a:t> duration in </a:t>
            </a:r>
            <a:r>
              <a:rPr lang="fr-FR" dirty="0" err="1">
                <a:solidFill>
                  <a:schemeClr val="dk1"/>
                </a:solidFill>
              </a:rPr>
              <a:t>order</a:t>
            </a:r>
            <a:r>
              <a:rPr lang="fr-FR" dirty="0">
                <a:solidFill>
                  <a:schemeClr val="dk1"/>
                </a:solidFill>
              </a:rPr>
              <a:t> to output data. For </a:t>
            </a:r>
            <a:r>
              <a:rPr lang="fr-FR" dirty="0" err="1">
                <a:solidFill>
                  <a:schemeClr val="dk1"/>
                </a:solidFill>
              </a:rPr>
              <a:t>example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a trigger duration of one minute, the trigger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fire</a:t>
            </a:r>
            <a:r>
              <a:rPr lang="fr-FR" dirty="0">
                <a:solidFill>
                  <a:schemeClr val="dk1"/>
                </a:solidFill>
              </a:rPr>
              <a:t> at 12:00, 12:01, 12:02, and </a:t>
            </a:r>
            <a:r>
              <a:rPr lang="fr-FR" dirty="0" err="1">
                <a:solidFill>
                  <a:schemeClr val="dk1"/>
                </a:solidFill>
              </a:rPr>
              <a:t>so</a:t>
            </a:r>
            <a:r>
              <a:rPr lang="fr-FR" dirty="0">
                <a:solidFill>
                  <a:schemeClr val="dk1"/>
                </a:solidFill>
              </a:rPr>
              <a:t> on. If a trigger time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missed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previous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has not </a:t>
            </a:r>
            <a:r>
              <a:rPr lang="fr-FR" dirty="0" err="1">
                <a:solidFill>
                  <a:schemeClr val="dk1"/>
                </a:solidFill>
              </a:rPr>
              <a:t>yet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completed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until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next</a:t>
            </a:r>
            <a:r>
              <a:rPr lang="fr-FR" dirty="0">
                <a:solidFill>
                  <a:schemeClr val="dk1"/>
                </a:solidFill>
              </a:rPr>
              <a:t> trigger point (i.e., the </a:t>
            </a:r>
            <a:r>
              <a:rPr lang="fr-FR" dirty="0" err="1">
                <a:solidFill>
                  <a:schemeClr val="dk1"/>
                </a:solidFill>
              </a:rPr>
              <a:t>next</a:t>
            </a:r>
            <a:r>
              <a:rPr lang="fr-FR" dirty="0">
                <a:solidFill>
                  <a:schemeClr val="dk1"/>
                </a:solidFill>
              </a:rPr>
              <a:t> minute), </a:t>
            </a:r>
            <a:r>
              <a:rPr lang="fr-FR" dirty="0" err="1">
                <a:solidFill>
                  <a:schemeClr val="dk1"/>
                </a:solidFill>
              </a:rPr>
              <a:t>rather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firing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immediately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after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previous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completes</a:t>
            </a:r>
            <a:r>
              <a:rPr lang="fr-FR" dirty="0">
                <a:solidFill>
                  <a:schemeClr val="dk1"/>
                </a:solidFill>
              </a:rPr>
              <a:t>.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14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Once trigger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You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also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just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run</a:t>
            </a:r>
            <a:r>
              <a:rPr lang="fr-FR" dirty="0">
                <a:solidFill>
                  <a:schemeClr val="dk1"/>
                </a:solidFill>
              </a:rPr>
              <a:t> a streaming job once by setting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as the trigger. This </a:t>
            </a:r>
            <a:r>
              <a:rPr lang="fr-FR" dirty="0" err="1">
                <a:solidFill>
                  <a:schemeClr val="dk1"/>
                </a:solidFill>
              </a:rPr>
              <a:t>might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seem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like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weird</a:t>
            </a:r>
            <a:r>
              <a:rPr lang="fr-FR" dirty="0">
                <a:solidFill>
                  <a:schemeClr val="dk1"/>
                </a:solidFill>
              </a:rPr>
              <a:t> case, but </a:t>
            </a:r>
            <a:r>
              <a:rPr lang="fr-FR" dirty="0" err="1">
                <a:solidFill>
                  <a:schemeClr val="dk1"/>
                </a:solidFill>
              </a:rPr>
              <a:t>it’s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actually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extremely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useful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both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development</a:t>
            </a:r>
            <a:r>
              <a:rPr lang="fr-FR" dirty="0">
                <a:solidFill>
                  <a:schemeClr val="dk1"/>
                </a:solidFill>
              </a:rPr>
              <a:t> and production. </a:t>
            </a:r>
            <a:r>
              <a:rPr lang="fr-FR" dirty="0" err="1">
                <a:solidFill>
                  <a:schemeClr val="dk1"/>
                </a:solidFill>
              </a:rPr>
              <a:t>During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development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test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application on </a:t>
            </a:r>
            <a:r>
              <a:rPr lang="fr-FR" dirty="0" err="1">
                <a:solidFill>
                  <a:schemeClr val="dk1"/>
                </a:solidFill>
              </a:rPr>
              <a:t>just</a:t>
            </a:r>
            <a:r>
              <a:rPr lang="fr-FR" dirty="0">
                <a:solidFill>
                  <a:schemeClr val="dk1"/>
                </a:solidFill>
              </a:rPr>
              <a:t> one </a:t>
            </a:r>
            <a:r>
              <a:rPr lang="fr-FR" dirty="0" err="1">
                <a:solidFill>
                  <a:schemeClr val="dk1"/>
                </a:solidFill>
              </a:rPr>
              <a:t>trigger’s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worth</a:t>
            </a:r>
            <a:r>
              <a:rPr lang="fr-FR" dirty="0">
                <a:solidFill>
                  <a:schemeClr val="dk1"/>
                </a:solidFill>
              </a:rPr>
              <a:t> of data at a time. </a:t>
            </a:r>
            <a:r>
              <a:rPr lang="fr-FR" dirty="0" err="1">
                <a:solidFill>
                  <a:schemeClr val="dk1"/>
                </a:solidFill>
              </a:rPr>
              <a:t>During</a:t>
            </a:r>
            <a:r>
              <a:rPr lang="fr-FR" dirty="0">
                <a:solidFill>
                  <a:schemeClr val="dk1"/>
                </a:solidFill>
              </a:rPr>
              <a:t> production, the Once trigger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used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run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job </a:t>
            </a:r>
            <a:r>
              <a:rPr lang="fr-FR" dirty="0" err="1">
                <a:solidFill>
                  <a:schemeClr val="dk1"/>
                </a:solidFill>
              </a:rPr>
              <a:t>manually</a:t>
            </a:r>
            <a:r>
              <a:rPr lang="fr-FR" dirty="0">
                <a:solidFill>
                  <a:schemeClr val="dk1"/>
                </a:solidFill>
              </a:rPr>
              <a:t> at a </a:t>
            </a:r>
            <a:r>
              <a:rPr lang="fr-FR" dirty="0" err="1">
                <a:solidFill>
                  <a:schemeClr val="dk1"/>
                </a:solidFill>
              </a:rPr>
              <a:t>low</a:t>
            </a:r>
            <a:r>
              <a:rPr lang="fr-FR" dirty="0">
                <a:solidFill>
                  <a:schemeClr val="dk1"/>
                </a:solidFill>
              </a:rPr>
              <a:t> rate (</a:t>
            </a:r>
            <a:r>
              <a:rPr lang="fr-FR" dirty="0" err="1">
                <a:solidFill>
                  <a:schemeClr val="dk1"/>
                </a:solidFill>
              </a:rPr>
              <a:t>e.g</a:t>
            </a:r>
            <a:r>
              <a:rPr lang="fr-FR" dirty="0">
                <a:solidFill>
                  <a:schemeClr val="dk1"/>
                </a:solidFill>
              </a:rPr>
              <a:t>., import new data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summary</a:t>
            </a:r>
            <a:r>
              <a:rPr lang="fr-FR" dirty="0">
                <a:solidFill>
                  <a:schemeClr val="dk1"/>
                </a:solidFill>
              </a:rPr>
              <a:t> table </a:t>
            </a:r>
            <a:r>
              <a:rPr lang="fr-FR" dirty="0" err="1">
                <a:solidFill>
                  <a:schemeClr val="dk1"/>
                </a:solidFill>
              </a:rPr>
              <a:t>just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occasionally</a:t>
            </a:r>
            <a:r>
              <a:rPr lang="fr-FR" dirty="0">
                <a:solidFill>
                  <a:schemeClr val="dk1"/>
                </a:solidFill>
              </a:rPr>
              <a:t>).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still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fully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tracks</a:t>
            </a:r>
            <a:r>
              <a:rPr lang="fr-FR" dirty="0">
                <a:solidFill>
                  <a:schemeClr val="dk1"/>
                </a:solidFill>
              </a:rPr>
              <a:t> all the input files </a:t>
            </a:r>
            <a:r>
              <a:rPr lang="fr-FR" dirty="0" err="1">
                <a:solidFill>
                  <a:schemeClr val="dk1"/>
                </a:solidFill>
              </a:rPr>
              <a:t>processed</a:t>
            </a:r>
            <a:r>
              <a:rPr lang="fr-FR" dirty="0">
                <a:solidFill>
                  <a:schemeClr val="dk1"/>
                </a:solidFill>
              </a:rPr>
              <a:t> and the state of the computation,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easier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writing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own</a:t>
            </a:r>
            <a:r>
              <a:rPr lang="fr-FR" dirty="0">
                <a:solidFill>
                  <a:schemeClr val="dk1"/>
                </a:solidFill>
              </a:rPr>
              <a:t> custom </a:t>
            </a:r>
            <a:r>
              <a:rPr lang="fr-FR" dirty="0" err="1">
                <a:solidFill>
                  <a:schemeClr val="dk1"/>
                </a:solidFill>
              </a:rPr>
              <a:t>logic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track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in a batch job, and </a:t>
            </a:r>
            <a:r>
              <a:rPr lang="fr-FR" dirty="0" err="1">
                <a:solidFill>
                  <a:schemeClr val="dk1"/>
                </a:solidFill>
              </a:rPr>
              <a:t>saves</a:t>
            </a:r>
            <a:r>
              <a:rPr lang="fr-FR" dirty="0">
                <a:solidFill>
                  <a:schemeClr val="dk1"/>
                </a:solidFill>
              </a:rPr>
              <a:t> a lot of </a:t>
            </a:r>
            <a:r>
              <a:rPr lang="fr-FR" dirty="0" err="1">
                <a:solidFill>
                  <a:schemeClr val="dk1"/>
                </a:solidFill>
              </a:rPr>
              <a:t>resources</a:t>
            </a:r>
            <a:r>
              <a:rPr lang="fr-FR" dirty="0">
                <a:solidFill>
                  <a:schemeClr val="dk1"/>
                </a:solidFill>
              </a:rPr>
              <a:t> over running a </a:t>
            </a:r>
            <a:r>
              <a:rPr lang="fr-FR" dirty="0" err="1">
                <a:solidFill>
                  <a:schemeClr val="dk1"/>
                </a:solidFill>
              </a:rPr>
              <a:t>continuous</a:t>
            </a:r>
            <a:r>
              <a:rPr lang="fr-FR" dirty="0">
                <a:solidFill>
                  <a:schemeClr val="dk1"/>
                </a:solidFill>
              </a:rPr>
              <a:t> job 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13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Once trigger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org.apache.spark.sql.streaming.Trigger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activityCounts.writeStream.trigger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Trigger.Once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.format("console").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79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Streaming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API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In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are not </a:t>
            </a:r>
            <a:r>
              <a:rPr lang="fr-FR" dirty="0" err="1">
                <a:solidFill>
                  <a:schemeClr val="dk1"/>
                </a:solidFill>
              </a:rPr>
              <a:t>limited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just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API for streaming. 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You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also</a:t>
            </a:r>
            <a:r>
              <a:rPr lang="fr-FR" dirty="0">
                <a:solidFill>
                  <a:schemeClr val="dk1"/>
                </a:solidFill>
              </a:rPr>
              <a:t> use </a:t>
            </a:r>
            <a:r>
              <a:rPr lang="fr-FR" dirty="0" err="1">
                <a:solidFill>
                  <a:schemeClr val="dk1"/>
                </a:solidFill>
              </a:rPr>
              <a:t>Datasets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perform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same</a:t>
            </a:r>
            <a:r>
              <a:rPr lang="fr-FR" dirty="0">
                <a:solidFill>
                  <a:schemeClr val="dk1"/>
                </a:solidFill>
              </a:rPr>
              <a:t> computation but in type-</a:t>
            </a:r>
            <a:r>
              <a:rPr lang="fr-FR" dirty="0" err="1">
                <a:solidFill>
                  <a:schemeClr val="dk1"/>
                </a:solidFill>
              </a:rPr>
              <a:t>safe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manner</a:t>
            </a:r>
            <a:r>
              <a:rPr lang="fr-FR" dirty="0">
                <a:solidFill>
                  <a:schemeClr val="dk1"/>
                </a:solidFill>
              </a:rPr>
              <a:t>. 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You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turn</a:t>
            </a:r>
            <a:r>
              <a:rPr lang="fr-FR" dirty="0">
                <a:solidFill>
                  <a:schemeClr val="dk1"/>
                </a:solidFill>
              </a:rPr>
              <a:t> a streaming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same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static</a:t>
            </a:r>
            <a:r>
              <a:rPr lang="fr-FR" dirty="0">
                <a:solidFill>
                  <a:schemeClr val="dk1"/>
                </a:solidFill>
              </a:rPr>
              <a:t> one. As </a:t>
            </a:r>
            <a:r>
              <a:rPr lang="fr-FR" dirty="0" err="1">
                <a:solidFill>
                  <a:schemeClr val="dk1"/>
                </a:solidFill>
              </a:rPr>
              <a:t>before</a:t>
            </a:r>
            <a:r>
              <a:rPr lang="fr-FR" dirty="0">
                <a:solidFill>
                  <a:schemeClr val="dk1"/>
                </a:solidFill>
              </a:rPr>
              <a:t>, the </a:t>
            </a:r>
            <a:r>
              <a:rPr lang="fr-FR" dirty="0" err="1">
                <a:solidFill>
                  <a:schemeClr val="dk1"/>
                </a:solidFill>
              </a:rPr>
              <a:t>Dataset’s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elements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Scala case classes or Java </a:t>
            </a:r>
            <a:r>
              <a:rPr lang="fr-FR" dirty="0" err="1">
                <a:solidFill>
                  <a:schemeClr val="dk1"/>
                </a:solidFill>
              </a:rPr>
              <a:t>bean</a:t>
            </a:r>
            <a:r>
              <a:rPr lang="fr-FR" dirty="0">
                <a:solidFill>
                  <a:schemeClr val="dk1"/>
                </a:solidFill>
              </a:rPr>
              <a:t> classes.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Other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, the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and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operators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work</a:t>
            </a:r>
            <a:r>
              <a:rPr lang="fr-FR" dirty="0">
                <a:solidFill>
                  <a:schemeClr val="dk1"/>
                </a:solidFill>
              </a:rPr>
              <a:t> as </a:t>
            </a:r>
            <a:r>
              <a:rPr lang="fr-FR" dirty="0" err="1">
                <a:solidFill>
                  <a:schemeClr val="dk1"/>
                </a:solidFill>
              </a:rPr>
              <a:t>they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did</a:t>
            </a:r>
            <a:r>
              <a:rPr lang="fr-FR" dirty="0">
                <a:solidFill>
                  <a:schemeClr val="dk1"/>
                </a:solidFill>
              </a:rPr>
              <a:t> in a </a:t>
            </a:r>
            <a:r>
              <a:rPr lang="fr-FR" dirty="0" err="1">
                <a:solidFill>
                  <a:schemeClr val="dk1"/>
                </a:solidFill>
              </a:rPr>
              <a:t>static</a:t>
            </a:r>
            <a:r>
              <a:rPr lang="fr-FR" dirty="0">
                <a:solidFill>
                  <a:schemeClr val="dk1"/>
                </a:solidFill>
              </a:rPr>
              <a:t> setting, and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also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turn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a streaming </a:t>
            </a:r>
            <a:r>
              <a:rPr lang="fr-FR" dirty="0" err="1">
                <a:solidFill>
                  <a:schemeClr val="dk1"/>
                </a:solidFill>
              </a:rPr>
              <a:t>execution</a:t>
            </a:r>
            <a:r>
              <a:rPr lang="fr-FR" dirty="0">
                <a:solidFill>
                  <a:schemeClr val="dk1"/>
                </a:solidFill>
              </a:rPr>
              <a:t> plan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run</a:t>
            </a:r>
            <a:r>
              <a:rPr lang="fr-FR" dirty="0">
                <a:solidFill>
                  <a:schemeClr val="dk1"/>
                </a:solidFill>
              </a:rPr>
              <a:t> on a </a:t>
            </a:r>
            <a:r>
              <a:rPr lang="fr-FR" dirty="0" err="1">
                <a:solidFill>
                  <a:schemeClr val="dk1"/>
                </a:solidFill>
              </a:rPr>
              <a:t>stream</a:t>
            </a:r>
            <a:r>
              <a:rPr lang="fr-FR" dirty="0">
                <a:solidFill>
                  <a:schemeClr val="dk1"/>
                </a:solidFill>
              </a:rPr>
              <a:t>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71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Input and Output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284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This section dives </a:t>
            </a:r>
            <a:r>
              <a:rPr lang="fr-FR" dirty="0" err="1">
                <a:solidFill>
                  <a:schemeClr val="dk1"/>
                </a:solidFill>
              </a:rPr>
              <a:t>deeper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details</a:t>
            </a:r>
            <a:r>
              <a:rPr lang="fr-FR" dirty="0">
                <a:solidFill>
                  <a:schemeClr val="dk1"/>
                </a:solidFill>
              </a:rPr>
              <a:t> of how sources, </a:t>
            </a:r>
            <a:r>
              <a:rPr lang="fr-FR" dirty="0" err="1">
                <a:solidFill>
                  <a:schemeClr val="dk1"/>
                </a:solidFill>
              </a:rPr>
              <a:t>sinks</a:t>
            </a:r>
            <a:r>
              <a:rPr lang="fr-FR" dirty="0">
                <a:solidFill>
                  <a:schemeClr val="dk1"/>
                </a:solidFill>
              </a:rPr>
              <a:t>, and output modes </a:t>
            </a:r>
            <a:r>
              <a:rPr lang="fr-FR" dirty="0" err="1">
                <a:solidFill>
                  <a:schemeClr val="dk1"/>
                </a:solidFill>
              </a:rPr>
              <a:t>work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Streaming. </a:t>
            </a:r>
            <a:r>
              <a:rPr lang="fr-FR" dirty="0" err="1">
                <a:solidFill>
                  <a:schemeClr val="dk1"/>
                </a:solidFill>
              </a:rPr>
              <a:t>Specifically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discuss</a:t>
            </a:r>
            <a:r>
              <a:rPr lang="fr-FR" dirty="0">
                <a:solidFill>
                  <a:schemeClr val="dk1"/>
                </a:solidFill>
              </a:rPr>
              <a:t> how,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, and </a:t>
            </a:r>
            <a:r>
              <a:rPr lang="fr-FR" dirty="0" err="1">
                <a:solidFill>
                  <a:schemeClr val="dk1"/>
                </a:solidFill>
              </a:rPr>
              <a:t>where</a:t>
            </a:r>
            <a:r>
              <a:rPr lang="fr-FR" dirty="0">
                <a:solidFill>
                  <a:schemeClr val="dk1"/>
                </a:solidFill>
              </a:rPr>
              <a:t> data </a:t>
            </a:r>
            <a:r>
              <a:rPr lang="fr-FR" dirty="0" err="1">
                <a:solidFill>
                  <a:schemeClr val="dk1"/>
                </a:solidFill>
              </a:rPr>
              <a:t>flows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and out of the system. As of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writing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supports </a:t>
            </a:r>
            <a:r>
              <a:rPr lang="fr-FR" dirty="0" err="1">
                <a:solidFill>
                  <a:schemeClr val="dk1"/>
                </a:solidFill>
              </a:rPr>
              <a:t>several</a:t>
            </a:r>
            <a:r>
              <a:rPr lang="fr-FR" dirty="0">
                <a:solidFill>
                  <a:schemeClr val="dk1"/>
                </a:solidFill>
              </a:rPr>
              <a:t> sources and </a:t>
            </a:r>
            <a:r>
              <a:rPr lang="fr-FR" dirty="0" err="1">
                <a:solidFill>
                  <a:schemeClr val="dk1"/>
                </a:solidFill>
              </a:rPr>
              <a:t>sinks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including</a:t>
            </a:r>
            <a:r>
              <a:rPr lang="fr-FR" dirty="0">
                <a:solidFill>
                  <a:schemeClr val="dk1"/>
                </a:solidFill>
              </a:rPr>
              <a:t> Apache Kafka, files, and </a:t>
            </a:r>
            <a:r>
              <a:rPr lang="fr-FR" dirty="0" err="1">
                <a:solidFill>
                  <a:schemeClr val="dk1"/>
                </a:solidFill>
              </a:rPr>
              <a:t>several</a:t>
            </a:r>
            <a:r>
              <a:rPr lang="fr-FR" dirty="0">
                <a:solidFill>
                  <a:schemeClr val="dk1"/>
                </a:solidFill>
              </a:rPr>
              <a:t> sources and </a:t>
            </a:r>
            <a:r>
              <a:rPr lang="fr-FR" dirty="0" err="1">
                <a:solidFill>
                  <a:schemeClr val="dk1"/>
                </a:solidFill>
              </a:rPr>
              <a:t>sinks</a:t>
            </a:r>
            <a:r>
              <a:rPr lang="fr-FR" dirty="0">
                <a:solidFill>
                  <a:schemeClr val="dk1"/>
                </a:solidFill>
              </a:rPr>
              <a:t> for </a:t>
            </a:r>
            <a:r>
              <a:rPr lang="fr-FR" dirty="0" err="1">
                <a:solidFill>
                  <a:schemeClr val="dk1"/>
                </a:solidFill>
              </a:rPr>
              <a:t>testing</a:t>
            </a:r>
            <a:r>
              <a:rPr lang="fr-FR" dirty="0">
                <a:solidFill>
                  <a:schemeClr val="dk1"/>
                </a:solidFill>
              </a:rPr>
              <a:t> and </a:t>
            </a:r>
            <a:r>
              <a:rPr lang="fr-FR" dirty="0" err="1">
                <a:solidFill>
                  <a:schemeClr val="dk1"/>
                </a:solidFill>
              </a:rPr>
              <a:t>debugging</a:t>
            </a:r>
            <a:r>
              <a:rPr lang="fr-FR" dirty="0">
                <a:solidFill>
                  <a:schemeClr val="dk1"/>
                </a:solidFill>
              </a:rPr>
              <a:t>. More sources </a:t>
            </a:r>
            <a:r>
              <a:rPr lang="fr-FR" dirty="0" err="1">
                <a:solidFill>
                  <a:schemeClr val="dk1"/>
                </a:solidFill>
              </a:rPr>
              <a:t>may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added</a:t>
            </a:r>
            <a:r>
              <a:rPr lang="fr-FR" dirty="0">
                <a:solidFill>
                  <a:schemeClr val="dk1"/>
                </a:solidFill>
              </a:rPr>
              <a:t> over time</a:t>
            </a:r>
          </a:p>
          <a:p>
            <a:pPr marL="114300" lvl="0" indent="0"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Streaming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API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br>
              <a:rPr lang="fr-FR" b="1" dirty="0">
                <a:solidFill>
                  <a:srgbClr val="00B050"/>
                </a:solidFill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Flight(DEST_COUNTRY_NAME: String, ORIGIN_COUNTRY_NAME: String, count: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.parquet("/data/flight-data/parquet/2010-summary.parquet/")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flightsDF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spark.readStream.schema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.parquet("/data/flight-data/parquet/2010-summary.parquet/")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89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Streaming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API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br>
              <a:rPr lang="fr-FR" b="1" dirty="0">
                <a:solidFill>
                  <a:srgbClr val="00B050"/>
                </a:solidFill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flightsDF.as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[Flight]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originIsDestination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Flight):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flight_row.ORIGIN_COUNTRY_NAME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flight_row.DEST_COUNTRY_NAME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flights.filter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originIsDestination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=&gt;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x.DEST_COUNTRY_NAME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).count()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writeStream.queryName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device_counts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").format("memory").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98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Event-Time and </a:t>
            </a:r>
            <a:r>
              <a:rPr lang="fr-FR" dirty="0" err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Stateful</a:t>
            </a:r>
            <a:r>
              <a:rPr lang="fr-FR" dirty="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-FR" dirty="0" err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Processing</a:t>
            </a:r>
            <a:endParaRPr dirty="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26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Event time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an important topic to </a:t>
            </a:r>
            <a:r>
              <a:rPr lang="fr-FR" dirty="0" err="1">
                <a:solidFill>
                  <a:schemeClr val="dk1"/>
                </a:solidFill>
              </a:rPr>
              <a:t>cover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discretely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Spark’s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DStream</a:t>
            </a:r>
            <a:r>
              <a:rPr lang="fr-FR" dirty="0">
                <a:solidFill>
                  <a:schemeClr val="dk1"/>
                </a:solidFill>
              </a:rPr>
              <a:t> API </a:t>
            </a:r>
            <a:r>
              <a:rPr lang="fr-FR" dirty="0" err="1">
                <a:solidFill>
                  <a:schemeClr val="dk1"/>
                </a:solidFill>
              </a:rPr>
              <a:t>does</a:t>
            </a:r>
            <a:r>
              <a:rPr lang="fr-FR" dirty="0">
                <a:solidFill>
                  <a:schemeClr val="dk1"/>
                </a:solidFill>
              </a:rPr>
              <a:t> not support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information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respect to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-time. At a </a:t>
            </a:r>
            <a:r>
              <a:rPr lang="fr-FR" dirty="0" err="1">
                <a:solidFill>
                  <a:schemeClr val="dk1"/>
                </a:solidFill>
              </a:rPr>
              <a:t>higher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level</a:t>
            </a:r>
            <a:r>
              <a:rPr lang="fr-FR" dirty="0">
                <a:solidFill>
                  <a:schemeClr val="dk1"/>
                </a:solidFill>
              </a:rPr>
              <a:t>, in </a:t>
            </a:r>
            <a:r>
              <a:rPr lang="fr-FR" dirty="0" err="1">
                <a:solidFill>
                  <a:schemeClr val="dk1"/>
                </a:solidFill>
              </a:rPr>
              <a:t>stream-processing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systems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there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effectively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two</a:t>
            </a:r>
            <a:r>
              <a:rPr lang="fr-FR" dirty="0">
                <a:solidFill>
                  <a:schemeClr val="dk1"/>
                </a:solidFill>
              </a:rPr>
              <a:t> relevant times for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: the time at </a:t>
            </a:r>
            <a:r>
              <a:rPr lang="fr-FR" dirty="0" err="1">
                <a:solidFill>
                  <a:schemeClr val="dk1"/>
                </a:solidFill>
              </a:rPr>
              <a:t>which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actually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occurred</a:t>
            </a:r>
            <a:r>
              <a:rPr lang="fr-FR" dirty="0">
                <a:solidFill>
                  <a:schemeClr val="dk1"/>
                </a:solidFill>
              </a:rPr>
              <a:t> (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time), and the time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processed</a:t>
            </a:r>
            <a:r>
              <a:rPr lang="fr-FR" dirty="0">
                <a:solidFill>
                  <a:schemeClr val="dk1"/>
                </a:solidFill>
              </a:rPr>
              <a:t> or </a:t>
            </a:r>
            <a:r>
              <a:rPr lang="fr-FR" dirty="0" err="1">
                <a:solidFill>
                  <a:schemeClr val="dk1"/>
                </a:solidFill>
              </a:rPr>
              <a:t>reached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stream-processing</a:t>
            </a:r>
            <a:r>
              <a:rPr lang="fr-FR" dirty="0">
                <a:solidFill>
                  <a:schemeClr val="dk1"/>
                </a:solidFill>
              </a:rPr>
              <a:t> system (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time)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072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Event time</a:t>
            </a:r>
          </a:p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Event time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the time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embedded</a:t>
            </a:r>
            <a:r>
              <a:rPr lang="fr-FR" dirty="0">
                <a:solidFill>
                  <a:schemeClr val="dk1"/>
                </a:solidFill>
              </a:rPr>
              <a:t> in the data </a:t>
            </a:r>
            <a:r>
              <a:rPr lang="fr-FR" dirty="0" err="1">
                <a:solidFill>
                  <a:schemeClr val="dk1"/>
                </a:solidFill>
              </a:rPr>
              <a:t>itself</a:t>
            </a:r>
            <a:r>
              <a:rPr lang="fr-FR" dirty="0">
                <a:solidFill>
                  <a:schemeClr val="dk1"/>
                </a:solidFill>
              </a:rPr>
              <a:t>. It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most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often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though</a:t>
            </a:r>
            <a:r>
              <a:rPr lang="fr-FR" dirty="0">
                <a:solidFill>
                  <a:schemeClr val="dk1"/>
                </a:solidFill>
              </a:rPr>
              <a:t> not </a:t>
            </a:r>
            <a:r>
              <a:rPr lang="fr-FR" dirty="0" err="1">
                <a:solidFill>
                  <a:schemeClr val="dk1"/>
                </a:solidFill>
              </a:rPr>
              <a:t>required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, the time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an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actually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occurs</a:t>
            </a:r>
            <a:r>
              <a:rPr lang="fr-FR" dirty="0">
                <a:solidFill>
                  <a:schemeClr val="dk1"/>
                </a:solidFill>
              </a:rPr>
              <a:t>. This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important to use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provides</a:t>
            </a:r>
            <a:r>
              <a:rPr lang="fr-FR" dirty="0">
                <a:solidFill>
                  <a:schemeClr val="dk1"/>
                </a:solidFill>
              </a:rPr>
              <a:t> a more </a:t>
            </a:r>
            <a:r>
              <a:rPr lang="fr-FR" dirty="0" err="1">
                <a:solidFill>
                  <a:schemeClr val="dk1"/>
                </a:solidFill>
              </a:rPr>
              <a:t>robust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way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comparing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against</a:t>
            </a:r>
            <a:r>
              <a:rPr lang="fr-FR" dirty="0">
                <a:solidFill>
                  <a:schemeClr val="dk1"/>
                </a:solidFill>
              </a:rPr>
              <a:t> one </a:t>
            </a:r>
            <a:r>
              <a:rPr lang="fr-FR" dirty="0" err="1">
                <a:solidFill>
                  <a:schemeClr val="dk1"/>
                </a:solidFill>
              </a:rPr>
              <a:t>another</a:t>
            </a:r>
            <a:r>
              <a:rPr lang="fr-FR" dirty="0">
                <a:solidFill>
                  <a:schemeClr val="dk1"/>
                </a:solidFill>
              </a:rPr>
              <a:t>. The challenge </a:t>
            </a:r>
            <a:r>
              <a:rPr lang="fr-FR" dirty="0" err="1">
                <a:solidFill>
                  <a:schemeClr val="dk1"/>
                </a:solidFill>
              </a:rPr>
              <a:t>here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data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late</a:t>
            </a:r>
            <a:r>
              <a:rPr lang="fr-FR" dirty="0">
                <a:solidFill>
                  <a:schemeClr val="dk1"/>
                </a:solidFill>
              </a:rPr>
              <a:t> or out of </a:t>
            </a:r>
            <a:r>
              <a:rPr lang="fr-FR" dirty="0" err="1">
                <a:solidFill>
                  <a:schemeClr val="dk1"/>
                </a:solidFill>
              </a:rPr>
              <a:t>order</a:t>
            </a:r>
            <a:r>
              <a:rPr lang="fr-FR" dirty="0">
                <a:solidFill>
                  <a:schemeClr val="dk1"/>
                </a:solidFill>
              </a:rPr>
              <a:t>. This </a:t>
            </a:r>
            <a:r>
              <a:rPr lang="fr-FR" dirty="0" err="1">
                <a:solidFill>
                  <a:schemeClr val="dk1"/>
                </a:solidFill>
              </a:rPr>
              <a:t>means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stream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system must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able to </a:t>
            </a:r>
            <a:r>
              <a:rPr lang="fr-FR" dirty="0" err="1">
                <a:solidFill>
                  <a:schemeClr val="dk1"/>
                </a:solidFill>
              </a:rPr>
              <a:t>handle</a:t>
            </a:r>
            <a:r>
              <a:rPr lang="fr-FR" dirty="0">
                <a:solidFill>
                  <a:schemeClr val="dk1"/>
                </a:solidFill>
              </a:rPr>
              <a:t> out-of- </a:t>
            </a:r>
            <a:r>
              <a:rPr lang="fr-FR" dirty="0" err="1">
                <a:solidFill>
                  <a:schemeClr val="dk1"/>
                </a:solidFill>
              </a:rPr>
              <a:t>order</a:t>
            </a:r>
            <a:r>
              <a:rPr lang="fr-FR" dirty="0">
                <a:solidFill>
                  <a:schemeClr val="dk1"/>
                </a:solidFill>
              </a:rPr>
              <a:t> or </a:t>
            </a:r>
            <a:r>
              <a:rPr lang="fr-FR" dirty="0" err="1">
                <a:solidFill>
                  <a:schemeClr val="dk1"/>
                </a:solidFill>
              </a:rPr>
              <a:t>late</a:t>
            </a:r>
            <a:r>
              <a:rPr lang="fr-FR" dirty="0">
                <a:solidFill>
                  <a:schemeClr val="dk1"/>
                </a:solidFill>
              </a:rPr>
              <a:t> data.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4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Processing</a:t>
            </a:r>
            <a:r>
              <a:rPr lang="fr-FR" b="1" dirty="0">
                <a:solidFill>
                  <a:srgbClr val="00B050"/>
                </a:solidFill>
              </a:rPr>
              <a:t> time</a:t>
            </a:r>
          </a:p>
          <a:p>
            <a:pPr lvl="0">
              <a:spcBef>
                <a:spcPts val="1600"/>
              </a:spcBef>
            </a:pP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time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the time at </a:t>
            </a:r>
            <a:r>
              <a:rPr lang="fr-FR" dirty="0" err="1">
                <a:solidFill>
                  <a:schemeClr val="dk1"/>
                </a:solidFill>
              </a:rPr>
              <a:t>which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stream-processing</a:t>
            </a:r>
            <a:r>
              <a:rPr lang="fr-FR" dirty="0">
                <a:solidFill>
                  <a:schemeClr val="dk1"/>
                </a:solidFill>
              </a:rPr>
              <a:t> system </a:t>
            </a:r>
            <a:r>
              <a:rPr lang="fr-FR" dirty="0" err="1">
                <a:solidFill>
                  <a:schemeClr val="dk1"/>
                </a:solidFill>
              </a:rPr>
              <a:t>actually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receives</a:t>
            </a:r>
            <a:r>
              <a:rPr lang="fr-FR" dirty="0">
                <a:solidFill>
                  <a:schemeClr val="dk1"/>
                </a:solidFill>
              </a:rPr>
              <a:t> data. This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usually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less</a:t>
            </a:r>
            <a:r>
              <a:rPr lang="fr-FR" dirty="0">
                <a:solidFill>
                  <a:schemeClr val="dk1"/>
                </a:solidFill>
              </a:rPr>
              <a:t> important </a:t>
            </a:r>
            <a:r>
              <a:rPr lang="fr-FR" dirty="0" err="1">
                <a:solidFill>
                  <a:schemeClr val="dk1"/>
                </a:solidFill>
              </a:rPr>
              <a:t>than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time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largely</a:t>
            </a:r>
            <a:r>
              <a:rPr lang="fr-FR" dirty="0">
                <a:solidFill>
                  <a:schemeClr val="dk1"/>
                </a:solidFill>
              </a:rPr>
              <a:t> an </a:t>
            </a:r>
            <a:r>
              <a:rPr lang="fr-FR" dirty="0" err="1">
                <a:solidFill>
                  <a:schemeClr val="dk1"/>
                </a:solidFill>
              </a:rPr>
              <a:t>implementation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detail</a:t>
            </a:r>
            <a:r>
              <a:rPr lang="fr-FR" dirty="0">
                <a:solidFill>
                  <a:schemeClr val="dk1"/>
                </a:solidFill>
              </a:rPr>
              <a:t>. This </a:t>
            </a:r>
            <a:r>
              <a:rPr lang="fr-FR" dirty="0" err="1">
                <a:solidFill>
                  <a:schemeClr val="dk1"/>
                </a:solidFill>
              </a:rPr>
              <a:t>can’t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out of </a:t>
            </a:r>
            <a:r>
              <a:rPr lang="fr-FR" dirty="0" err="1">
                <a:solidFill>
                  <a:schemeClr val="dk1"/>
                </a:solidFill>
              </a:rPr>
              <a:t>order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it’s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property</a:t>
            </a:r>
            <a:r>
              <a:rPr lang="fr-FR" dirty="0">
                <a:solidFill>
                  <a:schemeClr val="dk1"/>
                </a:solidFill>
              </a:rPr>
              <a:t> of the streaming system at a certain time (not an </a:t>
            </a:r>
            <a:r>
              <a:rPr lang="fr-FR" dirty="0" err="1">
                <a:solidFill>
                  <a:schemeClr val="dk1"/>
                </a:solidFill>
              </a:rPr>
              <a:t>external</a:t>
            </a:r>
            <a:r>
              <a:rPr lang="fr-FR" dirty="0">
                <a:solidFill>
                  <a:schemeClr val="dk1"/>
                </a:solidFill>
              </a:rPr>
              <a:t> system </a:t>
            </a:r>
            <a:r>
              <a:rPr lang="fr-FR" dirty="0" err="1">
                <a:solidFill>
                  <a:schemeClr val="dk1"/>
                </a:solidFill>
              </a:rPr>
              <a:t>like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time).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43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endParaRPr lang="fr-FR" b="1" dirty="0">
              <a:solidFill>
                <a:srgbClr val="00B050"/>
              </a:solidFill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Event-Time Basics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working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time, </a:t>
            </a:r>
            <a:r>
              <a:rPr lang="fr-FR" dirty="0" err="1">
                <a:solidFill>
                  <a:schemeClr val="dk1"/>
                </a:solidFill>
              </a:rPr>
              <a:t>it’s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just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another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column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, and </a:t>
            </a:r>
            <a:r>
              <a:rPr lang="fr-FR" dirty="0" err="1">
                <a:solidFill>
                  <a:schemeClr val="dk1"/>
                </a:solidFill>
              </a:rPr>
              <a:t>that’s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really</a:t>
            </a:r>
            <a:r>
              <a:rPr lang="fr-FR" dirty="0">
                <a:solidFill>
                  <a:schemeClr val="dk1"/>
                </a:solidFill>
              </a:rPr>
              <a:t> all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concern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ourselves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;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simply</a:t>
            </a:r>
            <a:r>
              <a:rPr lang="fr-FR" dirty="0">
                <a:solidFill>
                  <a:schemeClr val="dk1"/>
                </a:solidFill>
              </a:rPr>
              <a:t> use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column</a:t>
            </a:r>
            <a:r>
              <a:rPr lang="fr-FR" dirty="0">
                <a:solidFill>
                  <a:schemeClr val="dk1"/>
                </a:solidFill>
              </a:rPr>
              <a:t>, as </a:t>
            </a:r>
            <a:r>
              <a:rPr lang="fr-FR" dirty="0" err="1">
                <a:solidFill>
                  <a:schemeClr val="dk1"/>
                </a:solidFill>
              </a:rPr>
              <a:t>demonstrated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here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90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Streaming </a:t>
            </a:r>
            <a:r>
              <a:rPr lang="fr-FR" dirty="0" err="1">
                <a:solidFill>
                  <a:srgbClr val="4A86E8"/>
                </a:solidFill>
              </a:rPr>
              <a:t>Dataset</a:t>
            </a:r>
            <a:r>
              <a:rPr lang="fr-FR" dirty="0">
                <a:solidFill>
                  <a:srgbClr val="4A86E8"/>
                </a:solidFill>
              </a:rPr>
              <a:t> API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spark.read.json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("/data/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-data") 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streaming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static.schema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maxFilesPerTrigger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10)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("/data/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-data")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03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endParaRPr lang="fr-FR" b="1" dirty="0">
              <a:solidFill>
                <a:srgbClr val="00B050"/>
              </a:solidFill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Event-Time Basics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In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there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two</a:t>
            </a:r>
            <a:r>
              <a:rPr lang="fr-FR" dirty="0">
                <a:solidFill>
                  <a:schemeClr val="dk1"/>
                </a:solidFill>
              </a:rPr>
              <a:t> time-</a:t>
            </a:r>
            <a:r>
              <a:rPr lang="fr-FR" dirty="0" err="1">
                <a:solidFill>
                  <a:schemeClr val="dk1"/>
                </a:solidFill>
              </a:rPr>
              <a:t>based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columns</a:t>
            </a:r>
            <a:r>
              <a:rPr lang="fr-FR" dirty="0">
                <a:solidFill>
                  <a:schemeClr val="dk1"/>
                </a:solidFill>
              </a:rPr>
              <a:t>. The </a:t>
            </a:r>
            <a:r>
              <a:rPr lang="fr-FR" dirty="0" err="1">
                <a:solidFill>
                  <a:schemeClr val="dk1"/>
                </a:solidFill>
              </a:rPr>
              <a:t>Creation_Time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column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defines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an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created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whereas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Arrival_Time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defines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an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hit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servers </a:t>
            </a:r>
            <a:r>
              <a:rPr lang="fr-FR" dirty="0" err="1">
                <a:solidFill>
                  <a:schemeClr val="dk1"/>
                </a:solidFill>
              </a:rPr>
              <a:t>somewhere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upstream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use </a:t>
            </a:r>
            <a:r>
              <a:rPr lang="fr-FR" dirty="0" err="1">
                <a:solidFill>
                  <a:schemeClr val="dk1"/>
                </a:solidFill>
              </a:rPr>
              <a:t>Creation_Time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chapter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27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endParaRPr lang="fr-FR" b="1" dirty="0">
              <a:solidFill>
                <a:srgbClr val="00B050"/>
              </a:solidFill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The first </a:t>
            </a:r>
            <a:r>
              <a:rPr lang="fr-FR" dirty="0" err="1">
                <a:solidFill>
                  <a:schemeClr val="dk1"/>
                </a:solidFill>
              </a:rPr>
              <a:t>step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-time </a:t>
            </a:r>
            <a:r>
              <a:rPr lang="fr-FR" dirty="0" err="1">
                <a:solidFill>
                  <a:schemeClr val="dk1"/>
                </a:solidFill>
              </a:rPr>
              <a:t>analysis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convert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timestamp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column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proper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SQL </a:t>
            </a:r>
            <a:r>
              <a:rPr lang="fr-FR" dirty="0" err="1">
                <a:solidFill>
                  <a:schemeClr val="dk1"/>
                </a:solidFill>
              </a:rPr>
              <a:t>timestamp</a:t>
            </a:r>
            <a:r>
              <a:rPr lang="fr-FR" dirty="0">
                <a:solidFill>
                  <a:schemeClr val="dk1"/>
                </a:solidFill>
              </a:rPr>
              <a:t> type. Our </a:t>
            </a:r>
            <a:r>
              <a:rPr lang="fr-FR" dirty="0" err="1">
                <a:solidFill>
                  <a:schemeClr val="dk1"/>
                </a:solidFill>
              </a:rPr>
              <a:t>current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column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unixtime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nanoseconds</a:t>
            </a:r>
            <a:r>
              <a:rPr lang="fr-FR" dirty="0">
                <a:solidFill>
                  <a:schemeClr val="dk1"/>
                </a:solidFill>
              </a:rPr>
              <a:t> (</a:t>
            </a:r>
            <a:r>
              <a:rPr lang="fr-FR" dirty="0" err="1">
                <a:solidFill>
                  <a:schemeClr val="dk1"/>
                </a:solidFill>
              </a:rPr>
              <a:t>represented</a:t>
            </a:r>
            <a:r>
              <a:rPr lang="fr-FR" dirty="0">
                <a:solidFill>
                  <a:schemeClr val="dk1"/>
                </a:solidFill>
              </a:rPr>
              <a:t> as a long), </a:t>
            </a:r>
            <a:r>
              <a:rPr lang="fr-FR" dirty="0" err="1">
                <a:solidFill>
                  <a:schemeClr val="dk1"/>
                </a:solidFill>
              </a:rPr>
              <a:t>therefore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we’re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going</a:t>
            </a:r>
            <a:r>
              <a:rPr lang="fr-FR" dirty="0">
                <a:solidFill>
                  <a:schemeClr val="dk1"/>
                </a:solidFill>
              </a:rPr>
              <a:t> to have to do a </a:t>
            </a:r>
            <a:r>
              <a:rPr lang="fr-FR" dirty="0" err="1">
                <a:solidFill>
                  <a:schemeClr val="dk1"/>
                </a:solidFill>
              </a:rPr>
              <a:t>little</a:t>
            </a:r>
            <a:r>
              <a:rPr lang="fr-FR" dirty="0">
                <a:solidFill>
                  <a:schemeClr val="dk1"/>
                </a:solidFill>
              </a:rPr>
              <a:t> manipulation to </a:t>
            </a:r>
            <a:r>
              <a:rPr lang="fr-FR" dirty="0" err="1">
                <a:solidFill>
                  <a:schemeClr val="dk1"/>
                </a:solidFill>
              </a:rPr>
              <a:t>get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proper</a:t>
            </a:r>
            <a:r>
              <a:rPr lang="fr-FR" dirty="0">
                <a:solidFill>
                  <a:schemeClr val="dk1"/>
                </a:solidFill>
              </a:rPr>
              <a:t> format: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21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</a:pPr>
            <a:r>
              <a:rPr lang="fr-FR" dirty="0" err="1">
                <a:solidFill>
                  <a:schemeClr val="dk1"/>
                </a:solidFill>
              </a:rPr>
              <a:t>Where</a:t>
            </a:r>
            <a:r>
              <a:rPr lang="fr-FR" dirty="0">
                <a:solidFill>
                  <a:schemeClr val="dk1"/>
                </a:solidFill>
              </a:rPr>
              <a:t> Data Is Read and </a:t>
            </a:r>
            <a:r>
              <a:rPr lang="fr-FR" dirty="0" err="1">
                <a:solidFill>
                  <a:schemeClr val="dk1"/>
                </a:solidFill>
              </a:rPr>
              <a:t>Written</a:t>
            </a:r>
            <a:r>
              <a:rPr lang="fr-FR" dirty="0">
                <a:solidFill>
                  <a:schemeClr val="dk1"/>
                </a:solidFill>
              </a:rPr>
              <a:t> (Sources and </a:t>
            </a:r>
            <a:r>
              <a:rPr lang="fr-FR" dirty="0" err="1">
                <a:solidFill>
                  <a:schemeClr val="dk1"/>
                </a:solidFill>
              </a:rPr>
              <a:t>Sinks</a:t>
            </a:r>
            <a:r>
              <a:rPr lang="fr-FR" dirty="0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1600"/>
              </a:spcBef>
            </a:pP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supports </a:t>
            </a:r>
            <a:r>
              <a:rPr lang="fr-FR" dirty="0" err="1">
                <a:solidFill>
                  <a:schemeClr val="dk1"/>
                </a:solidFill>
              </a:rPr>
              <a:t>several</a:t>
            </a:r>
            <a:r>
              <a:rPr lang="fr-FR" dirty="0">
                <a:solidFill>
                  <a:schemeClr val="dk1"/>
                </a:solidFill>
              </a:rPr>
              <a:t> production sources and </a:t>
            </a:r>
            <a:r>
              <a:rPr lang="fr-FR" dirty="0" err="1">
                <a:solidFill>
                  <a:schemeClr val="dk1"/>
                </a:solidFill>
              </a:rPr>
              <a:t>sinks</a:t>
            </a:r>
            <a:r>
              <a:rPr lang="fr-FR" dirty="0">
                <a:solidFill>
                  <a:schemeClr val="dk1"/>
                </a:solidFill>
              </a:rPr>
              <a:t> (files and Apache Kafka), as </a:t>
            </a:r>
            <a:r>
              <a:rPr lang="fr-FR" dirty="0" err="1">
                <a:solidFill>
                  <a:schemeClr val="dk1"/>
                </a:solidFill>
              </a:rPr>
              <a:t>well</a:t>
            </a:r>
            <a:r>
              <a:rPr lang="fr-FR" dirty="0">
                <a:solidFill>
                  <a:schemeClr val="dk1"/>
                </a:solidFill>
              </a:rPr>
              <a:t> as </a:t>
            </a:r>
            <a:r>
              <a:rPr lang="fr-FR" dirty="0" err="1">
                <a:solidFill>
                  <a:schemeClr val="dk1"/>
                </a:solidFill>
              </a:rPr>
              <a:t>some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debugging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tools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like</a:t>
            </a:r>
            <a:r>
              <a:rPr lang="fr-FR" dirty="0">
                <a:solidFill>
                  <a:schemeClr val="dk1"/>
                </a:solidFill>
              </a:rPr>
              <a:t> the memory table 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mentioned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these</a:t>
            </a:r>
            <a:r>
              <a:rPr lang="fr-FR" dirty="0">
                <a:solidFill>
                  <a:schemeClr val="dk1"/>
                </a:solidFill>
              </a:rPr>
              <a:t> at the </a:t>
            </a:r>
            <a:r>
              <a:rPr lang="fr-FR" dirty="0" err="1">
                <a:solidFill>
                  <a:schemeClr val="dk1"/>
                </a:solidFill>
              </a:rPr>
              <a:t>beginning</a:t>
            </a:r>
            <a:r>
              <a:rPr lang="fr-FR" dirty="0">
                <a:solidFill>
                  <a:schemeClr val="dk1"/>
                </a:solidFill>
              </a:rPr>
              <a:t> of the </a:t>
            </a:r>
            <a:r>
              <a:rPr lang="fr-FR" dirty="0" err="1">
                <a:solidFill>
                  <a:schemeClr val="dk1"/>
                </a:solidFill>
              </a:rPr>
              <a:t>chapter</a:t>
            </a:r>
            <a:r>
              <a:rPr lang="fr-FR" dirty="0">
                <a:solidFill>
                  <a:schemeClr val="dk1"/>
                </a:solidFill>
              </a:rPr>
              <a:t>, but </a:t>
            </a:r>
            <a:r>
              <a:rPr lang="fr-FR" dirty="0" err="1">
                <a:solidFill>
                  <a:schemeClr val="dk1"/>
                </a:solidFill>
              </a:rPr>
              <a:t>now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let’s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cover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details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one.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068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withEventTime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streaming.selectExpr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"*",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double)/1000000000 as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02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  <p:pic>
        <p:nvPicPr>
          <p:cNvPr id="2049" name="Picture 1" descr="page366image54545248">
            <a:extLst>
              <a:ext uri="{FF2B5EF4-FFF2-40B4-BE49-F238E27FC236}">
                <a16:creationId xmlns:a16="http://schemas.microsoft.com/office/drawing/2014/main" id="{C2F6D685-3195-754B-A3B4-DD800747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3" y="1054790"/>
            <a:ext cx="5640937" cy="32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83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col}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withEventTime.groupBy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"), "10 minutes")).count()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events_per_window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.format("memory")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718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	    |count|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|[2015-02-23 10:40:00.0,2015-02-23 10:50:00.0]|11035|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|[2015-02-24 11:50:00.0,2015-02-24 12:00:00.0]|18854|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|[2015-02-23 13:40:00.0,2015-02-23 13:50:00.0]|20870|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|[2015-02-23 11:20:00.0,2015-02-23 11:30:00.0]|9392 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715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events_per_window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lvl="0" indent="0">
              <a:spcBef>
                <a:spcPts val="1600"/>
              </a:spcBef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Notice how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actually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type).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the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end times of 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particular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66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col}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withEventTime.groupBy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"), "10 minutes"), "User").count()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events_per_window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.format("memory")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138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Slinding</a:t>
            </a:r>
            <a:r>
              <a:rPr lang="fr-FR" b="1" dirty="0">
                <a:solidFill>
                  <a:srgbClr val="00B050"/>
                </a:solidFill>
              </a:rPr>
              <a:t> Windows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In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example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have 10-minute </a:t>
            </a:r>
            <a:r>
              <a:rPr lang="fr-FR" dirty="0" err="1">
                <a:solidFill>
                  <a:schemeClr val="dk1"/>
                </a:solidFill>
              </a:rPr>
              <a:t>windows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starting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every</a:t>
            </a:r>
            <a:r>
              <a:rPr lang="fr-FR" dirty="0">
                <a:solidFill>
                  <a:schemeClr val="dk1"/>
                </a:solidFill>
              </a:rPr>
              <a:t> five minutes. </a:t>
            </a:r>
            <a:r>
              <a:rPr lang="fr-FR" dirty="0" err="1">
                <a:solidFill>
                  <a:schemeClr val="dk1"/>
                </a:solidFill>
              </a:rPr>
              <a:t>Therefore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fall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two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different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windows</a:t>
            </a:r>
            <a:r>
              <a:rPr lang="fr-FR" dirty="0">
                <a:solidFill>
                  <a:schemeClr val="dk1"/>
                </a:solidFill>
              </a:rPr>
              <a:t>. You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tweak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further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according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needs</a:t>
            </a:r>
            <a:r>
              <a:rPr lang="fr-FR" dirty="0">
                <a:solidFill>
                  <a:schemeClr val="dk1"/>
                </a:solidFill>
              </a:rPr>
              <a:t>: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810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col}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withEventTime.groupBy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"), "10 minutes", "5 minutes"))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events_per_window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.format("memory")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7121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	    |count|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|[2015-02-23 14:15:00.0,2015-02-23 14:25:00.0]|40375|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|[2015-02-24 11:50:00.0,2015-02-24 12:00:00.0]|56549|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|[2015-02-24 11:45:00.0,2015-02-24 11:55:00.0]|51898|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|[2015-02-23 10:40:00.0,2015-02-23 10:50:00.0]|33200|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40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Handling </a:t>
            </a:r>
            <a:r>
              <a:rPr lang="fr-FR" dirty="0" err="1">
                <a:solidFill>
                  <a:srgbClr val="4A86E8"/>
                </a:solidFill>
              </a:rPr>
              <a:t>Late</a:t>
            </a:r>
            <a:r>
              <a:rPr lang="fr-FR" dirty="0">
                <a:solidFill>
                  <a:srgbClr val="4A86E8"/>
                </a:solidFill>
              </a:rPr>
              <a:t> Data </a:t>
            </a:r>
            <a:r>
              <a:rPr lang="fr-FR" dirty="0" err="1">
                <a:solidFill>
                  <a:srgbClr val="4A86E8"/>
                </a:solidFill>
              </a:rPr>
              <a:t>with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Watermark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WaterMark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The </a:t>
            </a:r>
            <a:r>
              <a:rPr lang="fr-FR" dirty="0" err="1">
                <a:solidFill>
                  <a:schemeClr val="dk1"/>
                </a:solidFill>
              </a:rPr>
              <a:t>preceding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examples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great</a:t>
            </a:r>
            <a:r>
              <a:rPr lang="fr-FR" dirty="0">
                <a:solidFill>
                  <a:schemeClr val="dk1"/>
                </a:solidFill>
              </a:rPr>
              <a:t>, but </a:t>
            </a:r>
            <a:r>
              <a:rPr lang="fr-FR" dirty="0" err="1">
                <a:solidFill>
                  <a:schemeClr val="dk1"/>
                </a:solidFill>
              </a:rPr>
              <a:t>they</a:t>
            </a:r>
            <a:r>
              <a:rPr lang="fr-FR" dirty="0">
                <a:solidFill>
                  <a:schemeClr val="dk1"/>
                </a:solidFill>
              </a:rPr>
              <a:t> have a </a:t>
            </a:r>
            <a:r>
              <a:rPr lang="fr-FR" dirty="0" err="1">
                <a:solidFill>
                  <a:schemeClr val="dk1"/>
                </a:solidFill>
              </a:rPr>
              <a:t>flaw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never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specified</a:t>
            </a:r>
            <a:r>
              <a:rPr lang="fr-FR" dirty="0">
                <a:solidFill>
                  <a:schemeClr val="dk1"/>
                </a:solidFill>
              </a:rPr>
              <a:t> how </a:t>
            </a:r>
            <a:r>
              <a:rPr lang="fr-FR" dirty="0" err="1">
                <a:solidFill>
                  <a:schemeClr val="dk1"/>
                </a:solidFill>
              </a:rPr>
              <a:t>late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expect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data. This </a:t>
            </a:r>
            <a:r>
              <a:rPr lang="fr-FR" dirty="0" err="1">
                <a:solidFill>
                  <a:schemeClr val="dk1"/>
                </a:solidFill>
              </a:rPr>
              <a:t>means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going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store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intermediate</a:t>
            </a:r>
            <a:r>
              <a:rPr lang="fr-FR" dirty="0">
                <a:solidFill>
                  <a:schemeClr val="dk1"/>
                </a:solidFill>
              </a:rPr>
              <a:t> data </a:t>
            </a:r>
            <a:r>
              <a:rPr lang="fr-FR" dirty="0" err="1">
                <a:solidFill>
                  <a:schemeClr val="dk1"/>
                </a:solidFill>
              </a:rPr>
              <a:t>forever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never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specified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watermark</a:t>
            </a:r>
            <a:r>
              <a:rPr lang="fr-FR" dirty="0">
                <a:solidFill>
                  <a:schemeClr val="dk1"/>
                </a:solidFill>
              </a:rPr>
              <a:t>, or a time at </a:t>
            </a:r>
            <a:r>
              <a:rPr lang="fr-FR" dirty="0" err="1">
                <a:solidFill>
                  <a:schemeClr val="dk1"/>
                </a:solidFill>
              </a:rPr>
              <a:t>which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don’t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expect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any</a:t>
            </a:r>
            <a:r>
              <a:rPr lang="fr-FR" dirty="0">
                <a:solidFill>
                  <a:schemeClr val="dk1"/>
                </a:solidFill>
              </a:rPr>
              <a:t> more data. This </a:t>
            </a:r>
            <a:r>
              <a:rPr lang="fr-FR" dirty="0" err="1">
                <a:solidFill>
                  <a:schemeClr val="dk1"/>
                </a:solidFill>
              </a:rPr>
              <a:t>applies</a:t>
            </a:r>
            <a:r>
              <a:rPr lang="fr-FR" dirty="0">
                <a:solidFill>
                  <a:schemeClr val="dk1"/>
                </a:solidFill>
              </a:rPr>
              <a:t> to all </a:t>
            </a:r>
            <a:r>
              <a:rPr lang="fr-FR" dirty="0" err="1">
                <a:solidFill>
                  <a:schemeClr val="dk1"/>
                </a:solidFill>
              </a:rPr>
              <a:t>stateful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operates</a:t>
            </a:r>
            <a:r>
              <a:rPr lang="fr-FR" dirty="0">
                <a:solidFill>
                  <a:schemeClr val="dk1"/>
                </a:solidFill>
              </a:rPr>
              <a:t> on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time.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must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watermark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order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age</a:t>
            </a:r>
            <a:r>
              <a:rPr lang="fr-FR" dirty="0">
                <a:solidFill>
                  <a:schemeClr val="dk1"/>
                </a:solidFill>
              </a:rPr>
              <a:t>-out data in the </a:t>
            </a:r>
            <a:r>
              <a:rPr lang="fr-FR" dirty="0" err="1">
                <a:solidFill>
                  <a:schemeClr val="dk1"/>
                </a:solidFill>
              </a:rPr>
              <a:t>stream</a:t>
            </a:r>
            <a:r>
              <a:rPr lang="fr-FR" dirty="0">
                <a:solidFill>
                  <a:schemeClr val="dk1"/>
                </a:solidFill>
              </a:rPr>
              <a:t> (and, </a:t>
            </a:r>
            <a:r>
              <a:rPr lang="fr-FR" dirty="0" err="1">
                <a:solidFill>
                  <a:schemeClr val="dk1"/>
                </a:solidFill>
              </a:rPr>
              <a:t>therefore</a:t>
            </a:r>
            <a:r>
              <a:rPr lang="fr-FR" dirty="0">
                <a:solidFill>
                  <a:schemeClr val="dk1"/>
                </a:solidFill>
              </a:rPr>
              <a:t>, state) </a:t>
            </a:r>
            <a:r>
              <a:rPr lang="fr-FR" dirty="0" err="1">
                <a:solidFill>
                  <a:schemeClr val="dk1"/>
                </a:solidFill>
              </a:rPr>
              <a:t>so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don’t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overwhelm</a:t>
            </a:r>
            <a:r>
              <a:rPr lang="fr-FR" dirty="0">
                <a:solidFill>
                  <a:schemeClr val="dk1"/>
                </a:solidFill>
              </a:rPr>
              <a:t> the system over a long </a:t>
            </a:r>
            <a:r>
              <a:rPr lang="fr-FR" dirty="0" err="1">
                <a:solidFill>
                  <a:schemeClr val="dk1"/>
                </a:solidFill>
              </a:rPr>
              <a:t>period</a:t>
            </a:r>
            <a:r>
              <a:rPr lang="fr-FR" dirty="0">
                <a:solidFill>
                  <a:schemeClr val="dk1"/>
                </a:solidFill>
              </a:rPr>
              <a:t> of time.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98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File source and </a:t>
            </a:r>
            <a:r>
              <a:rPr lang="fr-FR" b="1" dirty="0" err="1">
                <a:solidFill>
                  <a:srgbClr val="00B050"/>
                </a:solidFill>
              </a:rPr>
              <a:t>sink</a:t>
            </a:r>
            <a:endParaRPr lang="fr-FR" b="1" dirty="0">
              <a:solidFill>
                <a:srgbClr val="00B050"/>
              </a:solidFill>
            </a:endParaRPr>
          </a:p>
          <a:p>
            <a:pPr lvl="0">
              <a:spcBef>
                <a:spcPts val="1600"/>
              </a:spcBef>
            </a:pPr>
            <a:r>
              <a:rPr lang="fr-FR" dirty="0" err="1">
                <a:solidFill>
                  <a:schemeClr val="dk1"/>
                </a:solidFill>
              </a:rPr>
              <a:t>Probably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simplest</a:t>
            </a:r>
            <a:r>
              <a:rPr lang="fr-FR" dirty="0">
                <a:solidFill>
                  <a:schemeClr val="dk1"/>
                </a:solidFill>
              </a:rPr>
              <a:t> source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think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the simple file source. </a:t>
            </a:r>
            <a:r>
              <a:rPr lang="fr-FR" dirty="0" err="1">
                <a:solidFill>
                  <a:schemeClr val="dk1"/>
                </a:solidFill>
              </a:rPr>
              <a:t>It’s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easy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reason</a:t>
            </a:r>
            <a:r>
              <a:rPr lang="fr-FR" dirty="0">
                <a:solidFill>
                  <a:schemeClr val="dk1"/>
                </a:solidFill>
              </a:rPr>
              <a:t> about and </a:t>
            </a:r>
            <a:r>
              <a:rPr lang="fr-FR" dirty="0" err="1">
                <a:solidFill>
                  <a:schemeClr val="dk1"/>
                </a:solidFill>
              </a:rPr>
              <a:t>understand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While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essentially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any</a:t>
            </a:r>
            <a:r>
              <a:rPr lang="fr-FR" dirty="0">
                <a:solidFill>
                  <a:schemeClr val="dk1"/>
                </a:solidFill>
              </a:rPr>
              <a:t> file source </a:t>
            </a:r>
            <a:r>
              <a:rPr lang="fr-FR" dirty="0" err="1">
                <a:solidFill>
                  <a:schemeClr val="dk1"/>
                </a:solidFill>
              </a:rPr>
              <a:t>should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work</a:t>
            </a:r>
            <a:r>
              <a:rPr lang="fr-FR" dirty="0">
                <a:solidFill>
                  <a:schemeClr val="dk1"/>
                </a:solidFill>
              </a:rPr>
              <a:t>, the </a:t>
            </a:r>
            <a:r>
              <a:rPr lang="fr-FR" dirty="0" err="1">
                <a:solidFill>
                  <a:schemeClr val="dk1"/>
                </a:solidFill>
              </a:rPr>
              <a:t>ones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in practice are Parquet, </a:t>
            </a:r>
            <a:r>
              <a:rPr lang="fr-FR" dirty="0" err="1">
                <a:solidFill>
                  <a:schemeClr val="dk1"/>
                </a:solidFill>
              </a:rPr>
              <a:t>text</a:t>
            </a:r>
            <a:r>
              <a:rPr lang="fr-FR" dirty="0">
                <a:solidFill>
                  <a:schemeClr val="dk1"/>
                </a:solidFill>
              </a:rPr>
              <a:t>, JSON, and CSV.</a:t>
            </a:r>
          </a:p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The </a:t>
            </a:r>
            <a:r>
              <a:rPr lang="fr-FR" dirty="0" err="1">
                <a:solidFill>
                  <a:schemeClr val="dk1"/>
                </a:solidFill>
              </a:rPr>
              <a:t>only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difference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between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using</a:t>
            </a:r>
            <a:r>
              <a:rPr lang="fr-FR" dirty="0">
                <a:solidFill>
                  <a:schemeClr val="dk1"/>
                </a:solidFill>
              </a:rPr>
              <a:t> the file source/</a:t>
            </a:r>
            <a:r>
              <a:rPr lang="fr-FR" dirty="0" err="1">
                <a:solidFill>
                  <a:schemeClr val="dk1"/>
                </a:solidFill>
              </a:rPr>
              <a:t>sink</a:t>
            </a:r>
            <a:r>
              <a:rPr lang="fr-FR" dirty="0">
                <a:solidFill>
                  <a:schemeClr val="dk1"/>
                </a:solidFill>
              </a:rPr>
              <a:t> and </a:t>
            </a:r>
            <a:r>
              <a:rPr lang="fr-FR" dirty="0" err="1">
                <a:solidFill>
                  <a:schemeClr val="dk1"/>
                </a:solidFill>
              </a:rPr>
              <a:t>Spark’s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static</a:t>
            </a:r>
            <a:r>
              <a:rPr lang="fr-FR" dirty="0">
                <a:solidFill>
                  <a:schemeClr val="dk1"/>
                </a:solidFill>
              </a:rPr>
              <a:t> file source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streaming,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control the </a:t>
            </a:r>
            <a:r>
              <a:rPr lang="fr-FR" dirty="0" err="1">
                <a:solidFill>
                  <a:schemeClr val="dk1"/>
                </a:solidFill>
              </a:rPr>
              <a:t>number</a:t>
            </a:r>
            <a:r>
              <a:rPr lang="fr-FR" dirty="0">
                <a:solidFill>
                  <a:schemeClr val="dk1"/>
                </a:solidFill>
              </a:rPr>
              <a:t> of files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read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during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trigger via the </a:t>
            </a:r>
            <a:r>
              <a:rPr lang="fr-FR" dirty="0" err="1">
                <a:solidFill>
                  <a:srgbClr val="00B050"/>
                </a:solidFill>
              </a:rPr>
              <a:t>maxFilesPerTrigger</a:t>
            </a:r>
            <a:r>
              <a:rPr lang="fr-FR" dirty="0">
                <a:solidFill>
                  <a:schemeClr val="dk1"/>
                </a:solidFill>
              </a:rPr>
              <a:t> option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saw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earlier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6821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Handling </a:t>
            </a:r>
            <a:r>
              <a:rPr lang="fr-FR" dirty="0" err="1">
                <a:solidFill>
                  <a:srgbClr val="4A86E8"/>
                </a:solidFill>
              </a:rPr>
              <a:t>Late</a:t>
            </a:r>
            <a:r>
              <a:rPr lang="fr-FR" dirty="0">
                <a:solidFill>
                  <a:srgbClr val="4A86E8"/>
                </a:solidFill>
              </a:rPr>
              <a:t> Data </a:t>
            </a:r>
            <a:r>
              <a:rPr lang="fr-FR" dirty="0" err="1">
                <a:solidFill>
                  <a:srgbClr val="4A86E8"/>
                </a:solidFill>
              </a:rPr>
              <a:t>with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Watermark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31179"/>
            <a:ext cx="8520600" cy="3954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Concretely</a:t>
            </a:r>
            <a:r>
              <a:rPr lang="fr-FR" dirty="0">
                <a:solidFill>
                  <a:schemeClr val="dk1"/>
                </a:solidFill>
              </a:rPr>
              <a:t>, a </a:t>
            </a:r>
            <a:r>
              <a:rPr lang="fr-FR" dirty="0" err="1">
                <a:solidFill>
                  <a:schemeClr val="dk1"/>
                </a:solidFill>
              </a:rPr>
              <a:t>watermark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an </a:t>
            </a:r>
            <a:r>
              <a:rPr lang="fr-FR" dirty="0" err="1">
                <a:solidFill>
                  <a:schemeClr val="dk1"/>
                </a:solidFill>
              </a:rPr>
              <a:t>amount</a:t>
            </a:r>
            <a:r>
              <a:rPr lang="fr-FR" dirty="0">
                <a:solidFill>
                  <a:schemeClr val="dk1"/>
                </a:solidFill>
              </a:rPr>
              <a:t> of time </a:t>
            </a:r>
            <a:r>
              <a:rPr lang="fr-FR" dirty="0" err="1">
                <a:solidFill>
                  <a:schemeClr val="dk1"/>
                </a:solidFill>
              </a:rPr>
              <a:t>following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given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or set of </a:t>
            </a:r>
            <a:r>
              <a:rPr lang="fr-FR" dirty="0" err="1">
                <a:solidFill>
                  <a:schemeClr val="dk1"/>
                </a:solidFill>
              </a:rPr>
              <a:t>events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after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which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do not </a:t>
            </a:r>
            <a:r>
              <a:rPr lang="fr-FR" dirty="0" err="1">
                <a:solidFill>
                  <a:schemeClr val="dk1"/>
                </a:solidFill>
              </a:rPr>
              <a:t>expect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any</a:t>
            </a:r>
            <a:r>
              <a:rPr lang="fr-FR" dirty="0">
                <a:solidFill>
                  <a:schemeClr val="dk1"/>
                </a:solidFill>
              </a:rPr>
              <a:t> more data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time.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know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happen</a:t>
            </a:r>
            <a:r>
              <a:rPr lang="fr-FR" dirty="0">
                <a:solidFill>
                  <a:schemeClr val="dk1"/>
                </a:solidFill>
              </a:rPr>
              <a:t> due to </a:t>
            </a:r>
            <a:r>
              <a:rPr lang="fr-FR" dirty="0" err="1">
                <a:solidFill>
                  <a:schemeClr val="dk1"/>
                </a:solidFill>
              </a:rPr>
              <a:t>delays</a:t>
            </a:r>
            <a:r>
              <a:rPr lang="fr-FR" dirty="0">
                <a:solidFill>
                  <a:schemeClr val="dk1"/>
                </a:solidFill>
              </a:rPr>
              <a:t> on the network, </a:t>
            </a:r>
            <a:r>
              <a:rPr lang="fr-FR" dirty="0" err="1">
                <a:solidFill>
                  <a:schemeClr val="dk1"/>
                </a:solidFill>
              </a:rPr>
              <a:t>devices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lose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connection</a:t>
            </a:r>
            <a:r>
              <a:rPr lang="fr-FR" dirty="0">
                <a:solidFill>
                  <a:schemeClr val="dk1"/>
                </a:solidFill>
              </a:rPr>
              <a:t>, or </a:t>
            </a:r>
            <a:r>
              <a:rPr lang="fr-FR" dirty="0" err="1">
                <a:solidFill>
                  <a:schemeClr val="dk1"/>
                </a:solidFill>
              </a:rPr>
              <a:t>any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number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other</a:t>
            </a:r>
            <a:r>
              <a:rPr lang="fr-FR" dirty="0">
                <a:solidFill>
                  <a:schemeClr val="dk1"/>
                </a:solidFill>
              </a:rPr>
              <a:t> issues. In the </a:t>
            </a:r>
            <a:r>
              <a:rPr lang="fr-FR" dirty="0" err="1">
                <a:solidFill>
                  <a:schemeClr val="dk1"/>
                </a:solidFill>
              </a:rPr>
              <a:t>DStreams</a:t>
            </a:r>
            <a:r>
              <a:rPr lang="fr-FR" dirty="0">
                <a:solidFill>
                  <a:schemeClr val="dk1"/>
                </a:solidFill>
              </a:rPr>
              <a:t> API, </a:t>
            </a:r>
            <a:r>
              <a:rPr lang="fr-FR" dirty="0" err="1">
                <a:solidFill>
                  <a:schemeClr val="dk1"/>
                </a:solidFill>
              </a:rPr>
              <a:t>there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was</a:t>
            </a:r>
            <a:r>
              <a:rPr lang="fr-FR" dirty="0">
                <a:solidFill>
                  <a:schemeClr val="dk1"/>
                </a:solidFill>
              </a:rPr>
              <a:t> no </a:t>
            </a:r>
            <a:r>
              <a:rPr lang="fr-FR" dirty="0" err="1">
                <a:solidFill>
                  <a:schemeClr val="dk1"/>
                </a:solidFill>
              </a:rPr>
              <a:t>robust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way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handle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late</a:t>
            </a:r>
            <a:r>
              <a:rPr lang="fr-FR" dirty="0">
                <a:solidFill>
                  <a:schemeClr val="dk1"/>
                </a:solidFill>
              </a:rPr>
              <a:t> data in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way</a:t>
            </a:r>
            <a:r>
              <a:rPr lang="fr-FR" dirty="0">
                <a:solidFill>
                  <a:schemeClr val="dk1"/>
                </a:solidFill>
              </a:rPr>
              <a:t>—if an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occurred</a:t>
            </a:r>
            <a:r>
              <a:rPr lang="fr-FR" dirty="0">
                <a:solidFill>
                  <a:schemeClr val="dk1"/>
                </a:solidFill>
              </a:rPr>
              <a:t> at a certain time but </a:t>
            </a:r>
            <a:r>
              <a:rPr lang="fr-FR" dirty="0" err="1">
                <a:solidFill>
                  <a:schemeClr val="dk1"/>
                </a:solidFill>
              </a:rPr>
              <a:t>did</a:t>
            </a:r>
            <a:r>
              <a:rPr lang="fr-FR" dirty="0">
                <a:solidFill>
                  <a:schemeClr val="dk1"/>
                </a:solidFill>
              </a:rPr>
              <a:t> not </a:t>
            </a:r>
            <a:r>
              <a:rPr lang="fr-FR" dirty="0" err="1">
                <a:solidFill>
                  <a:schemeClr val="dk1"/>
                </a:solidFill>
              </a:rPr>
              <a:t>make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to the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system by the time the batch for a </a:t>
            </a:r>
            <a:r>
              <a:rPr lang="fr-FR" dirty="0" err="1">
                <a:solidFill>
                  <a:schemeClr val="dk1"/>
                </a:solidFill>
              </a:rPr>
              <a:t>given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window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started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would</a:t>
            </a:r>
            <a:r>
              <a:rPr lang="fr-FR" dirty="0">
                <a:solidFill>
                  <a:schemeClr val="dk1"/>
                </a:solidFill>
              </a:rPr>
              <a:t> show up in </a:t>
            </a:r>
            <a:r>
              <a:rPr lang="fr-FR" dirty="0" err="1">
                <a:solidFill>
                  <a:schemeClr val="dk1"/>
                </a:solidFill>
              </a:rPr>
              <a:t>other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batches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remedies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. In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time and </a:t>
            </a:r>
            <a:r>
              <a:rPr lang="fr-FR" dirty="0" err="1">
                <a:solidFill>
                  <a:schemeClr val="dk1"/>
                </a:solidFill>
              </a:rPr>
              <a:t>stateful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, a </a:t>
            </a:r>
            <a:r>
              <a:rPr lang="fr-FR" dirty="0" err="1">
                <a:solidFill>
                  <a:schemeClr val="dk1"/>
                </a:solidFill>
              </a:rPr>
              <a:t>given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window’s</a:t>
            </a:r>
            <a:r>
              <a:rPr lang="fr-FR" dirty="0">
                <a:solidFill>
                  <a:schemeClr val="dk1"/>
                </a:solidFill>
              </a:rPr>
              <a:t> state or set of data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decoupled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window</a:t>
            </a:r>
            <a:r>
              <a:rPr lang="fr-FR" dirty="0">
                <a:solidFill>
                  <a:schemeClr val="dk1"/>
                </a:solidFill>
              </a:rPr>
              <a:t>. That </a:t>
            </a:r>
            <a:r>
              <a:rPr lang="fr-FR" dirty="0" err="1">
                <a:solidFill>
                  <a:schemeClr val="dk1"/>
                </a:solidFill>
              </a:rPr>
              <a:t>means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as more </a:t>
            </a:r>
            <a:r>
              <a:rPr lang="fr-FR" dirty="0" err="1">
                <a:solidFill>
                  <a:schemeClr val="dk1"/>
                </a:solidFill>
              </a:rPr>
              <a:t>events</a:t>
            </a:r>
            <a:r>
              <a:rPr lang="fr-FR" dirty="0">
                <a:solidFill>
                  <a:schemeClr val="dk1"/>
                </a:solidFill>
              </a:rPr>
              <a:t> come in,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continue to update a </a:t>
            </a:r>
            <a:r>
              <a:rPr lang="fr-FR" dirty="0" err="1">
                <a:solidFill>
                  <a:schemeClr val="dk1"/>
                </a:solidFill>
              </a:rPr>
              <a:t>window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more information.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127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Handling </a:t>
            </a:r>
            <a:r>
              <a:rPr lang="fr-FR" dirty="0" err="1">
                <a:solidFill>
                  <a:srgbClr val="4A86E8"/>
                </a:solidFill>
              </a:rPr>
              <a:t>Late</a:t>
            </a:r>
            <a:r>
              <a:rPr lang="fr-FR" dirty="0">
                <a:solidFill>
                  <a:srgbClr val="4A86E8"/>
                </a:solidFill>
              </a:rPr>
              <a:t> Data </a:t>
            </a:r>
            <a:r>
              <a:rPr lang="fr-FR" dirty="0" err="1">
                <a:solidFill>
                  <a:srgbClr val="4A86E8"/>
                </a:solidFill>
              </a:rPr>
              <a:t>with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Watermark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31179"/>
            <a:ext cx="8520600" cy="3954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In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example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let’s</a:t>
            </a:r>
            <a:r>
              <a:rPr lang="fr-FR" dirty="0">
                <a:solidFill>
                  <a:schemeClr val="dk1"/>
                </a:solidFill>
              </a:rPr>
              <a:t> imagine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frequently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some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amount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delay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customers</a:t>
            </a:r>
            <a:r>
              <a:rPr lang="fr-FR" dirty="0">
                <a:solidFill>
                  <a:schemeClr val="dk1"/>
                </a:solidFill>
              </a:rPr>
              <a:t> in Latin </a:t>
            </a:r>
            <a:r>
              <a:rPr lang="fr-FR" dirty="0" err="1">
                <a:solidFill>
                  <a:schemeClr val="dk1"/>
                </a:solidFill>
              </a:rPr>
              <a:t>America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Therefore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watermark</a:t>
            </a:r>
            <a:r>
              <a:rPr lang="fr-FR" dirty="0">
                <a:solidFill>
                  <a:schemeClr val="dk1"/>
                </a:solidFill>
              </a:rPr>
              <a:t> of 10 minutes.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instruct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any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occurs</a:t>
            </a:r>
            <a:r>
              <a:rPr lang="fr-FR" dirty="0">
                <a:solidFill>
                  <a:schemeClr val="dk1"/>
                </a:solidFill>
              </a:rPr>
              <a:t> more </a:t>
            </a:r>
            <a:r>
              <a:rPr lang="fr-FR" dirty="0" err="1">
                <a:solidFill>
                  <a:schemeClr val="dk1"/>
                </a:solidFill>
              </a:rPr>
              <a:t>than</a:t>
            </a:r>
            <a:r>
              <a:rPr lang="fr-FR" dirty="0">
                <a:solidFill>
                  <a:schemeClr val="dk1"/>
                </a:solidFill>
              </a:rPr>
              <a:t> 10 “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-time” minutes </a:t>
            </a:r>
            <a:r>
              <a:rPr lang="fr-FR" dirty="0" err="1">
                <a:solidFill>
                  <a:schemeClr val="dk1"/>
                </a:solidFill>
              </a:rPr>
              <a:t>past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previous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should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ignored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Conversely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also</a:t>
            </a:r>
            <a:r>
              <a:rPr lang="fr-FR" dirty="0">
                <a:solidFill>
                  <a:schemeClr val="dk1"/>
                </a:solidFill>
              </a:rPr>
              <a:t> states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expect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every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within</a:t>
            </a:r>
            <a:r>
              <a:rPr lang="fr-FR" dirty="0">
                <a:solidFill>
                  <a:schemeClr val="dk1"/>
                </a:solidFill>
              </a:rPr>
              <a:t> 10 minutes. </a:t>
            </a:r>
            <a:r>
              <a:rPr lang="fr-FR" dirty="0" err="1">
                <a:solidFill>
                  <a:schemeClr val="dk1"/>
                </a:solidFill>
              </a:rPr>
              <a:t>After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should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remove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intermediate</a:t>
            </a:r>
            <a:r>
              <a:rPr lang="fr-FR" dirty="0">
                <a:solidFill>
                  <a:schemeClr val="dk1"/>
                </a:solidFill>
              </a:rPr>
              <a:t> state and, </a:t>
            </a:r>
            <a:r>
              <a:rPr lang="fr-FR" dirty="0" err="1">
                <a:solidFill>
                  <a:schemeClr val="dk1"/>
                </a:solidFill>
              </a:rPr>
              <a:t>depending</a:t>
            </a:r>
            <a:r>
              <a:rPr lang="fr-FR" dirty="0">
                <a:solidFill>
                  <a:schemeClr val="dk1"/>
                </a:solidFill>
              </a:rPr>
              <a:t> on the output mode, do </a:t>
            </a:r>
            <a:r>
              <a:rPr lang="fr-FR" dirty="0" err="1">
                <a:solidFill>
                  <a:schemeClr val="dk1"/>
                </a:solidFill>
              </a:rPr>
              <a:t>something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result</a:t>
            </a:r>
            <a:r>
              <a:rPr lang="fr-FR" dirty="0">
                <a:solidFill>
                  <a:schemeClr val="dk1"/>
                </a:solidFill>
              </a:rPr>
              <a:t>. As </a:t>
            </a:r>
            <a:r>
              <a:rPr lang="fr-FR" dirty="0" err="1">
                <a:solidFill>
                  <a:schemeClr val="dk1"/>
                </a:solidFill>
              </a:rPr>
              <a:t>mentioned</a:t>
            </a:r>
            <a:r>
              <a:rPr lang="fr-FR" dirty="0">
                <a:solidFill>
                  <a:schemeClr val="dk1"/>
                </a:solidFill>
              </a:rPr>
              <a:t> at the </a:t>
            </a:r>
            <a:r>
              <a:rPr lang="fr-FR" dirty="0" err="1">
                <a:solidFill>
                  <a:schemeClr val="dk1"/>
                </a:solidFill>
              </a:rPr>
              <a:t>beginning</a:t>
            </a:r>
            <a:r>
              <a:rPr lang="fr-FR" dirty="0">
                <a:solidFill>
                  <a:schemeClr val="dk1"/>
                </a:solidFill>
              </a:rPr>
              <a:t> of the </a:t>
            </a:r>
            <a:r>
              <a:rPr lang="fr-FR" dirty="0" err="1">
                <a:solidFill>
                  <a:schemeClr val="dk1"/>
                </a:solidFill>
              </a:rPr>
              <a:t>chapter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watermarks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if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did</a:t>
            </a:r>
            <a:r>
              <a:rPr lang="fr-FR" dirty="0">
                <a:solidFill>
                  <a:schemeClr val="dk1"/>
                </a:solidFill>
              </a:rPr>
              <a:t> not, </a:t>
            </a:r>
            <a:r>
              <a:rPr lang="fr-FR" dirty="0" err="1">
                <a:solidFill>
                  <a:schemeClr val="dk1"/>
                </a:solidFill>
              </a:rPr>
              <a:t>we’d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keep</a:t>
            </a:r>
            <a:r>
              <a:rPr lang="fr-FR" dirty="0">
                <a:solidFill>
                  <a:schemeClr val="dk1"/>
                </a:solidFill>
              </a:rPr>
              <a:t> all of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windows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around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forever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expecting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them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updated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forever</a:t>
            </a:r>
            <a:r>
              <a:rPr lang="fr-FR" dirty="0">
                <a:solidFill>
                  <a:schemeClr val="dk1"/>
                </a:solidFill>
              </a:rPr>
              <a:t>. This </a:t>
            </a:r>
            <a:r>
              <a:rPr lang="fr-FR" dirty="0" err="1">
                <a:solidFill>
                  <a:schemeClr val="dk1"/>
                </a:solidFill>
              </a:rPr>
              <a:t>brings</a:t>
            </a:r>
            <a:r>
              <a:rPr lang="fr-FR" dirty="0">
                <a:solidFill>
                  <a:schemeClr val="dk1"/>
                </a:solidFill>
              </a:rPr>
              <a:t> us to the </a:t>
            </a:r>
            <a:r>
              <a:rPr lang="fr-FR" dirty="0" err="1">
                <a:solidFill>
                  <a:schemeClr val="dk1"/>
                </a:solidFill>
              </a:rPr>
              <a:t>core</a:t>
            </a:r>
            <a:r>
              <a:rPr lang="fr-FR" dirty="0">
                <a:solidFill>
                  <a:schemeClr val="dk1"/>
                </a:solidFill>
              </a:rPr>
              <a:t> question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working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event</a:t>
            </a:r>
            <a:r>
              <a:rPr lang="fr-FR" dirty="0">
                <a:solidFill>
                  <a:schemeClr val="dk1"/>
                </a:solidFill>
              </a:rPr>
              <a:t>-time: “how </a:t>
            </a:r>
            <a:r>
              <a:rPr lang="fr-FR" dirty="0" err="1">
                <a:solidFill>
                  <a:schemeClr val="dk1"/>
                </a:solidFill>
              </a:rPr>
              <a:t>late</a:t>
            </a:r>
            <a:r>
              <a:rPr lang="fr-FR" dirty="0">
                <a:solidFill>
                  <a:schemeClr val="dk1"/>
                </a:solidFill>
              </a:rPr>
              <a:t> do I </a:t>
            </a:r>
            <a:r>
              <a:rPr lang="fr-FR" dirty="0" err="1">
                <a:solidFill>
                  <a:schemeClr val="dk1"/>
                </a:solidFill>
              </a:rPr>
              <a:t>expect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data?” The </a:t>
            </a:r>
            <a:r>
              <a:rPr lang="fr-FR" dirty="0" err="1">
                <a:solidFill>
                  <a:schemeClr val="dk1"/>
                </a:solidFill>
              </a:rPr>
              <a:t>answer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question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watermark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you’ll</a:t>
            </a:r>
            <a:r>
              <a:rPr lang="fr-FR" dirty="0">
                <a:solidFill>
                  <a:schemeClr val="dk1"/>
                </a:solidFill>
              </a:rPr>
              <a:t> configure for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data.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960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Handling </a:t>
            </a:r>
            <a:r>
              <a:rPr lang="fr-FR" dirty="0" err="1">
                <a:solidFill>
                  <a:srgbClr val="4A86E8"/>
                </a:solidFill>
              </a:rPr>
              <a:t>Late</a:t>
            </a:r>
            <a:r>
              <a:rPr lang="fr-FR" dirty="0">
                <a:solidFill>
                  <a:srgbClr val="4A86E8"/>
                </a:solidFill>
              </a:rPr>
              <a:t> Data </a:t>
            </a:r>
            <a:r>
              <a:rPr lang="fr-FR" dirty="0" err="1">
                <a:solidFill>
                  <a:srgbClr val="4A86E8"/>
                </a:solidFill>
              </a:rPr>
              <a:t>with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Watermark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31179"/>
            <a:ext cx="8520600" cy="3954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Returning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dataset</a:t>
            </a:r>
            <a:r>
              <a:rPr lang="fr-FR" dirty="0">
                <a:solidFill>
                  <a:schemeClr val="dk1"/>
                </a:solidFill>
              </a:rPr>
              <a:t>, if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know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typically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data as </a:t>
            </a:r>
            <a:r>
              <a:rPr lang="fr-FR" dirty="0" err="1">
                <a:solidFill>
                  <a:schemeClr val="dk1"/>
                </a:solidFill>
              </a:rPr>
              <a:t>produced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downstream</a:t>
            </a:r>
            <a:r>
              <a:rPr lang="fr-FR" dirty="0">
                <a:solidFill>
                  <a:schemeClr val="dk1"/>
                </a:solidFill>
              </a:rPr>
              <a:t> in minutes but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have </a:t>
            </a:r>
            <a:r>
              <a:rPr lang="fr-FR" dirty="0" err="1">
                <a:solidFill>
                  <a:schemeClr val="dk1"/>
                </a:solidFill>
              </a:rPr>
              <a:t>seen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delays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events</a:t>
            </a:r>
            <a:r>
              <a:rPr lang="fr-FR" dirty="0">
                <a:solidFill>
                  <a:schemeClr val="dk1"/>
                </a:solidFill>
              </a:rPr>
              <a:t> up to five </a:t>
            </a:r>
            <a:r>
              <a:rPr lang="fr-FR" dirty="0" err="1">
                <a:solidFill>
                  <a:schemeClr val="dk1"/>
                </a:solidFill>
              </a:rPr>
              <a:t>hours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after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they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occur</a:t>
            </a:r>
            <a:r>
              <a:rPr lang="fr-FR" dirty="0">
                <a:solidFill>
                  <a:schemeClr val="dk1"/>
                </a:solidFill>
              </a:rPr>
              <a:t> (</a:t>
            </a:r>
            <a:r>
              <a:rPr lang="fr-FR" dirty="0" err="1">
                <a:solidFill>
                  <a:schemeClr val="dk1"/>
                </a:solidFill>
              </a:rPr>
              <a:t>perhaps</a:t>
            </a:r>
            <a:r>
              <a:rPr lang="fr-FR" dirty="0">
                <a:solidFill>
                  <a:schemeClr val="dk1"/>
                </a:solidFill>
              </a:rPr>
              <a:t> the user </a:t>
            </a:r>
            <a:r>
              <a:rPr lang="fr-FR" dirty="0" err="1">
                <a:solidFill>
                  <a:schemeClr val="dk1"/>
                </a:solidFill>
              </a:rPr>
              <a:t>lost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cell</a:t>
            </a:r>
            <a:r>
              <a:rPr lang="fr-FR" dirty="0">
                <a:solidFill>
                  <a:schemeClr val="dk1"/>
                </a:solidFill>
              </a:rPr>
              <a:t> phone </a:t>
            </a:r>
            <a:r>
              <a:rPr lang="fr-FR" dirty="0" err="1">
                <a:solidFill>
                  <a:schemeClr val="dk1"/>
                </a:solidFill>
              </a:rPr>
              <a:t>connectivity</a:t>
            </a:r>
            <a:r>
              <a:rPr lang="fr-FR" dirty="0">
                <a:solidFill>
                  <a:schemeClr val="dk1"/>
                </a:solidFill>
              </a:rPr>
              <a:t>), </a:t>
            </a:r>
            <a:r>
              <a:rPr lang="fr-FR" dirty="0" err="1">
                <a:solidFill>
                  <a:schemeClr val="dk1"/>
                </a:solidFill>
              </a:rPr>
              <a:t>we’d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watermark</a:t>
            </a:r>
            <a:r>
              <a:rPr lang="fr-FR" dirty="0">
                <a:solidFill>
                  <a:schemeClr val="dk1"/>
                </a:solidFill>
              </a:rPr>
              <a:t> in the </a:t>
            </a:r>
            <a:r>
              <a:rPr lang="fr-FR" dirty="0" err="1">
                <a:solidFill>
                  <a:schemeClr val="dk1"/>
                </a:solidFill>
              </a:rPr>
              <a:t>following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way</a:t>
            </a:r>
            <a:r>
              <a:rPr lang="fr-FR" dirty="0">
                <a:solidFill>
                  <a:schemeClr val="dk1"/>
                </a:solidFill>
              </a:rPr>
              <a:t>: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53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col}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withEventTime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withWatermark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"5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"), "10 minutes", "5 minutes")) .count().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writeStream.queryName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events_per_window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").format("memory")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lvl="0" indent="0">
              <a:spcBef>
                <a:spcPts val="1600"/>
              </a:spcBef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169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Handling </a:t>
            </a:r>
            <a:r>
              <a:rPr lang="fr-FR" dirty="0" err="1">
                <a:solidFill>
                  <a:srgbClr val="4A86E8"/>
                </a:solidFill>
              </a:rPr>
              <a:t>Late</a:t>
            </a:r>
            <a:r>
              <a:rPr lang="fr-FR" dirty="0">
                <a:solidFill>
                  <a:srgbClr val="4A86E8"/>
                </a:solidFill>
              </a:rPr>
              <a:t> Data </a:t>
            </a:r>
            <a:r>
              <a:rPr lang="fr-FR" dirty="0" err="1">
                <a:solidFill>
                  <a:srgbClr val="4A86E8"/>
                </a:solidFill>
              </a:rPr>
              <a:t>with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Watermark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31179"/>
            <a:ext cx="8520600" cy="3954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It’s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pretty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amazing</a:t>
            </a:r>
            <a:r>
              <a:rPr lang="fr-FR" dirty="0">
                <a:solidFill>
                  <a:schemeClr val="dk1"/>
                </a:solidFill>
              </a:rPr>
              <a:t>, but </a:t>
            </a:r>
            <a:r>
              <a:rPr lang="fr-FR" dirty="0" err="1">
                <a:solidFill>
                  <a:schemeClr val="dk1"/>
                </a:solidFill>
              </a:rPr>
              <a:t>almost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nothing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changed</a:t>
            </a:r>
            <a:r>
              <a:rPr lang="fr-FR" dirty="0">
                <a:solidFill>
                  <a:schemeClr val="dk1"/>
                </a:solidFill>
              </a:rPr>
              <a:t> about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query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essentially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just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added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another</a:t>
            </a:r>
            <a:r>
              <a:rPr lang="fr-FR" dirty="0">
                <a:solidFill>
                  <a:schemeClr val="dk1"/>
                </a:solidFill>
              </a:rPr>
              <a:t> configuration. </a:t>
            </a:r>
            <a:r>
              <a:rPr lang="fr-FR" dirty="0" err="1">
                <a:solidFill>
                  <a:schemeClr val="dk1"/>
                </a:solidFill>
              </a:rPr>
              <a:t>Now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until</a:t>
            </a:r>
            <a:r>
              <a:rPr lang="fr-FR" dirty="0">
                <a:solidFill>
                  <a:schemeClr val="dk1"/>
                </a:solidFill>
              </a:rPr>
              <a:t> 30 minutes </a:t>
            </a:r>
            <a:r>
              <a:rPr lang="fr-FR" dirty="0" err="1">
                <a:solidFill>
                  <a:schemeClr val="dk1"/>
                </a:solidFill>
              </a:rPr>
              <a:t>after</a:t>
            </a:r>
            <a:r>
              <a:rPr lang="fr-FR" dirty="0">
                <a:solidFill>
                  <a:schemeClr val="dk1"/>
                </a:solidFill>
              </a:rPr>
              <a:t> the final </a:t>
            </a:r>
            <a:r>
              <a:rPr lang="fr-FR" dirty="0" err="1">
                <a:solidFill>
                  <a:schemeClr val="dk1"/>
                </a:solidFill>
              </a:rPr>
              <a:t>timestamp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10-minute </a:t>
            </a:r>
            <a:r>
              <a:rPr lang="fr-FR" dirty="0" err="1">
                <a:solidFill>
                  <a:schemeClr val="dk1"/>
                </a:solidFill>
              </a:rPr>
              <a:t>rolling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window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before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finalizes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result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window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can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query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our</a:t>
            </a:r>
            <a:r>
              <a:rPr lang="fr-FR" dirty="0">
                <a:solidFill>
                  <a:schemeClr val="dk1"/>
                </a:solidFill>
              </a:rPr>
              <a:t> table and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intermediate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results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we’re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using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complete</a:t>
            </a:r>
            <a:r>
              <a:rPr lang="fr-FR" dirty="0">
                <a:solidFill>
                  <a:schemeClr val="dk1"/>
                </a:solidFill>
              </a:rPr>
              <a:t> mode—</a:t>
            </a:r>
            <a:r>
              <a:rPr lang="fr-FR" dirty="0" err="1">
                <a:solidFill>
                  <a:schemeClr val="dk1"/>
                </a:solidFill>
              </a:rPr>
              <a:t>they’ll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updated</a:t>
            </a:r>
            <a:r>
              <a:rPr lang="fr-FR" dirty="0">
                <a:solidFill>
                  <a:schemeClr val="dk1"/>
                </a:solidFill>
              </a:rPr>
              <a:t> over time. In append mode,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information </a:t>
            </a:r>
            <a:r>
              <a:rPr lang="fr-FR" dirty="0" err="1">
                <a:solidFill>
                  <a:schemeClr val="dk1"/>
                </a:solidFill>
              </a:rPr>
              <a:t>won’t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output </a:t>
            </a:r>
            <a:r>
              <a:rPr lang="fr-FR" dirty="0" err="1">
                <a:solidFill>
                  <a:schemeClr val="dk1"/>
                </a:solidFill>
              </a:rPr>
              <a:t>until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window</a:t>
            </a:r>
            <a:r>
              <a:rPr lang="fr-FR" dirty="0">
                <a:solidFill>
                  <a:schemeClr val="dk1"/>
                </a:solidFill>
              </a:rPr>
              <a:t> closes.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04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1038757"/>
            <a:ext cx="8520600" cy="3546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Windows on Event Time</a:t>
            </a:r>
          </a:p>
          <a:p>
            <a:pPr marL="114300" lvl="0" indent="0">
              <a:spcBef>
                <a:spcPts val="1600"/>
              </a:spcBef>
              <a:buNone/>
            </a:pP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events_per_window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	    |count|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|[2015-02-23 14:15:00.0,2015-02-23 14:25:00.0]|9505 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|[2015-02-24 11:50:00.0,2015-02-24 12:00:00.0]|13159|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|[2015-02-24 11:45:00.0,2015-02-24 11:55:00.0]|12021|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|[2015-02-23 10:40:00.0,2015-02-23 10:50:00.0]|7685 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+---------------------------------------------+-----+</a:t>
            </a:r>
          </a:p>
          <a:p>
            <a:pPr marL="114300" lvl="0" indent="0">
              <a:spcBef>
                <a:spcPts val="1600"/>
              </a:spcBef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6545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Handling </a:t>
            </a:r>
            <a:r>
              <a:rPr lang="fr-FR" dirty="0" err="1">
                <a:solidFill>
                  <a:srgbClr val="4A86E8"/>
                </a:solidFill>
              </a:rPr>
              <a:t>Late</a:t>
            </a:r>
            <a:r>
              <a:rPr lang="fr-FR" dirty="0">
                <a:solidFill>
                  <a:srgbClr val="4A86E8"/>
                </a:solidFill>
              </a:rPr>
              <a:t> Data </a:t>
            </a:r>
            <a:r>
              <a:rPr lang="fr-FR" dirty="0" err="1">
                <a:solidFill>
                  <a:srgbClr val="4A86E8"/>
                </a:solidFill>
              </a:rPr>
              <a:t>with</a:t>
            </a:r>
            <a:r>
              <a:rPr lang="fr-FR" dirty="0">
                <a:solidFill>
                  <a:srgbClr val="4A86E8"/>
                </a:solidFill>
              </a:rPr>
              <a:t> </a:t>
            </a:r>
            <a:r>
              <a:rPr lang="fr-FR" dirty="0" err="1">
                <a:solidFill>
                  <a:srgbClr val="4A86E8"/>
                </a:solidFill>
              </a:rPr>
              <a:t>Watermark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31179"/>
            <a:ext cx="8520600" cy="3954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>
                <a:solidFill>
                  <a:schemeClr val="dk1"/>
                </a:solidFill>
              </a:rPr>
              <a:t>At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point,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really</a:t>
            </a:r>
            <a:r>
              <a:rPr lang="fr-FR" dirty="0">
                <a:solidFill>
                  <a:schemeClr val="dk1"/>
                </a:solidFill>
              </a:rPr>
              <a:t> know all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know about handling </a:t>
            </a:r>
            <a:r>
              <a:rPr lang="fr-FR" dirty="0" err="1">
                <a:solidFill>
                  <a:schemeClr val="dk1"/>
                </a:solidFill>
              </a:rPr>
              <a:t>late</a:t>
            </a:r>
            <a:r>
              <a:rPr lang="fr-FR" dirty="0">
                <a:solidFill>
                  <a:schemeClr val="dk1"/>
                </a:solidFill>
              </a:rPr>
              <a:t> data.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does</a:t>
            </a:r>
            <a:r>
              <a:rPr lang="fr-FR" dirty="0">
                <a:solidFill>
                  <a:schemeClr val="dk1"/>
                </a:solidFill>
              </a:rPr>
              <a:t> all of the </a:t>
            </a:r>
            <a:r>
              <a:rPr lang="fr-FR" dirty="0" err="1">
                <a:solidFill>
                  <a:schemeClr val="dk1"/>
                </a:solidFill>
              </a:rPr>
              <a:t>heavy</a:t>
            </a:r>
            <a:r>
              <a:rPr lang="fr-FR" dirty="0">
                <a:solidFill>
                  <a:schemeClr val="dk1"/>
                </a:solidFill>
              </a:rPr>
              <a:t> lifting for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. Just to </a:t>
            </a:r>
            <a:r>
              <a:rPr lang="fr-FR" dirty="0" err="1">
                <a:solidFill>
                  <a:schemeClr val="dk1"/>
                </a:solidFill>
              </a:rPr>
              <a:t>reinforce</a:t>
            </a:r>
            <a:r>
              <a:rPr lang="fr-FR" dirty="0">
                <a:solidFill>
                  <a:schemeClr val="dk1"/>
                </a:solidFill>
              </a:rPr>
              <a:t> the point, if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do not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 how </a:t>
            </a:r>
            <a:r>
              <a:rPr lang="fr-FR" dirty="0" err="1">
                <a:solidFill>
                  <a:schemeClr val="dk1"/>
                </a:solidFill>
              </a:rPr>
              <a:t>late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think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see</a:t>
            </a:r>
            <a:r>
              <a:rPr lang="fr-FR" dirty="0">
                <a:solidFill>
                  <a:schemeClr val="dk1"/>
                </a:solidFill>
              </a:rPr>
              <a:t> data, </a:t>
            </a:r>
            <a:r>
              <a:rPr lang="fr-FR" dirty="0" err="1">
                <a:solidFill>
                  <a:schemeClr val="dk1"/>
                </a:solidFill>
              </a:rPr>
              <a:t>then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maintain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data in memory </a:t>
            </a:r>
            <a:r>
              <a:rPr lang="fr-FR" dirty="0" err="1">
                <a:solidFill>
                  <a:schemeClr val="dk1"/>
                </a:solidFill>
              </a:rPr>
              <a:t>forever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Specifying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watermark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allows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to free </a:t>
            </a:r>
            <a:r>
              <a:rPr lang="fr-FR" dirty="0" err="1">
                <a:solidFill>
                  <a:schemeClr val="dk1"/>
                </a:solidFill>
              </a:rPr>
              <a:t>those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objects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memory, </a:t>
            </a:r>
            <a:r>
              <a:rPr lang="fr-FR" dirty="0" err="1">
                <a:solidFill>
                  <a:schemeClr val="dk1"/>
                </a:solidFill>
              </a:rPr>
              <a:t>allowing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stream</a:t>
            </a:r>
            <a:r>
              <a:rPr lang="fr-FR" dirty="0">
                <a:solidFill>
                  <a:schemeClr val="dk1"/>
                </a:solidFill>
              </a:rPr>
              <a:t> to continue running for a long time.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083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Dropping</a:t>
            </a:r>
            <a:r>
              <a:rPr lang="fr-FR" dirty="0">
                <a:solidFill>
                  <a:srgbClr val="4A86E8"/>
                </a:solidFill>
              </a:rPr>
              <a:t> Duplicates in a Stream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94660"/>
            <a:ext cx="8520600" cy="3628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One of the more </a:t>
            </a:r>
            <a:r>
              <a:rPr lang="fr-FR" dirty="0" err="1">
                <a:solidFill>
                  <a:schemeClr val="dk1"/>
                </a:solidFill>
              </a:rPr>
              <a:t>difficult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operations</a:t>
            </a:r>
            <a:r>
              <a:rPr lang="fr-FR" dirty="0">
                <a:solidFill>
                  <a:schemeClr val="dk1"/>
                </a:solidFill>
              </a:rPr>
              <a:t> in record-at-a-time </a:t>
            </a:r>
            <a:r>
              <a:rPr lang="fr-FR" dirty="0" err="1">
                <a:solidFill>
                  <a:schemeClr val="dk1"/>
                </a:solidFill>
              </a:rPr>
              <a:t>systems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removing</a:t>
            </a:r>
            <a:r>
              <a:rPr lang="fr-FR" dirty="0">
                <a:solidFill>
                  <a:schemeClr val="dk1"/>
                </a:solidFill>
              </a:rPr>
              <a:t> duplicates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the </a:t>
            </a:r>
            <a:r>
              <a:rPr lang="fr-FR" dirty="0" err="1">
                <a:solidFill>
                  <a:schemeClr val="dk1"/>
                </a:solidFill>
              </a:rPr>
              <a:t>stream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Almost</a:t>
            </a:r>
            <a:r>
              <a:rPr lang="fr-FR" dirty="0">
                <a:solidFill>
                  <a:schemeClr val="dk1"/>
                </a:solidFill>
              </a:rPr>
              <a:t> by </a:t>
            </a:r>
            <a:r>
              <a:rPr lang="fr-FR" dirty="0" err="1">
                <a:solidFill>
                  <a:schemeClr val="dk1"/>
                </a:solidFill>
              </a:rPr>
              <a:t>definition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must </a:t>
            </a:r>
            <a:r>
              <a:rPr lang="fr-FR" dirty="0" err="1">
                <a:solidFill>
                  <a:schemeClr val="dk1"/>
                </a:solidFill>
              </a:rPr>
              <a:t>operate</a:t>
            </a:r>
            <a:r>
              <a:rPr lang="fr-FR" dirty="0">
                <a:solidFill>
                  <a:schemeClr val="dk1"/>
                </a:solidFill>
              </a:rPr>
              <a:t> on a batch of records at a time in </a:t>
            </a:r>
            <a:r>
              <a:rPr lang="fr-FR" dirty="0" err="1">
                <a:solidFill>
                  <a:schemeClr val="dk1"/>
                </a:solidFill>
              </a:rPr>
              <a:t>order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find</a:t>
            </a:r>
            <a:r>
              <a:rPr lang="fr-FR" dirty="0">
                <a:solidFill>
                  <a:schemeClr val="dk1"/>
                </a:solidFill>
              </a:rPr>
              <a:t> duplicates—</a:t>
            </a:r>
            <a:r>
              <a:rPr lang="fr-FR" dirty="0" err="1">
                <a:solidFill>
                  <a:schemeClr val="dk1"/>
                </a:solidFill>
              </a:rPr>
              <a:t>there’s</a:t>
            </a:r>
            <a:r>
              <a:rPr lang="fr-FR" dirty="0">
                <a:solidFill>
                  <a:schemeClr val="dk1"/>
                </a:solidFill>
              </a:rPr>
              <a:t> a high coordination </a:t>
            </a:r>
            <a:r>
              <a:rPr lang="fr-FR" dirty="0" err="1">
                <a:solidFill>
                  <a:schemeClr val="dk1"/>
                </a:solidFill>
              </a:rPr>
              <a:t>overhead</a:t>
            </a:r>
            <a:r>
              <a:rPr lang="fr-FR" dirty="0">
                <a:solidFill>
                  <a:schemeClr val="dk1"/>
                </a:solidFill>
              </a:rPr>
              <a:t> in the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system. </a:t>
            </a:r>
            <a:r>
              <a:rPr lang="fr-FR" dirty="0" err="1">
                <a:solidFill>
                  <a:schemeClr val="dk1"/>
                </a:solidFill>
              </a:rPr>
              <a:t>Deduplication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an important </a:t>
            </a:r>
            <a:r>
              <a:rPr lang="fr-FR" dirty="0" err="1">
                <a:solidFill>
                  <a:schemeClr val="dk1"/>
                </a:solidFill>
              </a:rPr>
              <a:t>tool</a:t>
            </a:r>
            <a:r>
              <a:rPr lang="fr-FR" dirty="0">
                <a:solidFill>
                  <a:schemeClr val="dk1"/>
                </a:solidFill>
              </a:rPr>
              <a:t> in </a:t>
            </a:r>
            <a:r>
              <a:rPr lang="fr-FR" dirty="0" err="1">
                <a:solidFill>
                  <a:schemeClr val="dk1"/>
                </a:solidFill>
              </a:rPr>
              <a:t>many</a:t>
            </a:r>
            <a:r>
              <a:rPr lang="fr-FR" dirty="0">
                <a:solidFill>
                  <a:schemeClr val="dk1"/>
                </a:solidFill>
              </a:rPr>
              <a:t> applications, </a:t>
            </a:r>
            <a:r>
              <a:rPr lang="fr-FR" dirty="0" err="1">
                <a:solidFill>
                  <a:schemeClr val="dk1"/>
                </a:solidFill>
              </a:rPr>
              <a:t>especially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messages </a:t>
            </a:r>
            <a:r>
              <a:rPr lang="fr-FR" dirty="0" err="1">
                <a:solidFill>
                  <a:schemeClr val="dk1"/>
                </a:solidFill>
              </a:rPr>
              <a:t>might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delivered</a:t>
            </a:r>
            <a:r>
              <a:rPr lang="fr-FR" dirty="0">
                <a:solidFill>
                  <a:schemeClr val="dk1"/>
                </a:solidFill>
              </a:rPr>
              <a:t> multiple times by </a:t>
            </a:r>
            <a:r>
              <a:rPr lang="fr-FR" dirty="0" err="1">
                <a:solidFill>
                  <a:schemeClr val="dk1"/>
                </a:solidFill>
              </a:rPr>
              <a:t>upstream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systems</a:t>
            </a:r>
            <a:r>
              <a:rPr lang="fr-FR" dirty="0">
                <a:solidFill>
                  <a:schemeClr val="dk1"/>
                </a:solidFill>
              </a:rPr>
              <a:t>. A </a:t>
            </a:r>
            <a:r>
              <a:rPr lang="fr-FR" dirty="0" err="1">
                <a:solidFill>
                  <a:schemeClr val="dk1"/>
                </a:solidFill>
              </a:rPr>
              <a:t>perfect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example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are Internet of </a:t>
            </a:r>
            <a:r>
              <a:rPr lang="fr-FR" dirty="0" err="1">
                <a:solidFill>
                  <a:schemeClr val="dk1"/>
                </a:solidFill>
              </a:rPr>
              <a:t>Things</a:t>
            </a:r>
            <a:r>
              <a:rPr lang="fr-FR" dirty="0">
                <a:solidFill>
                  <a:schemeClr val="dk1"/>
                </a:solidFill>
              </a:rPr>
              <a:t> (</a:t>
            </a:r>
            <a:r>
              <a:rPr lang="fr-FR" dirty="0" err="1">
                <a:solidFill>
                  <a:schemeClr val="dk1"/>
                </a:solidFill>
              </a:rPr>
              <a:t>IoT</a:t>
            </a:r>
            <a:r>
              <a:rPr lang="fr-FR" dirty="0">
                <a:solidFill>
                  <a:schemeClr val="dk1"/>
                </a:solidFill>
              </a:rPr>
              <a:t>) applications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have </a:t>
            </a:r>
            <a:r>
              <a:rPr lang="fr-FR" dirty="0" err="1">
                <a:solidFill>
                  <a:schemeClr val="dk1"/>
                </a:solidFill>
              </a:rPr>
              <a:t>upstream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producers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generating</a:t>
            </a:r>
            <a:r>
              <a:rPr lang="fr-FR" dirty="0">
                <a:solidFill>
                  <a:schemeClr val="dk1"/>
                </a:solidFill>
              </a:rPr>
              <a:t> messages in </a:t>
            </a:r>
            <a:r>
              <a:rPr lang="fr-FR" dirty="0" err="1">
                <a:solidFill>
                  <a:schemeClr val="dk1"/>
                </a:solidFill>
              </a:rPr>
              <a:t>nonstable</a:t>
            </a:r>
            <a:r>
              <a:rPr lang="fr-FR" dirty="0">
                <a:solidFill>
                  <a:schemeClr val="dk1"/>
                </a:solidFill>
              </a:rPr>
              <a:t> network </a:t>
            </a:r>
            <a:r>
              <a:rPr lang="fr-FR" dirty="0" err="1">
                <a:solidFill>
                  <a:schemeClr val="dk1"/>
                </a:solidFill>
              </a:rPr>
              <a:t>environments</a:t>
            </a:r>
            <a:r>
              <a:rPr lang="fr-FR" dirty="0">
                <a:solidFill>
                  <a:schemeClr val="dk1"/>
                </a:solidFill>
              </a:rPr>
              <a:t>, and the </a:t>
            </a:r>
            <a:r>
              <a:rPr lang="fr-FR" dirty="0" err="1">
                <a:solidFill>
                  <a:schemeClr val="dk1"/>
                </a:solidFill>
              </a:rPr>
              <a:t>same</a:t>
            </a:r>
            <a:r>
              <a:rPr lang="fr-FR" dirty="0">
                <a:solidFill>
                  <a:schemeClr val="dk1"/>
                </a:solidFill>
              </a:rPr>
              <a:t> message </a:t>
            </a:r>
            <a:r>
              <a:rPr lang="fr-FR" dirty="0" err="1">
                <a:solidFill>
                  <a:schemeClr val="dk1"/>
                </a:solidFill>
              </a:rPr>
              <a:t>might</a:t>
            </a:r>
            <a:r>
              <a:rPr lang="fr-FR" dirty="0">
                <a:solidFill>
                  <a:schemeClr val="dk1"/>
                </a:solidFill>
              </a:rPr>
              <a:t> end up </a:t>
            </a:r>
            <a:r>
              <a:rPr lang="fr-FR" dirty="0" err="1">
                <a:solidFill>
                  <a:schemeClr val="dk1"/>
                </a:solidFill>
              </a:rPr>
              <a:t>being</a:t>
            </a:r>
            <a:r>
              <a:rPr lang="fr-FR" dirty="0">
                <a:solidFill>
                  <a:schemeClr val="dk1"/>
                </a:solidFill>
              </a:rPr>
              <a:t> sent multiple times.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downstream</a:t>
            </a:r>
            <a:r>
              <a:rPr lang="fr-FR" dirty="0">
                <a:solidFill>
                  <a:schemeClr val="dk1"/>
                </a:solidFill>
              </a:rPr>
              <a:t> applications and </a:t>
            </a:r>
            <a:r>
              <a:rPr lang="fr-FR" dirty="0" err="1">
                <a:solidFill>
                  <a:schemeClr val="dk1"/>
                </a:solidFill>
              </a:rPr>
              <a:t>aggregations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should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able to assume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there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only</a:t>
            </a:r>
            <a:r>
              <a:rPr lang="fr-FR" dirty="0">
                <a:solidFill>
                  <a:schemeClr val="dk1"/>
                </a:solidFill>
              </a:rPr>
              <a:t> one of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message.</a:t>
            </a:r>
          </a:p>
          <a:p>
            <a:pPr marL="114300" lvl="0" indent="0"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4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428878"/>
            <a:ext cx="8520600" cy="4234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Reading </a:t>
            </a:r>
            <a:r>
              <a:rPr lang="fr-FR" b="1" dirty="0" err="1">
                <a:solidFill>
                  <a:srgbClr val="00B050"/>
                </a:solidFill>
              </a:rPr>
              <a:t>from</a:t>
            </a:r>
            <a:r>
              <a:rPr lang="fr-FR" b="1" dirty="0">
                <a:solidFill>
                  <a:srgbClr val="00B050"/>
                </a:solidFill>
              </a:rPr>
              <a:t> the Kafka Source</a:t>
            </a:r>
          </a:p>
          <a:p>
            <a:pPr marL="114300" lvl="0" indent="0">
              <a:spcBef>
                <a:spcPts val="1600"/>
              </a:spcBef>
              <a:buNone/>
            </a:pP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org.apache.spark.sql.functions.expr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withEventTime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withWatermark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"5 seconds")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dropDuplicates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("User",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("User")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deduplicated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.format("memory")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928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428878"/>
            <a:ext cx="8520600" cy="4234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Reading </a:t>
            </a:r>
            <a:r>
              <a:rPr lang="fr-FR" b="1" dirty="0" err="1">
                <a:solidFill>
                  <a:srgbClr val="00B050"/>
                </a:solidFill>
              </a:rPr>
              <a:t>from</a:t>
            </a:r>
            <a:r>
              <a:rPr lang="fr-FR" b="1" dirty="0">
                <a:solidFill>
                  <a:srgbClr val="00B050"/>
                </a:solidFill>
              </a:rPr>
              <a:t> the Kafka Source</a:t>
            </a:r>
          </a:p>
          <a:p>
            <a:pPr marL="114300" lvl="0" indent="0">
              <a:spcBef>
                <a:spcPts val="1600"/>
              </a:spcBef>
              <a:buNone/>
            </a:pP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+----+-----+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User|count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+----+-----+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a  | 8085|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b  | 9123|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c  | 7715|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g  | 9167|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h  | 7733|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+----+-----+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3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Kafka source and </a:t>
            </a:r>
            <a:r>
              <a:rPr lang="fr-FR" b="1" dirty="0" err="1">
                <a:solidFill>
                  <a:srgbClr val="00B050"/>
                </a:solidFill>
              </a:rPr>
              <a:t>sink</a:t>
            </a:r>
            <a:endParaRPr lang="fr-FR" b="1" dirty="0">
              <a:solidFill>
                <a:srgbClr val="00B050"/>
              </a:solidFill>
            </a:endParaRPr>
          </a:p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Apache Kafka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distributed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publish</a:t>
            </a:r>
            <a:r>
              <a:rPr lang="fr-FR" dirty="0">
                <a:solidFill>
                  <a:schemeClr val="dk1"/>
                </a:solidFill>
              </a:rPr>
              <a:t>-and-</a:t>
            </a:r>
            <a:r>
              <a:rPr lang="fr-FR" dirty="0" err="1">
                <a:solidFill>
                  <a:schemeClr val="dk1"/>
                </a:solidFill>
              </a:rPr>
              <a:t>subscribe</a:t>
            </a:r>
            <a:r>
              <a:rPr lang="fr-FR" dirty="0">
                <a:solidFill>
                  <a:schemeClr val="dk1"/>
                </a:solidFill>
              </a:rPr>
              <a:t> system for </a:t>
            </a:r>
            <a:r>
              <a:rPr lang="fr-FR" dirty="0" err="1">
                <a:solidFill>
                  <a:schemeClr val="dk1"/>
                </a:solidFill>
              </a:rPr>
              <a:t>streams</a:t>
            </a:r>
            <a:r>
              <a:rPr lang="fr-FR" dirty="0">
                <a:solidFill>
                  <a:schemeClr val="dk1"/>
                </a:solidFill>
              </a:rPr>
              <a:t> of data. </a:t>
            </a:r>
          </a:p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Kafka </a:t>
            </a:r>
            <a:r>
              <a:rPr lang="fr-FR" dirty="0" err="1">
                <a:solidFill>
                  <a:schemeClr val="dk1"/>
                </a:solidFill>
              </a:rPr>
              <a:t>lets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publish</a:t>
            </a:r>
            <a:r>
              <a:rPr lang="fr-FR" dirty="0">
                <a:solidFill>
                  <a:schemeClr val="dk1"/>
                </a:solidFill>
              </a:rPr>
              <a:t> and </a:t>
            </a:r>
            <a:r>
              <a:rPr lang="fr-FR" dirty="0" err="1">
                <a:solidFill>
                  <a:schemeClr val="dk1"/>
                </a:solidFill>
              </a:rPr>
              <a:t>subscribe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streams</a:t>
            </a:r>
            <a:r>
              <a:rPr lang="fr-FR" dirty="0">
                <a:solidFill>
                  <a:schemeClr val="dk1"/>
                </a:solidFill>
              </a:rPr>
              <a:t> of records </a:t>
            </a:r>
            <a:r>
              <a:rPr lang="fr-FR" dirty="0" err="1">
                <a:solidFill>
                  <a:schemeClr val="dk1"/>
                </a:solidFill>
              </a:rPr>
              <a:t>like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might</a:t>
            </a:r>
            <a:r>
              <a:rPr lang="fr-FR" dirty="0">
                <a:solidFill>
                  <a:schemeClr val="dk1"/>
                </a:solidFill>
              </a:rPr>
              <a:t> do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a message queue - </a:t>
            </a:r>
            <a:r>
              <a:rPr lang="fr-FR" dirty="0" err="1">
                <a:solidFill>
                  <a:schemeClr val="dk1"/>
                </a:solidFill>
              </a:rPr>
              <a:t>these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stored</a:t>
            </a:r>
            <a:r>
              <a:rPr lang="fr-FR" dirty="0">
                <a:solidFill>
                  <a:schemeClr val="dk1"/>
                </a:solidFill>
              </a:rPr>
              <a:t> as </a:t>
            </a:r>
            <a:r>
              <a:rPr lang="fr-FR" dirty="0" err="1">
                <a:solidFill>
                  <a:schemeClr val="dk1"/>
                </a:solidFill>
              </a:rPr>
              <a:t>streams</a:t>
            </a:r>
            <a:r>
              <a:rPr lang="fr-FR" dirty="0">
                <a:solidFill>
                  <a:schemeClr val="dk1"/>
                </a:solidFill>
              </a:rPr>
              <a:t> of records in a </a:t>
            </a:r>
            <a:r>
              <a:rPr lang="fr-FR" dirty="0" err="1">
                <a:solidFill>
                  <a:schemeClr val="dk1"/>
                </a:solidFill>
              </a:rPr>
              <a:t>fault-tolerant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way</a:t>
            </a:r>
            <a:r>
              <a:rPr lang="fr-FR" dirty="0">
                <a:solidFill>
                  <a:schemeClr val="dk1"/>
                </a:solidFill>
              </a:rPr>
              <a:t>. </a:t>
            </a:r>
          </a:p>
          <a:p>
            <a:pPr lvl="0">
              <a:spcBef>
                <a:spcPts val="1600"/>
              </a:spcBef>
            </a:pPr>
            <a:r>
              <a:rPr lang="fr-FR" dirty="0" err="1">
                <a:solidFill>
                  <a:schemeClr val="dk1"/>
                </a:solidFill>
              </a:rPr>
              <a:t>Think</a:t>
            </a:r>
            <a:r>
              <a:rPr lang="fr-FR" dirty="0">
                <a:solidFill>
                  <a:schemeClr val="dk1"/>
                </a:solidFill>
              </a:rPr>
              <a:t> of Kafka </a:t>
            </a:r>
            <a:r>
              <a:rPr lang="fr-FR" dirty="0" err="1">
                <a:solidFill>
                  <a:schemeClr val="dk1"/>
                </a:solidFill>
              </a:rPr>
              <a:t>like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distributed</a:t>
            </a:r>
            <a:r>
              <a:rPr lang="fr-FR" dirty="0">
                <a:solidFill>
                  <a:schemeClr val="dk1"/>
                </a:solidFill>
              </a:rPr>
              <a:t> buffer. Kafka </a:t>
            </a:r>
            <a:r>
              <a:rPr lang="fr-FR" dirty="0" err="1">
                <a:solidFill>
                  <a:schemeClr val="dk1"/>
                </a:solidFill>
              </a:rPr>
              <a:t>lets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store </a:t>
            </a:r>
            <a:r>
              <a:rPr lang="fr-FR" dirty="0" err="1">
                <a:solidFill>
                  <a:schemeClr val="dk1"/>
                </a:solidFill>
              </a:rPr>
              <a:t>streams</a:t>
            </a:r>
            <a:r>
              <a:rPr lang="fr-FR" dirty="0">
                <a:solidFill>
                  <a:schemeClr val="dk1"/>
                </a:solidFill>
              </a:rPr>
              <a:t> of records in </a:t>
            </a:r>
            <a:r>
              <a:rPr lang="fr-FR" dirty="0" err="1">
                <a:solidFill>
                  <a:schemeClr val="dk1"/>
                </a:solidFill>
              </a:rPr>
              <a:t>categories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referred</a:t>
            </a:r>
            <a:r>
              <a:rPr lang="fr-FR" dirty="0">
                <a:solidFill>
                  <a:schemeClr val="dk1"/>
                </a:solidFill>
              </a:rPr>
              <a:t> to as topics. </a:t>
            </a:r>
            <a:r>
              <a:rPr lang="fr-FR" dirty="0" err="1">
                <a:solidFill>
                  <a:schemeClr val="dk1"/>
                </a:solidFill>
              </a:rPr>
              <a:t>Each</a:t>
            </a:r>
            <a:r>
              <a:rPr lang="fr-FR" dirty="0">
                <a:solidFill>
                  <a:schemeClr val="dk1"/>
                </a:solidFill>
              </a:rPr>
              <a:t> record in Kafka </a:t>
            </a:r>
            <a:r>
              <a:rPr lang="fr-FR" dirty="0" err="1">
                <a:solidFill>
                  <a:schemeClr val="dk1"/>
                </a:solidFill>
              </a:rPr>
              <a:t>consists</a:t>
            </a:r>
            <a:r>
              <a:rPr lang="fr-FR" dirty="0">
                <a:solidFill>
                  <a:schemeClr val="dk1"/>
                </a:solidFill>
              </a:rPr>
              <a:t> of a key, a value, and a </a:t>
            </a:r>
            <a:r>
              <a:rPr lang="fr-FR" dirty="0" err="1">
                <a:solidFill>
                  <a:schemeClr val="dk1"/>
                </a:solidFill>
              </a:rPr>
              <a:t>timestamp</a:t>
            </a:r>
            <a:r>
              <a:rPr lang="fr-FR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9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571500"/>
            <a:ext cx="8520600" cy="4013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Kafka source and </a:t>
            </a:r>
            <a:r>
              <a:rPr lang="fr-FR" b="1" dirty="0" err="1">
                <a:solidFill>
                  <a:srgbClr val="00B050"/>
                </a:solidFill>
              </a:rPr>
              <a:t>sink</a:t>
            </a:r>
            <a:endParaRPr lang="fr-FR" b="1" dirty="0">
              <a:solidFill>
                <a:srgbClr val="00B050"/>
              </a:solidFill>
            </a:endParaRPr>
          </a:p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Topics </a:t>
            </a:r>
            <a:r>
              <a:rPr lang="fr-FR" dirty="0" err="1">
                <a:solidFill>
                  <a:schemeClr val="dk1"/>
                </a:solidFill>
              </a:rPr>
              <a:t>consist</a:t>
            </a:r>
            <a:r>
              <a:rPr lang="fr-FR" dirty="0">
                <a:solidFill>
                  <a:schemeClr val="dk1"/>
                </a:solidFill>
              </a:rPr>
              <a:t> of immutable </a:t>
            </a:r>
            <a:r>
              <a:rPr lang="fr-FR" dirty="0" err="1">
                <a:solidFill>
                  <a:schemeClr val="dk1"/>
                </a:solidFill>
              </a:rPr>
              <a:t>sequences</a:t>
            </a:r>
            <a:r>
              <a:rPr lang="fr-FR" dirty="0">
                <a:solidFill>
                  <a:schemeClr val="dk1"/>
                </a:solidFill>
              </a:rPr>
              <a:t> of records for </a:t>
            </a:r>
            <a:r>
              <a:rPr lang="fr-FR" dirty="0" err="1">
                <a:solidFill>
                  <a:schemeClr val="dk1"/>
                </a:solidFill>
              </a:rPr>
              <a:t>which</a:t>
            </a:r>
            <a:r>
              <a:rPr lang="fr-FR" dirty="0">
                <a:solidFill>
                  <a:schemeClr val="dk1"/>
                </a:solidFill>
              </a:rPr>
              <a:t> the position of a record in a </a:t>
            </a:r>
            <a:r>
              <a:rPr lang="fr-FR" dirty="0" err="1">
                <a:solidFill>
                  <a:schemeClr val="dk1"/>
                </a:solidFill>
              </a:rPr>
              <a:t>sequence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called</a:t>
            </a:r>
            <a:r>
              <a:rPr lang="fr-FR" dirty="0">
                <a:solidFill>
                  <a:schemeClr val="dk1"/>
                </a:solidFill>
              </a:rPr>
              <a:t> an offset. Reading data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called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subscribing</a:t>
            </a:r>
            <a:r>
              <a:rPr lang="fr-FR" dirty="0">
                <a:solidFill>
                  <a:schemeClr val="dk1"/>
                </a:solidFill>
              </a:rPr>
              <a:t> to a topic and </a:t>
            </a:r>
            <a:r>
              <a:rPr lang="fr-FR" dirty="0" err="1">
                <a:solidFill>
                  <a:schemeClr val="dk1"/>
                </a:solidFill>
              </a:rPr>
              <a:t>writing</a:t>
            </a:r>
            <a:r>
              <a:rPr lang="fr-FR" dirty="0">
                <a:solidFill>
                  <a:schemeClr val="dk1"/>
                </a:solidFill>
              </a:rPr>
              <a:t> data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as simple as </a:t>
            </a:r>
            <a:r>
              <a:rPr lang="fr-FR" dirty="0" err="1">
                <a:solidFill>
                  <a:schemeClr val="dk1"/>
                </a:solidFill>
              </a:rPr>
              <a:t>publishing</a:t>
            </a:r>
            <a:r>
              <a:rPr lang="fr-FR" dirty="0">
                <a:solidFill>
                  <a:schemeClr val="dk1"/>
                </a:solidFill>
              </a:rPr>
              <a:t> to a topic.</a:t>
            </a:r>
          </a:p>
          <a:p>
            <a:pPr lvl="0">
              <a:spcBef>
                <a:spcPts val="1600"/>
              </a:spcBef>
            </a:pP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allows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read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Kafka </a:t>
            </a:r>
            <a:r>
              <a:rPr lang="fr-FR" dirty="0" err="1">
                <a:solidFill>
                  <a:schemeClr val="dk1"/>
                </a:solidFill>
              </a:rPr>
              <a:t>with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both</a:t>
            </a:r>
            <a:r>
              <a:rPr lang="fr-FR" dirty="0">
                <a:solidFill>
                  <a:schemeClr val="dk1"/>
                </a:solidFill>
              </a:rPr>
              <a:t> batch and streaming </a:t>
            </a:r>
            <a:r>
              <a:rPr lang="fr-FR" dirty="0" err="1">
                <a:solidFill>
                  <a:schemeClr val="dk1"/>
                </a:solidFill>
              </a:rPr>
              <a:t>DataFrames</a:t>
            </a:r>
            <a:r>
              <a:rPr lang="fr-FR" dirty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As of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2.2,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supports Kafka version 0.10. This </a:t>
            </a:r>
            <a:r>
              <a:rPr lang="fr-FR" dirty="0" err="1">
                <a:solidFill>
                  <a:schemeClr val="dk1"/>
                </a:solidFill>
              </a:rPr>
              <a:t>too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likely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expand</a:t>
            </a:r>
            <a:r>
              <a:rPr lang="fr-FR" dirty="0">
                <a:solidFill>
                  <a:schemeClr val="dk1"/>
                </a:solidFill>
              </a:rPr>
              <a:t> in the future, </a:t>
            </a:r>
            <a:r>
              <a:rPr lang="fr-FR" dirty="0" err="1">
                <a:solidFill>
                  <a:schemeClr val="dk1"/>
                </a:solidFill>
              </a:rPr>
              <a:t>so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sure to check the documentation for more information about the Kafka versions </a:t>
            </a:r>
            <a:r>
              <a:rPr lang="fr-FR" dirty="0" err="1">
                <a:solidFill>
                  <a:schemeClr val="dk1"/>
                </a:solidFill>
              </a:rPr>
              <a:t>available</a:t>
            </a:r>
            <a:r>
              <a:rPr lang="fr-FR" dirty="0">
                <a:solidFill>
                  <a:schemeClr val="dk1"/>
                </a:solidFill>
              </a:rPr>
              <a:t>. There are </a:t>
            </a:r>
            <a:r>
              <a:rPr lang="fr-FR" dirty="0" err="1">
                <a:solidFill>
                  <a:schemeClr val="dk1"/>
                </a:solidFill>
              </a:rPr>
              <a:t>only</a:t>
            </a:r>
            <a:r>
              <a:rPr lang="fr-FR" dirty="0">
                <a:solidFill>
                  <a:schemeClr val="dk1"/>
                </a:solidFill>
              </a:rPr>
              <a:t> a few options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specify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read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Kafka.</a:t>
            </a:r>
          </a:p>
          <a:p>
            <a:pPr lvl="0">
              <a:spcBef>
                <a:spcPts val="1600"/>
              </a:spcBef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90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428878"/>
            <a:ext cx="8520600" cy="4234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Reading </a:t>
            </a:r>
            <a:r>
              <a:rPr lang="fr-FR" b="1" dirty="0" err="1">
                <a:solidFill>
                  <a:srgbClr val="00B050"/>
                </a:solidFill>
              </a:rPr>
              <a:t>from</a:t>
            </a:r>
            <a:r>
              <a:rPr lang="fr-FR" b="1" dirty="0">
                <a:solidFill>
                  <a:srgbClr val="00B050"/>
                </a:solidFill>
              </a:rPr>
              <a:t> the Kafka Source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1 topic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ds1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spark.readStream.format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kafka.bootstrap.servers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"host1:port1,host2:port2") 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"topic1").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multiple topics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ds2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spark.readStream.format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kafka.bootstrap.servers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"host1:port1,host2:port2") 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"topic1,topic2")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a pattern of topics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ds3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spark.readStream.format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kafka.bootstrap.servers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"host1:port1,host2:port2") 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subscribePattern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"topic.*").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40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428878"/>
            <a:ext cx="8520600" cy="4234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Reading </a:t>
            </a:r>
            <a:r>
              <a:rPr lang="fr-FR" b="1" dirty="0" err="1">
                <a:solidFill>
                  <a:srgbClr val="00B050"/>
                </a:solidFill>
              </a:rPr>
              <a:t>from</a:t>
            </a:r>
            <a:r>
              <a:rPr lang="fr-FR" b="1" dirty="0">
                <a:solidFill>
                  <a:srgbClr val="00B050"/>
                </a:solidFill>
              </a:rPr>
              <a:t> the Kafka Source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source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have the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topic: string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offset: long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long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69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4A86E8"/>
                </a:solidFill>
              </a:rPr>
              <a:t>Apache </a:t>
            </a:r>
            <a:r>
              <a:rPr lang="fr-FR" dirty="0" err="1">
                <a:solidFill>
                  <a:srgbClr val="4A86E8"/>
                </a:solidFill>
              </a:rPr>
              <a:t>Spark</a:t>
            </a:r>
            <a:r>
              <a:rPr lang="fr-FR" dirty="0">
                <a:solidFill>
                  <a:srgbClr val="4A86E8"/>
                </a:solidFill>
              </a:rPr>
              <a:t> Streaming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428878"/>
            <a:ext cx="8520600" cy="4234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Writing</a:t>
            </a:r>
            <a:r>
              <a:rPr lang="fr-FR" b="1" dirty="0">
                <a:solidFill>
                  <a:srgbClr val="00B050"/>
                </a:solidFill>
              </a:rPr>
              <a:t> to the Kafka </a:t>
            </a:r>
            <a:r>
              <a:rPr lang="fr-FR" b="1" dirty="0" err="1">
                <a:solidFill>
                  <a:srgbClr val="00B050"/>
                </a:solidFill>
              </a:rPr>
              <a:t>Sink</a:t>
            </a:r>
            <a:endParaRPr lang="fr-FR" b="1" dirty="0">
              <a:solidFill>
                <a:srgbClr val="00B050"/>
              </a:solidFill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ds1.selectExpr(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"topic", "CAST(key AS STRING)", "CAST(value AS STRING)"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writeStream.format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.option(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"/to/HDFS-compatible/</a:t>
            </a:r>
            <a:r>
              <a:rPr lang="fr-F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.option(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kafka.bootstrap.servers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"host1:port1,host2:port2"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ds1.selectExpr(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"CAST(key AS STRING)", "CAST(value AS STRING)"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writeStream.format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kafka.bootstrap.servers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"host1:port1,host2:port2") 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"/to/HDFS-compatible/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")\ .option("topic", "topic1")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4952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3799</Words>
  <Application>Microsoft Macintosh PowerPoint</Application>
  <PresentationFormat>Affichage à l'écran (16:9)</PresentationFormat>
  <Paragraphs>321</Paragraphs>
  <Slides>49</Slides>
  <Notes>49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Georgia</vt:lpstr>
      <vt:lpstr>Simple Light</vt:lpstr>
      <vt:lpstr>Simple Light</vt:lpstr>
      <vt:lpstr>Apache Spark</vt:lpstr>
      <vt:lpstr>Input and Output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Streaming Dataset API    </vt:lpstr>
      <vt:lpstr>Streaming Dataset API    </vt:lpstr>
      <vt:lpstr>Streaming Dataset API    </vt:lpstr>
      <vt:lpstr>Event-Time and Stateful Processing</vt:lpstr>
      <vt:lpstr>Apache Spark Streaming     </vt:lpstr>
      <vt:lpstr>Apache Spark Streaming     </vt:lpstr>
      <vt:lpstr>Apache Spark Streaming     </vt:lpstr>
      <vt:lpstr>Apache Spark Streaming     </vt:lpstr>
      <vt:lpstr>Streaming Dataset API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 </vt:lpstr>
      <vt:lpstr>Apache Spark Streaming    </vt:lpstr>
      <vt:lpstr>Apache Spark Streaming    </vt:lpstr>
      <vt:lpstr>Apache Spark Streaming    </vt:lpstr>
      <vt:lpstr>Apache Spark Streaming    </vt:lpstr>
      <vt:lpstr>Handling Late Data with Watermark</vt:lpstr>
      <vt:lpstr>Handling Late Data with Watermark</vt:lpstr>
      <vt:lpstr>Handling Late Data with Watermark</vt:lpstr>
      <vt:lpstr>Handling Late Data with Watermark</vt:lpstr>
      <vt:lpstr>Apache Spark Streaming    </vt:lpstr>
      <vt:lpstr>Handling Late Data with Watermark</vt:lpstr>
      <vt:lpstr>Apache Spark Streaming    </vt:lpstr>
      <vt:lpstr>Handling Late Data with Watermark</vt:lpstr>
      <vt:lpstr>Dropping Duplicates in a Stream     </vt:lpstr>
      <vt:lpstr>Apache Spark Streaming     </vt:lpstr>
      <vt:lpstr>Apache Spark Streaming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175</cp:revision>
  <dcterms:modified xsi:type="dcterms:W3CDTF">2021-04-13T23:27:29Z</dcterms:modified>
</cp:coreProperties>
</file>