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65" r:id="rId4"/>
    <p:sldId id="314" r:id="rId5"/>
    <p:sldId id="315" r:id="rId6"/>
    <p:sldId id="312" r:id="rId7"/>
    <p:sldId id="316" r:id="rId8"/>
    <p:sldId id="317" r:id="rId9"/>
    <p:sldId id="318" r:id="rId10"/>
    <p:sldId id="31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9"/>
  </p:normalViewPr>
  <p:slideViewPr>
    <p:cSldViewPr snapToGrid="0">
      <p:cViewPr varScale="1">
        <p:scale>
          <a:sx n="180" d="100"/>
          <a:sy n="180" d="100"/>
        </p:scale>
        <p:origin x="48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2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44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288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68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43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233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29081a6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29081a6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45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70" name="Google Shape;70;p16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Apache Spark</a:t>
            </a:r>
            <a:endParaRPr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 err="1"/>
              <a:t>Structured</a:t>
            </a:r>
            <a:r>
              <a:rPr lang="fr-FR" dirty="0"/>
              <a:t> Streaming in Production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-1"/>
            <a:ext cx="8520600" cy="961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 err="1">
                <a:solidFill>
                  <a:srgbClr val="4A86E8"/>
                </a:solidFill>
              </a:rPr>
              <a:t>Structured</a:t>
            </a:r>
            <a:r>
              <a:rPr lang="fr-FR" dirty="0">
                <a:solidFill>
                  <a:srgbClr val="4A86E8"/>
                </a:solidFill>
              </a:rPr>
              <a:t> Streaming in Production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694660"/>
            <a:ext cx="8520600" cy="36285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</a:pPr>
            <a:r>
              <a:rPr lang="fr-FR" dirty="0" err="1">
                <a:solidFill>
                  <a:schemeClr val="dk1"/>
                </a:solidFill>
              </a:rPr>
              <a:t>Structured</a:t>
            </a:r>
            <a:r>
              <a:rPr lang="fr-FR" dirty="0">
                <a:solidFill>
                  <a:schemeClr val="dk1"/>
                </a:solidFill>
              </a:rPr>
              <a:t> Streaming </a:t>
            </a:r>
            <a:r>
              <a:rPr lang="fr-FR" dirty="0" err="1">
                <a:solidFill>
                  <a:schemeClr val="dk1"/>
                </a:solidFill>
              </a:rPr>
              <a:t>was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marked</a:t>
            </a:r>
            <a:r>
              <a:rPr lang="fr-FR" dirty="0">
                <a:solidFill>
                  <a:schemeClr val="dk1"/>
                </a:solidFill>
              </a:rPr>
              <a:t> as production-</a:t>
            </a:r>
            <a:r>
              <a:rPr lang="fr-FR" dirty="0" err="1">
                <a:solidFill>
                  <a:schemeClr val="dk1"/>
                </a:solidFill>
              </a:rPr>
              <a:t>ready</a:t>
            </a:r>
            <a:r>
              <a:rPr lang="fr-FR" dirty="0">
                <a:solidFill>
                  <a:schemeClr val="dk1"/>
                </a:solidFill>
              </a:rPr>
              <a:t> in Apache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2.2.0, </a:t>
            </a:r>
            <a:r>
              <a:rPr lang="fr-FR" dirty="0" err="1">
                <a:solidFill>
                  <a:schemeClr val="dk1"/>
                </a:solidFill>
              </a:rPr>
              <a:t>meaning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that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release has all the </a:t>
            </a:r>
            <a:r>
              <a:rPr lang="fr-FR" dirty="0" err="1">
                <a:solidFill>
                  <a:schemeClr val="dk1"/>
                </a:solidFill>
              </a:rPr>
              <a:t>features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required</a:t>
            </a:r>
            <a:r>
              <a:rPr lang="fr-FR" dirty="0">
                <a:solidFill>
                  <a:schemeClr val="dk1"/>
                </a:solidFill>
              </a:rPr>
              <a:t> for production use and </a:t>
            </a:r>
            <a:r>
              <a:rPr lang="fr-FR" dirty="0" err="1">
                <a:solidFill>
                  <a:schemeClr val="dk1"/>
                </a:solidFill>
              </a:rPr>
              <a:t>stabilizes</a:t>
            </a:r>
            <a:r>
              <a:rPr lang="fr-FR" dirty="0">
                <a:solidFill>
                  <a:schemeClr val="dk1"/>
                </a:solidFill>
              </a:rPr>
              <a:t> the API. </a:t>
            </a:r>
            <a:r>
              <a:rPr lang="fr-FR" dirty="0" err="1">
                <a:solidFill>
                  <a:schemeClr val="dk1"/>
                </a:solidFill>
              </a:rPr>
              <a:t>Many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organizations</a:t>
            </a:r>
            <a:r>
              <a:rPr lang="fr-FR" dirty="0">
                <a:solidFill>
                  <a:schemeClr val="dk1"/>
                </a:solidFill>
              </a:rPr>
              <a:t> are </a:t>
            </a:r>
            <a:r>
              <a:rPr lang="fr-FR" dirty="0" err="1">
                <a:solidFill>
                  <a:schemeClr val="dk1"/>
                </a:solidFill>
              </a:rPr>
              <a:t>already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using</a:t>
            </a:r>
            <a:r>
              <a:rPr lang="fr-FR" dirty="0">
                <a:solidFill>
                  <a:schemeClr val="dk1"/>
                </a:solidFill>
              </a:rPr>
              <a:t> the system in production </a:t>
            </a:r>
            <a:r>
              <a:rPr lang="fr-FR" dirty="0" err="1">
                <a:solidFill>
                  <a:schemeClr val="dk1"/>
                </a:solidFill>
              </a:rPr>
              <a:t>because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frankly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it’s</a:t>
            </a:r>
            <a:r>
              <a:rPr lang="fr-FR" dirty="0">
                <a:solidFill>
                  <a:schemeClr val="dk1"/>
                </a:solidFill>
              </a:rPr>
              <a:t> not </a:t>
            </a:r>
            <a:r>
              <a:rPr lang="fr-FR" dirty="0" err="1">
                <a:solidFill>
                  <a:schemeClr val="dk1"/>
                </a:solidFill>
              </a:rPr>
              <a:t>much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different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from</a:t>
            </a:r>
            <a:r>
              <a:rPr lang="fr-FR" dirty="0">
                <a:solidFill>
                  <a:schemeClr val="dk1"/>
                </a:solidFill>
              </a:rPr>
              <a:t> running </a:t>
            </a:r>
            <a:r>
              <a:rPr lang="fr-FR" dirty="0" err="1">
                <a:solidFill>
                  <a:schemeClr val="dk1"/>
                </a:solidFill>
              </a:rPr>
              <a:t>other</a:t>
            </a:r>
            <a:r>
              <a:rPr lang="fr-FR" dirty="0">
                <a:solidFill>
                  <a:schemeClr val="dk1"/>
                </a:solidFill>
              </a:rPr>
              <a:t> production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applications. </a:t>
            </a:r>
            <a:r>
              <a:rPr lang="fr-FR" dirty="0" err="1">
                <a:solidFill>
                  <a:schemeClr val="dk1"/>
                </a:solidFill>
              </a:rPr>
              <a:t>Indeed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through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features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such</a:t>
            </a:r>
            <a:r>
              <a:rPr lang="fr-FR" dirty="0">
                <a:solidFill>
                  <a:schemeClr val="dk1"/>
                </a:solidFill>
              </a:rPr>
              <a:t> as </a:t>
            </a:r>
            <a:r>
              <a:rPr lang="fr-FR" dirty="0" err="1">
                <a:solidFill>
                  <a:schemeClr val="dk1"/>
                </a:solidFill>
              </a:rPr>
              <a:t>transactional</a:t>
            </a:r>
            <a:r>
              <a:rPr lang="fr-FR" dirty="0">
                <a:solidFill>
                  <a:schemeClr val="dk1"/>
                </a:solidFill>
              </a:rPr>
              <a:t> sources/</a:t>
            </a:r>
            <a:r>
              <a:rPr lang="fr-FR" dirty="0" err="1">
                <a:solidFill>
                  <a:schemeClr val="dk1"/>
                </a:solidFill>
              </a:rPr>
              <a:t>sinks</a:t>
            </a:r>
            <a:r>
              <a:rPr lang="fr-FR" dirty="0">
                <a:solidFill>
                  <a:schemeClr val="dk1"/>
                </a:solidFill>
              </a:rPr>
              <a:t> and </a:t>
            </a:r>
            <a:r>
              <a:rPr lang="fr-FR" dirty="0" err="1">
                <a:solidFill>
                  <a:schemeClr val="dk1"/>
                </a:solidFill>
              </a:rPr>
              <a:t>exactly</a:t>
            </a:r>
            <a:r>
              <a:rPr lang="fr-FR" dirty="0">
                <a:solidFill>
                  <a:schemeClr val="dk1"/>
                </a:solidFill>
              </a:rPr>
              <a:t>-once </a:t>
            </a:r>
            <a:r>
              <a:rPr lang="fr-FR" dirty="0" err="1">
                <a:solidFill>
                  <a:schemeClr val="dk1"/>
                </a:solidFill>
              </a:rPr>
              <a:t>processing</a:t>
            </a:r>
            <a:r>
              <a:rPr lang="fr-FR" dirty="0">
                <a:solidFill>
                  <a:schemeClr val="dk1"/>
                </a:solidFill>
              </a:rPr>
              <a:t>, the </a:t>
            </a:r>
            <a:r>
              <a:rPr lang="fr-FR" dirty="0" err="1">
                <a:solidFill>
                  <a:schemeClr val="dk1"/>
                </a:solidFill>
              </a:rPr>
              <a:t>Structured</a:t>
            </a:r>
            <a:r>
              <a:rPr lang="fr-FR" dirty="0">
                <a:solidFill>
                  <a:schemeClr val="dk1"/>
                </a:solidFill>
              </a:rPr>
              <a:t> Streaming designers </a:t>
            </a:r>
            <a:r>
              <a:rPr lang="fr-FR" dirty="0" err="1">
                <a:solidFill>
                  <a:schemeClr val="dk1"/>
                </a:solidFill>
              </a:rPr>
              <a:t>sought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make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it</a:t>
            </a:r>
            <a:r>
              <a:rPr lang="fr-FR" dirty="0">
                <a:solidFill>
                  <a:schemeClr val="dk1"/>
                </a:solidFill>
              </a:rPr>
              <a:t> as </a:t>
            </a:r>
            <a:r>
              <a:rPr lang="fr-FR" dirty="0" err="1">
                <a:solidFill>
                  <a:schemeClr val="dk1"/>
                </a:solidFill>
              </a:rPr>
              <a:t>easy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operate</a:t>
            </a:r>
            <a:r>
              <a:rPr lang="fr-FR" dirty="0">
                <a:solidFill>
                  <a:schemeClr val="dk1"/>
                </a:solidFill>
              </a:rPr>
              <a:t> as possible</a:t>
            </a:r>
          </a:p>
          <a:p>
            <a:pPr marL="114300" lvl="0" indent="0">
              <a:spcBef>
                <a:spcPts val="1600"/>
              </a:spcBef>
              <a:buNone/>
            </a:pPr>
            <a:endParaRPr dirty="0"/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-1"/>
            <a:ext cx="8520600" cy="961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 err="1">
                <a:solidFill>
                  <a:srgbClr val="4A86E8"/>
                </a:solidFill>
              </a:rPr>
              <a:t>Structured</a:t>
            </a:r>
            <a:r>
              <a:rPr lang="fr-FR" dirty="0">
                <a:solidFill>
                  <a:srgbClr val="4A86E8"/>
                </a:solidFill>
              </a:rPr>
              <a:t> Streaming in Production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694660"/>
            <a:ext cx="8520600" cy="39685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spcBef>
                <a:spcPts val="1600"/>
              </a:spcBef>
              <a:buNone/>
            </a:pPr>
            <a:r>
              <a:rPr lang="fr-FR" b="1" dirty="0" err="1">
                <a:solidFill>
                  <a:srgbClr val="00B050"/>
                </a:solidFill>
              </a:rPr>
              <a:t>Fault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Tolerance</a:t>
            </a:r>
            <a:r>
              <a:rPr lang="fr-FR" b="1" dirty="0">
                <a:solidFill>
                  <a:srgbClr val="00B050"/>
                </a:solidFill>
              </a:rPr>
              <a:t> and </a:t>
            </a:r>
            <a:r>
              <a:rPr lang="fr-FR" b="1" dirty="0" err="1">
                <a:solidFill>
                  <a:srgbClr val="00B050"/>
                </a:solidFill>
              </a:rPr>
              <a:t>Checkpointing</a:t>
            </a:r>
            <a:endParaRPr lang="fr-FR" dirty="0">
              <a:solidFill>
                <a:schemeClr val="dk1"/>
              </a:solidFill>
            </a:endParaRPr>
          </a:p>
          <a:p>
            <a:pPr marL="114300" lvl="0" indent="0">
              <a:spcBef>
                <a:spcPts val="1600"/>
              </a:spcBef>
              <a:buNone/>
            </a:pPr>
            <a:r>
              <a:rPr lang="fr-FR" dirty="0">
                <a:solidFill>
                  <a:schemeClr val="dk1"/>
                </a:solidFill>
              </a:rPr>
              <a:t>The </a:t>
            </a:r>
            <a:r>
              <a:rPr lang="fr-FR" dirty="0" err="1">
                <a:solidFill>
                  <a:schemeClr val="dk1"/>
                </a:solidFill>
              </a:rPr>
              <a:t>most</a:t>
            </a:r>
            <a:r>
              <a:rPr lang="fr-FR" dirty="0">
                <a:solidFill>
                  <a:schemeClr val="dk1"/>
                </a:solidFill>
              </a:rPr>
              <a:t> important </a:t>
            </a:r>
            <a:r>
              <a:rPr lang="fr-FR" dirty="0" err="1">
                <a:solidFill>
                  <a:schemeClr val="dk1"/>
                </a:solidFill>
              </a:rPr>
              <a:t>operational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concern</a:t>
            </a:r>
            <a:r>
              <a:rPr lang="fr-FR" dirty="0">
                <a:solidFill>
                  <a:schemeClr val="dk1"/>
                </a:solidFill>
              </a:rPr>
              <a:t> for a streaming application </a:t>
            </a:r>
            <a:r>
              <a:rPr lang="fr-FR" dirty="0" err="1">
                <a:solidFill>
                  <a:schemeClr val="dk1"/>
                </a:solidFill>
              </a:rPr>
              <a:t>is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failure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recovery</a:t>
            </a:r>
            <a:r>
              <a:rPr lang="fr-FR" dirty="0">
                <a:solidFill>
                  <a:schemeClr val="dk1"/>
                </a:solidFill>
              </a:rPr>
              <a:t>.</a:t>
            </a:r>
            <a:br>
              <a:rPr lang="fr-FR" dirty="0">
                <a:solidFill>
                  <a:schemeClr val="dk1"/>
                </a:solidFill>
              </a:rPr>
            </a:b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Faults</a:t>
            </a:r>
            <a:r>
              <a:rPr lang="fr-FR" dirty="0">
                <a:solidFill>
                  <a:schemeClr val="dk1"/>
                </a:solidFill>
              </a:rPr>
              <a:t> are </a:t>
            </a:r>
            <a:r>
              <a:rPr lang="fr-FR" dirty="0" err="1">
                <a:solidFill>
                  <a:schemeClr val="dk1"/>
                </a:solidFill>
              </a:rPr>
              <a:t>inevitable</a:t>
            </a:r>
            <a:r>
              <a:rPr lang="fr-FR" dirty="0">
                <a:solidFill>
                  <a:schemeClr val="dk1"/>
                </a:solidFill>
              </a:rPr>
              <a:t>: </a:t>
            </a:r>
            <a:r>
              <a:rPr lang="fr-FR" dirty="0" err="1">
                <a:solidFill>
                  <a:schemeClr val="dk1"/>
                </a:solidFill>
              </a:rPr>
              <a:t>you’re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going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lose</a:t>
            </a:r>
            <a:r>
              <a:rPr lang="fr-FR" dirty="0">
                <a:solidFill>
                  <a:schemeClr val="dk1"/>
                </a:solidFill>
              </a:rPr>
              <a:t> a machine in the cluster, a </a:t>
            </a:r>
            <a:r>
              <a:rPr lang="fr-FR" dirty="0" err="1">
                <a:solidFill>
                  <a:schemeClr val="dk1"/>
                </a:solidFill>
              </a:rPr>
              <a:t>schema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change by accident </a:t>
            </a:r>
            <a:r>
              <a:rPr lang="fr-FR" dirty="0" err="1">
                <a:solidFill>
                  <a:schemeClr val="dk1"/>
                </a:solidFill>
              </a:rPr>
              <a:t>without</a:t>
            </a:r>
            <a:r>
              <a:rPr lang="fr-FR" dirty="0">
                <a:solidFill>
                  <a:schemeClr val="dk1"/>
                </a:solidFill>
              </a:rPr>
              <a:t> a </a:t>
            </a:r>
            <a:r>
              <a:rPr lang="fr-FR" dirty="0" err="1">
                <a:solidFill>
                  <a:schemeClr val="dk1"/>
                </a:solidFill>
              </a:rPr>
              <a:t>proper</a:t>
            </a:r>
            <a:r>
              <a:rPr lang="fr-FR" dirty="0">
                <a:solidFill>
                  <a:schemeClr val="dk1"/>
                </a:solidFill>
              </a:rPr>
              <a:t> migration, or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may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even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intentionally</a:t>
            </a:r>
            <a:r>
              <a:rPr lang="fr-FR" dirty="0">
                <a:solidFill>
                  <a:schemeClr val="dk1"/>
                </a:solidFill>
              </a:rPr>
              <a:t> restart the cluster or application. In </a:t>
            </a:r>
            <a:r>
              <a:rPr lang="fr-FR" dirty="0" err="1">
                <a:solidFill>
                  <a:schemeClr val="dk1"/>
                </a:solidFill>
              </a:rPr>
              <a:t>any</a:t>
            </a:r>
            <a:r>
              <a:rPr lang="fr-FR" dirty="0">
                <a:solidFill>
                  <a:schemeClr val="dk1"/>
                </a:solidFill>
              </a:rPr>
              <a:t> of </a:t>
            </a:r>
            <a:r>
              <a:rPr lang="fr-FR" dirty="0" err="1">
                <a:solidFill>
                  <a:schemeClr val="dk1"/>
                </a:solidFill>
              </a:rPr>
              <a:t>these</a:t>
            </a:r>
            <a:r>
              <a:rPr lang="fr-FR" dirty="0">
                <a:solidFill>
                  <a:schemeClr val="dk1"/>
                </a:solidFill>
              </a:rPr>
              <a:t> cases, </a:t>
            </a:r>
            <a:r>
              <a:rPr lang="fr-FR" dirty="0" err="1">
                <a:solidFill>
                  <a:schemeClr val="dk1"/>
                </a:solidFill>
              </a:rPr>
              <a:t>Structured</a:t>
            </a:r>
            <a:r>
              <a:rPr lang="fr-FR" dirty="0">
                <a:solidFill>
                  <a:schemeClr val="dk1"/>
                </a:solidFill>
              </a:rPr>
              <a:t> Streaming </a:t>
            </a:r>
            <a:r>
              <a:rPr lang="fr-FR" dirty="0" err="1">
                <a:solidFill>
                  <a:schemeClr val="dk1"/>
                </a:solidFill>
              </a:rPr>
              <a:t>allows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recover</a:t>
            </a:r>
            <a:r>
              <a:rPr lang="fr-FR" dirty="0">
                <a:solidFill>
                  <a:schemeClr val="dk1"/>
                </a:solidFill>
              </a:rPr>
              <a:t> an application by </a:t>
            </a:r>
            <a:r>
              <a:rPr lang="fr-FR" dirty="0" err="1">
                <a:solidFill>
                  <a:schemeClr val="dk1"/>
                </a:solidFill>
              </a:rPr>
              <a:t>just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restarting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it</a:t>
            </a:r>
            <a:r>
              <a:rPr lang="fr-FR" dirty="0">
                <a:solidFill>
                  <a:schemeClr val="dk1"/>
                </a:solidFill>
              </a:rPr>
              <a:t>. </a:t>
            </a:r>
            <a:br>
              <a:rPr lang="fr-FR" dirty="0">
                <a:solidFill>
                  <a:schemeClr val="dk1"/>
                </a:solidFill>
              </a:rPr>
            </a:br>
            <a:r>
              <a:rPr lang="fr-FR" dirty="0">
                <a:solidFill>
                  <a:schemeClr val="dk1"/>
                </a:solidFill>
              </a:rPr>
              <a:t>To do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must configure the application to use </a:t>
            </a:r>
            <a:r>
              <a:rPr lang="fr-FR" dirty="0" err="1">
                <a:solidFill>
                  <a:srgbClr val="00B050"/>
                </a:solidFill>
              </a:rPr>
              <a:t>checkpointing</a:t>
            </a:r>
            <a:r>
              <a:rPr lang="fr-FR" dirty="0">
                <a:solidFill>
                  <a:schemeClr val="dk1"/>
                </a:solidFill>
              </a:rPr>
              <a:t> and </a:t>
            </a:r>
            <a:r>
              <a:rPr lang="fr-FR" dirty="0" err="1">
                <a:solidFill>
                  <a:schemeClr val="dk1"/>
                </a:solidFill>
              </a:rPr>
              <a:t>write-ahead</a:t>
            </a:r>
            <a:r>
              <a:rPr lang="fr-FR" dirty="0">
                <a:solidFill>
                  <a:schemeClr val="dk1"/>
                </a:solidFill>
              </a:rPr>
              <a:t> logs, </a:t>
            </a:r>
            <a:r>
              <a:rPr lang="fr-FR" dirty="0" err="1">
                <a:solidFill>
                  <a:schemeClr val="dk1"/>
                </a:solidFill>
              </a:rPr>
              <a:t>both</a:t>
            </a:r>
            <a:r>
              <a:rPr lang="fr-FR" dirty="0">
                <a:solidFill>
                  <a:schemeClr val="dk1"/>
                </a:solidFill>
              </a:rPr>
              <a:t> of </a:t>
            </a:r>
            <a:r>
              <a:rPr lang="fr-FR" dirty="0" err="1">
                <a:solidFill>
                  <a:schemeClr val="dk1"/>
                </a:solidFill>
              </a:rPr>
              <a:t>which</a:t>
            </a:r>
            <a:r>
              <a:rPr lang="fr-FR" dirty="0">
                <a:solidFill>
                  <a:schemeClr val="dk1"/>
                </a:solidFill>
              </a:rPr>
              <a:t> are </a:t>
            </a:r>
            <a:r>
              <a:rPr lang="fr-FR" dirty="0" err="1">
                <a:solidFill>
                  <a:schemeClr val="dk1"/>
                </a:solidFill>
              </a:rPr>
              <a:t>handled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automatically</a:t>
            </a:r>
            <a:r>
              <a:rPr lang="fr-FR" dirty="0">
                <a:solidFill>
                  <a:schemeClr val="dk1"/>
                </a:solidFill>
              </a:rPr>
              <a:t> by the </a:t>
            </a:r>
            <a:r>
              <a:rPr lang="fr-FR" dirty="0" err="1">
                <a:solidFill>
                  <a:schemeClr val="dk1"/>
                </a:solidFill>
              </a:rPr>
              <a:t>engine</a:t>
            </a:r>
            <a:r>
              <a:rPr lang="fr-FR" dirty="0">
                <a:solidFill>
                  <a:schemeClr val="dk1"/>
                </a:solidFill>
              </a:rPr>
              <a:t>. </a:t>
            </a:r>
            <a:r>
              <a:rPr lang="fr-FR" dirty="0" err="1">
                <a:solidFill>
                  <a:schemeClr val="dk1"/>
                </a:solidFill>
              </a:rPr>
              <a:t>Specifically</a:t>
            </a:r>
            <a:r>
              <a:rPr lang="fr-FR" dirty="0">
                <a:solidFill>
                  <a:schemeClr val="dk1"/>
                </a:solidFill>
              </a:rPr>
              <a:t>,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must configure a </a:t>
            </a:r>
            <a:r>
              <a:rPr lang="fr-FR" dirty="0" err="1">
                <a:solidFill>
                  <a:schemeClr val="dk1"/>
                </a:solidFill>
              </a:rPr>
              <a:t>query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write</a:t>
            </a:r>
            <a:r>
              <a:rPr lang="fr-FR" dirty="0">
                <a:solidFill>
                  <a:schemeClr val="dk1"/>
                </a:solidFill>
              </a:rPr>
              <a:t> to a </a:t>
            </a:r>
            <a:r>
              <a:rPr lang="fr-FR" dirty="0">
                <a:solidFill>
                  <a:srgbClr val="00B050"/>
                </a:solidFill>
              </a:rPr>
              <a:t>checkpoint</a:t>
            </a:r>
            <a:r>
              <a:rPr lang="fr-FR" dirty="0">
                <a:solidFill>
                  <a:schemeClr val="dk1"/>
                </a:solidFill>
              </a:rPr>
              <a:t> location on a </a:t>
            </a:r>
            <a:r>
              <a:rPr lang="fr-FR" dirty="0" err="1">
                <a:solidFill>
                  <a:srgbClr val="00B050"/>
                </a:solidFill>
              </a:rPr>
              <a:t>reliable</a:t>
            </a:r>
            <a:r>
              <a:rPr lang="fr-FR" dirty="0">
                <a:solidFill>
                  <a:schemeClr val="dk1"/>
                </a:solidFill>
              </a:rPr>
              <a:t> file system (</a:t>
            </a:r>
            <a:r>
              <a:rPr lang="fr-FR" dirty="0" err="1">
                <a:solidFill>
                  <a:schemeClr val="dk1"/>
                </a:solidFill>
              </a:rPr>
              <a:t>e.g</a:t>
            </a:r>
            <a:r>
              <a:rPr lang="fr-FR" dirty="0">
                <a:solidFill>
                  <a:schemeClr val="dk1"/>
                </a:solidFill>
              </a:rPr>
              <a:t>., HDFS, S3, or </a:t>
            </a:r>
            <a:r>
              <a:rPr lang="fr-FR" dirty="0" err="1">
                <a:solidFill>
                  <a:schemeClr val="dk1"/>
                </a:solidFill>
              </a:rPr>
              <a:t>any</a:t>
            </a:r>
            <a:r>
              <a:rPr lang="fr-FR" dirty="0">
                <a:solidFill>
                  <a:schemeClr val="dk1"/>
                </a:solidFill>
              </a:rPr>
              <a:t> compatible </a:t>
            </a:r>
            <a:r>
              <a:rPr lang="fr-FR" dirty="0" err="1">
                <a:solidFill>
                  <a:schemeClr val="dk1"/>
                </a:solidFill>
              </a:rPr>
              <a:t>filesystem</a:t>
            </a:r>
            <a:r>
              <a:rPr lang="fr-FR" dirty="0">
                <a:solidFill>
                  <a:schemeClr val="dk1"/>
                </a:solidFill>
              </a:rPr>
              <a:t>).</a:t>
            </a:r>
            <a:endParaRPr dirty="0"/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166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-1"/>
            <a:ext cx="8520600" cy="961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 err="1">
                <a:solidFill>
                  <a:srgbClr val="4A86E8"/>
                </a:solidFill>
              </a:rPr>
              <a:t>Structured</a:t>
            </a:r>
            <a:r>
              <a:rPr lang="fr-FR" dirty="0">
                <a:solidFill>
                  <a:srgbClr val="4A86E8"/>
                </a:solidFill>
              </a:rPr>
              <a:t> Streaming in Production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694660"/>
            <a:ext cx="8520600" cy="39685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spcBef>
                <a:spcPts val="1600"/>
              </a:spcBef>
              <a:buNone/>
            </a:pPr>
            <a:r>
              <a:rPr lang="fr-FR" b="1" dirty="0" err="1">
                <a:solidFill>
                  <a:srgbClr val="00B050"/>
                </a:solidFill>
              </a:rPr>
              <a:t>Fault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Tolerance</a:t>
            </a:r>
            <a:r>
              <a:rPr lang="fr-FR" b="1" dirty="0">
                <a:solidFill>
                  <a:srgbClr val="00B050"/>
                </a:solidFill>
              </a:rPr>
              <a:t> and </a:t>
            </a:r>
            <a:r>
              <a:rPr lang="fr-FR" b="1" dirty="0" err="1">
                <a:solidFill>
                  <a:srgbClr val="00B050"/>
                </a:solidFill>
              </a:rPr>
              <a:t>Checkpointing</a:t>
            </a:r>
            <a:endParaRPr lang="fr-FR" dirty="0">
              <a:solidFill>
                <a:schemeClr val="dk1"/>
              </a:solidFill>
            </a:endParaRPr>
          </a:p>
          <a:p>
            <a:pPr marL="114300" lvl="0" indent="0">
              <a:spcBef>
                <a:spcPts val="1600"/>
              </a:spcBef>
              <a:buNone/>
            </a:pPr>
            <a:r>
              <a:rPr lang="fr-FR" dirty="0" err="1">
                <a:solidFill>
                  <a:schemeClr val="dk1"/>
                </a:solidFill>
              </a:rPr>
              <a:t>Structured</a:t>
            </a:r>
            <a:r>
              <a:rPr lang="fr-FR" dirty="0">
                <a:solidFill>
                  <a:schemeClr val="dk1"/>
                </a:solidFill>
              </a:rPr>
              <a:t> Streaming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then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periodically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save</a:t>
            </a:r>
            <a:r>
              <a:rPr lang="fr-FR" dirty="0">
                <a:solidFill>
                  <a:schemeClr val="dk1"/>
                </a:solidFill>
              </a:rPr>
              <a:t> all relevant </a:t>
            </a:r>
            <a:r>
              <a:rPr lang="fr-FR" dirty="0" err="1">
                <a:solidFill>
                  <a:schemeClr val="dk1"/>
                </a:solidFill>
              </a:rPr>
              <a:t>progress</a:t>
            </a:r>
            <a:r>
              <a:rPr lang="fr-FR" dirty="0">
                <a:solidFill>
                  <a:schemeClr val="dk1"/>
                </a:solidFill>
              </a:rPr>
              <a:t> information (for instance, the range of offsets </a:t>
            </a:r>
            <a:r>
              <a:rPr lang="fr-FR" dirty="0" err="1">
                <a:solidFill>
                  <a:schemeClr val="dk1"/>
                </a:solidFill>
              </a:rPr>
              <a:t>processed</a:t>
            </a:r>
            <a:r>
              <a:rPr lang="fr-FR" dirty="0">
                <a:solidFill>
                  <a:schemeClr val="dk1"/>
                </a:solidFill>
              </a:rPr>
              <a:t> in a </a:t>
            </a:r>
            <a:r>
              <a:rPr lang="fr-FR" dirty="0" err="1">
                <a:solidFill>
                  <a:schemeClr val="dk1"/>
                </a:solidFill>
              </a:rPr>
              <a:t>given</a:t>
            </a:r>
            <a:r>
              <a:rPr lang="fr-FR" dirty="0">
                <a:solidFill>
                  <a:schemeClr val="dk1"/>
                </a:solidFill>
              </a:rPr>
              <a:t> trigger) as </a:t>
            </a:r>
            <a:r>
              <a:rPr lang="fr-FR" dirty="0" err="1">
                <a:solidFill>
                  <a:schemeClr val="dk1"/>
                </a:solidFill>
              </a:rPr>
              <a:t>well</a:t>
            </a:r>
            <a:r>
              <a:rPr lang="fr-FR" dirty="0">
                <a:solidFill>
                  <a:schemeClr val="dk1"/>
                </a:solidFill>
              </a:rPr>
              <a:t> as the </a:t>
            </a:r>
            <a:r>
              <a:rPr lang="fr-FR" dirty="0" err="1">
                <a:solidFill>
                  <a:schemeClr val="dk1"/>
                </a:solidFill>
              </a:rPr>
              <a:t>current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intermediate</a:t>
            </a:r>
            <a:r>
              <a:rPr lang="fr-FR" dirty="0">
                <a:solidFill>
                  <a:schemeClr val="dk1"/>
                </a:solidFill>
              </a:rPr>
              <a:t> state values to the checkpoint location. In a </a:t>
            </a:r>
            <a:r>
              <a:rPr lang="fr-FR" dirty="0" err="1">
                <a:solidFill>
                  <a:schemeClr val="dk1"/>
                </a:solidFill>
              </a:rPr>
              <a:t>failure</a:t>
            </a:r>
            <a:r>
              <a:rPr lang="fr-FR" dirty="0">
                <a:solidFill>
                  <a:schemeClr val="dk1"/>
                </a:solidFill>
              </a:rPr>
              <a:t> scenario,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simply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need</a:t>
            </a:r>
            <a:r>
              <a:rPr lang="fr-FR" dirty="0">
                <a:solidFill>
                  <a:schemeClr val="dk1"/>
                </a:solidFill>
              </a:rPr>
              <a:t> to restart </a:t>
            </a:r>
            <a:r>
              <a:rPr lang="fr-FR" dirty="0" err="1">
                <a:solidFill>
                  <a:schemeClr val="dk1"/>
                </a:solidFill>
              </a:rPr>
              <a:t>your</a:t>
            </a:r>
            <a:r>
              <a:rPr lang="fr-FR" dirty="0">
                <a:solidFill>
                  <a:schemeClr val="dk1"/>
                </a:solidFill>
              </a:rPr>
              <a:t> application, </a:t>
            </a:r>
            <a:r>
              <a:rPr lang="fr-FR" dirty="0" err="1">
                <a:solidFill>
                  <a:schemeClr val="dk1"/>
                </a:solidFill>
              </a:rPr>
              <a:t>making</a:t>
            </a:r>
            <a:r>
              <a:rPr lang="fr-FR" dirty="0">
                <a:solidFill>
                  <a:schemeClr val="dk1"/>
                </a:solidFill>
              </a:rPr>
              <a:t> sure to point to the </a:t>
            </a:r>
            <a:r>
              <a:rPr lang="fr-FR" dirty="0" err="1">
                <a:solidFill>
                  <a:schemeClr val="dk1"/>
                </a:solidFill>
              </a:rPr>
              <a:t>same</a:t>
            </a:r>
            <a:r>
              <a:rPr lang="fr-FR" dirty="0">
                <a:solidFill>
                  <a:schemeClr val="dk1"/>
                </a:solidFill>
              </a:rPr>
              <a:t> checkpoint location, and </a:t>
            </a:r>
            <a:r>
              <a:rPr lang="fr-FR" dirty="0" err="1">
                <a:solidFill>
                  <a:schemeClr val="dk1"/>
                </a:solidFill>
              </a:rPr>
              <a:t>it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will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automatically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recover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its</a:t>
            </a:r>
            <a:r>
              <a:rPr lang="fr-FR" dirty="0">
                <a:solidFill>
                  <a:schemeClr val="dk1"/>
                </a:solidFill>
              </a:rPr>
              <a:t> state and </a:t>
            </a:r>
            <a:r>
              <a:rPr lang="fr-FR" dirty="0" err="1">
                <a:solidFill>
                  <a:schemeClr val="dk1"/>
                </a:solidFill>
              </a:rPr>
              <a:t>start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processing</a:t>
            </a:r>
            <a:r>
              <a:rPr lang="fr-FR" dirty="0">
                <a:solidFill>
                  <a:schemeClr val="dk1"/>
                </a:solidFill>
              </a:rPr>
              <a:t> data </a:t>
            </a:r>
            <a:r>
              <a:rPr lang="fr-FR" dirty="0" err="1">
                <a:solidFill>
                  <a:schemeClr val="dk1"/>
                </a:solidFill>
              </a:rPr>
              <a:t>where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left</a:t>
            </a:r>
            <a:r>
              <a:rPr lang="fr-FR" dirty="0">
                <a:solidFill>
                  <a:schemeClr val="dk1"/>
                </a:solidFill>
              </a:rPr>
              <a:t> off. You do not have to </a:t>
            </a:r>
            <a:r>
              <a:rPr lang="fr-FR" dirty="0" err="1">
                <a:solidFill>
                  <a:schemeClr val="dk1"/>
                </a:solidFill>
              </a:rPr>
              <a:t>manually</a:t>
            </a:r>
            <a:r>
              <a:rPr lang="fr-FR" dirty="0">
                <a:solidFill>
                  <a:schemeClr val="dk1"/>
                </a:solidFill>
              </a:rPr>
              <a:t> manage </a:t>
            </a:r>
            <a:r>
              <a:rPr lang="fr-FR" dirty="0" err="1">
                <a:solidFill>
                  <a:schemeClr val="dk1"/>
                </a:solidFill>
              </a:rPr>
              <a:t>this</a:t>
            </a:r>
            <a:r>
              <a:rPr lang="fr-FR" dirty="0">
                <a:solidFill>
                  <a:schemeClr val="dk1"/>
                </a:solidFill>
              </a:rPr>
              <a:t> state on </a:t>
            </a:r>
            <a:r>
              <a:rPr lang="fr-FR" dirty="0" err="1">
                <a:solidFill>
                  <a:schemeClr val="dk1"/>
                </a:solidFill>
              </a:rPr>
              <a:t>behalf</a:t>
            </a:r>
            <a:r>
              <a:rPr lang="fr-FR" dirty="0">
                <a:solidFill>
                  <a:schemeClr val="dk1"/>
                </a:solidFill>
              </a:rPr>
              <a:t> of the application—</a:t>
            </a:r>
            <a:r>
              <a:rPr lang="fr-FR" dirty="0" err="1">
                <a:solidFill>
                  <a:schemeClr val="dk1"/>
                </a:solidFill>
              </a:rPr>
              <a:t>Structured</a:t>
            </a:r>
            <a:r>
              <a:rPr lang="fr-FR" dirty="0">
                <a:solidFill>
                  <a:schemeClr val="dk1"/>
                </a:solidFill>
              </a:rPr>
              <a:t> Streaming </a:t>
            </a:r>
            <a:r>
              <a:rPr lang="fr-FR" dirty="0" err="1">
                <a:solidFill>
                  <a:schemeClr val="dk1"/>
                </a:solidFill>
              </a:rPr>
              <a:t>does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it</a:t>
            </a:r>
            <a:r>
              <a:rPr lang="fr-FR" dirty="0">
                <a:solidFill>
                  <a:schemeClr val="dk1"/>
                </a:solidFill>
              </a:rPr>
              <a:t> for </a:t>
            </a:r>
            <a:r>
              <a:rPr lang="fr-FR" dirty="0" err="1">
                <a:solidFill>
                  <a:schemeClr val="dk1"/>
                </a:solidFill>
              </a:rPr>
              <a:t>you</a:t>
            </a:r>
            <a:r>
              <a:rPr lang="fr-FR" dirty="0">
                <a:solidFill>
                  <a:schemeClr val="dk1"/>
                </a:solidFill>
              </a:rPr>
              <a:t>.</a:t>
            </a:r>
            <a:endParaRPr dirty="0"/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632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 err="1">
                <a:solidFill>
                  <a:srgbClr val="4A86E8"/>
                </a:solidFill>
              </a:rPr>
              <a:t>Structured</a:t>
            </a:r>
            <a:r>
              <a:rPr lang="fr-FR" dirty="0">
                <a:solidFill>
                  <a:srgbClr val="4A86E8"/>
                </a:solidFill>
              </a:rPr>
              <a:t> Streaming in Production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428878"/>
            <a:ext cx="8520600" cy="4234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 use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checkpointing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specify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checkpoint location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through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checkpointLocation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option on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writeStream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You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in Scala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spark.read.json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("/data/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-data")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 streaming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spark.readStream.schema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static.schema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.option("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maxFilesPerTrigger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10)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("/data/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-data")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("gt")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.count()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740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 err="1">
                <a:solidFill>
                  <a:srgbClr val="4A86E8"/>
                </a:solidFill>
              </a:rPr>
              <a:t>Structured</a:t>
            </a:r>
            <a:r>
              <a:rPr lang="fr-FR" dirty="0">
                <a:solidFill>
                  <a:srgbClr val="4A86E8"/>
                </a:solidFill>
              </a:rPr>
              <a:t> Streaming in Production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428878"/>
            <a:ext cx="8520600" cy="4234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streaming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writeStream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.option("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checkpointLocation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/location/")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test_stream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.format("memory")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If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checkpoint directory or the information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able to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recover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failures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have to restart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scratch.</a:t>
            </a: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622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-1"/>
            <a:ext cx="8520600" cy="961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 err="1">
                <a:solidFill>
                  <a:srgbClr val="4A86E8"/>
                </a:solidFill>
              </a:rPr>
              <a:t>Metrics</a:t>
            </a:r>
            <a:r>
              <a:rPr lang="fr-FR" dirty="0">
                <a:solidFill>
                  <a:srgbClr val="4A86E8"/>
                </a:solidFill>
              </a:rPr>
              <a:t> and Monitoring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694660"/>
            <a:ext cx="8520600" cy="39685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spcBef>
                <a:spcPts val="1600"/>
              </a:spcBef>
              <a:buNone/>
            </a:pPr>
            <a:r>
              <a:rPr lang="fr-FR" b="1" dirty="0" err="1">
                <a:solidFill>
                  <a:srgbClr val="00B050"/>
                </a:solidFill>
              </a:rPr>
              <a:t>Query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Status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query.status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"message" : 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Getting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offsets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...",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isDataAvailable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isTriggerActive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23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-1"/>
            <a:ext cx="8520600" cy="961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 err="1">
                <a:solidFill>
                  <a:srgbClr val="4A86E8"/>
                </a:solidFill>
              </a:rPr>
              <a:t>Metrics</a:t>
            </a:r>
            <a:r>
              <a:rPr lang="fr-FR" dirty="0">
                <a:solidFill>
                  <a:srgbClr val="4A86E8"/>
                </a:solidFill>
              </a:rPr>
              <a:t> and Monitoring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694660"/>
            <a:ext cx="8520600" cy="39685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spcBef>
                <a:spcPts val="1600"/>
              </a:spcBef>
              <a:buNone/>
            </a:pPr>
            <a:r>
              <a:rPr lang="fr-FR" b="1" dirty="0" err="1">
                <a:solidFill>
                  <a:srgbClr val="00B050"/>
                </a:solidFill>
              </a:rPr>
              <a:t>Recent</a:t>
            </a:r>
            <a:r>
              <a:rPr lang="fr-FR" b="1" dirty="0">
                <a:solidFill>
                  <a:srgbClr val="00B050"/>
                </a:solidFill>
              </a:rPr>
              <a:t> Progress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query.recentProgress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spcBef>
                <a:spcPts val="1600"/>
              </a:spcBef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"id" : "d9b5eac5-2b27-4655-8dd3-4be626b1b59b", 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"f8da8bc7-5d0a-4554-880d-d21fe43b983d", 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test_stream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"2017-08-06T21:11:21.141Z", 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numInputRows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780119,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processedRowsPerSecond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19779.89350912779, 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durationMs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addBatch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38179, 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getBatch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235, 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getOffset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518,</a:t>
            </a:r>
          </a:p>
          <a:p>
            <a:pPr marL="11430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51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-1"/>
            <a:ext cx="8520600" cy="961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 err="1">
                <a:solidFill>
                  <a:srgbClr val="4A86E8"/>
                </a:solidFill>
              </a:rPr>
              <a:t>Metrics</a:t>
            </a:r>
            <a:r>
              <a:rPr lang="fr-FR" dirty="0">
                <a:solidFill>
                  <a:srgbClr val="4A86E8"/>
                </a:solidFill>
              </a:rPr>
              <a:t> and Monitoring</a:t>
            </a: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226208" y="694660"/>
            <a:ext cx="8520600" cy="39685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spcBef>
                <a:spcPts val="1600"/>
              </a:spcBef>
              <a:buNone/>
            </a:pPr>
            <a:r>
              <a:rPr lang="fr-FR" b="1" dirty="0">
                <a:solidFill>
                  <a:srgbClr val="00B050"/>
                </a:solidFill>
              </a:rPr>
              <a:t>Advanced Monitoring </a:t>
            </a:r>
            <a:r>
              <a:rPr lang="fr-FR" b="1" dirty="0" err="1">
                <a:solidFill>
                  <a:srgbClr val="00B050"/>
                </a:solidFill>
              </a:rPr>
              <a:t>with</a:t>
            </a:r>
            <a:r>
              <a:rPr lang="fr-FR" b="1" dirty="0">
                <a:solidFill>
                  <a:srgbClr val="00B050"/>
                </a:solidFill>
              </a:rPr>
              <a:t> the Streaming </a:t>
            </a:r>
            <a:r>
              <a:rPr lang="fr-FR" b="1" dirty="0" err="1">
                <a:solidFill>
                  <a:srgbClr val="00B050"/>
                </a:solidFill>
              </a:rPr>
              <a:t>Listener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spark.streams.addListener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StreamingQueryListener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onQueryStarted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queryStarted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QueryStartedEvent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Unit = {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queryStarted.id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</a:p>
          <a:p>
            <a:pPr marL="114300" indent="0">
              <a:spcBef>
                <a:spcPts val="1600"/>
              </a:spcBef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onQueryTerminated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queryTerminated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QueryTerminatedEvent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Unit = {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terminated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queryTerminated.id</a:t>
            </a:r>
            <a:r>
              <a:rPr 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</a:p>
          <a:p>
            <a:pPr marL="114300" indent="0">
              <a:spcBef>
                <a:spcPts val="1600"/>
              </a:spcBef>
              <a:buNone/>
            </a:pPr>
            <a:br>
              <a:rPr lang="fr-FR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onQueryProgress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queryProgress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QueryProgressEvent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Unit = {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made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queryProgress.progress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spcBef>
                <a:spcPts val="160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})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93730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716</Words>
  <Application>Microsoft Macintosh PowerPoint</Application>
  <PresentationFormat>Affichage à l'écran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Georgia</vt:lpstr>
      <vt:lpstr>Simple Light</vt:lpstr>
      <vt:lpstr>Simple Light</vt:lpstr>
      <vt:lpstr>Apache Spark</vt:lpstr>
      <vt:lpstr>Structured Streaming in Production    </vt:lpstr>
      <vt:lpstr>Structured Streaming in Production    </vt:lpstr>
      <vt:lpstr>Structured Streaming in Production    </vt:lpstr>
      <vt:lpstr>Structured Streaming in Production    </vt:lpstr>
      <vt:lpstr>Structured Streaming in Production    </vt:lpstr>
      <vt:lpstr>Metrics and Monitoring    </vt:lpstr>
      <vt:lpstr>Metrics and Monitoring    </vt:lpstr>
      <vt:lpstr>Metrics and Monitoring  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cp:lastModifiedBy>Microsoft Office User</cp:lastModifiedBy>
  <cp:revision>191</cp:revision>
  <dcterms:modified xsi:type="dcterms:W3CDTF">2021-04-13T23:40:32Z</dcterms:modified>
</cp:coreProperties>
</file>