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3"/>
  </p:notesMasterIdLst>
  <p:sldIdLst>
    <p:sldId id="257" r:id="rId5"/>
    <p:sldId id="262" r:id="rId6"/>
    <p:sldId id="259" r:id="rId7"/>
    <p:sldId id="260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tVPg2lG2nnr1Sr9s/TnaSA==" hashData="2VQ0tGH5pr6u49YwfHbT+o83jMI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58" d="100"/>
          <a:sy n="58" d="100"/>
        </p:scale>
        <p:origin x="-1140" y="-90"/>
      </p:cViewPr>
      <p:guideLst>
        <p:guide orient="horz" pos="2160"/>
        <p:guide orient="horz" pos="845"/>
        <p:guide orient="horz" pos="4088"/>
        <p:guide orient="horz" pos="3872"/>
        <p:guide orient="horz" pos="4056"/>
        <p:guide orient="horz" pos="3744"/>
        <p:guide orient="horz" pos="272"/>
        <p:guide orient="horz" pos="624"/>
        <p:guide pos="4944"/>
        <p:guide pos="144"/>
        <p:guide pos="240"/>
        <p:guide pos="5520"/>
        <p:guide pos="5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B5880FF-8C2F-4330-BA46-B0B486C9360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23F4E2-A83A-4890-AE16-C2B7D7413EF8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2876F-FC02-44A6-81C9-BFB8FB362863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 userDrawn="1"/>
        </p:nvSpPr>
        <p:spPr bwMode="gray">
          <a:xfrm flipH="1">
            <a:off x="228600" y="3225800"/>
            <a:ext cx="8915400" cy="0"/>
          </a:xfrm>
          <a:prstGeom prst="line">
            <a:avLst/>
          </a:prstGeom>
          <a:noFill/>
          <a:ln w="508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5" name="Rectangle 19"/>
          <p:cNvSpPr>
            <a:spLocks noChangeArrowheads="1"/>
          </p:cNvSpPr>
          <p:nvPr userDrawn="1"/>
        </p:nvSpPr>
        <p:spPr bwMode="gray">
          <a:xfrm>
            <a:off x="5715000" y="317500"/>
            <a:ext cx="3048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defRPr/>
            </a:pPr>
            <a:r>
              <a:rPr lang="fr-FR" sz="3300"/>
              <a:t>INTERNE</a:t>
            </a:r>
          </a:p>
        </p:txBody>
      </p:sp>
      <p:sp>
        <p:nvSpPr>
          <p:cNvPr id="6" name="Rectangle 20"/>
          <p:cNvSpPr>
            <a:spLocks noChangeArrowheads="1"/>
          </p:cNvSpPr>
          <p:nvPr userDrawn="1"/>
        </p:nvSpPr>
        <p:spPr bwMode="gray">
          <a:xfrm>
            <a:off x="3429000" y="6223000"/>
            <a:ext cx="1752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1700"/>
              <a:t>INTERNE</a:t>
            </a:r>
          </a:p>
        </p:txBody>
      </p:sp>
      <p:sp>
        <p:nvSpPr>
          <p:cNvPr id="7" name="ZoneTexte 6"/>
          <p:cNvSpPr txBox="1"/>
          <p:nvPr userDrawn="1"/>
        </p:nvSpPr>
        <p:spPr>
          <a:xfrm>
            <a:off x="381000" y="6489700"/>
            <a:ext cx="6905625" cy="3683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fr-FR" sz="1100" dirty="0"/>
              <a:t>Ensemble, protégeons l'environnement. N'imprimez ce document qu'en cas de nécessité.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31800"/>
            <a:ext cx="7467600" cy="2895726"/>
          </a:xfrm>
        </p:spPr>
        <p:txBody>
          <a:bodyPr/>
          <a:lstStyle>
            <a:lvl1pPr algn="l">
              <a:lnSpc>
                <a:spcPct val="85000"/>
              </a:lnSpc>
              <a:defRPr sz="34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7467600" cy="2667000"/>
          </a:xfrm>
        </p:spPr>
        <p:txBody>
          <a:bodyPr/>
          <a:lstStyle>
            <a:lvl1pPr marL="0" indent="0" algn="r">
              <a:buFont typeface="Times" pitchFamily="116" charset="0"/>
              <a:buNone/>
              <a:defRPr sz="3000" b="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381000" y="6210300"/>
            <a:ext cx="2971800" cy="2667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AUTEUR -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AUTEUR - DATE</a:t>
            </a:r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D5EF2-F796-4A55-89DC-1001DA8E9D7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341438"/>
            <a:ext cx="3390900" cy="4602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2"/>
          </p:nvPr>
        </p:nvSpPr>
        <p:spPr>
          <a:xfrm>
            <a:off x="4457700" y="1341438"/>
            <a:ext cx="3390900" cy="4602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AUTEUR - DATE</a:t>
            </a: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FABAF-7BE7-4A36-8CF3-5C81417EEE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AUTEUR - DATE</a:t>
            </a:r>
            <a:endParaRPr lang="fr-F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AB5E7-3FA5-4A2B-8AF1-46125FE32D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AUTEUR - DATE</a:t>
            </a:r>
            <a:endParaRPr lang="fr-FR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1BA70-C25D-4AFD-AC4A-CCC44B5743A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file:///T:\Cyril\pour%20template%20Club%20BT\Fond_InterClub_Corpo.png" TargetMode="Externa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7" r:link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152400"/>
            <a:ext cx="693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14400" y="1341438"/>
            <a:ext cx="693420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14400" y="6146800"/>
            <a:ext cx="5410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r>
              <a:rPr lang="fr-FR"/>
              <a:t>AUTEUR - DATE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146800"/>
            <a:ext cx="685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fld id="{13E2F6E4-A79F-4407-A657-89D9D41E0E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gray">
          <a:xfrm flipH="1">
            <a:off x="914400" y="914400"/>
            <a:ext cx="8229600" cy="0"/>
          </a:xfrm>
          <a:prstGeom prst="line">
            <a:avLst/>
          </a:prstGeom>
          <a:noFill/>
          <a:ln w="508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gray">
          <a:xfrm>
            <a:off x="6477000" y="6146800"/>
            <a:ext cx="2286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defRPr/>
            </a:pPr>
            <a:r>
              <a:rPr lang="fr-FR" sz="2500"/>
              <a:t>INTERNE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3" r:id="rId2"/>
    <p:sldLayoutId id="2147483694" r:id="rId3"/>
    <p:sldLayoutId id="2147483695" r:id="rId4"/>
    <p:sldLayoutId id="2147483696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379413" algn="l"/>
        </a:tabLst>
        <a:defRPr sz="24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9pPr>
    </p:titleStyle>
    <p:bodyStyle>
      <a:lvl1pPr marL="125413" indent="-125413" algn="l" defTabSz="493713" rtl="0" eaLnBrk="0" fontAlgn="base" hangingPunct="0">
        <a:spcBef>
          <a:spcPct val="0"/>
        </a:spcBef>
        <a:spcAft>
          <a:spcPts val="400"/>
        </a:spcAft>
        <a:buClr>
          <a:schemeClr val="tx1"/>
        </a:buClr>
        <a:buSzPct val="75000"/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125413" indent="-125413" algn="l" defTabSz="493713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2pPr>
      <a:lvl3pPr marL="1588" indent="-1588" algn="l" defTabSz="493713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è"/>
        <a:defRPr sz="1200">
          <a:solidFill>
            <a:schemeClr val="bg2"/>
          </a:solidFill>
          <a:latin typeface="+mn-lt"/>
        </a:defRPr>
      </a:lvl3pPr>
      <a:lvl4pPr marL="355600" indent="-165100" algn="l" defTabSz="365125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Arial" charset="0"/>
        <a:buChar char="-"/>
        <a:defRPr sz="1200">
          <a:solidFill>
            <a:schemeClr val="tx1"/>
          </a:solidFill>
          <a:latin typeface="+mn-lt"/>
        </a:defRPr>
      </a:lvl4pPr>
      <a:lvl5pPr marL="623888" indent="-184150" algn="l" defTabSz="493713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1000">
          <a:solidFill>
            <a:schemeClr val="bg2"/>
          </a:solidFill>
          <a:latin typeface="+mn-lt"/>
        </a:defRPr>
      </a:lvl5pPr>
      <a:lvl6pPr marL="1133475" indent="-187325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Wingdings" pitchFamily="116" charset="2"/>
        <a:buChar char="§"/>
        <a:defRPr sz="1100">
          <a:solidFill>
            <a:schemeClr val="tx1"/>
          </a:solidFill>
          <a:latin typeface="+mn-lt"/>
        </a:defRPr>
      </a:lvl6pPr>
      <a:lvl7pPr marL="1590675" indent="-187325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Wingdings" pitchFamily="116" charset="2"/>
        <a:buChar char="§"/>
        <a:defRPr sz="1100">
          <a:solidFill>
            <a:schemeClr val="tx1"/>
          </a:solidFill>
          <a:latin typeface="+mn-lt"/>
        </a:defRPr>
      </a:lvl7pPr>
      <a:lvl8pPr marL="2047875" indent="-187325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Wingdings" pitchFamily="116" charset="2"/>
        <a:buChar char="§"/>
        <a:defRPr sz="1100">
          <a:solidFill>
            <a:schemeClr val="tx1"/>
          </a:solidFill>
          <a:latin typeface="+mn-lt"/>
        </a:defRPr>
      </a:lvl8pPr>
      <a:lvl9pPr marL="2505075" indent="-187325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Wingdings" pitchFamily="116" charset="2"/>
        <a:buChar char="§"/>
        <a:defRPr sz="11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Direction des Ressources Humaines</a:t>
            </a:r>
          </a:p>
        </p:txBody>
      </p:sp>
      <p:sp>
        <p:nvSpPr>
          <p:cNvPr id="3075" name="Rectangle 17"/>
          <p:cNvSpPr>
            <a:spLocks noChangeArrowheads="1"/>
          </p:cNvSpPr>
          <p:nvPr/>
        </p:nvSpPr>
        <p:spPr bwMode="auto">
          <a:xfrm>
            <a:off x="-1905000" y="3429000"/>
            <a:ext cx="1752600" cy="342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FR" sz="1200">
                <a:solidFill>
                  <a:srgbClr val="000000"/>
                </a:solidFill>
                <a:cs typeface="Arial" charset="0"/>
              </a:rPr>
              <a:t>Pour personnaliser les informations en bas de page (AUTEUR - DATE) :</a:t>
            </a:r>
          </a:p>
          <a:p>
            <a:pPr algn="ctr" eaLnBrk="0" hangingPunct="0"/>
            <a:endParaRPr lang="fr-FR" sz="1200">
              <a:solidFill>
                <a:srgbClr val="000000"/>
              </a:solidFill>
              <a:cs typeface="Arial" charset="0"/>
            </a:endParaRPr>
          </a:p>
          <a:p>
            <a:pPr algn="ctr" eaLnBrk="0" hangingPunct="0"/>
            <a:r>
              <a:rPr lang="fr-FR" sz="1200">
                <a:solidFill>
                  <a:srgbClr val="000000"/>
                </a:solidFill>
                <a:cs typeface="Arial" charset="0"/>
              </a:rPr>
              <a:t>Insertion / En-tête et pied de page</a:t>
            </a:r>
          </a:p>
          <a:p>
            <a:pPr algn="ctr" eaLnBrk="0" hangingPunct="0"/>
            <a:endParaRPr lang="fr-FR" sz="1200">
              <a:solidFill>
                <a:srgbClr val="000000"/>
              </a:solidFill>
              <a:cs typeface="Arial" charset="0"/>
            </a:endParaRPr>
          </a:p>
          <a:p>
            <a:pPr algn="ctr" eaLnBrk="0" hangingPunct="0"/>
            <a:r>
              <a:rPr lang="fr-FR" sz="1200">
                <a:solidFill>
                  <a:srgbClr val="000000"/>
                </a:solidFill>
                <a:cs typeface="Arial" charset="0"/>
              </a:rPr>
              <a:t>Personnaliser la zone zone pied de page</a:t>
            </a:r>
          </a:p>
          <a:p>
            <a:pPr algn="ctr" eaLnBrk="0" hangingPunct="0"/>
            <a:endParaRPr lang="fr-FR" sz="1200">
              <a:solidFill>
                <a:srgbClr val="000000"/>
              </a:solidFill>
              <a:cs typeface="Arial" charset="0"/>
            </a:endParaRPr>
          </a:p>
          <a:p>
            <a:pPr algn="ctr" eaLnBrk="0" hangingPunct="0"/>
            <a:r>
              <a:rPr lang="fr-FR" sz="1200">
                <a:solidFill>
                  <a:srgbClr val="000000"/>
                </a:solidFill>
                <a:cs typeface="Arial" charset="0"/>
              </a:rPr>
              <a:t>Cliquer sur appliquer partout</a:t>
            </a:r>
          </a:p>
        </p:txBody>
      </p:sp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381000" y="331788"/>
            <a:ext cx="7467600" cy="2895600"/>
          </a:xfrm>
        </p:spPr>
        <p:txBody>
          <a:bodyPr/>
          <a:lstStyle/>
          <a:p>
            <a:pPr algn="r" eaLnBrk="1" hangingPunct="1">
              <a:defRPr/>
            </a:pPr>
            <a:r>
              <a:rPr lang="fr-FR" dirty="0" smtClean="0"/>
              <a:t>ASTREINTES </a:t>
            </a:r>
            <a:br>
              <a:rPr lang="fr-FR" dirty="0" smtClean="0"/>
            </a:br>
            <a:r>
              <a:rPr lang="fr-FR" dirty="0" smtClean="0"/>
              <a:t>REGLES APPLICABLES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dirty="0" smtClean="0"/>
          </a:p>
          <a:p>
            <a:pPr eaLnBrk="1" hangingPunct="1">
              <a:defRPr/>
            </a:pPr>
            <a:r>
              <a:rPr lang="fr-FR" dirty="0" smtClean="0"/>
              <a:t>Juin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375" y="0"/>
            <a:ext cx="6934200" cy="838200"/>
          </a:xfrm>
        </p:spPr>
        <p:txBody>
          <a:bodyPr/>
          <a:lstStyle/>
          <a:p>
            <a:pPr eaLnBrk="1" hangingPunct="1">
              <a:defRPr/>
            </a:pPr>
            <a:r>
              <a:rPr lang="fr-FR" sz="2000" b="1" dirty="0" smtClean="0"/>
              <a:t>CONTEXTE DE MISE EN PLACE DES ASTREINTES</a:t>
            </a:r>
            <a:endParaRPr lang="fr-FR" sz="2000" b="1" dirty="0"/>
          </a:p>
        </p:txBody>
      </p:sp>
      <p:sp>
        <p:nvSpPr>
          <p:cNvPr id="4099" name="Espace réservé du numéro de diapositive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545F2BF5-FCD1-4BD2-B904-0138F395A77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4100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1116013" y="1341438"/>
            <a:ext cx="6934200" cy="4602162"/>
          </a:xfrm>
        </p:spPr>
        <p:txBody>
          <a:bodyPr/>
          <a:lstStyle/>
          <a:p>
            <a:pPr eaLnBrk="1" hangingPunct="1">
              <a:buFont typeface="Times" pitchFamily="18" charset="0"/>
              <a:buNone/>
            </a:pPr>
            <a:endParaRPr lang="fr-FR" smtClean="0"/>
          </a:p>
          <a:p>
            <a:pPr algn="just" eaLnBrk="1" hangingPunct="1">
              <a:buFont typeface="Times" pitchFamily="18" charset="0"/>
              <a:buNone/>
            </a:pPr>
            <a:endParaRPr lang="fr-FR" b="0" smtClean="0"/>
          </a:p>
          <a:p>
            <a:pPr algn="just" eaLnBrk="1" hangingPunct="1">
              <a:buFont typeface="Times" pitchFamily="18" charset="0"/>
              <a:buNone/>
            </a:pPr>
            <a:endParaRPr lang="fr-FR" b="0" smtClean="0"/>
          </a:p>
          <a:p>
            <a:pPr algn="just" eaLnBrk="1" hangingPunct="1">
              <a:buFont typeface="Times" pitchFamily="18" charset="0"/>
              <a:buNone/>
            </a:pPr>
            <a:r>
              <a:rPr lang="fr-FR" b="0" smtClean="0"/>
              <a:t>L’objectif des astreintes est de permettre aux structures support du Siège de </a:t>
            </a:r>
            <a:r>
              <a:rPr lang="fr-FR" smtClean="0"/>
              <a:t>garantir</a:t>
            </a:r>
            <a:r>
              <a:rPr lang="fr-FR" b="0" smtClean="0"/>
              <a:t> – </a:t>
            </a:r>
            <a:r>
              <a:rPr lang="fr-FR" b="0" i="1" smtClean="0"/>
              <a:t>en dehors des horaires travaillés </a:t>
            </a:r>
            <a:r>
              <a:rPr lang="fr-FR" b="0" smtClean="0"/>
              <a:t>– </a:t>
            </a:r>
            <a:r>
              <a:rPr lang="fr-FR" smtClean="0"/>
              <a:t>une continuité d’activité </a:t>
            </a:r>
            <a:r>
              <a:rPr lang="fr-FR" b="0" smtClean="0"/>
              <a:t>dans nos Clubs (et donc une meilleure satisfaction de nos clients) sur des </a:t>
            </a:r>
            <a:r>
              <a:rPr lang="fr-FR" smtClean="0"/>
              <a:t>sujets cruciaux </a:t>
            </a:r>
            <a:r>
              <a:rPr lang="fr-FR" b="0" smtClean="0"/>
              <a:t>: </a:t>
            </a:r>
          </a:p>
          <a:p>
            <a:pPr algn="just" eaLnBrk="1" hangingPunct="1">
              <a:buFont typeface="Times" pitchFamily="18" charset="0"/>
              <a:buNone/>
            </a:pPr>
            <a:endParaRPr lang="fr-FR" b="0" smtClean="0"/>
          </a:p>
          <a:p>
            <a:pPr algn="just" eaLnBrk="1" hangingPunct="1">
              <a:buFont typeface="Times" pitchFamily="18" charset="0"/>
              <a:buNone/>
            </a:pPr>
            <a:r>
              <a:rPr lang="fr-FR" b="0" smtClean="0"/>
              <a:t>		● Sécurité des Personnes</a:t>
            </a:r>
          </a:p>
          <a:p>
            <a:pPr algn="just" eaLnBrk="1" hangingPunct="1">
              <a:buFont typeface="Times" pitchFamily="18" charset="0"/>
              <a:buNone/>
            </a:pPr>
            <a:r>
              <a:rPr lang="fr-FR" b="0" smtClean="0"/>
              <a:t>		● Sécurité des Biens</a:t>
            </a:r>
          </a:p>
          <a:p>
            <a:pPr algn="just" eaLnBrk="1" hangingPunct="1">
              <a:buFont typeface="Times" pitchFamily="18" charset="0"/>
              <a:buNone/>
            </a:pPr>
            <a:r>
              <a:rPr lang="fr-FR" b="0" smtClean="0"/>
              <a:t> 	 	● Fonctionnement des Systèmes d’Informations</a:t>
            </a:r>
          </a:p>
          <a:p>
            <a:pPr eaLnBrk="1" hangingPunct="1">
              <a:buFont typeface="Wingdings" pitchFamily="2" charset="2"/>
              <a:buNone/>
            </a:pPr>
            <a:endParaRPr lang="fr-F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BBF119D3-BAB4-475E-A06D-CCA4981A00A2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03350" y="0"/>
            <a:ext cx="69342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fr-FR" sz="2000" b="1" dirty="0" smtClean="0"/>
              <a:t>DEFINITION : ASTREINTE</a:t>
            </a:r>
            <a:endParaRPr lang="fr-FR" sz="2000" b="1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971550" y="1744663"/>
            <a:ext cx="7402513" cy="5113337"/>
          </a:xfrm>
        </p:spPr>
        <p:txBody>
          <a:bodyPr/>
          <a:lstStyle/>
          <a:p>
            <a:pPr marL="126000" indent="-126000" algn="just" eaLnBrk="1" hangingPunct="1">
              <a:defRPr/>
            </a:pPr>
            <a:r>
              <a:rPr lang="fr-FR" b="0" dirty="0" smtClean="0"/>
              <a:t> </a:t>
            </a:r>
            <a:r>
              <a:rPr lang="fr-FR" dirty="0" smtClean="0"/>
              <a:t>L’astreinte</a:t>
            </a:r>
            <a:r>
              <a:rPr lang="fr-FR" b="0" dirty="0" smtClean="0"/>
              <a:t> est l’obligation pour le collaborateur de pouvoir </a:t>
            </a:r>
            <a:r>
              <a:rPr lang="fr-FR" b="0" i="1" dirty="0" smtClean="0"/>
              <a:t>être joint et de se rendre disponible en cas de besoin</a:t>
            </a:r>
            <a:r>
              <a:rPr lang="fr-FR" b="0" dirty="0" smtClean="0"/>
              <a:t>, en dehors de son horaire de travail, afin de répondre à d’éventuelles demandes d’intervention.</a:t>
            </a:r>
            <a:r>
              <a:rPr lang="fr-FR" dirty="0" smtClean="0"/>
              <a:t> </a:t>
            </a:r>
          </a:p>
          <a:p>
            <a:pPr marL="126000" indent="-126000" algn="just" eaLnBrk="1" hangingPunct="1">
              <a:buFont typeface="Wingdings" pitchFamily="2" charset="2"/>
              <a:buNone/>
              <a:defRPr/>
            </a:pPr>
            <a:endParaRPr lang="fr-FR" sz="300" b="0" dirty="0" smtClean="0"/>
          </a:p>
          <a:p>
            <a:pPr marL="126000" indent="-126000" algn="just" eaLnBrk="1" hangingPunct="1">
              <a:buFont typeface="Wingdings" pitchFamily="2" charset="2"/>
              <a:buNone/>
              <a:defRPr/>
            </a:pPr>
            <a:r>
              <a:rPr lang="fr-FR" b="0" dirty="0" smtClean="0"/>
              <a:t>L’astreinte se décompose donc en </a:t>
            </a:r>
            <a:r>
              <a:rPr lang="fr-FR" dirty="0" smtClean="0"/>
              <a:t>2 périodes distinctes </a:t>
            </a:r>
            <a:r>
              <a:rPr lang="fr-FR" b="0" dirty="0" smtClean="0"/>
              <a:t>:</a:t>
            </a:r>
          </a:p>
          <a:p>
            <a:pPr indent="231775" algn="just" eaLnBrk="1" hangingPunct="1">
              <a:buFont typeface="Courier New" pitchFamily="49" charset="0"/>
              <a:buChar char="o"/>
              <a:defRPr/>
            </a:pPr>
            <a:r>
              <a:rPr lang="fr-FR" b="0" dirty="0" smtClean="0"/>
              <a:t>Le </a:t>
            </a:r>
            <a:r>
              <a:rPr lang="fr-FR" b="0" u="sng" dirty="0" smtClean="0"/>
              <a:t>temps d’astreinte</a:t>
            </a:r>
            <a:r>
              <a:rPr lang="fr-FR" b="0" dirty="0" smtClean="0"/>
              <a:t>, période durant laquelle le collaborateur peut être joint afin de répondre à une demande et intervenir si besoin qui est indemnisé par une </a:t>
            </a:r>
            <a:r>
              <a:rPr lang="fr-FR" dirty="0" smtClean="0"/>
              <a:t>prime d’astreinte forfaitaire </a:t>
            </a:r>
            <a:r>
              <a:rPr lang="fr-FR" b="0" dirty="0" smtClean="0"/>
              <a:t>payée le mois si validation avant le 17 (y compris en l’absence d’interventions) sauf pour les Chefs de service et +.</a:t>
            </a:r>
          </a:p>
          <a:p>
            <a:pPr marL="126000" indent="-126000" algn="just" eaLnBrk="1" hangingPunct="1">
              <a:buFontTx/>
              <a:buChar char="-"/>
              <a:defRPr/>
            </a:pPr>
            <a:endParaRPr lang="fr-FR" sz="100" b="0" dirty="0" smtClean="0"/>
          </a:p>
          <a:p>
            <a:pPr indent="231775" algn="just" eaLnBrk="1" hangingPunct="1">
              <a:buFont typeface="Courier New" pitchFamily="49" charset="0"/>
              <a:buChar char="o"/>
              <a:defRPr/>
            </a:pPr>
            <a:r>
              <a:rPr lang="fr-FR" b="0" dirty="0" smtClean="0"/>
              <a:t>Le </a:t>
            </a:r>
            <a:r>
              <a:rPr lang="fr-FR" b="0" u="sng" dirty="0" smtClean="0"/>
              <a:t>temps d’intervention</a:t>
            </a:r>
            <a:r>
              <a:rPr lang="fr-FR" b="0" dirty="0" smtClean="0"/>
              <a:t>, période pendant laquelle le collaborateur intervient suite à la sollicitation depuis son domicile ou sur site durant la période d’astreinte, sauf pour les Chefs de service et +.</a:t>
            </a:r>
          </a:p>
          <a:p>
            <a:pPr marL="126000" indent="-126000" eaLnBrk="1" hangingPunct="1">
              <a:buFont typeface="Wingdings" pitchFamily="2" charset="2"/>
              <a:buNone/>
              <a:defRPr/>
            </a:pPr>
            <a:r>
              <a:rPr lang="fr-FR" b="0" dirty="0" smtClean="0"/>
              <a:t>Ces</a:t>
            </a:r>
            <a:r>
              <a:rPr lang="fr-FR" dirty="0" smtClean="0"/>
              <a:t> interventions </a:t>
            </a:r>
            <a:r>
              <a:rPr lang="fr-FR" b="0" dirty="0" smtClean="0"/>
              <a:t>et le </a:t>
            </a:r>
            <a:r>
              <a:rPr lang="fr-FR" dirty="0" smtClean="0"/>
              <a:t>temps de trajet </a:t>
            </a:r>
            <a:r>
              <a:rPr lang="fr-FR" b="0" dirty="0" smtClean="0"/>
              <a:t>éventuel sont </a:t>
            </a:r>
            <a:r>
              <a:rPr lang="fr-FR" dirty="0" smtClean="0"/>
              <a:t>rémunérés</a:t>
            </a:r>
            <a:r>
              <a:rPr lang="fr-FR" b="0" dirty="0" smtClean="0"/>
              <a:t> comme du temps de travail effectif (en supplément de la prime d’astreinte).</a:t>
            </a:r>
          </a:p>
          <a:p>
            <a:pPr marL="126000" indent="-126000" eaLnBrk="1" hangingPunct="1">
              <a:buFont typeface="Wingdings" pitchFamily="2" charset="2"/>
              <a:buNone/>
              <a:defRPr/>
            </a:pPr>
            <a:endParaRPr lang="fr-FR" b="0" dirty="0" smtClean="0"/>
          </a:p>
          <a:p>
            <a:pPr marL="126000" indent="-126000" eaLnBrk="1" hangingPunct="1">
              <a:buFont typeface="Wingdings" pitchFamily="2" charset="2"/>
              <a:buNone/>
              <a:defRPr/>
            </a:pPr>
            <a:endParaRPr lang="fr-FR" dirty="0" smtClean="0"/>
          </a:p>
          <a:p>
            <a:pPr marL="126000" indent="-126000" eaLnBrk="1" hangingPunct="1">
              <a:buFont typeface="Wingdings" pitchFamily="2" charset="2"/>
              <a:buNone/>
              <a:defRPr/>
            </a:pPr>
            <a:endParaRPr lang="fr-FR" dirty="0" smtClean="0"/>
          </a:p>
          <a:p>
            <a:pPr marL="126000" indent="-126000" eaLnBrk="1" hangingPunct="1">
              <a:buFont typeface="Wingdings" pitchFamily="2" charset="2"/>
              <a:buNone/>
              <a:defRPr/>
            </a:pPr>
            <a:endParaRPr lang="fr-FR" dirty="0" smtClean="0"/>
          </a:p>
          <a:p>
            <a:pPr marL="126000" indent="-126000" eaLnBrk="1" hangingPunct="1">
              <a:buFont typeface="Wingdings" pitchFamily="2" charset="2"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numéro de diapositive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00D453E6-62C8-44B8-B998-A2E658470D8A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1042988" y="1773238"/>
            <a:ext cx="6934200" cy="4602162"/>
          </a:xfrm>
        </p:spPr>
        <p:txBody>
          <a:bodyPr/>
          <a:lstStyle/>
          <a:p>
            <a:pPr marL="126000" indent="-126000" eaLnBrk="1" hangingPunct="1">
              <a:defRPr/>
            </a:pPr>
            <a:r>
              <a:rPr lang="fr-FR" sz="1700" b="0" dirty="0" smtClean="0"/>
              <a:t> </a:t>
            </a:r>
            <a:r>
              <a:rPr lang="fr-FR" sz="1700" dirty="0" smtClean="0"/>
              <a:t>Durée des astreintes </a:t>
            </a:r>
            <a:r>
              <a:rPr lang="fr-FR" sz="1700" b="0" dirty="0" smtClean="0"/>
              <a:t>: </a:t>
            </a:r>
          </a:p>
          <a:p>
            <a:pPr marL="268288" indent="317500" eaLnBrk="1" hangingPunct="1">
              <a:buFont typeface="Courier New" pitchFamily="49" charset="0"/>
              <a:buChar char="o"/>
              <a:defRPr/>
            </a:pPr>
            <a:r>
              <a:rPr lang="fr-FR" sz="1700" b="0" dirty="0" smtClean="0"/>
              <a:t>Les périodes d’astreintes sont  généralement définies par semaine calendaire et exceptionnellement par journée ; </a:t>
            </a:r>
          </a:p>
          <a:p>
            <a:pPr marL="271463" indent="357188" eaLnBrk="1" hangingPunct="1">
              <a:buFont typeface="Courier New" pitchFamily="49" charset="0"/>
              <a:buChar char="o"/>
              <a:defRPr/>
            </a:pPr>
            <a:r>
              <a:rPr lang="fr-FR" sz="1700" b="0" dirty="0" smtClean="0"/>
              <a:t>En cas d’absence au cours de la semaine d’astreinte, la prime d’astreinte sera versée au prorata.</a:t>
            </a:r>
          </a:p>
          <a:p>
            <a:pPr marL="126000" indent="-126000" eaLnBrk="1" hangingPunct="1">
              <a:buFont typeface="Wingdings" pitchFamily="2" charset="2"/>
              <a:buNone/>
              <a:defRPr/>
            </a:pPr>
            <a:endParaRPr lang="fr-FR" sz="1700" b="0" dirty="0" smtClean="0"/>
          </a:p>
          <a:p>
            <a:pPr marL="126000" indent="-126000" eaLnBrk="1" hangingPunct="1">
              <a:defRPr/>
            </a:pPr>
            <a:r>
              <a:rPr lang="fr-FR" sz="1700" b="0" dirty="0" smtClean="0"/>
              <a:t> </a:t>
            </a:r>
            <a:r>
              <a:rPr lang="fr-FR" sz="1700" dirty="0" smtClean="0"/>
              <a:t>Fréquence des astreintes </a:t>
            </a:r>
            <a:r>
              <a:rPr lang="fr-FR" sz="1700" b="0" dirty="0" smtClean="0"/>
              <a:t>: </a:t>
            </a:r>
          </a:p>
          <a:p>
            <a:pPr marL="271463" indent="357188" eaLnBrk="1" hangingPunct="1">
              <a:buFont typeface="Courier New" pitchFamily="49" charset="0"/>
              <a:buChar char="o"/>
              <a:defRPr/>
            </a:pPr>
            <a:r>
              <a:rPr lang="fr-FR" sz="1700" b="0" dirty="0" smtClean="0"/>
              <a:t>L’astreinte ne peut se reproduire plus d’une semaine par mois.</a:t>
            </a:r>
          </a:p>
          <a:p>
            <a:pPr marL="126000" indent="-126000" eaLnBrk="1" hangingPunct="1">
              <a:buFont typeface="Wingdings" pitchFamily="2" charset="2"/>
              <a:buNone/>
              <a:defRPr/>
            </a:pPr>
            <a:endParaRPr lang="fr-FR" sz="1700" b="0" dirty="0" smtClean="0"/>
          </a:p>
          <a:p>
            <a:pPr marL="126000" indent="-126000" eaLnBrk="1" hangingPunct="1">
              <a:defRPr/>
            </a:pPr>
            <a:r>
              <a:rPr lang="fr-FR" sz="1700" b="0" dirty="0" smtClean="0"/>
              <a:t> </a:t>
            </a:r>
            <a:r>
              <a:rPr lang="fr-FR" sz="1700" dirty="0" smtClean="0"/>
              <a:t>Planning des astreintes </a:t>
            </a:r>
            <a:r>
              <a:rPr lang="fr-FR" sz="1700" b="0" dirty="0" smtClean="0"/>
              <a:t>: </a:t>
            </a:r>
          </a:p>
          <a:p>
            <a:pPr marL="271463" indent="357188" eaLnBrk="1" hangingPunct="1">
              <a:buFont typeface="Courier New" pitchFamily="49" charset="0"/>
              <a:buChar char="o"/>
              <a:defRPr/>
            </a:pPr>
            <a:r>
              <a:rPr lang="fr-FR" sz="1700" b="0" dirty="0" smtClean="0"/>
              <a:t>La planning nominatif mensuel des astreintes est communiqué aux collaborateurs au minimum 15 jours à l’avance, sauf circonstances exceptionnelles ; </a:t>
            </a:r>
          </a:p>
          <a:p>
            <a:pPr marL="271463" indent="357188" eaLnBrk="1" hangingPunct="1">
              <a:buFont typeface="Courier New" pitchFamily="49" charset="0"/>
              <a:buChar char="o"/>
              <a:defRPr/>
            </a:pPr>
            <a:r>
              <a:rPr lang="fr-FR" sz="1700" b="0" dirty="0" smtClean="0"/>
              <a:t>Tous les collaborateurs sont planifiés via Astrid (y compris Chef de service et +) et y déclarent les heures réalisées à l’issue de l’astreinte.</a:t>
            </a:r>
          </a:p>
          <a:p>
            <a:pPr marL="271463" indent="357188" eaLnBrk="1" hangingPunct="1">
              <a:buFont typeface="Courier New" pitchFamily="49" charset="0"/>
              <a:buChar char="o"/>
              <a:defRPr/>
            </a:pPr>
            <a:endParaRPr lang="fr-FR" sz="1700" b="0" dirty="0" smtClean="0"/>
          </a:p>
          <a:p>
            <a:pPr marL="126000" indent="-126000" eaLnBrk="1" hangingPunct="1">
              <a:defRPr/>
            </a:pP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42988" y="0"/>
            <a:ext cx="69342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fr-FR" sz="2000" b="1" dirty="0" smtClean="0"/>
              <a:t>ORGANISATION DE L’ASTREINTE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numéro de diapositive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53EC5CB2-EDF2-436A-86C3-1A86A33E1A6A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900113" y="1628775"/>
            <a:ext cx="6934200" cy="4602163"/>
          </a:xfrm>
        </p:spPr>
        <p:txBody>
          <a:bodyPr/>
          <a:lstStyle/>
          <a:p>
            <a:pPr marL="126000" indent="-126000" algn="just" eaLnBrk="1" hangingPunct="1">
              <a:defRPr/>
            </a:pPr>
            <a:r>
              <a:rPr lang="fr-FR" sz="1700" b="0" dirty="0" smtClean="0"/>
              <a:t> </a:t>
            </a:r>
            <a:r>
              <a:rPr lang="fr-FR" sz="1700" dirty="0" smtClean="0"/>
              <a:t>Modalités d’intervention </a:t>
            </a:r>
            <a:r>
              <a:rPr lang="fr-FR" sz="1700" b="0" dirty="0" smtClean="0"/>
              <a:t>:</a:t>
            </a:r>
          </a:p>
          <a:p>
            <a:pPr marL="126000" indent="-126000" algn="just" eaLnBrk="1" hangingPunct="1">
              <a:buFont typeface="Wingdings" pitchFamily="2" charset="2"/>
              <a:buNone/>
              <a:defRPr/>
            </a:pPr>
            <a:r>
              <a:rPr lang="fr-FR" sz="1700" b="0" dirty="0" smtClean="0"/>
              <a:t>Les  exigences pesant sur le collaborateur d’astreinte (réactivité attendue, contrainte géographique,…) sont propres à chaque type d’astreinte. </a:t>
            </a:r>
          </a:p>
          <a:p>
            <a:pPr marL="126000" indent="-126000" algn="just" eaLnBrk="1" hangingPunct="1">
              <a:buFont typeface="Wingdings" pitchFamily="2" charset="2"/>
              <a:buNone/>
              <a:defRPr/>
            </a:pPr>
            <a:r>
              <a:rPr lang="fr-FR" sz="1700" b="0" dirty="0" smtClean="0"/>
              <a:t>Celles-ci sont </a:t>
            </a:r>
            <a:r>
              <a:rPr lang="fr-FR" sz="1700" b="0" smtClean="0"/>
              <a:t>définies par la </a:t>
            </a:r>
            <a:r>
              <a:rPr lang="fr-FR" sz="1700" b="0" dirty="0" smtClean="0"/>
              <a:t>hiérarchie et communiquées aux collaborateurs d’astreinte.</a:t>
            </a:r>
          </a:p>
          <a:p>
            <a:pPr marL="126000" indent="-126000" algn="just" eaLnBrk="1" hangingPunct="1">
              <a:buFont typeface="Wingdings" pitchFamily="2" charset="2"/>
              <a:buNone/>
              <a:defRPr/>
            </a:pPr>
            <a:endParaRPr lang="fr-FR" sz="1700" b="0" dirty="0" smtClean="0"/>
          </a:p>
          <a:p>
            <a:pPr marL="126000" indent="-126000" algn="just" eaLnBrk="1" hangingPunct="1">
              <a:defRPr/>
            </a:pPr>
            <a:r>
              <a:rPr lang="fr-FR" sz="1700" dirty="0" smtClean="0"/>
              <a:t> Repos quotidien après intervention </a:t>
            </a:r>
            <a:r>
              <a:rPr lang="fr-FR" sz="1700" b="0" dirty="0" smtClean="0"/>
              <a:t>:</a:t>
            </a:r>
          </a:p>
          <a:p>
            <a:pPr indent="317500" algn="just" eaLnBrk="1" hangingPunct="1">
              <a:buFont typeface="Courier New" pitchFamily="49" charset="0"/>
              <a:buChar char="o"/>
              <a:defRPr/>
            </a:pPr>
            <a:r>
              <a:rPr lang="fr-FR" sz="1700" b="0" dirty="0" smtClean="0"/>
              <a:t>11 heures consécutives (9 heures en cas de circonstances exceptionnelles)</a:t>
            </a:r>
          </a:p>
          <a:p>
            <a:pPr indent="317500" algn="just" eaLnBrk="1" hangingPunct="1">
              <a:buFont typeface="Courier New" pitchFamily="49" charset="0"/>
              <a:buChar char="o"/>
              <a:defRPr/>
            </a:pPr>
            <a:r>
              <a:rPr lang="fr-FR" sz="1700" b="0" dirty="0" smtClean="0"/>
              <a:t>En cas d’intervention entre 20h et 5h : + 11h de repos au terme de l’intervention</a:t>
            </a:r>
          </a:p>
          <a:p>
            <a:pPr indent="317500" algn="just" eaLnBrk="1" hangingPunct="1">
              <a:buFont typeface="Courier New" pitchFamily="49" charset="0"/>
              <a:buChar char="o"/>
              <a:defRPr/>
            </a:pPr>
            <a:r>
              <a:rPr lang="fr-FR" sz="1700" b="0" dirty="0" smtClean="0"/>
              <a:t>En cas d’intervention à partir de 5h : journée classique avec un départ anticipé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971550" y="0"/>
            <a:ext cx="69342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fr-FR" sz="2000" b="1" dirty="0" smtClean="0"/>
              <a:t>ORGANISATION DES TEMPS D’INTERVENTION</a:t>
            </a:r>
            <a:endParaRPr lang="fr-FR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3EE5D508-B4EA-4344-9034-224142809211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1042988" y="1341438"/>
            <a:ext cx="7129462" cy="4602162"/>
          </a:xfrm>
        </p:spPr>
        <p:txBody>
          <a:bodyPr/>
          <a:lstStyle/>
          <a:p>
            <a:pPr marL="126000" indent="-126000" eaLnBrk="1" hangingPunct="1">
              <a:defRPr/>
            </a:pPr>
            <a:r>
              <a:rPr lang="fr-FR" dirty="0" smtClean="0"/>
              <a:t>CADRES (forfait jour) </a:t>
            </a:r>
            <a:r>
              <a:rPr lang="fr-FR" b="0" dirty="0" smtClean="0"/>
              <a:t>: </a:t>
            </a:r>
          </a:p>
          <a:p>
            <a:pPr marL="271463" indent="171450" eaLnBrk="1" hangingPunct="1">
              <a:buFont typeface="Courier New" pitchFamily="49" charset="0"/>
              <a:buChar char="o"/>
              <a:defRPr/>
            </a:pPr>
            <a:r>
              <a:rPr lang="fr-FR" dirty="0" smtClean="0"/>
              <a:t>Déclenchement</a:t>
            </a:r>
            <a:r>
              <a:rPr lang="fr-FR" b="0" dirty="0" smtClean="0"/>
              <a:t> du paiement pour les </a:t>
            </a:r>
            <a:r>
              <a:rPr lang="fr-FR" dirty="0" smtClean="0"/>
              <a:t>heures effectuées entre 20h et 8h</a:t>
            </a:r>
            <a:r>
              <a:rPr lang="fr-FR" b="0" dirty="0" smtClean="0"/>
              <a:t>, en application de l’éventuelle majoration ci-après ;</a:t>
            </a:r>
          </a:p>
          <a:p>
            <a:pPr marL="271463" indent="171450" eaLnBrk="1" hangingPunct="1">
              <a:buFont typeface="Courier New" pitchFamily="49" charset="0"/>
              <a:buChar char="o"/>
              <a:defRPr/>
            </a:pPr>
            <a:r>
              <a:rPr lang="fr-FR" b="0" dirty="0" smtClean="0"/>
              <a:t>Heures effectuées entre 8h et 20h ne donnent pas lieu à paiement supplémentaire car déjà comprises dans le forfait jour ;</a:t>
            </a:r>
          </a:p>
          <a:p>
            <a:pPr marL="271463" indent="171450" eaLnBrk="1" hangingPunct="1">
              <a:buFont typeface="Courier New" pitchFamily="49" charset="0"/>
              <a:buChar char="o"/>
              <a:defRPr/>
            </a:pPr>
            <a:r>
              <a:rPr lang="fr-FR" b="0" dirty="0" smtClean="0"/>
              <a:t>Paiement par demi-journée minimum (4h), en cas d’intervention inférieure à 4h, les heures sont stockées sur un compteur afin de déclencher le paiement ultérieurement.</a:t>
            </a:r>
          </a:p>
          <a:p>
            <a:pPr marL="126000" indent="-126000" eaLnBrk="1" hangingPunct="1">
              <a:buFont typeface="Wingdings" pitchFamily="2" charset="2"/>
              <a:buNone/>
              <a:defRPr/>
            </a:pPr>
            <a:endParaRPr lang="fr-FR" sz="300" b="0" dirty="0" smtClean="0"/>
          </a:p>
          <a:p>
            <a:pPr marL="126000" indent="-126000" eaLnBrk="1" hangingPunct="1">
              <a:defRPr/>
            </a:pPr>
            <a:r>
              <a:rPr lang="fr-FR" b="0" dirty="0" smtClean="0"/>
              <a:t> </a:t>
            </a:r>
            <a:r>
              <a:rPr lang="fr-FR" dirty="0" smtClean="0"/>
              <a:t>ETAM</a:t>
            </a:r>
            <a:r>
              <a:rPr lang="fr-FR" b="0" dirty="0" smtClean="0"/>
              <a:t> : </a:t>
            </a:r>
          </a:p>
          <a:p>
            <a:pPr marL="268288" indent="146050" eaLnBrk="1" hangingPunct="1">
              <a:buFont typeface="Courier New" pitchFamily="49" charset="0"/>
              <a:buChar char="o"/>
              <a:defRPr/>
            </a:pPr>
            <a:r>
              <a:rPr lang="fr-FR" b="0" dirty="0" smtClean="0"/>
              <a:t>Paiement des heures réalisées en dehors de l’horaire de travail en heures supplémentaires selon les majorations légales (sauf si absence au cours de la semaine) ; </a:t>
            </a:r>
          </a:p>
          <a:p>
            <a:pPr marL="268288" indent="146050" eaLnBrk="1" hangingPunct="1">
              <a:buFont typeface="Courier New" pitchFamily="49" charset="0"/>
              <a:buChar char="o"/>
              <a:defRPr/>
            </a:pPr>
            <a:r>
              <a:rPr lang="fr-FR" b="0" dirty="0" smtClean="0"/>
              <a:t>En cas de majoration supérieure (dimanche / jour férié), la majoration la plus favorable s’applique.</a:t>
            </a:r>
          </a:p>
          <a:p>
            <a:pPr marL="268288" indent="146050" eaLnBrk="1" hangingPunct="1">
              <a:buFont typeface="Wingdings" pitchFamily="2" charset="2"/>
              <a:buNone/>
              <a:defRPr/>
            </a:pPr>
            <a:endParaRPr lang="fr-FR" sz="700" b="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fr-FR" sz="1700" b="0" dirty="0" smtClean="0"/>
              <a:t>●  </a:t>
            </a:r>
            <a:r>
              <a:rPr lang="fr-FR" sz="1700" dirty="0" smtClean="0"/>
              <a:t>Saisie des plages horaires </a:t>
            </a:r>
            <a:r>
              <a:rPr lang="fr-FR" sz="1700" b="0" dirty="0" smtClean="0"/>
              <a:t>: </a:t>
            </a:r>
          </a:p>
          <a:p>
            <a:pPr marL="271463" indent="171450" eaLnBrk="1" hangingPunct="1">
              <a:buFont typeface="Courier New" pitchFamily="49" charset="0"/>
              <a:buChar char="o"/>
              <a:defRPr/>
            </a:pPr>
            <a:r>
              <a:rPr lang="fr-FR" sz="1700" b="0" dirty="0" smtClean="0"/>
              <a:t>Au-delà du premier ¼ d’heure travaillé, arrondir à 1h ; </a:t>
            </a:r>
          </a:p>
          <a:p>
            <a:pPr marL="271463" indent="171450" eaLnBrk="1" hangingPunct="1">
              <a:buFont typeface="Courier New" pitchFamily="49" charset="0"/>
              <a:buChar char="o"/>
              <a:defRPr/>
            </a:pPr>
            <a:r>
              <a:rPr lang="fr-FR" sz="1700" b="0" dirty="0" smtClean="0"/>
              <a:t>Au-delà d’1 heure, arrondir à la ½ heure supérieure.</a:t>
            </a:r>
            <a:endParaRPr lang="fr-FR" b="0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971550" y="0"/>
            <a:ext cx="69342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fr-FR" sz="2000" b="1" dirty="0" smtClean="0"/>
              <a:t>INDEMNISATION DU TEMPS D’INTERVENTION 1/2</a:t>
            </a:r>
            <a:endParaRPr lang="fr-FR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numéro de diapositive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3EB645D5-8B2C-4B5D-BE4B-BE6CC5A9151D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68288" indent="146050" eaLnBrk="1" hangingPunct="1">
              <a:buFont typeface="Wingdings" pitchFamily="2" charset="2"/>
              <a:buNone/>
              <a:defRPr/>
            </a:pPr>
            <a:endParaRPr lang="fr-FR" sz="1000" b="0" dirty="0" smtClean="0"/>
          </a:p>
          <a:p>
            <a:pPr marL="268288" indent="-268288" eaLnBrk="1" hangingPunct="1">
              <a:buFont typeface="Wingdings" pitchFamily="2" charset="2"/>
              <a:buNone/>
              <a:defRPr/>
            </a:pPr>
            <a:r>
              <a:rPr lang="fr-FR" b="0" dirty="0" smtClean="0"/>
              <a:t>● </a:t>
            </a:r>
            <a:r>
              <a:rPr lang="fr-FR" dirty="0" smtClean="0"/>
              <a:t>Majorations</a:t>
            </a:r>
            <a:r>
              <a:rPr lang="fr-FR" b="0" dirty="0" smtClean="0"/>
              <a:t> :</a:t>
            </a:r>
          </a:p>
          <a:p>
            <a:pPr marL="268288" indent="-268288" eaLnBrk="1" hangingPunct="1">
              <a:buFont typeface="Wingdings" pitchFamily="2" charset="2"/>
              <a:buNone/>
              <a:defRPr/>
            </a:pPr>
            <a:endParaRPr lang="fr-FR" b="0" dirty="0" smtClean="0"/>
          </a:p>
          <a:p>
            <a:pPr marL="268288" indent="-268288" eaLnBrk="1" hangingPunct="1">
              <a:buFont typeface="Wingdings" pitchFamily="2" charset="2"/>
              <a:buNone/>
              <a:defRPr/>
            </a:pPr>
            <a:endParaRPr lang="fr-FR" b="0" dirty="0" smtClean="0"/>
          </a:p>
          <a:p>
            <a:pPr marL="268288" indent="-268288" eaLnBrk="1" hangingPunct="1">
              <a:buFont typeface="Wingdings" pitchFamily="2" charset="2"/>
              <a:buNone/>
              <a:defRPr/>
            </a:pPr>
            <a:endParaRPr lang="fr-FR" b="0" dirty="0" smtClean="0"/>
          </a:p>
          <a:p>
            <a:pPr marL="268288" indent="-268288" eaLnBrk="1" hangingPunct="1">
              <a:buFont typeface="Wingdings" pitchFamily="2" charset="2"/>
              <a:buNone/>
              <a:defRPr/>
            </a:pPr>
            <a:endParaRPr lang="fr-FR" b="0" dirty="0" smtClean="0"/>
          </a:p>
          <a:p>
            <a:pPr marL="268288" indent="-268288" eaLnBrk="1" hangingPunct="1">
              <a:buFont typeface="Wingdings" pitchFamily="2" charset="2"/>
              <a:buNone/>
              <a:defRPr/>
            </a:pPr>
            <a:endParaRPr lang="fr-FR" b="0" dirty="0" smtClean="0"/>
          </a:p>
          <a:p>
            <a:pPr marL="268288" indent="-268288" eaLnBrk="1" hangingPunct="1">
              <a:buFont typeface="Wingdings" pitchFamily="2" charset="2"/>
              <a:buNone/>
              <a:defRPr/>
            </a:pPr>
            <a:endParaRPr lang="fr-FR" b="0" dirty="0" smtClean="0"/>
          </a:p>
          <a:p>
            <a:pPr marL="268288" indent="-268288" eaLnBrk="1" hangingPunct="1">
              <a:buFont typeface="Wingdings" pitchFamily="2" charset="2"/>
              <a:buNone/>
              <a:defRPr/>
            </a:pPr>
            <a:endParaRPr lang="fr-FR" b="0" dirty="0" smtClean="0"/>
          </a:p>
          <a:p>
            <a:pPr marL="268288" indent="-268288" eaLnBrk="1" hangingPunct="1">
              <a:buFont typeface="Wingdings" pitchFamily="2" charset="2"/>
              <a:buNone/>
              <a:defRPr/>
            </a:pPr>
            <a:endParaRPr lang="fr-FR" b="0" dirty="0" smtClean="0"/>
          </a:p>
          <a:p>
            <a:pPr marL="268288" indent="-268288" eaLnBrk="1" hangingPunct="1">
              <a:buFont typeface="Wingdings" pitchFamily="2" charset="2"/>
              <a:buNone/>
              <a:defRPr/>
            </a:pPr>
            <a:endParaRPr lang="fr-FR" b="0" dirty="0" smtClean="0"/>
          </a:p>
          <a:p>
            <a:pPr marL="268288" indent="-268288" eaLnBrk="1" hangingPunct="1">
              <a:buFont typeface="Wingdings" pitchFamily="2" charset="2"/>
              <a:buNone/>
              <a:defRPr/>
            </a:pPr>
            <a:r>
              <a:rPr lang="fr-FR" b="0" dirty="0" smtClean="0"/>
              <a:t>● </a:t>
            </a:r>
            <a:r>
              <a:rPr lang="fr-FR" dirty="0" smtClean="0"/>
              <a:t>Modalités d’indemnisation </a:t>
            </a:r>
            <a:r>
              <a:rPr lang="fr-FR" b="0" dirty="0" smtClean="0"/>
              <a:t>: </a:t>
            </a:r>
          </a:p>
          <a:p>
            <a:pPr marL="268288" indent="174625" eaLnBrk="1" hangingPunct="1">
              <a:buFont typeface="Courier New" pitchFamily="49" charset="0"/>
              <a:buChar char="o"/>
              <a:defRPr/>
            </a:pPr>
            <a:r>
              <a:rPr lang="fr-FR" b="0" dirty="0" smtClean="0"/>
              <a:t>Le collaborateur peut opter </a:t>
            </a:r>
            <a:r>
              <a:rPr lang="fr-FR" b="0" i="1" dirty="0" smtClean="0"/>
              <a:t>soit</a:t>
            </a:r>
            <a:r>
              <a:rPr lang="fr-FR" b="0" dirty="0" smtClean="0"/>
              <a:t> pour </a:t>
            </a:r>
            <a:r>
              <a:rPr lang="fr-FR" b="0" i="1" dirty="0" smtClean="0"/>
              <a:t>le paiement </a:t>
            </a:r>
            <a:r>
              <a:rPr lang="fr-FR" b="0" dirty="0" smtClean="0"/>
              <a:t>des heures d’intervention, </a:t>
            </a:r>
            <a:r>
              <a:rPr lang="fr-FR" b="0" i="1" dirty="0" smtClean="0"/>
              <a:t>soit pour une compensation en repos</a:t>
            </a:r>
            <a:r>
              <a:rPr lang="fr-FR" b="0" dirty="0" smtClean="0"/>
              <a:t>.</a:t>
            </a:r>
          </a:p>
          <a:p>
            <a:pPr marL="268288" indent="174625" eaLnBrk="1" hangingPunct="1">
              <a:buFont typeface="Courier New" pitchFamily="49" charset="0"/>
              <a:buChar char="o"/>
              <a:defRPr/>
            </a:pPr>
            <a:r>
              <a:rPr lang="fr-FR" b="0" dirty="0" smtClean="0"/>
              <a:t>Il exprime son choix dans le logiciel Astrid</a:t>
            </a:r>
          </a:p>
          <a:p>
            <a:pPr marL="268288" indent="174625" eaLnBrk="1" hangingPunct="1">
              <a:buFont typeface="Courier New" pitchFamily="49" charset="0"/>
              <a:buChar char="o"/>
              <a:defRPr/>
            </a:pPr>
            <a:r>
              <a:rPr lang="fr-FR" b="0" dirty="0" smtClean="0"/>
              <a:t>En cas de paiement, il intervient le mois de l’astreinte si validation avant le 17</a:t>
            </a:r>
            <a:r>
              <a:rPr lang="fr-FR" b="0" dirty="0" smtClean="0">
                <a:solidFill>
                  <a:srgbClr val="FF0000"/>
                </a:solidFill>
              </a:rPr>
              <a:t>.</a:t>
            </a:r>
          </a:p>
          <a:p>
            <a:pPr marL="268288" indent="174625" eaLnBrk="1" hangingPunct="1">
              <a:buFont typeface="Courier New" pitchFamily="49" charset="0"/>
              <a:buChar char="o"/>
              <a:defRPr/>
            </a:pPr>
            <a:endParaRPr lang="fr-FR" b="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fr-FR" b="0" dirty="0" smtClean="0"/>
          </a:p>
          <a:p>
            <a:pPr marL="126000" indent="-126000" eaLnBrk="1" hangingPunct="1">
              <a:defRPr/>
            </a:pP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971550" y="0"/>
            <a:ext cx="69342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fr-FR" sz="2000" b="1" dirty="0" smtClean="0"/>
              <a:t>INDEMNISATION DU TEMPS D’INTERVENTION 2/2</a:t>
            </a:r>
            <a:endParaRPr lang="fr-FR" sz="2000" b="1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771775" y="1484313"/>
          <a:ext cx="5761038" cy="259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362"/>
                <a:gridCol w="2534682"/>
                <a:gridCol w="1766597"/>
              </a:tblGrid>
              <a:tr h="551116">
                <a:tc>
                  <a:txBody>
                    <a:bodyPr/>
                    <a:lstStyle/>
                    <a:p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Paiement </a:t>
                      </a:r>
                    </a:p>
                    <a:p>
                      <a:pPr algn="ctr"/>
                      <a:r>
                        <a:rPr lang="fr-FR" sz="1500" dirty="0" smtClean="0"/>
                        <a:t>des heures ou</a:t>
                      </a:r>
                      <a:r>
                        <a:rPr lang="fr-FR" sz="1500" baseline="0" dirty="0" smtClean="0"/>
                        <a:t> du forfait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Repos compensateur</a:t>
                      </a:r>
                      <a:endParaRPr lang="fr-FR" sz="1500" dirty="0"/>
                    </a:p>
                  </a:txBody>
                  <a:tcPr/>
                </a:tc>
              </a:tr>
              <a:tr h="551116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40h à 47h</a:t>
                      </a:r>
                      <a:r>
                        <a:rPr lang="fr-FR" sz="1500" baseline="0" dirty="0" smtClean="0"/>
                        <a:t> (ETAM)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125 %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125 %</a:t>
                      </a:r>
                      <a:endParaRPr lang="fr-FR" sz="1500" dirty="0"/>
                    </a:p>
                  </a:txBody>
                  <a:tcPr/>
                </a:tc>
              </a:tr>
              <a:tr h="372514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Samedi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100 %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100 %</a:t>
                      </a:r>
                      <a:endParaRPr lang="fr-FR" sz="1500" dirty="0"/>
                    </a:p>
                  </a:txBody>
                  <a:tcPr/>
                </a:tc>
              </a:tr>
              <a:tr h="372514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Dimanche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200 %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200 %</a:t>
                      </a:r>
                      <a:endParaRPr lang="fr-FR" sz="1500" dirty="0"/>
                    </a:p>
                  </a:txBody>
                  <a:tcPr/>
                </a:tc>
              </a:tr>
              <a:tr h="372514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Jour férié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200 %</a:t>
                      </a:r>
                    </a:p>
                  </a:txBody>
                  <a:tcPr/>
                </a:tc>
              </a:tr>
              <a:tr h="372514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Nuit (21h - 6h)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100 %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100 %</a:t>
                      </a:r>
                      <a:endParaRPr lang="fr-FR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numéro de diapositive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9EB61A60-41AD-4C05-BB92-D98145E8BC0A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10243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900113" y="1557338"/>
            <a:ext cx="6934200" cy="46021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fr-FR" b="0" smtClean="0"/>
          </a:p>
          <a:p>
            <a:pPr eaLnBrk="1" hangingPunct="1">
              <a:buFont typeface="Wingdings" pitchFamily="2" charset="2"/>
              <a:buNone/>
            </a:pPr>
            <a:endParaRPr lang="fr-FR" b="0" smtClean="0"/>
          </a:p>
          <a:p>
            <a:pPr eaLnBrk="1" hangingPunct="1">
              <a:buFont typeface="Wingdings" pitchFamily="2" charset="2"/>
              <a:buNone/>
            </a:pPr>
            <a:r>
              <a:rPr lang="fr-FR" b="0" smtClean="0"/>
              <a:t>● </a:t>
            </a:r>
            <a:r>
              <a:rPr lang="fr-FR" smtClean="0"/>
              <a:t>L’opération planifiée </a:t>
            </a:r>
            <a:r>
              <a:rPr lang="fr-FR" b="0" smtClean="0"/>
              <a:t>est une </a:t>
            </a:r>
            <a:r>
              <a:rPr lang="fr-FR" b="0" i="1" smtClean="0"/>
              <a:t>intervention prévue à l’avance </a:t>
            </a:r>
            <a:r>
              <a:rPr lang="fr-FR" b="0" smtClean="0"/>
              <a:t>sur un site de l’entreprise qui peut s’effectuer soit pendant l’horaire de travail habituel, soit en dehors de cet horaire.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b="0" smtClean="0"/>
              <a:t>La durée de l’opération planifiée est rémunérée comme du </a:t>
            </a:r>
            <a:r>
              <a:rPr lang="fr-FR" smtClean="0"/>
              <a:t>temps de travail effectif </a:t>
            </a:r>
            <a:r>
              <a:rPr lang="fr-FR" b="0" smtClean="0"/>
              <a:t>(aucune prime versée).</a:t>
            </a:r>
          </a:p>
          <a:p>
            <a:pPr eaLnBrk="1" hangingPunct="1">
              <a:buFont typeface="Wingdings" pitchFamily="2" charset="2"/>
              <a:buNone/>
            </a:pPr>
            <a:endParaRPr lang="fr-FR" sz="500" b="0" smtClean="0"/>
          </a:p>
          <a:p>
            <a:pPr eaLnBrk="1" hangingPunct="1">
              <a:buFont typeface="Wingdings" pitchFamily="2" charset="2"/>
              <a:buNone/>
            </a:pPr>
            <a:r>
              <a:rPr lang="fr-FR" b="0" smtClean="0"/>
              <a:t>Les heures effectuées au-delà de l’horaire de travail habituel sont rémunérées comme les interventions dans le cadre d’astreinte.</a:t>
            </a:r>
          </a:p>
          <a:p>
            <a:pPr eaLnBrk="1" hangingPunct="1">
              <a:buFont typeface="Wingdings" pitchFamily="2" charset="2"/>
              <a:buNone/>
            </a:pPr>
            <a:endParaRPr lang="fr-FR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971550" y="0"/>
            <a:ext cx="69342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fr-FR" sz="2000" b="1" dirty="0" smtClean="0"/>
              <a:t>A NE PAS CONFONDRE </a:t>
            </a:r>
            <a:br>
              <a:rPr lang="fr-FR" sz="2000" b="1" dirty="0" smtClean="0"/>
            </a:br>
            <a:r>
              <a:rPr lang="fr-FR" sz="2000" b="1" dirty="0" smtClean="0"/>
              <a:t>AVEC L’OPERATION PLANIFIEE</a:t>
            </a:r>
            <a:endParaRPr lang="fr-FR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3">
  <a:themeElements>
    <a:clrScheme name="Nouvelle présentation 1">
      <a:dk1>
        <a:srgbClr val="009EBD"/>
      </a:dk1>
      <a:lt1>
        <a:srgbClr val="CECAC9"/>
      </a:lt1>
      <a:dk2>
        <a:srgbClr val="0093BD"/>
      </a:dk2>
      <a:lt2>
        <a:srgbClr val="000000"/>
      </a:lt2>
      <a:accent1>
        <a:srgbClr val="D9F0F5"/>
      </a:accent1>
      <a:accent2>
        <a:srgbClr val="0A73B4"/>
      </a:accent2>
      <a:accent3>
        <a:srgbClr val="E3E1E1"/>
      </a:accent3>
      <a:accent4>
        <a:srgbClr val="0086A1"/>
      </a:accent4>
      <a:accent5>
        <a:srgbClr val="E9F6F9"/>
      </a:accent5>
      <a:accent6>
        <a:srgbClr val="0868A3"/>
      </a:accent6>
      <a:hlink>
        <a:srgbClr val="004673"/>
      </a:hlink>
      <a:folHlink>
        <a:srgbClr val="E2000F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uvelle présentation 1">
        <a:dk1>
          <a:srgbClr val="009EBD"/>
        </a:dk1>
        <a:lt1>
          <a:srgbClr val="CECAC9"/>
        </a:lt1>
        <a:dk2>
          <a:srgbClr val="0093BD"/>
        </a:dk2>
        <a:lt2>
          <a:srgbClr val="000000"/>
        </a:lt2>
        <a:accent1>
          <a:srgbClr val="D9F0F5"/>
        </a:accent1>
        <a:accent2>
          <a:srgbClr val="0A73B4"/>
        </a:accent2>
        <a:accent3>
          <a:srgbClr val="E3E1E1"/>
        </a:accent3>
        <a:accent4>
          <a:srgbClr val="0086A1"/>
        </a:accent4>
        <a:accent5>
          <a:srgbClr val="E9F6F9"/>
        </a:accent5>
        <a:accent6>
          <a:srgbClr val="0868A3"/>
        </a:accent6>
        <a:hlink>
          <a:srgbClr val="004673"/>
        </a:hlink>
        <a:folHlink>
          <a:srgbClr val="E2000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118896F80B58469B04D14521777FD7" ma:contentTypeVersion="0" ma:contentTypeDescription="Crée un document." ma:contentTypeScope="" ma:versionID="805334f232f72fca28e67eb44fcd66bc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D081D36-415F-46C9-8E39-66A8D4BDA0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D31C3E-36EA-4E24-8FB3-E408A1D94C0F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757D3FE-25EC-403B-AAB0-A2010D04FD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780</Words>
  <Application>Microsoft Office PowerPoint</Application>
  <PresentationFormat>Affichage à l'écran (4:3)</PresentationFormat>
  <Paragraphs>115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Wingdings</vt:lpstr>
      <vt:lpstr>Times</vt:lpstr>
      <vt:lpstr>Courier New</vt:lpstr>
      <vt:lpstr>PPT3</vt:lpstr>
      <vt:lpstr>ASTREINTES  REGLES APPLICABLES</vt:lpstr>
      <vt:lpstr>CONTEXTE DE MISE EN PLACE DES ASTREINTES</vt:lpstr>
      <vt:lpstr>DEFINITION : ASTREINTE</vt:lpstr>
      <vt:lpstr>ORGANISATION DE L’ASTREINTE</vt:lpstr>
      <vt:lpstr>ORGANISATION DES TEMPS D’INTERVENTION</vt:lpstr>
      <vt:lpstr>INDEMNISATION DU TEMPS D’INTERVENTION 1/2</vt:lpstr>
      <vt:lpstr>INDEMNISATION DU TEMPS D’INTERVENTION 2/2</vt:lpstr>
      <vt:lpstr>A NE PAS CONFONDRE  AVEC L’OPERATION PLANIFIEE</vt:lpstr>
    </vt:vector>
  </TitlesOfParts>
  <Company>Cb'a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 sit amet consetetur  LOREM IP</dc:title>
  <dc:creator>clelia.chichery</dc:creator>
  <cp:lastModifiedBy>eboyer</cp:lastModifiedBy>
  <cp:revision>15</cp:revision>
  <dcterms:created xsi:type="dcterms:W3CDTF">2010-03-25T16:23:43Z</dcterms:created>
  <dcterms:modified xsi:type="dcterms:W3CDTF">2012-07-30T12:13:33Z</dcterms:modified>
</cp:coreProperties>
</file>