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7" r:id="rId5"/>
    <p:sldId id="267" r:id="rId6"/>
    <p:sldId id="266" r:id="rId7"/>
    <p:sldId id="270" r:id="rId8"/>
    <p:sldId id="271" r:id="rId9"/>
    <p:sldId id="272" r:id="rId10"/>
    <p:sldId id="265" r:id="rId11"/>
    <p:sldId id="276" r:id="rId12"/>
  </p:sldIdLst>
  <p:sldSz cx="9144000" cy="6858000" type="screen4x3"/>
  <p:notesSz cx="6797675" cy="9928225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modifyVerifier cryptProviderType="rsaFull" cryptAlgorithmClass="hash" cryptAlgorithmType="typeAny" cryptAlgorithmSid="4" spinCount="50000" saltData="fn/3xzv4xtjnvXd2ArIyYA==" hashData="xbt8e7OicYQnXtbw1xODjewNMaI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66"/>
    <a:srgbClr val="FF6600"/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Style à thème 2 - Accentuation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A107856-5554-42FB-B03E-39F5DBC370BA}" styleName="Style moyen 4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202B0CA-FC54-4496-8BCA-5EF66A818D29}" styleName="Style foncé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2787" autoAdjust="0"/>
    <p:restoredTop sz="96112" autoAdjust="0"/>
  </p:normalViewPr>
  <p:slideViewPr>
    <p:cSldViewPr showGuides="1">
      <p:cViewPr>
        <p:scale>
          <a:sx n="100" d="100"/>
          <a:sy n="100" d="100"/>
        </p:scale>
        <p:origin x="-72" y="-72"/>
      </p:cViewPr>
      <p:guideLst>
        <p:guide orient="horz" pos="2160"/>
        <p:guide orient="horz" pos="864"/>
        <p:guide orient="horz" pos="4088"/>
        <p:guide orient="horz" pos="3872"/>
        <p:guide orient="horz" pos="4056"/>
        <p:guide orient="horz" pos="3744"/>
        <p:guide orient="horz" pos="272"/>
        <p:guide orient="horz" pos="624"/>
        <p:guide pos="4944"/>
        <p:guide pos="144"/>
        <p:guide pos="240"/>
        <p:guide pos="5520"/>
        <p:guide pos="576"/>
        <p:guide pos="2880"/>
      </p:guideLst>
    </p:cSldViewPr>
  </p:slideViewPr>
  <p:outlineViewPr>
    <p:cViewPr>
      <p:scale>
        <a:sx n="33" d="100"/>
        <a:sy n="33" d="100"/>
      </p:scale>
      <p:origin x="0" y="53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022" y="-90"/>
      </p:cViewPr>
      <p:guideLst>
        <p:guide orient="horz" pos="3127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45659" cy="496411"/>
          </a:xfrm>
          <a:prstGeom prst="rect">
            <a:avLst/>
          </a:prstGeom>
        </p:spPr>
        <p:txBody>
          <a:bodyPr vert="horz" lIns="91556" tIns="45780" rIns="91556" bIns="4578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46" y="2"/>
            <a:ext cx="2945659" cy="496411"/>
          </a:xfrm>
          <a:prstGeom prst="rect">
            <a:avLst/>
          </a:prstGeom>
        </p:spPr>
        <p:txBody>
          <a:bodyPr vert="horz" lIns="91556" tIns="45780" rIns="91556" bIns="45780" rtlCol="0"/>
          <a:lstStyle>
            <a:lvl1pPr algn="r">
              <a:defRPr sz="1200"/>
            </a:lvl1pPr>
          </a:lstStyle>
          <a:p>
            <a:fld id="{5684C313-94A4-4764-8D4E-8060BC73BA27}" type="datetimeFigureOut">
              <a:rPr lang="fr-FR" smtClean="0"/>
              <a:pPr/>
              <a:t>30/09/2010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2" y="9430092"/>
            <a:ext cx="2945659" cy="496411"/>
          </a:xfrm>
          <a:prstGeom prst="rect">
            <a:avLst/>
          </a:prstGeom>
        </p:spPr>
        <p:txBody>
          <a:bodyPr vert="horz" lIns="91556" tIns="45780" rIns="91556" bIns="4578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6" y="9430092"/>
            <a:ext cx="2945659" cy="496411"/>
          </a:xfrm>
          <a:prstGeom prst="rect">
            <a:avLst/>
          </a:prstGeom>
        </p:spPr>
        <p:txBody>
          <a:bodyPr vert="horz" lIns="91556" tIns="45780" rIns="91556" bIns="45780" rtlCol="0" anchor="b"/>
          <a:lstStyle>
            <a:lvl1pPr algn="r">
              <a:defRPr sz="1200"/>
            </a:lvl1pPr>
          </a:lstStyle>
          <a:p>
            <a:fld id="{D3402239-692E-43AC-8E4B-C3AACFF5791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6" tIns="45780" rIns="91556" bIns="4578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9" y="2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6" tIns="45780" rIns="91556" bIns="4578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fr-F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60" y="4715908"/>
            <a:ext cx="4984961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6" tIns="45780" rIns="91556" bIns="457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31815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6" tIns="45780" rIns="91556" bIns="4578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9" y="9431815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6" tIns="45780" rIns="91556" bIns="4578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0716380-3FFA-4F18-B2E3-9B7E86E9CC95}" type="slidenum">
              <a:rPr lang="fr-FR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F426E3-73FE-410C-ACCA-DF300EE262A1}" type="slidenum">
              <a:rPr lang="fr-FR"/>
              <a:pPr/>
              <a:t>1</a:t>
            </a:fld>
            <a:endParaRPr lang="fr-FR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16380-3FFA-4F18-B2E3-9B7E86E9CC95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16380-3FFA-4F18-B2E3-9B7E86E9CC95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431800"/>
            <a:ext cx="8382000" cy="2235200"/>
          </a:xfrm>
        </p:spPr>
        <p:txBody>
          <a:bodyPr/>
          <a:lstStyle>
            <a:lvl1pPr algn="r">
              <a:lnSpc>
                <a:spcPct val="85000"/>
              </a:lnSpc>
              <a:defRPr sz="3500" b="1" cap="all" baseline="0"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2730500"/>
            <a:ext cx="8382000" cy="3213100"/>
          </a:xfrm>
        </p:spPr>
        <p:txBody>
          <a:bodyPr/>
          <a:lstStyle>
            <a:lvl1pPr marL="0" indent="0" algn="r">
              <a:buFont typeface="Times" pitchFamily="116" charset="0"/>
              <a:buNone/>
              <a:defRPr sz="3000" b="0" cap="all" baseline="0"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pour modifier le style des sous-titres du masque</a:t>
            </a:r>
            <a:endParaRPr lang="fr-FR" dirty="0"/>
          </a:p>
        </p:txBody>
      </p:sp>
      <p:sp>
        <p:nvSpPr>
          <p:cNvPr id="7" name="Rectangle 19"/>
          <p:cNvSpPr>
            <a:spLocks noChangeArrowheads="1"/>
          </p:cNvSpPr>
          <p:nvPr userDrawn="1"/>
        </p:nvSpPr>
        <p:spPr bwMode="gray">
          <a:xfrm>
            <a:off x="5715000" y="317500"/>
            <a:ext cx="304800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r"/>
            <a:r>
              <a:rPr lang="fr-FR" sz="1600" dirty="0"/>
              <a:t>INTERNE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fld id="{4A078F5A-8C87-49C6-ADC7-9F592910619F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14400" y="1333500"/>
            <a:ext cx="3390900" cy="46101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457700" y="1333500"/>
            <a:ext cx="3390900" cy="46101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AUTEUR - DATE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DF224FA-D43D-4649-834B-E64FAC88123B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AUTEUR - DATE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DD7F342-3CF5-4BA1-89C8-73E29F46B075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AUTEUR - DATE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D9E0F1D-FD72-45BD-9296-EC982977F657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914400" y="152400"/>
            <a:ext cx="6934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et modifiez le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914400" y="1333500"/>
            <a:ext cx="6934200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914400" y="6146800"/>
            <a:ext cx="5410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r>
              <a:rPr lang="fr-FR"/>
              <a:t>AUTEUR - DATE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228600" y="6146800"/>
            <a:ext cx="6858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fld id="{C628B519-1D34-48AE-A311-027A9A52E24A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gray">
          <a:xfrm flipH="1">
            <a:off x="914400" y="914400"/>
            <a:ext cx="8229600" cy="0"/>
          </a:xfrm>
          <a:prstGeom prst="line">
            <a:avLst/>
          </a:prstGeom>
          <a:noFill/>
          <a:ln w="508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gray">
          <a:xfrm>
            <a:off x="6477000" y="6146800"/>
            <a:ext cx="22860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r"/>
            <a:r>
              <a:rPr lang="fr-FR" sz="2500"/>
              <a:t>INTERNE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tabLst>
          <a:tab pos="379413" algn="l"/>
        </a:tabLst>
        <a:defRPr sz="2400" cap="small" baseline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tabLst>
          <a:tab pos="379413" algn="l"/>
        </a:tabLst>
        <a:defRPr sz="24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tabLst>
          <a:tab pos="379413" algn="l"/>
        </a:tabLst>
        <a:defRPr sz="24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tabLst>
          <a:tab pos="379413" algn="l"/>
        </a:tabLst>
        <a:defRPr sz="24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tabLst>
          <a:tab pos="379413" algn="l"/>
        </a:tabLst>
        <a:defRPr sz="24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tabLst>
          <a:tab pos="379413" algn="l"/>
        </a:tabLst>
        <a:defRPr sz="24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tabLst>
          <a:tab pos="379413" algn="l"/>
        </a:tabLst>
        <a:defRPr sz="24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tabLst>
          <a:tab pos="379413" algn="l"/>
        </a:tabLst>
        <a:defRPr sz="24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tabLst>
          <a:tab pos="379413" algn="l"/>
        </a:tabLst>
        <a:defRPr sz="2400">
          <a:solidFill>
            <a:schemeClr val="tx2"/>
          </a:solidFill>
          <a:latin typeface="Arial" charset="0"/>
        </a:defRPr>
      </a:lvl9pPr>
    </p:titleStyle>
    <p:bodyStyle>
      <a:lvl1pPr marL="126000" indent="-126000" algn="l" defTabSz="493713" rtl="0" eaLnBrk="1" fontAlgn="base" hangingPunct="1">
        <a:spcBef>
          <a:spcPct val="0"/>
        </a:spcBef>
        <a:spcAft>
          <a:spcPts val="400"/>
        </a:spcAft>
        <a:buFont typeface="Times" pitchFamily="116" charset="0"/>
        <a:buChar char="•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126000" indent="-126000" algn="l" defTabSz="493713" rtl="0" eaLnBrk="1" fontAlgn="base" hangingPunct="1">
        <a:lnSpc>
          <a:spcPct val="130000"/>
        </a:lnSpc>
        <a:spcBef>
          <a:spcPct val="0"/>
        </a:spcBef>
        <a:spcAft>
          <a:spcPct val="0"/>
        </a:spcAft>
        <a:buFont typeface="Arial" pitchFamily="34" charset="0"/>
        <a:buChar char="-"/>
        <a:defRPr sz="1600">
          <a:solidFill>
            <a:schemeClr val="bg2"/>
          </a:solidFill>
          <a:latin typeface="+mn-lt"/>
        </a:defRPr>
      </a:lvl2pPr>
      <a:lvl3pPr marL="0" indent="0" algn="l" defTabSz="493713" rtl="0" eaLnBrk="1" fontAlgn="base" hangingPunct="1">
        <a:lnSpc>
          <a:spcPct val="130000"/>
        </a:lnSpc>
        <a:spcBef>
          <a:spcPct val="0"/>
        </a:spcBef>
        <a:spcAft>
          <a:spcPct val="0"/>
        </a:spcAft>
        <a:buFontTx/>
        <a:buNone/>
        <a:defRPr sz="1200">
          <a:solidFill>
            <a:schemeClr val="bg2"/>
          </a:solidFill>
          <a:latin typeface="+mn-lt"/>
        </a:defRPr>
      </a:lvl3pPr>
      <a:lvl4pPr marL="363538" indent="-165100" algn="l" defTabSz="450850" rtl="0" eaLnBrk="1" fontAlgn="base" hangingPunct="1">
        <a:lnSpc>
          <a:spcPct val="130000"/>
        </a:lnSpc>
        <a:spcBef>
          <a:spcPct val="0"/>
        </a:spcBef>
        <a:spcAft>
          <a:spcPct val="0"/>
        </a:spcAft>
        <a:buFont typeface="Arial" pitchFamily="34" charset="0"/>
        <a:buChar char="•"/>
        <a:defRPr sz="1200">
          <a:solidFill>
            <a:schemeClr val="tx1"/>
          </a:solidFill>
          <a:latin typeface="+mn-lt"/>
        </a:defRPr>
      </a:lvl4pPr>
      <a:lvl5pPr marL="627063" indent="-187325" algn="l" defTabSz="493713" rtl="0" eaLnBrk="1" fontAlgn="base" hangingPunct="1">
        <a:lnSpc>
          <a:spcPct val="130000"/>
        </a:lnSpc>
        <a:spcBef>
          <a:spcPct val="0"/>
        </a:spcBef>
        <a:spcAft>
          <a:spcPct val="0"/>
        </a:spcAft>
        <a:buFont typeface="Wingdings" pitchFamily="116" charset="2"/>
        <a:buChar char="§"/>
        <a:defRPr sz="1000">
          <a:solidFill>
            <a:schemeClr val="tx1"/>
          </a:solidFill>
          <a:latin typeface="+mn-lt"/>
        </a:defRPr>
      </a:lvl5pPr>
      <a:lvl6pPr marL="1133475" indent="-187325" algn="l" defTabSz="493713" rtl="0" eaLnBrk="1" fontAlgn="base" hangingPunct="1">
        <a:lnSpc>
          <a:spcPct val="130000"/>
        </a:lnSpc>
        <a:spcBef>
          <a:spcPct val="0"/>
        </a:spcBef>
        <a:spcAft>
          <a:spcPct val="0"/>
        </a:spcAft>
        <a:buFont typeface="Wingdings" pitchFamily="116" charset="2"/>
        <a:buChar char="§"/>
        <a:defRPr sz="1100">
          <a:solidFill>
            <a:schemeClr val="tx1"/>
          </a:solidFill>
          <a:latin typeface="+mn-lt"/>
        </a:defRPr>
      </a:lvl6pPr>
      <a:lvl7pPr marL="1590675" indent="-187325" algn="l" defTabSz="493713" rtl="0" eaLnBrk="1" fontAlgn="base" hangingPunct="1">
        <a:lnSpc>
          <a:spcPct val="130000"/>
        </a:lnSpc>
        <a:spcBef>
          <a:spcPct val="0"/>
        </a:spcBef>
        <a:spcAft>
          <a:spcPct val="0"/>
        </a:spcAft>
        <a:buFont typeface="Wingdings" pitchFamily="116" charset="2"/>
        <a:buChar char="§"/>
        <a:defRPr sz="1100">
          <a:solidFill>
            <a:schemeClr val="tx1"/>
          </a:solidFill>
          <a:latin typeface="+mn-lt"/>
        </a:defRPr>
      </a:lvl7pPr>
      <a:lvl8pPr marL="2047875" indent="-187325" algn="l" defTabSz="493713" rtl="0" eaLnBrk="1" fontAlgn="base" hangingPunct="1">
        <a:lnSpc>
          <a:spcPct val="130000"/>
        </a:lnSpc>
        <a:spcBef>
          <a:spcPct val="0"/>
        </a:spcBef>
        <a:spcAft>
          <a:spcPct val="0"/>
        </a:spcAft>
        <a:buFont typeface="Wingdings" pitchFamily="116" charset="2"/>
        <a:buChar char="§"/>
        <a:defRPr sz="1100">
          <a:solidFill>
            <a:schemeClr val="tx1"/>
          </a:solidFill>
          <a:latin typeface="+mn-lt"/>
        </a:defRPr>
      </a:lvl8pPr>
      <a:lvl9pPr marL="2505075" indent="-187325" algn="l" defTabSz="493713" rtl="0" eaLnBrk="1" fontAlgn="base" hangingPunct="1">
        <a:lnSpc>
          <a:spcPct val="130000"/>
        </a:lnSpc>
        <a:spcBef>
          <a:spcPct val="0"/>
        </a:spcBef>
        <a:spcAft>
          <a:spcPct val="0"/>
        </a:spcAft>
        <a:buFont typeface="Wingdings" pitchFamily="116" charset="2"/>
        <a:buChar char="§"/>
        <a:defRPr sz="11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0" descr="Vue_09_detail_entré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30343" y="2571744"/>
            <a:ext cx="4313657" cy="257176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ctangle 4"/>
          <p:cNvSpPr/>
          <p:nvPr/>
        </p:nvSpPr>
        <p:spPr>
          <a:xfrm>
            <a:off x="1928794" y="2000240"/>
            <a:ext cx="5750292" cy="267765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Travail Exceptionnel</a:t>
            </a:r>
          </a:p>
          <a:p>
            <a:pPr algn="ctr"/>
            <a:r>
              <a:rPr lang="fr-FR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Planifié ou en Astreinte </a:t>
            </a:r>
          </a:p>
          <a:p>
            <a:pPr algn="ctr"/>
            <a:r>
              <a:rPr lang="fr-FR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---------</a:t>
            </a:r>
          </a:p>
          <a:p>
            <a:pPr algn="ctr"/>
            <a:r>
              <a:rPr lang="fr-FR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Règles applicables</a:t>
            </a:r>
          </a:p>
          <a:p>
            <a:pPr algn="ctr"/>
            <a:r>
              <a:rPr lang="fr-FR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Octobre 2010</a:t>
            </a:r>
            <a:endParaRPr lang="fr-FR" sz="3600" b="1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95536" y="6381328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29/09/2010</a:t>
            </a:r>
            <a:endParaRPr lang="fr-FR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078F5A-8C87-49C6-ADC7-9F592910619F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971600" y="3014370"/>
            <a:ext cx="777686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1800" b="1" dirty="0" smtClean="0">
                <a:latin typeface="+mn-lt"/>
              </a:rPr>
              <a:t> Un cadre légal homogène </a:t>
            </a:r>
            <a:r>
              <a:rPr lang="fr-FR" sz="1600" b="1" dirty="0" smtClean="0">
                <a:latin typeface="+mn-lt"/>
              </a:rPr>
              <a:t>:</a:t>
            </a:r>
          </a:p>
          <a:p>
            <a:pPr>
              <a:buFontTx/>
              <a:buChar char="-"/>
            </a:pPr>
            <a:r>
              <a:rPr lang="fr-FR" sz="1600" dirty="0" smtClean="0">
                <a:latin typeface="+mn-lt"/>
              </a:rPr>
              <a:t> Fréquence des astreintes</a:t>
            </a:r>
          </a:p>
          <a:p>
            <a:pPr>
              <a:buFontTx/>
              <a:buChar char="-"/>
            </a:pPr>
            <a:r>
              <a:rPr lang="fr-FR" sz="1600" dirty="0" smtClean="0">
                <a:latin typeface="+mn-lt"/>
              </a:rPr>
              <a:t> Repos quotidien et hebdomadaire</a:t>
            </a:r>
          </a:p>
          <a:p>
            <a:pPr>
              <a:buFontTx/>
              <a:buChar char="-"/>
            </a:pPr>
            <a:r>
              <a:rPr lang="fr-FR" sz="1600" dirty="0" smtClean="0">
                <a:latin typeface="+mn-lt"/>
              </a:rPr>
              <a:t> Prime d’astreintes (niveau 3 et 4)</a:t>
            </a:r>
          </a:p>
          <a:p>
            <a:endParaRPr lang="fr-FR" sz="1600" dirty="0" smtClean="0"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fr-FR" sz="1800" b="1" dirty="0" smtClean="0">
                <a:latin typeface="+mn-lt"/>
              </a:rPr>
              <a:t> Une déclinaison des règles disparate</a:t>
            </a:r>
          </a:p>
          <a:p>
            <a:pPr>
              <a:buFontTx/>
              <a:buChar char="-"/>
            </a:pPr>
            <a:r>
              <a:rPr lang="fr-FR" sz="1600" dirty="0" smtClean="0">
                <a:latin typeface="+mn-lt"/>
              </a:rPr>
              <a:t> Des pratiques hétérogènes entre les directions, les départements ou les     services</a:t>
            </a:r>
          </a:p>
          <a:p>
            <a:r>
              <a:rPr lang="fr-FR" sz="1600" dirty="0" smtClean="0">
                <a:latin typeface="+mn-lt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fr-FR" sz="1800" b="1" dirty="0" smtClean="0">
                <a:latin typeface="+mn-lt"/>
              </a:rPr>
              <a:t> Une demande de clarification du management et des collaborateurs</a:t>
            </a:r>
            <a:endParaRPr lang="fr-FR" b="1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7584" y="303039"/>
            <a:ext cx="717173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b="1" cap="sm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Constat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899592" y="1198493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1800" b="1" dirty="0" smtClean="0">
                <a:latin typeface="+mn-lt"/>
              </a:rPr>
              <a:t> Plus de 500 collaborateurs concernés par le travail exceptionnel sur le Technopôle :</a:t>
            </a:r>
            <a:endParaRPr lang="fr-FR" sz="1800" b="1" dirty="0">
              <a:latin typeface="+mn-lt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899592" y="2575937"/>
            <a:ext cx="24197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* De l’effectif total Réseau et DSI</a:t>
            </a:r>
            <a:endParaRPr lang="fr-FR" sz="1200" dirty="0"/>
          </a:p>
        </p:txBody>
      </p:sp>
      <p:graphicFrame>
        <p:nvGraphicFramePr>
          <p:cNvPr id="12" name="Tableau 11"/>
          <p:cNvGraphicFramePr>
            <a:graphicFrameLocks noGrp="1"/>
          </p:cNvGraphicFramePr>
          <p:nvPr/>
        </p:nvGraphicFramePr>
        <p:xfrm>
          <a:off x="857224" y="1732801"/>
          <a:ext cx="7143800" cy="760095"/>
        </p:xfrm>
        <a:graphic>
          <a:graphicData uri="http://schemas.openxmlformats.org/drawingml/2006/table">
            <a:tbl>
              <a:tblPr/>
              <a:tblGrid>
                <a:gridCol w="3541883"/>
                <a:gridCol w="1200639"/>
                <a:gridCol w="1200639"/>
                <a:gridCol w="1200639"/>
              </a:tblGrid>
              <a:tr h="21431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CECA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CECA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fr-FR" sz="1600" b="1" i="0" u="none" strike="noStrike">
                          <a:solidFill>
                            <a:srgbClr val="34A4BD"/>
                          </a:solidFill>
                          <a:latin typeface="Arial"/>
                        </a:rPr>
                        <a:t>DOR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CECA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ECA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ECA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ECA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fr-FR" sz="1600" b="1" i="0" u="none" strike="noStrike">
                          <a:solidFill>
                            <a:srgbClr val="34A4BD"/>
                          </a:solidFill>
                          <a:latin typeface="Arial"/>
                        </a:rPr>
                        <a:t>DSI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CECA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ECA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ECA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ECA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ECA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ECA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600" b="1" i="0" u="none" strike="noStrike">
                          <a:solidFill>
                            <a:srgbClr val="34A4BD"/>
                          </a:solidFill>
                          <a:latin typeface="Arial"/>
                        </a:rPr>
                        <a:t>Astreinte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CECA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ECA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ECA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ECA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0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fr-FR" sz="1600" b="1" i="0" u="none" strike="noStrike" dirty="0">
                          <a:solidFill>
                            <a:srgbClr val="34A4BD"/>
                          </a:solidFill>
                          <a:latin typeface="Arial"/>
                        </a:rPr>
                        <a:t>200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CECA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ECA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ECA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ECA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0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fr-FR" sz="1600" b="1" i="0" u="none" strike="noStrike">
                          <a:solidFill>
                            <a:srgbClr val="34A4BD"/>
                          </a:solidFill>
                          <a:latin typeface="Arial"/>
                        </a:rPr>
                        <a:t>145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CECA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ECA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ECA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ECA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0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fr-FR" sz="1600" b="1" i="0" u="none" strike="noStrike">
                          <a:solidFill>
                            <a:srgbClr val="34A4BD"/>
                          </a:solidFill>
                          <a:latin typeface="Arial"/>
                        </a:rPr>
                        <a:t>15 %*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CECA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ECA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ECA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ECA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0F5"/>
                    </a:solidFill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600" b="1" i="0" u="none" strike="noStrike" dirty="0">
                          <a:solidFill>
                            <a:srgbClr val="34A4BD"/>
                          </a:solidFill>
                          <a:latin typeface="Arial"/>
                        </a:rPr>
                        <a:t>Opération Planifiée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CECA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ECA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ECA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ECA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fr-FR" sz="1600" b="1" i="0" u="none" strike="noStrike" dirty="0">
                          <a:solidFill>
                            <a:srgbClr val="34A4BD"/>
                          </a:solidFill>
                          <a:latin typeface="Arial"/>
                        </a:rPr>
                        <a:t>200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CECA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ECA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ECA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ECA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fr-FR" sz="1600" b="1" i="0" u="none" strike="noStrike">
                          <a:solidFill>
                            <a:srgbClr val="34A4BD"/>
                          </a:solidFill>
                          <a:latin typeface="Arial"/>
                        </a:rPr>
                        <a:t>200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CECA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ECA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ECA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ECA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fr-FR" sz="1600" b="1" i="0" u="none" strike="noStrike" dirty="0">
                          <a:solidFill>
                            <a:srgbClr val="34A4BD"/>
                          </a:solidFill>
                          <a:latin typeface="Arial"/>
                        </a:rPr>
                        <a:t>17 %*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CECA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ECA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ECA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ECA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9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4400" y="1333500"/>
            <a:ext cx="7185992" cy="4610100"/>
          </a:xfrm>
        </p:spPr>
        <p:txBody>
          <a:bodyPr/>
          <a:lstStyle/>
          <a:p>
            <a:pPr algn="just"/>
            <a:r>
              <a:rPr lang="fr-FR" sz="2400" kern="120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</a:rPr>
              <a:t>L’astreinte</a:t>
            </a:r>
            <a:r>
              <a:rPr lang="fr-FR" b="0" dirty="0" smtClean="0"/>
              <a:t> est l’obligation pour le collaborateur d’être joint et de se rendre disponible si besoin, en dehors de son horaire de travail de référence, afin de répondre à d’éventuelles demandes d’intervention. Ce temps, pendant lequel le collaborateur est en astreinte, est indemnisé par une prime d’astreinte. </a:t>
            </a:r>
          </a:p>
          <a:p>
            <a:pPr algn="just">
              <a:buNone/>
            </a:pPr>
            <a:endParaRPr lang="fr-FR" sz="1000" b="0" dirty="0" smtClean="0"/>
          </a:p>
          <a:p>
            <a:pPr algn="just">
              <a:buNone/>
            </a:pPr>
            <a:r>
              <a:rPr lang="fr-FR" b="0" dirty="0" smtClean="0"/>
              <a:t>  Le collaborateur peut intervenir soit directement depuis son domicile, soit en se déplaçant sur son lieu habituel de travail ou une installation interne à Bouygues Telecom. </a:t>
            </a:r>
          </a:p>
          <a:p>
            <a:pPr algn="just">
              <a:buNone/>
            </a:pPr>
            <a:endParaRPr lang="fr-FR" sz="1000" b="0" dirty="0" smtClean="0"/>
          </a:p>
          <a:p>
            <a:pPr algn="just">
              <a:buNone/>
            </a:pPr>
            <a:r>
              <a:rPr lang="fr-FR" b="0" dirty="0" smtClean="0"/>
              <a:t>  Ces interventions sont rémunérées en temps de travail effectif. </a:t>
            </a:r>
          </a:p>
          <a:p>
            <a:pPr algn="just"/>
            <a:endParaRPr lang="fr-FR" b="0" dirty="0" smtClean="0"/>
          </a:p>
          <a:p>
            <a:pPr algn="just"/>
            <a:r>
              <a:rPr lang="fr-FR" sz="2400" kern="120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</a:rPr>
              <a:t>L’opération</a:t>
            </a:r>
            <a:r>
              <a:rPr lang="fr-FR" b="0" dirty="0" smtClean="0"/>
              <a:t> planifiée est une intervention prévue à l’avance. Elle peut s’effectuer soit pendant l’horaire de travail de référence soit en dehors de cet horaire.</a:t>
            </a:r>
          </a:p>
          <a:p>
            <a:pPr algn="just">
              <a:buNone/>
            </a:pPr>
            <a:endParaRPr lang="fr-FR" sz="1000" b="0" dirty="0" smtClean="0"/>
          </a:p>
          <a:p>
            <a:pPr algn="just">
              <a:buNone/>
            </a:pPr>
            <a:r>
              <a:rPr lang="fr-FR" b="0" dirty="0" smtClean="0"/>
              <a:t>  Ces interventions sont rémunérées en temps de travail effectif. </a:t>
            </a:r>
          </a:p>
          <a:p>
            <a:pPr algn="just">
              <a:buNone/>
            </a:pPr>
            <a:endParaRPr lang="fr-FR" b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078F5A-8C87-49C6-ADC7-9F592910619F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827584" y="303039"/>
            <a:ext cx="717173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b="1" cap="sm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Définitions</a:t>
            </a:r>
            <a:r>
              <a:rPr lang="fr-FR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: Astreinte et Opération Planifiée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60648"/>
            <a:ext cx="6934200" cy="461665"/>
          </a:xfrm>
          <a:noFill/>
        </p:spPr>
        <p:txBody>
          <a:bodyPr wrap="square" lIns="91440" tIns="45720" rIns="91440" bIns="45720">
            <a:spAutoFit/>
          </a:bodyPr>
          <a:lstStyle/>
          <a:p>
            <a:pPr algn="ctr" eaLnBrk="0" hangingPunct="0"/>
            <a:r>
              <a:rPr lang="fr-FR" b="1" kern="120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ea typeface="+mn-ea"/>
                <a:cs typeface="+mn-cs"/>
              </a:rPr>
              <a:t>Règles Applicables (1)</a:t>
            </a:r>
            <a:endParaRPr lang="fr-FR" b="1" kern="120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charset="0"/>
              <a:ea typeface="+mn-ea"/>
              <a:cs typeface="+mn-cs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6368" y="1333500"/>
            <a:ext cx="7618040" cy="4610100"/>
          </a:xfrm>
        </p:spPr>
        <p:txBody>
          <a:bodyPr/>
          <a:lstStyle/>
          <a:p>
            <a:pPr lvl="0" algn="just">
              <a:buNone/>
            </a:pPr>
            <a:r>
              <a:rPr lang="fr-FR" sz="1800" dirty="0" smtClean="0">
                <a:latin typeface="Arial" pitchFamily="34" charset="0"/>
                <a:cs typeface="Arial" pitchFamily="34" charset="0"/>
              </a:rPr>
              <a:t>Organisation des astreintes</a:t>
            </a:r>
          </a:p>
          <a:p>
            <a:pPr lvl="0" algn="just">
              <a:buNone/>
            </a:pPr>
            <a:endParaRPr lang="fr-FR" sz="1800" b="0" u="sng" dirty="0" smtClean="0">
              <a:latin typeface="Arial" pitchFamily="34" charset="0"/>
              <a:cs typeface="Arial" pitchFamily="34" charset="0"/>
            </a:endParaRPr>
          </a:p>
          <a:p>
            <a:pPr lvl="4" algn="just"/>
            <a:r>
              <a:rPr lang="fr-FR" sz="1600" b="0" u="sng" dirty="0" smtClean="0">
                <a:cs typeface="Arial" pitchFamily="34" charset="0"/>
              </a:rPr>
              <a:t>Fréquence des astreintes </a:t>
            </a:r>
            <a:r>
              <a:rPr lang="fr-FR" sz="1600" b="0" dirty="0" smtClean="0">
                <a:cs typeface="Arial" pitchFamily="34" charset="0"/>
              </a:rPr>
              <a:t>:  </a:t>
            </a:r>
          </a:p>
          <a:p>
            <a:pPr algn="just">
              <a:buNone/>
            </a:pPr>
            <a:r>
              <a:rPr lang="fr-FR" b="0" dirty="0" smtClean="0">
                <a:cs typeface="Arial" pitchFamily="34" charset="0"/>
              </a:rPr>
              <a:t>		- L’astreinte ne peut se reproduire plus d’</a:t>
            </a:r>
            <a:r>
              <a:rPr lang="fr-FR" dirty="0" smtClean="0">
                <a:cs typeface="Arial" pitchFamily="34" charset="0"/>
              </a:rPr>
              <a:t>une semaine sur trois</a:t>
            </a:r>
          </a:p>
          <a:p>
            <a:pPr algn="just">
              <a:buNone/>
            </a:pPr>
            <a:r>
              <a:rPr lang="fr-FR" b="0" dirty="0" smtClean="0">
                <a:cs typeface="Arial" pitchFamily="34" charset="0"/>
              </a:rPr>
              <a:t>		- Elle est d’une durée maximum de </a:t>
            </a:r>
            <a:r>
              <a:rPr lang="fr-FR" dirty="0" smtClean="0">
                <a:cs typeface="Arial" pitchFamily="34" charset="0"/>
              </a:rPr>
              <a:t>7 jours consécutifs</a:t>
            </a:r>
          </a:p>
          <a:p>
            <a:pPr algn="just">
              <a:buNone/>
            </a:pPr>
            <a:r>
              <a:rPr lang="fr-FR" b="0" dirty="0" smtClean="0">
                <a:cs typeface="Arial" pitchFamily="34" charset="0"/>
              </a:rPr>
              <a:t>		- Les périodes sont généralement définis par semaine calendaire</a:t>
            </a:r>
          </a:p>
          <a:p>
            <a:pPr lvl="0" algn="just">
              <a:buNone/>
            </a:pPr>
            <a:endParaRPr lang="fr-FR" b="0" dirty="0" smtClean="0">
              <a:cs typeface="Arial" pitchFamily="34" charset="0"/>
            </a:endParaRPr>
          </a:p>
          <a:p>
            <a:pPr lvl="4" algn="just"/>
            <a:r>
              <a:rPr lang="fr-FR" sz="1600" b="0" u="sng" dirty="0" smtClean="0">
                <a:cs typeface="Arial" pitchFamily="34" charset="0"/>
              </a:rPr>
              <a:t>Planning </a:t>
            </a:r>
            <a:r>
              <a:rPr lang="fr-FR" sz="1600" b="0" dirty="0" smtClean="0">
                <a:cs typeface="Arial" pitchFamily="34" charset="0"/>
              </a:rPr>
              <a:t>:</a:t>
            </a:r>
          </a:p>
          <a:p>
            <a:pPr algn="just">
              <a:buNone/>
            </a:pPr>
            <a:r>
              <a:rPr lang="fr-FR" b="0" dirty="0" smtClean="0">
                <a:cs typeface="Arial" pitchFamily="34" charset="0"/>
              </a:rPr>
              <a:t>		- Le planning nominatif mensuel des astreintes est communiqué aux        	collaborateurs au minimum 15 jours à l’avance et porté à l’affichage sur les 	lieux habituels de travail des collaborateurs concernés</a:t>
            </a:r>
          </a:p>
          <a:p>
            <a:pPr algn="just">
              <a:buNone/>
            </a:pPr>
            <a:r>
              <a:rPr lang="fr-FR" b="0" dirty="0" smtClean="0">
                <a:cs typeface="Arial" pitchFamily="34" charset="0"/>
              </a:rPr>
              <a:t>		- Toute modification du planning des astreintes fait l’objet d’une information 	préalable, dans le respect d’un délai de prévenance de 7 jours</a:t>
            </a:r>
          </a:p>
          <a:p>
            <a:pPr algn="just">
              <a:buNone/>
            </a:pPr>
            <a:r>
              <a:rPr lang="fr-FR" b="0" dirty="0" smtClean="0">
                <a:cs typeface="Arial" pitchFamily="34" charset="0"/>
              </a:rPr>
              <a:t> </a:t>
            </a:r>
          </a:p>
          <a:p>
            <a:pPr algn="just"/>
            <a:endParaRPr lang="fr-FR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078F5A-8C87-49C6-ADC7-9F592910619F}" type="slidenum">
              <a:rPr lang="fr-FR" smtClean="0"/>
              <a:pPr/>
              <a:t>4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31031"/>
            <a:ext cx="6934200" cy="46166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fr-FR" b="1" kern="120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ea typeface="+mn-ea"/>
                <a:cs typeface="+mn-cs"/>
              </a:rPr>
              <a:t>Règles Applicables (2)</a:t>
            </a:r>
            <a:endParaRPr lang="fr-FR" b="1" kern="120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charset="0"/>
              <a:ea typeface="+mn-ea"/>
              <a:cs typeface="+mn-cs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99592" y="1333500"/>
            <a:ext cx="7762056" cy="4610100"/>
          </a:xfrm>
        </p:spPr>
        <p:txBody>
          <a:bodyPr/>
          <a:lstStyle/>
          <a:p>
            <a:pPr lvl="0">
              <a:buNone/>
            </a:pPr>
            <a:r>
              <a:rPr lang="fr-FR" sz="1800" dirty="0" smtClean="0"/>
              <a:t>Organisation des temps d’intervention</a:t>
            </a:r>
          </a:p>
          <a:p>
            <a:pPr lvl="0">
              <a:buNone/>
            </a:pPr>
            <a:endParaRPr lang="fr-FR" sz="1800" dirty="0" smtClean="0"/>
          </a:p>
          <a:p>
            <a:pPr lvl="4"/>
            <a:r>
              <a:rPr lang="fr-FR" sz="1600" b="0" u="sng" dirty="0" smtClean="0"/>
              <a:t>Réactivité (astreinte) </a:t>
            </a:r>
            <a:r>
              <a:rPr lang="fr-FR" sz="1600" b="0" dirty="0" smtClean="0"/>
              <a:t>:</a:t>
            </a:r>
          </a:p>
          <a:p>
            <a:pPr algn="just">
              <a:buNone/>
            </a:pPr>
            <a:r>
              <a:rPr lang="fr-FR" b="0" dirty="0" smtClean="0"/>
              <a:t>		- Tout déclenchement doit être pris en compte dans les 15 minutes suivant </a:t>
            </a:r>
          </a:p>
          <a:p>
            <a:pPr algn="just">
              <a:buNone/>
            </a:pPr>
            <a:r>
              <a:rPr lang="fr-FR" b="0" dirty="0" smtClean="0"/>
              <a:t>		le premier appel et SMS</a:t>
            </a:r>
          </a:p>
          <a:p>
            <a:pPr algn="just">
              <a:buNone/>
            </a:pPr>
            <a:r>
              <a:rPr lang="fr-FR" b="0" dirty="0" smtClean="0"/>
              <a:t>		- En cas de déplacement sur site, l’intervention doit s’effectuer dans l’heure 	suivant le premier déclenchement</a:t>
            </a:r>
          </a:p>
          <a:p>
            <a:endParaRPr lang="fr-FR" b="0" dirty="0" smtClean="0"/>
          </a:p>
          <a:p>
            <a:pPr lvl="4"/>
            <a:r>
              <a:rPr lang="fr-FR" sz="1600" b="0" u="sng" dirty="0" smtClean="0"/>
              <a:t>Repos quotidien après intervention </a:t>
            </a:r>
            <a:r>
              <a:rPr lang="fr-FR" sz="1600" b="0" dirty="0" smtClean="0"/>
              <a:t>:</a:t>
            </a:r>
          </a:p>
          <a:p>
            <a:pPr algn="just">
              <a:buNone/>
            </a:pPr>
            <a:r>
              <a:rPr lang="fr-FR" b="0" dirty="0" smtClean="0"/>
              <a:t>		- </a:t>
            </a:r>
            <a:r>
              <a:rPr lang="fr-FR" dirty="0" smtClean="0"/>
              <a:t>11 heures consécutives</a:t>
            </a:r>
            <a:r>
              <a:rPr lang="fr-FR" b="0" dirty="0" smtClean="0"/>
              <a:t>, </a:t>
            </a:r>
            <a:r>
              <a:rPr lang="fr-FR" sz="1400" b="0" dirty="0" smtClean="0"/>
              <a:t>ramenées à 9 heures si circonstances exceptionnelles</a:t>
            </a:r>
          </a:p>
          <a:p>
            <a:pPr algn="just">
              <a:buNone/>
            </a:pPr>
            <a:r>
              <a:rPr lang="fr-FR" b="0" dirty="0" smtClean="0"/>
              <a:t>		- Entre 20h et 5h : + 11h au terme de l’intervention </a:t>
            </a:r>
          </a:p>
          <a:p>
            <a:pPr algn="just">
              <a:buNone/>
            </a:pPr>
            <a:r>
              <a:rPr lang="fr-FR" b="0" dirty="0" smtClean="0"/>
              <a:t>		- A partir de 5h : journée classique avec départ 	anticipé</a:t>
            </a:r>
          </a:p>
          <a:p>
            <a:endParaRPr lang="fr-FR" sz="1800" b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078F5A-8C87-49C6-ADC7-9F592910619F}" type="slidenum">
              <a:rPr lang="fr-FR" smtClean="0"/>
              <a:pPr/>
              <a:t>5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31031"/>
            <a:ext cx="6934200" cy="46166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fr-FR" b="1" kern="120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ea typeface="+mn-ea"/>
                <a:cs typeface="+mn-cs"/>
              </a:rPr>
              <a:t>Règles Applicables (3)</a:t>
            </a:r>
            <a:endParaRPr lang="fr-FR" b="1" kern="120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charset="0"/>
              <a:ea typeface="+mn-ea"/>
              <a:cs typeface="+mn-cs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86408" y="1333500"/>
            <a:ext cx="7618040" cy="4610100"/>
          </a:xfrm>
        </p:spPr>
        <p:txBody>
          <a:bodyPr/>
          <a:lstStyle/>
          <a:p>
            <a:pPr lvl="0">
              <a:buNone/>
            </a:pPr>
            <a:r>
              <a:rPr lang="fr-FR" sz="1800" dirty="0" smtClean="0"/>
              <a:t>Paiement des heures d’intervention</a:t>
            </a:r>
          </a:p>
          <a:p>
            <a:pPr lvl="0">
              <a:buNone/>
            </a:pPr>
            <a:endParaRPr lang="fr-FR" u="sng" dirty="0" smtClean="0"/>
          </a:p>
          <a:p>
            <a:pPr lvl="4"/>
            <a:r>
              <a:rPr lang="fr-FR" sz="1600" b="1" u="sng" dirty="0" smtClean="0"/>
              <a:t>Cadres au forfait jour </a:t>
            </a:r>
            <a:r>
              <a:rPr lang="fr-FR" sz="1600" b="1" dirty="0" smtClean="0"/>
              <a:t>:</a:t>
            </a:r>
          </a:p>
          <a:p>
            <a:pPr>
              <a:buNone/>
            </a:pPr>
            <a:r>
              <a:rPr lang="fr-FR" b="0" dirty="0" smtClean="0"/>
              <a:t>		- </a:t>
            </a:r>
            <a:r>
              <a:rPr lang="fr-FR" dirty="0" smtClean="0"/>
              <a:t>Déclenchement de 20h00 à 8h00</a:t>
            </a:r>
          </a:p>
          <a:p>
            <a:pPr>
              <a:buNone/>
            </a:pPr>
            <a:r>
              <a:rPr lang="fr-FR" b="0" dirty="0" smtClean="0"/>
              <a:t>		- De 20h00 à 22h00 et de 6h00 à 8h00 : paiement en plus du forfait jour en 		  heures de jour</a:t>
            </a:r>
          </a:p>
          <a:p>
            <a:pPr>
              <a:buNone/>
            </a:pPr>
            <a:r>
              <a:rPr lang="fr-FR" b="0" dirty="0" smtClean="0"/>
              <a:t>		- De 22h00 à 6h00: paiement en plus du forfait jour en heures de nuit</a:t>
            </a:r>
          </a:p>
          <a:p>
            <a:pPr>
              <a:buNone/>
            </a:pPr>
            <a:endParaRPr lang="fr-FR" b="0" dirty="0" smtClean="0"/>
          </a:p>
          <a:p>
            <a:pPr lvl="4"/>
            <a:r>
              <a:rPr lang="fr-FR" sz="1600" b="1" u="sng" dirty="0" smtClean="0"/>
              <a:t>ETAM</a:t>
            </a:r>
            <a:r>
              <a:rPr lang="fr-FR" sz="1600" b="0" dirty="0" smtClean="0"/>
              <a:t> :</a:t>
            </a:r>
          </a:p>
          <a:p>
            <a:pPr>
              <a:buNone/>
            </a:pPr>
            <a:r>
              <a:rPr lang="fr-FR" b="0" dirty="0" smtClean="0"/>
              <a:t>		- Tout déclenchement provoquant un dépassement de la durée hebdomadaire 	(39h/semaine) est rémunéré en heures supplémentaires selon les majorations 	légales</a:t>
            </a:r>
          </a:p>
          <a:p>
            <a:pPr>
              <a:buNone/>
            </a:pPr>
            <a:r>
              <a:rPr lang="fr-FR" b="0" dirty="0" smtClean="0"/>
              <a:t>		- Tout déclenchement de 22h00 à 6h00 est payé en heure majorée de nuit</a:t>
            </a:r>
            <a:endParaRPr lang="fr-FR" b="0" dirty="0" smtClean="0">
              <a:solidFill>
                <a:schemeClr val="bg2"/>
              </a:solidFill>
            </a:endParaRPr>
          </a:p>
          <a:p>
            <a:endParaRPr lang="fr-FR" sz="1800" b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078F5A-8C87-49C6-ADC7-9F592910619F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5" name="Explosion 1 4"/>
          <p:cNvSpPr/>
          <p:nvPr/>
        </p:nvSpPr>
        <p:spPr bwMode="auto">
          <a:xfrm>
            <a:off x="35496" y="1938536"/>
            <a:ext cx="1512168" cy="914400"/>
          </a:xfrm>
          <a:prstGeom prst="irregularSeal1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Nouveau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078F5A-8C87-49C6-ADC7-9F592910619F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187624" y="303039"/>
            <a:ext cx="673968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b="1" cap="sm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Dispositions communes Réseau et SI</a:t>
            </a:r>
          </a:p>
        </p:txBody>
      </p:sp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827584" y="1340768"/>
          <a:ext cx="6860328" cy="386041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064759"/>
                <a:gridCol w="4795569"/>
              </a:tblGrid>
              <a:tr h="864096">
                <a:tc>
                  <a:txBody>
                    <a:bodyPr/>
                    <a:lstStyle/>
                    <a:p>
                      <a:pPr algn="ctr" rtl="0" fontAlgn="t"/>
                      <a:endParaRPr lang="fr-FR" sz="1000" u="none" strike="noStrike" dirty="0" smtClean="0"/>
                    </a:p>
                    <a:p>
                      <a:pPr algn="ctr" rtl="0" fontAlgn="t"/>
                      <a:endParaRPr lang="fr-FR" sz="1400" u="none" strike="noStrike" dirty="0" smtClean="0"/>
                    </a:p>
                    <a:p>
                      <a:pPr algn="ctr" rtl="0" fontAlgn="t"/>
                      <a:r>
                        <a:rPr lang="fr-FR" sz="1400" u="none" strike="noStrike" dirty="0" smtClean="0"/>
                        <a:t>Plage horaire*</a:t>
                      </a:r>
                    </a:p>
                    <a:p>
                      <a:pPr algn="ctr" rtl="0" fontAlgn="t"/>
                      <a:r>
                        <a:rPr lang="fr-FR" sz="1200" u="none" strike="noStrike" dirty="0" smtClean="0"/>
                        <a:t>(Forfait jour)</a:t>
                      </a:r>
                    </a:p>
                    <a:p>
                      <a:pPr algn="ctr" rtl="0" fontAlgn="t"/>
                      <a:endParaRPr lang="fr-FR" sz="10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endParaRPr lang="fr-FR" sz="1000" u="none" strike="noStrike" dirty="0" smtClean="0"/>
                    </a:p>
                    <a:p>
                      <a:pPr algn="ctr" rtl="0" fontAlgn="t"/>
                      <a:endParaRPr lang="fr-FR" sz="1400" u="none" strike="noStrike" dirty="0" smtClean="0"/>
                    </a:p>
                    <a:p>
                      <a:pPr algn="ctr" rtl="0" fontAlgn="t"/>
                      <a:r>
                        <a:rPr lang="fr-FR" sz="1400" u="none" strike="noStrike" dirty="0" smtClean="0"/>
                        <a:t>En</a:t>
                      </a:r>
                      <a:r>
                        <a:rPr lang="fr-FR" sz="1400" u="none" strike="noStrike" baseline="0" dirty="0" smtClean="0"/>
                        <a:t>tre </a:t>
                      </a:r>
                      <a:r>
                        <a:rPr lang="fr-FR" sz="1400" u="none" strike="noStrike" dirty="0" smtClean="0"/>
                        <a:t>20h00 et 8h00 </a:t>
                      </a:r>
                      <a:endParaRPr lang="fr-FR" sz="1400" b="0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525" marR="9525" marT="9525" marB="0"/>
                </a:tc>
              </a:tr>
              <a:tr h="428678">
                <a:tc rowSpan="2">
                  <a:txBody>
                    <a:bodyPr/>
                    <a:lstStyle/>
                    <a:p>
                      <a:pPr algn="ctr" rtl="0" fontAlgn="t"/>
                      <a:endParaRPr lang="fr-FR" sz="1400" u="none" strike="noStrike" dirty="0" smtClean="0"/>
                    </a:p>
                    <a:p>
                      <a:pPr algn="ctr" rtl="0" fontAlgn="t"/>
                      <a:r>
                        <a:rPr lang="fr-FR" sz="1400" u="none" strike="noStrike" dirty="0" smtClean="0"/>
                        <a:t>Repos </a:t>
                      </a:r>
                      <a:r>
                        <a:rPr lang="fr-FR" sz="1400" u="none" strike="noStrike" dirty="0"/>
                        <a:t>quotidien </a:t>
                      </a:r>
                      <a:endParaRPr lang="fr-FR" sz="14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endParaRPr lang="fr-FR" sz="1000" u="none" strike="noStrike" dirty="0" smtClean="0"/>
                    </a:p>
                    <a:p>
                      <a:pPr algn="l" rtl="0" fontAlgn="t"/>
                      <a:r>
                        <a:rPr lang="fr-FR" sz="1400" u="none" strike="noStrike" dirty="0" smtClean="0"/>
                        <a:t> Entre  </a:t>
                      </a:r>
                      <a:r>
                        <a:rPr lang="fr-FR" sz="1400" u="none" strike="noStrike" dirty="0"/>
                        <a:t>20h et 5h : + 11h au terme de l’intervention  </a:t>
                      </a:r>
                      <a:endParaRPr lang="fr-FR" sz="1400" u="none" strike="noStrike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525" marR="9525" marT="9525" marB="0"/>
                </a:tc>
              </a:tr>
              <a:tr h="439396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endParaRPr lang="fr-FR" sz="1000" u="none" strike="noStrike" dirty="0" smtClean="0"/>
                    </a:p>
                    <a:p>
                      <a:pPr algn="l" rtl="0" fontAlgn="t"/>
                      <a:r>
                        <a:rPr lang="fr-FR" sz="1400" u="none" strike="noStrike" dirty="0" smtClean="0"/>
                        <a:t> A </a:t>
                      </a:r>
                      <a:r>
                        <a:rPr lang="fr-FR" sz="1400" u="none" strike="noStrike" dirty="0"/>
                        <a:t>partir de 5h : journée classique avec départ </a:t>
                      </a:r>
                      <a:r>
                        <a:rPr lang="fr-FR" sz="1400" u="none" strike="noStrike" dirty="0" smtClean="0"/>
                        <a:t>anticipé</a:t>
                      </a:r>
                      <a:endParaRPr lang="fr-FR" sz="1400" u="none" strike="noStrike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525" marR="9525" marT="9525" marB="0"/>
                </a:tc>
              </a:tr>
              <a:tr h="707705">
                <a:tc rowSpan="2">
                  <a:txBody>
                    <a:bodyPr/>
                    <a:lstStyle/>
                    <a:p>
                      <a:pPr algn="ctr" rtl="0" fontAlgn="t"/>
                      <a:endParaRPr lang="fr-FR" sz="1000" u="none" strike="noStrike" dirty="0" smtClean="0"/>
                    </a:p>
                    <a:p>
                      <a:pPr algn="ctr" rtl="0" fontAlgn="t"/>
                      <a:endParaRPr lang="fr-FR" sz="1400" u="none" strike="noStrike" dirty="0" smtClean="0"/>
                    </a:p>
                    <a:p>
                      <a:pPr algn="ctr" rtl="0" fontAlgn="t"/>
                      <a:endParaRPr lang="fr-FR" sz="1400" u="none" strike="noStrike" dirty="0" smtClean="0"/>
                    </a:p>
                    <a:p>
                      <a:pPr algn="ctr" rtl="0" fontAlgn="t"/>
                      <a:r>
                        <a:rPr lang="fr-FR" sz="1400" u="none" strike="noStrike" dirty="0" smtClean="0"/>
                        <a:t>Pointage  </a:t>
                      </a:r>
                      <a:endParaRPr lang="fr-FR" sz="14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endParaRPr lang="fr-FR" sz="1000" u="none" strike="noStrike" dirty="0" smtClean="0"/>
                    </a:p>
                    <a:p>
                      <a:pPr algn="l" rtl="0" fontAlgn="t"/>
                      <a:r>
                        <a:rPr lang="fr-FR" sz="1400" u="none" strike="noStrike" dirty="0" smtClean="0"/>
                        <a:t> Pointer  les </a:t>
                      </a:r>
                      <a:r>
                        <a:rPr lang="fr-FR" sz="1400" u="none" strike="noStrike" dirty="0"/>
                        <a:t>plages horaires du temps de </a:t>
                      </a:r>
                      <a:r>
                        <a:rPr lang="fr-FR" sz="1400" u="none" strike="noStrike" dirty="0" smtClean="0"/>
                        <a:t>travail</a:t>
                      </a:r>
                      <a:r>
                        <a:rPr lang="fr-FR" sz="1400" u="none" strike="noStrike" baseline="0" dirty="0" smtClean="0"/>
                        <a:t>  e</a:t>
                      </a:r>
                      <a:r>
                        <a:rPr lang="fr-FR" sz="1400" u="none" strike="noStrike" dirty="0" smtClean="0"/>
                        <a:t>xceptionnel</a:t>
                      </a:r>
                      <a:r>
                        <a:rPr lang="fr-FR" sz="1400" u="none" strike="noStrike" baseline="0" dirty="0" smtClean="0"/>
                        <a:t> planifié ou en astreinte</a:t>
                      </a:r>
                      <a:endParaRPr lang="fr-FR" sz="1000" b="0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525" marR="9525" marT="9525" marB="0"/>
                </a:tc>
              </a:tr>
              <a:tr h="594462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endParaRPr lang="fr-FR" sz="1000" u="none" strike="noStrike" dirty="0" smtClean="0"/>
                    </a:p>
                    <a:p>
                      <a:pPr algn="l" rtl="0" fontAlgn="t"/>
                      <a:r>
                        <a:rPr lang="fr-FR" sz="1400" u="none" strike="noStrike" dirty="0" smtClean="0"/>
                        <a:t> Evolution des</a:t>
                      </a:r>
                      <a:r>
                        <a:rPr lang="fr-FR" sz="1400" u="none" strike="noStrike" baseline="0" dirty="0" smtClean="0"/>
                        <a:t> </a:t>
                      </a:r>
                      <a:r>
                        <a:rPr lang="fr-FR" sz="1400" u="none" strike="noStrike" dirty="0" smtClean="0"/>
                        <a:t>outils de pointage</a:t>
                      </a:r>
                    </a:p>
                    <a:p>
                      <a:pPr algn="l" rtl="0" fontAlgn="t"/>
                      <a:endParaRPr lang="fr-FR" sz="1000" b="0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525" marR="9525" marT="9525" marB="0"/>
                </a:tc>
              </a:tr>
              <a:tr h="766251">
                <a:tc>
                  <a:txBody>
                    <a:bodyPr/>
                    <a:lstStyle/>
                    <a:p>
                      <a:pPr algn="ctr" rtl="0" fontAlgn="t"/>
                      <a:endParaRPr lang="fr-FR" sz="1400" u="none" strike="noStrike" dirty="0" smtClean="0"/>
                    </a:p>
                    <a:p>
                      <a:pPr algn="ctr" rtl="0" fontAlgn="t"/>
                      <a:r>
                        <a:rPr lang="fr-FR" sz="1400" u="none" strike="noStrike" dirty="0" smtClean="0"/>
                        <a:t>Rémunération *</a:t>
                      </a:r>
                    </a:p>
                    <a:p>
                      <a:pPr algn="ctr" rtl="0" fontAlgn="t"/>
                      <a:r>
                        <a:rPr lang="fr-FR" sz="1200" u="none" strike="noStrike" dirty="0" smtClean="0"/>
                        <a:t>(Forfait jour)  </a:t>
                      </a:r>
                      <a:endParaRPr lang="fr-FR" sz="12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>
                        <a:buFontTx/>
                        <a:buNone/>
                      </a:pPr>
                      <a:endParaRPr lang="fr-FR" sz="1000" u="none" strike="noStrike" dirty="0" smtClean="0"/>
                    </a:p>
                    <a:p>
                      <a:pPr algn="l" rtl="0" fontAlgn="t">
                        <a:buFontTx/>
                        <a:buNone/>
                      </a:pPr>
                      <a:r>
                        <a:rPr lang="fr-FR" sz="1400" u="none" strike="noStrike" dirty="0" smtClean="0"/>
                        <a:t> Jour</a:t>
                      </a:r>
                      <a:r>
                        <a:rPr lang="fr-FR" sz="1400" u="none" strike="noStrike" baseline="0" dirty="0" smtClean="0"/>
                        <a:t> </a:t>
                      </a:r>
                      <a:r>
                        <a:rPr lang="fr-FR" sz="1400" u="none" strike="noStrike" dirty="0" smtClean="0"/>
                        <a:t>(20h-22h,</a:t>
                      </a:r>
                      <a:r>
                        <a:rPr lang="fr-FR" sz="1400" u="none" strike="noStrike" baseline="0" dirty="0" smtClean="0"/>
                        <a:t> 6h-8h), Nuit (22h-6h), WE, Jours fériés</a:t>
                      </a:r>
                    </a:p>
                    <a:p>
                      <a:pPr algn="l" rtl="0" fontAlgn="t">
                        <a:buFontTx/>
                        <a:buChar char="-"/>
                      </a:pPr>
                      <a:endParaRPr lang="fr-FR" sz="1000" u="none" strike="noStrike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525" marR="9525" marT="9525" marB="0"/>
                </a:tc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1259632" y="5517232"/>
            <a:ext cx="6120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/>
              <a:t>* Etam : pas d’impact (base 39h)</a:t>
            </a:r>
            <a:endParaRPr lang="fr-FR" sz="12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 wrap="square" lIns="91440" tIns="45720" rIns="91440" bIns="45720">
            <a:spAutoFit/>
          </a:bodyPr>
          <a:lstStyle/>
          <a:p>
            <a:pPr algn="ctr" eaLnBrk="0" hangingPunct="0"/>
            <a:r>
              <a:rPr lang="fr-FR" b="1" kern="120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ea typeface="+mn-ea"/>
                <a:cs typeface="+mn-cs"/>
              </a:rPr>
              <a:t>Saisie des plages horaires</a:t>
            </a:r>
            <a:endParaRPr lang="fr-FR" b="1" kern="120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charset="0"/>
              <a:ea typeface="+mn-ea"/>
              <a:cs typeface="+mn-cs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4400" y="1333500"/>
            <a:ext cx="6934200" cy="4903812"/>
          </a:xfrm>
        </p:spPr>
        <p:txBody>
          <a:bodyPr/>
          <a:lstStyle/>
          <a:p>
            <a:r>
              <a:rPr lang="fr-FR" dirty="0" smtClean="0"/>
              <a:t>Au-delà du premier ¼ d’heure travaillé, arrondissez à 1 heure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Au-delà d’1 heure, arrondissez à la ½ heure supérieure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b="0" dirty="0" smtClean="0"/>
              <a:t>Exemple 1 : Intervention de 23h10 à 23h35 (25 minutes)		</a:t>
            </a:r>
          </a:p>
          <a:p>
            <a:pPr lvl="5">
              <a:buFont typeface="Wingdings" pitchFamily="2" charset="2"/>
              <a:buChar char="Ø"/>
            </a:pPr>
            <a:r>
              <a:rPr lang="fr-FR" sz="1600" b="0" dirty="0" smtClean="0"/>
              <a:t>Pointage de 23h à 24h (1 heure)</a:t>
            </a:r>
          </a:p>
          <a:p>
            <a:pPr>
              <a:buNone/>
            </a:pPr>
            <a:endParaRPr lang="fr-FR" b="0" dirty="0" smtClean="0"/>
          </a:p>
          <a:p>
            <a:pPr>
              <a:buNone/>
            </a:pPr>
            <a:r>
              <a:rPr lang="fr-FR" b="0" dirty="0" smtClean="0"/>
              <a:t>Exemple 2 : Interventions de 23h10 à 23h35 (25 minutes) puis de 00h à 			   00h20 (20 minutes)	</a:t>
            </a:r>
          </a:p>
          <a:p>
            <a:pPr lvl="5">
              <a:buFont typeface="Wingdings" pitchFamily="2" charset="2"/>
              <a:buChar char="Ø"/>
            </a:pPr>
            <a:r>
              <a:rPr lang="fr-FR" sz="1600" b="0" dirty="0" smtClean="0"/>
              <a:t>Pointage de 23h à 24h et de 00h à 00h30 (1h30)</a:t>
            </a:r>
          </a:p>
          <a:p>
            <a:pPr>
              <a:buNone/>
            </a:pPr>
            <a:endParaRPr lang="fr-FR" b="0" dirty="0" smtClean="0"/>
          </a:p>
          <a:p>
            <a:pPr>
              <a:buNone/>
            </a:pPr>
            <a:r>
              <a:rPr lang="fr-FR" b="0" dirty="0" smtClean="0"/>
              <a:t>Exemple 3 : Interventions de 23h10 à 23h35 (25 minutes) puis de 5h à 5h20 			  (20 minutes)</a:t>
            </a:r>
          </a:p>
          <a:p>
            <a:pPr lvl="5">
              <a:buFont typeface="Wingdings" pitchFamily="2" charset="2"/>
              <a:buChar char="Ø"/>
            </a:pPr>
            <a:r>
              <a:rPr lang="fr-FR" sz="1600" b="0" dirty="0" smtClean="0"/>
              <a:t>Pointage de 23h à 24h et de 5h à 6h (2 heures)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078F5A-8C87-49C6-ADC7-9F592910619F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5" name="Rectangle à coins arrondis 4"/>
          <p:cNvSpPr/>
          <p:nvPr/>
        </p:nvSpPr>
        <p:spPr bwMode="auto">
          <a:xfrm rot="5400000">
            <a:off x="7412886" y="3540442"/>
            <a:ext cx="432048" cy="1793340"/>
          </a:xfrm>
          <a:prstGeom prst="wedgeRoundRectCallout">
            <a:avLst/>
          </a:prstGeom>
          <a:solidFill>
            <a:srgbClr val="CC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Heures contigües</a:t>
            </a:r>
          </a:p>
        </p:txBody>
      </p:sp>
      <p:sp>
        <p:nvSpPr>
          <p:cNvPr id="6" name="Rectangle à coins arrondis 5"/>
          <p:cNvSpPr/>
          <p:nvPr/>
        </p:nvSpPr>
        <p:spPr bwMode="auto">
          <a:xfrm rot="5400000">
            <a:off x="7196862" y="4836586"/>
            <a:ext cx="720080" cy="1793340"/>
          </a:xfrm>
          <a:prstGeom prst="wedgeRoundRectCallout">
            <a:avLst/>
          </a:prstGeom>
          <a:solidFill>
            <a:srgbClr val="CC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Heures non contigües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Bouygues_Corpo n°2_interne">
  <a:themeElements>
    <a:clrScheme name="Nouvelle présentation 1">
      <a:dk1>
        <a:srgbClr val="009EBD"/>
      </a:dk1>
      <a:lt1>
        <a:srgbClr val="CECAC9"/>
      </a:lt1>
      <a:dk2>
        <a:srgbClr val="0093BD"/>
      </a:dk2>
      <a:lt2>
        <a:srgbClr val="000000"/>
      </a:lt2>
      <a:accent1>
        <a:srgbClr val="D9F0F5"/>
      </a:accent1>
      <a:accent2>
        <a:srgbClr val="0A73B4"/>
      </a:accent2>
      <a:accent3>
        <a:srgbClr val="E3E1E1"/>
      </a:accent3>
      <a:accent4>
        <a:srgbClr val="0086A1"/>
      </a:accent4>
      <a:accent5>
        <a:srgbClr val="E9F6F9"/>
      </a:accent5>
      <a:accent6>
        <a:srgbClr val="0868A3"/>
      </a:accent6>
      <a:hlink>
        <a:srgbClr val="004673"/>
      </a:hlink>
      <a:folHlink>
        <a:srgbClr val="E2000F"/>
      </a:folHlink>
    </a:clrScheme>
    <a:fontScheme name="Nouvelle pré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ouvelle présentation 1">
        <a:dk1>
          <a:srgbClr val="009EBD"/>
        </a:dk1>
        <a:lt1>
          <a:srgbClr val="CECAC9"/>
        </a:lt1>
        <a:dk2>
          <a:srgbClr val="0093BD"/>
        </a:dk2>
        <a:lt2>
          <a:srgbClr val="000000"/>
        </a:lt2>
        <a:accent1>
          <a:srgbClr val="D9F0F5"/>
        </a:accent1>
        <a:accent2>
          <a:srgbClr val="0A73B4"/>
        </a:accent2>
        <a:accent3>
          <a:srgbClr val="E3E1E1"/>
        </a:accent3>
        <a:accent4>
          <a:srgbClr val="0086A1"/>
        </a:accent4>
        <a:accent5>
          <a:srgbClr val="E9F6F9"/>
        </a:accent5>
        <a:accent6>
          <a:srgbClr val="0868A3"/>
        </a:accent6>
        <a:hlink>
          <a:srgbClr val="004673"/>
        </a:hlink>
        <a:folHlink>
          <a:srgbClr val="E2000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8708EECF823F4388A1858193CEE727" ma:contentTypeVersion="0" ma:contentTypeDescription="Crée un document." ma:contentTypeScope="" ma:versionID="70d2ba2e26206ddf7d7a9d7d0e02db94">
  <xsd:schema xmlns:xsd="http://www.w3.org/2001/XMLSchema" xmlns:p="http://schemas.microsoft.com/office/2006/metadata/properties" targetNamespace="http://schemas.microsoft.com/office/2006/metadata/properties" ma:root="true" ma:fieldsID="75019ab185b48580fc336df4da24a70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 ma:readOnly="true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991E2A43-2D7F-4453-B15B-EA18298451BC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DB03E823-2C6E-4F0F-9D65-0A4A004E279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7F95BF-852B-41E1-B28E-5C5259F554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Bouygues_Corpo n°2_interne</Template>
  <TotalTime>1798</TotalTime>
  <Words>421</Words>
  <Application>Microsoft Office PowerPoint</Application>
  <PresentationFormat>Affichage à l'écran (4:3)</PresentationFormat>
  <Paragraphs>130</Paragraphs>
  <Slides>8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Bouygues_Corpo n°2_interne</vt:lpstr>
      <vt:lpstr>Diapositive 1</vt:lpstr>
      <vt:lpstr>Diapositive 2</vt:lpstr>
      <vt:lpstr>Diapositive 3</vt:lpstr>
      <vt:lpstr>Règles Applicables (1)</vt:lpstr>
      <vt:lpstr>Règles Applicables (2)</vt:lpstr>
      <vt:lpstr>Règles Applicables (3)</vt:lpstr>
      <vt:lpstr>Diapositive 7</vt:lpstr>
      <vt:lpstr>Saisie des plages horaires</vt:lpstr>
    </vt:vector>
  </TitlesOfParts>
  <Manager/>
  <Company>BOUYGUES TELECOM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 SIT AMET</dc:title>
  <dc:subject/>
  <dc:creator>FLEDALL</dc:creator>
  <cp:keywords/>
  <dc:description/>
  <cp:lastModifiedBy>eboyer</cp:lastModifiedBy>
  <cp:revision>366</cp:revision>
  <dcterms:created xsi:type="dcterms:W3CDTF">2010-03-23T13:16:49Z</dcterms:created>
  <dcterms:modified xsi:type="dcterms:W3CDTF">2010-09-30T08:29:00Z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0x010100378708EECF823F4388A1858193CEE727</vt:lpwstr>
  </property>
</Properties>
</file>