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7" r:id="rId5"/>
    <p:sldId id="280" r:id="rId6"/>
    <p:sldId id="266" r:id="rId7"/>
    <p:sldId id="277" r:id="rId8"/>
    <p:sldId id="278" r:id="rId9"/>
    <p:sldId id="279" r:id="rId10"/>
    <p:sldId id="272" r:id="rId11"/>
    <p:sldId id="265" r:id="rId12"/>
  </p:sldIdLst>
  <p:sldSz cx="9144000" cy="6858000" type="screen4x3"/>
  <p:notesSz cx="6797675" cy="9928225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modifyVerifier cryptProviderType="rsaFull" cryptAlgorithmClass="hash" cryptAlgorithmType="typeAny" cryptAlgorithmSid="4" spinCount="50000" saltData="RoHN/7XUObtJu8XhYIYnSg==" hashData="rE38OHgB9H3cz9yQAqd0F/JJ1lA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FF6600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2787" autoAdjust="0"/>
    <p:restoredTop sz="96112" autoAdjust="0"/>
  </p:normalViewPr>
  <p:slideViewPr>
    <p:cSldViewPr showGuides="1">
      <p:cViewPr>
        <p:scale>
          <a:sx n="60" d="100"/>
          <a:sy n="60" d="100"/>
        </p:scale>
        <p:origin x="-1164" y="-336"/>
      </p:cViewPr>
      <p:guideLst>
        <p:guide orient="horz" pos="2160"/>
        <p:guide orient="horz" pos="864"/>
        <p:guide orient="horz" pos="4088"/>
        <p:guide orient="horz" pos="3872"/>
        <p:guide orient="horz" pos="4056"/>
        <p:guide orient="horz" pos="3744"/>
        <p:guide orient="horz" pos="272"/>
        <p:guide orient="horz" pos="624"/>
        <p:guide pos="4944"/>
        <p:guide pos="144"/>
        <p:guide pos="240"/>
        <p:guide pos="5520"/>
        <p:guide pos="576"/>
        <p:guide pos="2880"/>
      </p:guideLst>
    </p:cSldViewPr>
  </p:slideViewPr>
  <p:outlineViewPr>
    <p:cViewPr>
      <p:scale>
        <a:sx n="33" d="100"/>
        <a:sy n="33" d="100"/>
      </p:scale>
      <p:origin x="0" y="53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022" y="-90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6411"/>
          </a:xfrm>
          <a:prstGeom prst="rect">
            <a:avLst/>
          </a:prstGeom>
        </p:spPr>
        <p:txBody>
          <a:bodyPr vert="horz" lIns="91556" tIns="45780" rIns="91556" bIns="4578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6" y="2"/>
            <a:ext cx="2945659" cy="496411"/>
          </a:xfrm>
          <a:prstGeom prst="rect">
            <a:avLst/>
          </a:prstGeom>
        </p:spPr>
        <p:txBody>
          <a:bodyPr vert="horz" lIns="91556" tIns="45780" rIns="91556" bIns="45780" rtlCol="0"/>
          <a:lstStyle>
            <a:lvl1pPr algn="r">
              <a:defRPr sz="1200"/>
            </a:lvl1pPr>
          </a:lstStyle>
          <a:p>
            <a:fld id="{5684C313-94A4-4764-8D4E-8060BC73BA27}" type="datetimeFigureOut">
              <a:rPr lang="fr-FR" smtClean="0"/>
              <a:pPr/>
              <a:t>13/01/2012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2" y="9430092"/>
            <a:ext cx="2945659" cy="496411"/>
          </a:xfrm>
          <a:prstGeom prst="rect">
            <a:avLst/>
          </a:prstGeom>
        </p:spPr>
        <p:txBody>
          <a:bodyPr vert="horz" lIns="91556" tIns="45780" rIns="91556" bIns="4578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6" y="9430092"/>
            <a:ext cx="2945659" cy="496411"/>
          </a:xfrm>
          <a:prstGeom prst="rect">
            <a:avLst/>
          </a:prstGeom>
        </p:spPr>
        <p:txBody>
          <a:bodyPr vert="horz" lIns="91556" tIns="45780" rIns="91556" bIns="45780" rtlCol="0" anchor="b"/>
          <a:lstStyle>
            <a:lvl1pPr algn="r">
              <a:defRPr sz="1200"/>
            </a:lvl1pPr>
          </a:lstStyle>
          <a:p>
            <a:fld id="{D3402239-692E-43AC-8E4B-C3AACFF5791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6" tIns="45780" rIns="91556" bIns="4578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9" y="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6" tIns="45780" rIns="91556" bIns="4578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60" y="4715908"/>
            <a:ext cx="4984961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6" tIns="45780" rIns="91556" bIns="457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31815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6" tIns="45780" rIns="91556" bIns="4578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9" y="9431815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6" tIns="45780" rIns="91556" bIns="4578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716380-3FFA-4F18-B2E3-9B7E86E9CC95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F426E3-73FE-410C-ACCA-DF300EE262A1}" type="slidenum">
              <a:rPr lang="fr-FR"/>
              <a:pPr/>
              <a:t>1</a:t>
            </a:fld>
            <a:endParaRPr lang="fr-FR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16380-3FFA-4F18-B2E3-9B7E86E9CC95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431800"/>
            <a:ext cx="8382000" cy="2235200"/>
          </a:xfrm>
        </p:spPr>
        <p:txBody>
          <a:bodyPr/>
          <a:lstStyle>
            <a:lvl1pPr algn="r">
              <a:lnSpc>
                <a:spcPct val="85000"/>
              </a:lnSpc>
              <a:defRPr sz="35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730500"/>
            <a:ext cx="8382000" cy="3213100"/>
          </a:xfrm>
        </p:spPr>
        <p:txBody>
          <a:bodyPr/>
          <a:lstStyle>
            <a:lvl1pPr marL="0" indent="0" algn="r">
              <a:buFont typeface="Times" pitchFamily="116" charset="0"/>
              <a:buNone/>
              <a:defRPr sz="3000" b="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7" name="Rectangle 19"/>
          <p:cNvSpPr>
            <a:spLocks noChangeArrowheads="1"/>
          </p:cNvSpPr>
          <p:nvPr userDrawn="1"/>
        </p:nvSpPr>
        <p:spPr bwMode="gray">
          <a:xfrm>
            <a:off x="5715000" y="317500"/>
            <a:ext cx="30480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/>
            <a:r>
              <a:rPr lang="fr-FR" sz="1600" dirty="0"/>
              <a:t>INTERNE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fld id="{4A078F5A-8C87-49C6-ADC7-9F592910619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4400" y="1333500"/>
            <a:ext cx="3390900" cy="46101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457700" y="1333500"/>
            <a:ext cx="3390900" cy="46101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AUTEUR - DATE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DF224FA-D43D-4649-834B-E64FAC88123B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AUTEUR - DATE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D7F342-3CF5-4BA1-89C8-73E29F46B07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AUTEUR - DATE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9E0F1D-FD72-45BD-9296-EC982977F65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14400" y="152400"/>
            <a:ext cx="6934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14400" y="1333500"/>
            <a:ext cx="69342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14400" y="6146800"/>
            <a:ext cx="5410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r>
              <a:rPr lang="fr-FR"/>
              <a:t>AUTEUR - DATE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228600" y="6146800"/>
            <a:ext cx="6858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C628B519-1D34-48AE-A311-027A9A52E24A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gray">
          <a:xfrm flipH="1">
            <a:off x="914400" y="914400"/>
            <a:ext cx="8229600" cy="0"/>
          </a:xfrm>
          <a:prstGeom prst="line">
            <a:avLst/>
          </a:prstGeom>
          <a:noFill/>
          <a:ln w="508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gray">
          <a:xfrm>
            <a:off x="6477000" y="6146800"/>
            <a:ext cx="2286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/>
            <a:r>
              <a:rPr lang="fr-FR" sz="2500"/>
              <a:t>INTERNE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tabLst>
          <a:tab pos="379413" algn="l"/>
        </a:tabLst>
        <a:defRPr sz="2400" cap="small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tabLst>
          <a:tab pos="379413" algn="l"/>
        </a:tabLst>
        <a:defRPr sz="24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tabLst>
          <a:tab pos="379413" algn="l"/>
        </a:tabLst>
        <a:defRPr sz="24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tabLst>
          <a:tab pos="379413" algn="l"/>
        </a:tabLst>
        <a:defRPr sz="24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tabLst>
          <a:tab pos="379413" algn="l"/>
        </a:tabLst>
        <a:defRPr sz="2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tabLst>
          <a:tab pos="379413" algn="l"/>
        </a:tabLs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tabLst>
          <a:tab pos="379413" algn="l"/>
        </a:tabLs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tabLst>
          <a:tab pos="379413" algn="l"/>
        </a:tabLs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tabLst>
          <a:tab pos="379413" algn="l"/>
        </a:tabLst>
        <a:defRPr sz="2400">
          <a:solidFill>
            <a:schemeClr val="tx2"/>
          </a:solidFill>
          <a:latin typeface="Arial" charset="0"/>
        </a:defRPr>
      </a:lvl9pPr>
    </p:titleStyle>
    <p:bodyStyle>
      <a:lvl1pPr marL="126000" indent="-126000" algn="l" defTabSz="493713" rtl="0" eaLnBrk="1" fontAlgn="base" hangingPunct="1">
        <a:spcBef>
          <a:spcPct val="0"/>
        </a:spcBef>
        <a:spcAft>
          <a:spcPts val="400"/>
        </a:spcAft>
        <a:buFont typeface="Times" pitchFamily="116" charset="0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126000" indent="-126000" algn="l" defTabSz="493713" rtl="0" eaLnBrk="1" fontAlgn="base" hangingPunct="1">
        <a:lnSpc>
          <a:spcPct val="130000"/>
        </a:lnSpc>
        <a:spcBef>
          <a:spcPct val="0"/>
        </a:spcBef>
        <a:spcAft>
          <a:spcPct val="0"/>
        </a:spcAft>
        <a:buFont typeface="Arial" pitchFamily="34" charset="0"/>
        <a:buChar char="-"/>
        <a:defRPr sz="1600">
          <a:solidFill>
            <a:schemeClr val="bg2"/>
          </a:solidFill>
          <a:latin typeface="+mn-lt"/>
        </a:defRPr>
      </a:lvl2pPr>
      <a:lvl3pPr marL="0" indent="0" algn="l" defTabSz="493713" rtl="0" eaLnBrk="1" fontAlgn="base" hangingPunct="1">
        <a:lnSpc>
          <a:spcPct val="130000"/>
        </a:lnSpc>
        <a:spcBef>
          <a:spcPct val="0"/>
        </a:spcBef>
        <a:spcAft>
          <a:spcPct val="0"/>
        </a:spcAft>
        <a:buFontTx/>
        <a:buNone/>
        <a:defRPr sz="1200">
          <a:solidFill>
            <a:schemeClr val="bg2"/>
          </a:solidFill>
          <a:latin typeface="+mn-lt"/>
        </a:defRPr>
      </a:lvl3pPr>
      <a:lvl4pPr marL="363538" indent="-165100" algn="l" defTabSz="450850" rtl="0" eaLnBrk="1" fontAlgn="base" hangingPunct="1">
        <a:lnSpc>
          <a:spcPct val="130000"/>
        </a:lnSpc>
        <a:spcBef>
          <a:spcPct val="0"/>
        </a:spcBef>
        <a:spcAft>
          <a:spcPct val="0"/>
        </a:spcAft>
        <a:buFont typeface="Arial" pitchFamily="34" charset="0"/>
        <a:buChar char="•"/>
        <a:defRPr sz="1200">
          <a:solidFill>
            <a:schemeClr val="tx1"/>
          </a:solidFill>
          <a:latin typeface="+mn-lt"/>
        </a:defRPr>
      </a:lvl4pPr>
      <a:lvl5pPr marL="627063" indent="-187325" algn="l" defTabSz="493713" rtl="0" eaLnBrk="1" fontAlgn="base" hangingPunct="1">
        <a:lnSpc>
          <a:spcPct val="130000"/>
        </a:lnSpc>
        <a:spcBef>
          <a:spcPct val="0"/>
        </a:spcBef>
        <a:spcAft>
          <a:spcPct val="0"/>
        </a:spcAft>
        <a:buFont typeface="Wingdings" pitchFamily="116" charset="2"/>
        <a:buChar char="§"/>
        <a:defRPr sz="1000">
          <a:solidFill>
            <a:schemeClr val="tx1"/>
          </a:solidFill>
          <a:latin typeface="+mn-lt"/>
        </a:defRPr>
      </a:lvl5pPr>
      <a:lvl6pPr marL="1133475" indent="-187325" algn="l" defTabSz="493713" rtl="0" eaLnBrk="1" fontAlgn="base" hangingPunct="1">
        <a:lnSpc>
          <a:spcPct val="130000"/>
        </a:lnSpc>
        <a:spcBef>
          <a:spcPct val="0"/>
        </a:spcBef>
        <a:spcAft>
          <a:spcPct val="0"/>
        </a:spcAft>
        <a:buFont typeface="Wingdings" pitchFamily="116" charset="2"/>
        <a:buChar char="§"/>
        <a:defRPr sz="1100">
          <a:solidFill>
            <a:schemeClr val="tx1"/>
          </a:solidFill>
          <a:latin typeface="+mn-lt"/>
        </a:defRPr>
      </a:lvl6pPr>
      <a:lvl7pPr marL="1590675" indent="-187325" algn="l" defTabSz="493713" rtl="0" eaLnBrk="1" fontAlgn="base" hangingPunct="1">
        <a:lnSpc>
          <a:spcPct val="130000"/>
        </a:lnSpc>
        <a:spcBef>
          <a:spcPct val="0"/>
        </a:spcBef>
        <a:spcAft>
          <a:spcPct val="0"/>
        </a:spcAft>
        <a:buFont typeface="Wingdings" pitchFamily="116" charset="2"/>
        <a:buChar char="§"/>
        <a:defRPr sz="1100">
          <a:solidFill>
            <a:schemeClr val="tx1"/>
          </a:solidFill>
          <a:latin typeface="+mn-lt"/>
        </a:defRPr>
      </a:lvl7pPr>
      <a:lvl8pPr marL="2047875" indent="-187325" algn="l" defTabSz="493713" rtl="0" eaLnBrk="1" fontAlgn="base" hangingPunct="1">
        <a:lnSpc>
          <a:spcPct val="130000"/>
        </a:lnSpc>
        <a:spcBef>
          <a:spcPct val="0"/>
        </a:spcBef>
        <a:spcAft>
          <a:spcPct val="0"/>
        </a:spcAft>
        <a:buFont typeface="Wingdings" pitchFamily="116" charset="2"/>
        <a:buChar char="§"/>
        <a:defRPr sz="1100">
          <a:solidFill>
            <a:schemeClr val="tx1"/>
          </a:solidFill>
          <a:latin typeface="+mn-lt"/>
        </a:defRPr>
      </a:lvl8pPr>
      <a:lvl9pPr marL="2505075" indent="-187325" algn="l" defTabSz="493713" rtl="0" eaLnBrk="1" fontAlgn="base" hangingPunct="1">
        <a:lnSpc>
          <a:spcPct val="130000"/>
        </a:lnSpc>
        <a:spcBef>
          <a:spcPct val="0"/>
        </a:spcBef>
        <a:spcAft>
          <a:spcPct val="0"/>
        </a:spcAft>
        <a:buFont typeface="Wingdings" pitchFamily="116" charset="2"/>
        <a:buChar char="§"/>
        <a:defRPr sz="11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0" descr="Vue_09_detail_entré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0343" y="2571744"/>
            <a:ext cx="4313657" cy="257176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1928794" y="2000240"/>
            <a:ext cx="5750292" cy="32316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Travail Exceptionnel</a:t>
            </a:r>
          </a:p>
          <a:p>
            <a:pPr algn="ctr"/>
            <a:r>
              <a:rPr lang="fr-FR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Planifié </a:t>
            </a:r>
          </a:p>
          <a:p>
            <a:pPr algn="ctr"/>
            <a:r>
              <a:rPr lang="fr-FR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---------</a:t>
            </a:r>
          </a:p>
          <a:p>
            <a:pPr algn="ctr"/>
            <a:r>
              <a:rPr lang="fr-FR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Rappel des Règles applicables</a:t>
            </a:r>
          </a:p>
          <a:p>
            <a:pPr algn="ctr"/>
            <a:r>
              <a:rPr lang="fr-FR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Janvier 2012</a:t>
            </a:r>
            <a:endParaRPr lang="fr-FR" sz="36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6381328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Janvier 2012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0" y="1333500"/>
            <a:ext cx="7515252" cy="4610100"/>
          </a:xfrm>
        </p:spPr>
        <p:txBody>
          <a:bodyPr/>
          <a:lstStyle/>
          <a:p>
            <a:r>
              <a:rPr lang="fr-FR" dirty="0" smtClean="0"/>
              <a:t>Les règles rappelées ci-après concernent la mise en œuvre du travail exceptionnel et sa valorisation via l’outil ASTRID.</a:t>
            </a:r>
          </a:p>
          <a:p>
            <a:pPr>
              <a:buNone/>
            </a:pP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Si vous êtes confronté à un cas d’astreinte pour un collaborateur Bouygues Telecom, merci de contacter votre Responsable RH.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078F5A-8C87-49C6-ADC7-9F592910619F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0" y="1333500"/>
            <a:ext cx="7658128" cy="4610100"/>
          </a:xfrm>
        </p:spPr>
        <p:txBody>
          <a:bodyPr/>
          <a:lstStyle/>
          <a:p>
            <a:pPr algn="just"/>
            <a:r>
              <a:rPr lang="fr-FR" sz="2400" kern="12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</a:rPr>
              <a:t>Travail exceptionnel planifié</a:t>
            </a:r>
            <a:r>
              <a:rPr lang="fr-FR" b="0" dirty="0" smtClean="0"/>
              <a:t> est une intervention prévue à l’avance. Il s’effectue en dehors des plages de travail de référence.</a:t>
            </a:r>
          </a:p>
          <a:p>
            <a:pPr algn="just">
              <a:buNone/>
            </a:pPr>
            <a:endParaRPr lang="fr-FR" b="0" dirty="0" smtClean="0"/>
          </a:p>
          <a:p>
            <a:pPr algn="just">
              <a:buNone/>
            </a:pPr>
            <a:r>
              <a:rPr lang="fr-FR" b="0" dirty="0" smtClean="0"/>
              <a:t>  Ces interventions sont rémunérées en temps de travail effectif. </a:t>
            </a:r>
          </a:p>
          <a:p>
            <a:pPr algn="just">
              <a:buNone/>
            </a:pPr>
            <a:endParaRPr lang="fr-FR" b="0" dirty="0" smtClean="0"/>
          </a:p>
          <a:p>
            <a:pPr algn="just"/>
            <a:r>
              <a:rPr lang="fr-FR" sz="2400" kern="12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</a:rPr>
              <a:t>L’astreinte</a:t>
            </a:r>
            <a:r>
              <a:rPr lang="fr-FR" b="0" dirty="0" smtClean="0"/>
              <a:t> est l’obligation pour le collaborateur d’être joint et de se rendre disponible si besoin, en dehors de son horaire de travail de référence, afin de répondre à d’éventuelles demandes d’intervention. Ce temps, pendant lequel le collaborateur est en astreinte, est indemnisé par une prime d’astreinte. </a:t>
            </a:r>
          </a:p>
          <a:p>
            <a:pPr algn="just">
              <a:buNone/>
            </a:pPr>
            <a:endParaRPr lang="fr-FR" sz="1000" b="0" dirty="0" smtClean="0"/>
          </a:p>
          <a:p>
            <a:pPr algn="just">
              <a:buNone/>
            </a:pPr>
            <a:r>
              <a:rPr lang="fr-FR" b="0" dirty="0" smtClean="0"/>
              <a:t>  Le collaborateur peut intervenir soit directement depuis son domicile, soit en se déplaçant sur son lieu habituel de travail ou une installation interne à Bouygues Telecom. </a:t>
            </a:r>
          </a:p>
          <a:p>
            <a:pPr algn="just">
              <a:buNone/>
            </a:pPr>
            <a:endParaRPr lang="fr-FR" sz="1000" b="0" dirty="0" smtClean="0"/>
          </a:p>
          <a:p>
            <a:pPr algn="just">
              <a:buNone/>
            </a:pPr>
            <a:r>
              <a:rPr lang="fr-FR" b="0" dirty="0" smtClean="0"/>
              <a:t>  Ces interventions sont rémunérées en temps de travail effectif. </a:t>
            </a:r>
          </a:p>
          <a:p>
            <a:pPr algn="just">
              <a:buNone/>
            </a:pPr>
            <a:endParaRPr lang="fr-FR" b="0" dirty="0" smtClean="0"/>
          </a:p>
          <a:p>
            <a:pPr algn="just">
              <a:buNone/>
            </a:pPr>
            <a:endParaRPr lang="fr-FR" b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078F5A-8C87-49C6-ADC7-9F592910619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85720" y="303039"/>
            <a:ext cx="800105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b="1" cap="sm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Pour Mémoire </a:t>
            </a:r>
            <a:r>
              <a:rPr lang="fr-FR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: Travail Exceptionnel  Planifié</a:t>
            </a:r>
          </a:p>
          <a:p>
            <a:pPr algn="ctr"/>
            <a:r>
              <a:rPr lang="fr-FR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et Astreinte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E8137B-6E89-4A8E-9976-ABDC46BB3A02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187625" y="1146230"/>
            <a:ext cx="7488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+mn-lt"/>
              </a:rPr>
              <a:t>Un relevé mensuel des interventions en </a:t>
            </a:r>
            <a:r>
              <a:rPr lang="fr-FR" sz="1600" b="1" dirty="0" smtClean="0">
                <a:latin typeface="+mn-lt"/>
              </a:rPr>
              <a:t>format papier </a:t>
            </a:r>
            <a:r>
              <a:rPr lang="fr-FR" sz="1600" dirty="0" smtClean="0">
                <a:latin typeface="+mn-lt"/>
              </a:rPr>
              <a:t>pour les ETAM et Cadres</a:t>
            </a:r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1907708" y="1628800"/>
          <a:ext cx="5400596" cy="4824550"/>
        </p:xfrm>
        <a:graphic>
          <a:graphicData uri="http://schemas.openxmlformats.org/drawingml/2006/table">
            <a:tbl>
              <a:tblPr/>
              <a:tblGrid>
                <a:gridCol w="419012"/>
                <a:gridCol w="533741"/>
                <a:gridCol w="532078"/>
                <a:gridCol w="339200"/>
                <a:gridCol w="113066"/>
                <a:gridCol w="419012"/>
                <a:gridCol w="334212"/>
                <a:gridCol w="119718"/>
                <a:gridCol w="405710"/>
                <a:gridCol w="134682"/>
                <a:gridCol w="453930"/>
                <a:gridCol w="354164"/>
                <a:gridCol w="134682"/>
                <a:gridCol w="453930"/>
                <a:gridCol w="152972"/>
                <a:gridCol w="206181"/>
                <a:gridCol w="139671"/>
                <a:gridCol w="154635"/>
              </a:tblGrid>
              <a:tr h="84537"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537"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500" b="1" i="0" u="none" strike="noStrike">
                          <a:latin typeface="Arial"/>
                        </a:rPr>
                        <a:t>Visa collaborateur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fr-FR" sz="500" b="1" i="0" u="none" strike="noStrike">
                          <a:latin typeface="Arial"/>
                        </a:rPr>
                        <a:t>Visa hiérarchie directe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4100"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b="1" i="0" u="none" strike="noStrike">
                          <a:latin typeface="Arial"/>
                        </a:rPr>
                        <a:t>MOIS :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1" i="0" u="none" strike="noStrike">
                          <a:latin typeface="Arial"/>
                        </a:rPr>
                        <a:t>MATRICULE :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Nom: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Nom: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4100"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b="1" i="0" u="none" strike="noStrike">
                          <a:latin typeface="Arial"/>
                        </a:rPr>
                        <a:t>NOM :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500" b="1" i="0" u="none" strike="noStrike">
                          <a:latin typeface="Arial"/>
                        </a:rPr>
                        <a:t>DIRECTION/SERVICE :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Date: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Date: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537"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b="1" i="0" u="none" strike="noStrike">
                          <a:latin typeface="Arial"/>
                        </a:rPr>
                        <a:t>PRENOM : 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500" b="1" i="0" u="none" strike="noStrike">
                          <a:latin typeface="Arial"/>
                        </a:rPr>
                        <a:t>CENTRE DE COUT :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537"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537"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1" i="0" u="none" strike="noStrike">
                          <a:latin typeface="Arial"/>
                        </a:rPr>
                        <a:t>PRIME D'ASTREINTE: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b="1" i="0" u="none" strike="noStrike">
                          <a:latin typeface="Arial"/>
                        </a:rPr>
                        <a:t> Type 1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b="1" i="0" u="none" strike="noStrike">
                          <a:latin typeface="Arial"/>
                        </a:rPr>
                        <a:t>Type 2 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b="1" i="0" u="none" strike="noStrike">
                          <a:latin typeface="Arial"/>
                        </a:rPr>
                        <a:t>        Type 3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b="1" i="0" u="none" strike="noStrike">
                          <a:latin typeface="Arial"/>
                        </a:rPr>
                        <a:t>Type 4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537"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291">
                <a:tc gridSpan="7">
                  <a:txBody>
                    <a:bodyPr/>
                    <a:lstStyle/>
                    <a:p>
                      <a:pPr algn="l" fontAlgn="b"/>
                      <a:r>
                        <a:rPr lang="fr-FR" sz="500" b="1" i="0" u="none" strike="noStrike">
                          <a:latin typeface="Arial"/>
                        </a:rPr>
                        <a:t>A REMPLIR PAR LE COLLABORATEUR : TEMPS D'INTERVENTION EN HEURES</a:t>
                      </a: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59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400" b="0" i="0" u="none" strike="noStrike">
                          <a:latin typeface="Arial"/>
                        </a:rPr>
                        <a:t>Semaine du … au …</a:t>
                      </a:r>
                    </a:p>
                  </a:txBody>
                  <a:tcPr marL="4832" marR="4832" marT="4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fr-FR" sz="400" b="0" i="0" u="none" strike="noStrike">
                          <a:latin typeface="Arial"/>
                        </a:rPr>
                        <a:t>Interventions/absences</a:t>
                      </a:r>
                    </a:p>
                  </a:txBody>
                  <a:tcPr marL="4832" marR="4832" marT="4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fr-FR" sz="400" b="0" i="0" u="none" strike="noStrike">
                          <a:latin typeface="Arial"/>
                        </a:rPr>
                        <a:t>Lundi</a:t>
                      </a:r>
                    </a:p>
                  </a:txBody>
                  <a:tcPr marL="4832" marR="4832" marT="4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400" b="0" i="0" u="none" strike="noStrike">
                          <a:latin typeface="Arial"/>
                        </a:rPr>
                        <a:t>Mardi</a:t>
                      </a:r>
                    </a:p>
                  </a:txBody>
                  <a:tcPr marL="4832" marR="4832" marT="4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fr-FR" sz="400" b="0" i="0" u="none" strike="noStrike">
                          <a:latin typeface="Arial"/>
                        </a:rPr>
                        <a:t>Mercredi</a:t>
                      </a:r>
                    </a:p>
                  </a:txBody>
                  <a:tcPr marL="4832" marR="4832" marT="4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fr-FR" sz="400" b="0" i="0" u="none" strike="noStrike">
                          <a:latin typeface="Arial"/>
                        </a:rPr>
                        <a:t>Jeudi</a:t>
                      </a:r>
                    </a:p>
                  </a:txBody>
                  <a:tcPr marL="4832" marR="4832" marT="4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400" b="0" i="0" u="none" strike="noStrike">
                          <a:latin typeface="Arial"/>
                        </a:rPr>
                        <a:t>Vendredi</a:t>
                      </a:r>
                    </a:p>
                  </a:txBody>
                  <a:tcPr marL="4832" marR="4832" marT="4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fr-FR" sz="400" b="0" i="0" u="none" strike="noStrike">
                          <a:latin typeface="Arial"/>
                        </a:rPr>
                        <a:t>Samedi</a:t>
                      </a:r>
                    </a:p>
                  </a:txBody>
                  <a:tcPr marL="4832" marR="4832" marT="4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400" b="0" i="0" u="none" strike="noStrike">
                          <a:latin typeface="Arial"/>
                        </a:rPr>
                        <a:t>dimanche </a:t>
                      </a:r>
                    </a:p>
                  </a:txBody>
                  <a:tcPr marL="4832" marR="4832" marT="4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fr-FR" sz="400" b="0" i="0" u="none" strike="noStrike">
                          <a:latin typeface="Arial"/>
                        </a:rPr>
                        <a:t>Total semaine</a:t>
                      </a:r>
                    </a:p>
                  </a:txBody>
                  <a:tcPr marL="4832" marR="4832" marT="4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4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59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4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537">
                <a:tc rowSpan="5">
                  <a:txBody>
                    <a:bodyPr/>
                    <a:lstStyle/>
                    <a:p>
                      <a:pPr algn="ctr" fontAlgn="t"/>
                      <a:r>
                        <a:rPr lang="fr-FR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Jour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0,00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53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Nuit (2)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0,00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53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Jour férié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0,00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53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Nuit jour férié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0,00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8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C. abs </a:t>
                      </a:r>
                      <a:r>
                        <a:rPr lang="fr-FR" sz="500" b="1" i="0" u="none" strike="noStrike">
                          <a:latin typeface="Arial"/>
                        </a:rPr>
                        <a:t>ou </a:t>
                      </a:r>
                      <a:r>
                        <a:rPr lang="fr-FR" sz="500" b="0" i="0" u="none" strike="noStrike">
                          <a:latin typeface="Arial"/>
                        </a:rPr>
                        <a:t>intervention AS/OP/TE (1)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537">
                <a:tc rowSpan="5">
                  <a:txBody>
                    <a:bodyPr/>
                    <a:lstStyle/>
                    <a:p>
                      <a:pPr algn="ctr" fontAlgn="t"/>
                      <a:r>
                        <a:rPr lang="fr-FR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Jour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0,00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53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Nuit (2)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0,00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53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Jour férié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0,00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53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Nuit jour férié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0,00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8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C. abs </a:t>
                      </a:r>
                      <a:r>
                        <a:rPr lang="fr-FR" sz="500" b="1" i="0" u="none" strike="noStrike">
                          <a:latin typeface="Arial"/>
                        </a:rPr>
                        <a:t>ou </a:t>
                      </a:r>
                      <a:r>
                        <a:rPr lang="fr-FR" sz="500" b="0" i="0" u="none" strike="noStrike">
                          <a:latin typeface="Arial"/>
                        </a:rPr>
                        <a:t>intervention AS/OP/TE (1)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537">
                <a:tc rowSpan="5">
                  <a:txBody>
                    <a:bodyPr/>
                    <a:lstStyle/>
                    <a:p>
                      <a:pPr algn="ctr" fontAlgn="t"/>
                      <a:r>
                        <a:rPr lang="fr-FR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Jour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0,00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96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Nuit (2)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0,00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26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Jour férié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0,00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53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Nuit jour férié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0,00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8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C. abs </a:t>
                      </a:r>
                      <a:r>
                        <a:rPr lang="fr-FR" sz="500" b="1" i="0" u="none" strike="noStrike">
                          <a:latin typeface="Arial"/>
                        </a:rPr>
                        <a:t>ou </a:t>
                      </a:r>
                      <a:r>
                        <a:rPr lang="fr-FR" sz="500" b="0" i="0" u="none" strike="noStrike">
                          <a:latin typeface="Arial"/>
                        </a:rPr>
                        <a:t>intervention AS/OP/TE (1)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537">
                <a:tc rowSpan="5">
                  <a:txBody>
                    <a:bodyPr/>
                    <a:lstStyle/>
                    <a:p>
                      <a:pPr algn="ctr" fontAlgn="t"/>
                      <a:r>
                        <a:rPr lang="fr-FR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Jour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0,00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53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Nuit (2)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0,00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53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Jour férié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0,00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53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Nuit jour férié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0,00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8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C. abs </a:t>
                      </a:r>
                      <a:r>
                        <a:rPr lang="fr-FR" sz="500" b="1" i="0" u="none" strike="noStrike">
                          <a:latin typeface="Arial"/>
                        </a:rPr>
                        <a:t>ou </a:t>
                      </a:r>
                      <a:r>
                        <a:rPr lang="fr-FR" sz="500" b="0" i="0" u="none" strike="noStrike">
                          <a:latin typeface="Arial"/>
                        </a:rPr>
                        <a:t>intervention AS/OP/TE (1)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537">
                <a:tc rowSpan="5">
                  <a:txBody>
                    <a:bodyPr/>
                    <a:lstStyle/>
                    <a:p>
                      <a:pPr algn="ctr" fontAlgn="t"/>
                      <a:r>
                        <a:rPr lang="fr-FR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Jour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0,00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53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Nuit (2)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0,00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53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Jour férié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0,00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53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Nuit jour férié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0,00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8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C. abs </a:t>
                      </a:r>
                      <a:r>
                        <a:rPr lang="fr-FR" sz="500" b="1" i="0" u="none" strike="noStrike">
                          <a:latin typeface="Arial"/>
                        </a:rPr>
                        <a:t>ou </a:t>
                      </a:r>
                      <a:r>
                        <a:rPr lang="fr-FR" sz="500" b="0" i="0" u="none" strike="noStrike">
                          <a:latin typeface="Arial"/>
                        </a:rPr>
                        <a:t>intervention AS/OP/TE (1)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537">
                <a:tc gridSpan="17">
                  <a:txBody>
                    <a:bodyPr/>
                    <a:lstStyle/>
                    <a:p>
                      <a:pPr algn="l" fontAlgn="t"/>
                      <a:r>
                        <a:rPr lang="fr-FR" sz="400" b="0" i="0" u="none" strike="noStrike">
                          <a:latin typeface="Arial"/>
                        </a:rPr>
                        <a:t>    (1) </a:t>
                      </a:r>
                      <a:r>
                        <a:rPr lang="fr-FR" sz="400" b="1" i="0" u="none" strike="noStrike">
                          <a:latin typeface="Arial"/>
                        </a:rPr>
                        <a:t>AS</a:t>
                      </a:r>
                      <a:r>
                        <a:rPr lang="fr-FR" sz="400" b="0" i="0" u="none" strike="noStrike">
                          <a:latin typeface="Arial"/>
                        </a:rPr>
                        <a:t> pour astreintes, </a:t>
                      </a:r>
                      <a:r>
                        <a:rPr lang="fr-FR" sz="400" b="1" i="0" u="none" strike="noStrike">
                          <a:latin typeface="Arial"/>
                        </a:rPr>
                        <a:t>OP</a:t>
                      </a:r>
                      <a:r>
                        <a:rPr lang="fr-FR" sz="400" b="0" i="0" u="none" strike="noStrike">
                          <a:latin typeface="Arial"/>
                        </a:rPr>
                        <a:t> pour opérations planifiées, </a:t>
                      </a:r>
                      <a:r>
                        <a:rPr lang="fr-FR" sz="400" b="1" i="0" u="none" strike="noStrike">
                          <a:latin typeface="Arial"/>
                        </a:rPr>
                        <a:t>TE</a:t>
                      </a:r>
                      <a:r>
                        <a:rPr lang="fr-FR" sz="400" b="0" i="0" u="none" strike="noStrike">
                          <a:latin typeface="Arial"/>
                        </a:rPr>
                        <a:t> pour travail exceptionnel.                                  </a:t>
                      </a:r>
                      <a:r>
                        <a:rPr lang="fr-FR" sz="400" b="1" i="0" u="none" strike="noStrike">
                          <a:latin typeface="Arial"/>
                        </a:rPr>
                        <a:t>   (2) entre 22h et 6h</a:t>
                      </a:r>
                      <a:endParaRPr lang="fr-FR" sz="400" b="0" i="0" u="none" strike="noStrike">
                        <a:latin typeface="Arial"/>
                      </a:endParaRPr>
                    </a:p>
                  </a:txBody>
                  <a:tcPr marL="4832" marR="4832" marT="483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537"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4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400" b="1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4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4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4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4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4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4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4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4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4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4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4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4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364"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fr-FR" sz="400" b="1" i="0" u="none" strike="noStrike">
                          <a:latin typeface="Arial"/>
                        </a:rPr>
                        <a:t>Récapitulatif des interventions</a:t>
                      </a:r>
                    </a:p>
                  </a:txBody>
                  <a:tcPr marL="4832" marR="4832" marT="4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fr-FR" sz="400" b="1" i="0" u="none" strike="noStrike">
                          <a:latin typeface="Arial"/>
                        </a:rPr>
                        <a:t>heures travaillées</a:t>
                      </a:r>
                    </a:p>
                  </a:txBody>
                  <a:tcPr marL="4832" marR="4832" marT="4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400" b="1" i="0" u="none" strike="noStrike">
                          <a:latin typeface="Arial"/>
                        </a:rPr>
                        <a:t>Coeff</a:t>
                      </a:r>
                    </a:p>
                  </a:txBody>
                  <a:tcPr marL="4832" marR="4832" marT="4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400" b="1" i="0" u="none" strike="noStrike">
                          <a:latin typeface="Arial"/>
                        </a:rPr>
                        <a:t>heures majorées</a:t>
                      </a:r>
                    </a:p>
                  </a:txBody>
                  <a:tcPr marL="4832" marR="4832" marT="4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400" b="1" i="0" u="none" strike="noStrike">
                        <a:latin typeface="Arial"/>
                      </a:endParaRPr>
                    </a:p>
                  </a:txBody>
                  <a:tcPr marL="4832" marR="4832" marT="4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400" b="1" i="0" u="none" strike="noStrike">
                          <a:latin typeface="Arial"/>
                        </a:rPr>
                        <a:t>Compensation</a:t>
                      </a: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3">
                  <a:txBody>
                    <a:bodyPr/>
                    <a:lstStyle/>
                    <a:p>
                      <a:pPr algn="ctr" fontAlgn="t"/>
                      <a:r>
                        <a:rPr lang="fr-FR" sz="400" b="1" i="0" u="none" strike="noStrike">
                          <a:latin typeface="Arial"/>
                        </a:rPr>
                        <a:t>OPTION                   à cocher par le collaborateur en accord avec la hiérarchie</a:t>
                      </a:r>
                    </a:p>
                  </a:txBody>
                  <a:tcPr marL="4832" marR="4832" marT="48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74591">
                <a:tc gridSpan="3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4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4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400" b="1" i="0" u="none" strike="noStrike">
                        <a:latin typeface="Arial"/>
                      </a:endParaRPr>
                    </a:p>
                  </a:txBody>
                  <a:tcPr marL="4832" marR="4832" marT="4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latin typeface="Arial"/>
                        </a:rPr>
                        <a:t>Nombre d'heures majorées mois </a:t>
                      </a: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79563"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latin typeface="Arial"/>
                        </a:rPr>
                        <a:t> jour (sam+JF semaine)</a:t>
                      </a: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latin typeface="Arial"/>
                        </a:rPr>
                        <a:t>100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4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latin typeface="Arial"/>
                        </a:rPr>
                        <a:t>Solde heures majorées mois M-1</a:t>
                      </a: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89509"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latin typeface="Arial"/>
                        </a:rPr>
                        <a:t> nuit</a:t>
                      </a: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400" b="0" i="0" u="none" strike="noStrike">
                          <a:latin typeface="Arial"/>
                        </a:rPr>
                        <a:t>150</a:t>
                      </a:r>
                    </a:p>
                  </a:txBody>
                  <a:tcPr marL="4832" marR="4832" marT="4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4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1" i="0" u="none" strike="noStrike">
                          <a:latin typeface="Arial"/>
                        </a:rPr>
                        <a:t>Option 1</a:t>
                      </a: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latin typeface="Arial"/>
                        </a:rPr>
                        <a:t>Compensation sous forme paiement forfait 1/2 j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4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9509"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latin typeface="Arial"/>
                        </a:rPr>
                        <a:t> Dimanche/ Jour férié (WE)</a:t>
                      </a: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latin typeface="Arial"/>
                        </a:rPr>
                        <a:t>200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4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1" i="0" u="none" strike="noStrike">
                          <a:latin typeface="Arial"/>
                        </a:rPr>
                        <a:t>Option 2</a:t>
                      </a: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latin typeface="Arial"/>
                        </a:rPr>
                        <a:t>Compensation sous forme 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latin typeface="Arial"/>
                        </a:rPr>
                        <a:t>récupération 1/2 j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4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591"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latin typeface="Arial"/>
                        </a:rPr>
                        <a:t> nuit Dimanche ou jour férié</a:t>
                      </a: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latin typeface="Arial"/>
                        </a:rPr>
                        <a:t>210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4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latin typeface="Arial"/>
                        </a:rPr>
                        <a:t> + paiement forfait 1/2 j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4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4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4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9563"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400" b="0" i="0" u="none" strike="noStrike">
                          <a:latin typeface="Arial"/>
                        </a:rPr>
                        <a:t>TOTAL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latin typeface="Arial"/>
                        </a:rPr>
                        <a:t>solde heures à reporter sur M+1</a:t>
                      </a: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832" marR="4832" marT="483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4832" marR="4832" marT="48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4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400" b="0" i="0" u="none" strike="noStrike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400" b="0" i="0" u="none" strike="noStrike" dirty="0">
                        <a:latin typeface="Arial"/>
                      </a:endParaRPr>
                    </a:p>
                  </a:txBody>
                  <a:tcPr marL="4832" marR="4832" marT="4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6934200" cy="838200"/>
          </a:xfrm>
        </p:spPr>
        <p:txBody>
          <a:bodyPr/>
          <a:lstStyle/>
          <a:p>
            <a:r>
              <a:rPr lang="fr-FR" dirty="0" smtClean="0"/>
              <a:t>Contexte avant janvier 2012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51520" y="1772816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Imprimé Cadre :</a:t>
            </a:r>
            <a:endParaRPr lang="fr-FR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rganigramme : Alternative 14"/>
          <p:cNvSpPr/>
          <p:nvPr/>
        </p:nvSpPr>
        <p:spPr bwMode="auto">
          <a:xfrm>
            <a:off x="357158" y="1123034"/>
            <a:ext cx="4032448" cy="3020346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rganigramme : Alternative 13"/>
          <p:cNvSpPr/>
          <p:nvPr/>
        </p:nvSpPr>
        <p:spPr bwMode="auto">
          <a:xfrm>
            <a:off x="4682956" y="1071546"/>
            <a:ext cx="4032448" cy="3071834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E8137B-6E89-4A8E-9976-ABDC46BB3A02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000628" y="1142984"/>
            <a:ext cx="371363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+mn-lt"/>
              </a:rPr>
              <a:t>Gains RH</a:t>
            </a:r>
          </a:p>
          <a:p>
            <a:endParaRPr lang="fr-FR" sz="1600" dirty="0" smtClean="0">
              <a:latin typeface="+mn-lt"/>
            </a:endParaRPr>
          </a:p>
          <a:p>
            <a:r>
              <a:rPr lang="fr-FR" sz="1600" b="1" dirty="0" smtClean="0">
                <a:latin typeface="+mn-lt"/>
              </a:rPr>
              <a:t>Faciliter le contrôle des déclarations</a:t>
            </a:r>
          </a:p>
          <a:p>
            <a:endParaRPr lang="fr-FR" sz="1600" b="1" dirty="0" smtClean="0">
              <a:latin typeface="+mn-lt"/>
            </a:endParaRPr>
          </a:p>
          <a:p>
            <a:r>
              <a:rPr lang="fr-FR" sz="1600" b="1" dirty="0" smtClean="0">
                <a:latin typeface="+mn-lt"/>
              </a:rPr>
              <a:t>Responsabiliser les managers et </a:t>
            </a:r>
          </a:p>
          <a:p>
            <a:r>
              <a:rPr lang="fr-FR" sz="1600" b="1" dirty="0" smtClean="0">
                <a:latin typeface="+mn-lt"/>
              </a:rPr>
              <a:t>les collaborateurs aux dispositions à respecter</a:t>
            </a:r>
          </a:p>
          <a:p>
            <a:endParaRPr lang="fr-FR" sz="1600" b="1" dirty="0" smtClean="0">
              <a:latin typeface="+mn-lt"/>
            </a:endParaRPr>
          </a:p>
          <a:p>
            <a:r>
              <a:rPr lang="fr-FR" sz="1600" b="1" dirty="0" smtClean="0">
                <a:latin typeface="+mn-lt"/>
              </a:rPr>
              <a:t>Besoin de statistiques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v"/>
            </a:pP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69254" y="1214422"/>
            <a:ext cx="38884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+mn-lt"/>
              </a:rPr>
              <a:t>Gains Managers</a:t>
            </a:r>
          </a:p>
          <a:p>
            <a:endParaRPr lang="fr-FR" sz="1600" b="1" dirty="0" smtClean="0">
              <a:latin typeface="+mn-lt"/>
            </a:endParaRPr>
          </a:p>
          <a:p>
            <a:r>
              <a:rPr lang="fr-FR" sz="1600" b="1" dirty="0" smtClean="0">
                <a:latin typeface="+mn-lt"/>
              </a:rPr>
              <a:t>Faciliter et contrôler la mise en œuvre du travail exceptionnel (opérations planifiées et astreintes éventuelles)</a:t>
            </a:r>
          </a:p>
          <a:p>
            <a:endParaRPr lang="fr-FR" sz="1600" b="1" dirty="0" smtClean="0">
              <a:latin typeface="+mn-lt"/>
            </a:endParaRPr>
          </a:p>
          <a:p>
            <a:r>
              <a:rPr lang="fr-FR" sz="1600" b="1" dirty="0" smtClean="0">
                <a:latin typeface="+mn-lt"/>
              </a:rPr>
              <a:t>Besoin de statistiques pour valoriser les projets</a:t>
            </a:r>
          </a:p>
          <a:p>
            <a:endParaRPr lang="fr-FR" sz="1600" b="1" dirty="0" smtClean="0">
              <a:latin typeface="+mn-lt"/>
            </a:endParaRPr>
          </a:p>
          <a:p>
            <a:r>
              <a:rPr lang="fr-FR" sz="1600" b="1" dirty="0" smtClean="0">
                <a:latin typeface="+mn-lt"/>
              </a:rPr>
              <a:t>Harmonisation dans l’utilisation de l’outil ( utilisé par la DSI et le Réseau)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914400" y="447660"/>
            <a:ext cx="7729566" cy="838200"/>
          </a:xfrm>
        </p:spPr>
        <p:txBody>
          <a:bodyPr/>
          <a:lstStyle/>
          <a:p>
            <a:r>
              <a:rPr lang="fr-FR" dirty="0" smtClean="0"/>
              <a:t>A PARTIR DE JANVIER 2012 :</a:t>
            </a:r>
            <a:br>
              <a:rPr lang="fr-FR" dirty="0" smtClean="0"/>
            </a:br>
            <a:r>
              <a:rPr lang="fr-FR" dirty="0" smtClean="0"/>
              <a:t> l’utilisation de l’outil ASTRID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71472" y="4725144"/>
            <a:ext cx="8056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Outil ASTRID  mis en production en janvier 2012 pour la Direction SSP de la DIAS</a:t>
            </a:r>
          </a:p>
          <a:p>
            <a:endParaRPr lang="fr-FR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Processus de déclaration : </a:t>
            </a:r>
            <a:br>
              <a:rPr lang="fr-FR" dirty="0" smtClean="0"/>
            </a:br>
            <a:r>
              <a:rPr lang="fr-FR" dirty="0" smtClean="0"/>
              <a:t>cas d’une INTERVENTION EXCEPTIONNNELLE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0" y="1333500"/>
            <a:ext cx="6934200" cy="4903812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1/ Le Pilote Projet déclare les collaborateurs qu’il souhaite faire participer à une intervention exceptionnelle</a:t>
            </a:r>
          </a:p>
          <a:p>
            <a:pPr>
              <a:buNone/>
            </a:pP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Envoi de mails à destination des collaborateurs concernés, de leurs Managers et du poste Sécurité (accès au site)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Envoi d’un </a:t>
            </a:r>
            <a:r>
              <a:rPr lang="fr-FR" dirty="0" err="1" smtClean="0"/>
              <a:t>schedule</a:t>
            </a:r>
            <a:r>
              <a:rPr lang="fr-FR" dirty="0" smtClean="0"/>
              <a:t> aux collaborateurs concernés dans Outlook</a:t>
            </a:r>
          </a:p>
          <a:p>
            <a:pPr>
              <a:buFont typeface="Wingdings" pitchFamily="2" charset="2"/>
              <a:buChar char="Ø"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2/ L’intervention exceptionnelle  a lieu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3/ A partir de J+1, le collaborateur déclare ses heures d’intervention dans l’outil </a:t>
            </a:r>
            <a:r>
              <a:rPr lang="fr-FR" sz="1400" dirty="0" smtClean="0"/>
              <a:t>(délai de 1 mois pour le faire)</a:t>
            </a:r>
          </a:p>
          <a:p>
            <a:pPr>
              <a:buNone/>
            </a:pP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Envoi d’un mail au Pilote Projet pour validation des heures déclarées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Envoi d’un mail au Manager pour validation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4/ RH et GP visualisent les heures, effectuent le paiement dans SAP et valident sous ASTRID</a:t>
            </a:r>
          </a:p>
          <a:p>
            <a:pPr>
              <a:buFont typeface="Wingdings" pitchFamily="2" charset="2"/>
              <a:buChar char="Ø"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E8137B-6E89-4A8E-9976-ABDC46BB3A02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31031"/>
            <a:ext cx="6934200" cy="46166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fr-FR" b="1" kern="12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+mn-ea"/>
                <a:cs typeface="+mn-cs"/>
              </a:rPr>
              <a:t>Règles Applicables </a:t>
            </a:r>
            <a:endParaRPr lang="fr-FR" b="1" kern="120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  <a:ea typeface="+mn-ea"/>
              <a:cs typeface="+mn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86408" y="1333500"/>
            <a:ext cx="7618040" cy="4610100"/>
          </a:xfrm>
        </p:spPr>
        <p:txBody>
          <a:bodyPr/>
          <a:lstStyle/>
          <a:p>
            <a:pPr lvl="0">
              <a:buNone/>
            </a:pPr>
            <a:r>
              <a:rPr lang="fr-FR" sz="1800" dirty="0" smtClean="0"/>
              <a:t>Paiement des heures d’intervention</a:t>
            </a:r>
          </a:p>
          <a:p>
            <a:pPr lvl="0">
              <a:buNone/>
            </a:pPr>
            <a:endParaRPr lang="fr-FR" u="sng" dirty="0" smtClean="0"/>
          </a:p>
          <a:p>
            <a:pPr lvl="4"/>
            <a:r>
              <a:rPr lang="fr-FR" sz="1600" b="1" u="sng" dirty="0" smtClean="0"/>
              <a:t>Cadres au forfait jour </a:t>
            </a:r>
            <a:r>
              <a:rPr lang="fr-FR" sz="1600" b="1" dirty="0" smtClean="0"/>
              <a:t>:</a:t>
            </a:r>
          </a:p>
          <a:p>
            <a:pPr lvl="4">
              <a:buNone/>
            </a:pPr>
            <a:endParaRPr lang="fr-FR" sz="1600" b="1" dirty="0" smtClean="0"/>
          </a:p>
          <a:p>
            <a:pPr>
              <a:buNone/>
            </a:pPr>
            <a:r>
              <a:rPr lang="fr-FR" b="0" dirty="0" smtClean="0"/>
              <a:t>		- </a:t>
            </a:r>
            <a:r>
              <a:rPr lang="fr-FR" dirty="0" smtClean="0"/>
              <a:t>Déclenchement de 20h00 à 8h00</a:t>
            </a:r>
          </a:p>
          <a:p>
            <a:pPr>
              <a:buNone/>
            </a:pPr>
            <a:r>
              <a:rPr lang="fr-FR" b="0" dirty="0" smtClean="0"/>
              <a:t>		- De 20h00 à 22h00 et de 6h00 à 8h00 : paiement en plus du forfait jour en 		  heures de jour</a:t>
            </a:r>
          </a:p>
          <a:p>
            <a:pPr>
              <a:buNone/>
            </a:pPr>
            <a:r>
              <a:rPr lang="fr-FR" b="0" dirty="0" smtClean="0"/>
              <a:t>		- De 22h00 à 6h00: paiement en plus du forfait jour en heures de nuit</a:t>
            </a:r>
          </a:p>
          <a:p>
            <a:pPr>
              <a:buNone/>
            </a:pPr>
            <a:endParaRPr lang="fr-FR" b="0" dirty="0" smtClean="0"/>
          </a:p>
          <a:p>
            <a:pPr lvl="4"/>
            <a:r>
              <a:rPr lang="fr-FR" sz="1600" b="1" u="sng" dirty="0" smtClean="0"/>
              <a:t>ETAM</a:t>
            </a:r>
            <a:r>
              <a:rPr lang="fr-FR" sz="1600" b="0" dirty="0" smtClean="0"/>
              <a:t> :</a:t>
            </a:r>
          </a:p>
          <a:p>
            <a:pPr>
              <a:buNone/>
            </a:pPr>
            <a:r>
              <a:rPr lang="fr-FR" b="0" dirty="0" smtClean="0"/>
              <a:t>		- Tout déclenchement provoquant un dépassement de la durée hebdomadaire 	(39h/semaine) est rémunéré en heures supplémentaires selon les majorations 	légales</a:t>
            </a:r>
          </a:p>
          <a:p>
            <a:pPr>
              <a:buNone/>
            </a:pPr>
            <a:r>
              <a:rPr lang="fr-FR" b="0" dirty="0" smtClean="0"/>
              <a:t>		- Tout déclenchement de 22h00 à 6h00 est payé en heure majorée de nuit</a:t>
            </a:r>
            <a:endParaRPr lang="fr-FR" b="0" dirty="0" smtClean="0">
              <a:solidFill>
                <a:schemeClr val="bg2"/>
              </a:solidFill>
            </a:endParaRPr>
          </a:p>
          <a:p>
            <a:endParaRPr lang="fr-FR" sz="1800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078F5A-8C87-49C6-ADC7-9F592910619F}" type="slidenum">
              <a:rPr lang="fr-FR" smtClean="0"/>
              <a:pPr/>
              <a:t>7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078F5A-8C87-49C6-ADC7-9F592910619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187624" y="303039"/>
            <a:ext cx="673968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b="1" cap="sm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Dispositions communes Réseau- SI</a:t>
            </a:r>
          </a:p>
          <a:p>
            <a:pPr algn="ctr"/>
            <a:r>
              <a:rPr lang="fr-FR" b="1" cap="sm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et DIAS Direction SSP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827584" y="1340768"/>
          <a:ext cx="6860328" cy="386041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64759"/>
                <a:gridCol w="4795569"/>
              </a:tblGrid>
              <a:tr h="864096">
                <a:tc>
                  <a:txBody>
                    <a:bodyPr/>
                    <a:lstStyle/>
                    <a:p>
                      <a:pPr algn="ctr" rtl="0" fontAlgn="t"/>
                      <a:endParaRPr lang="fr-FR" sz="1000" u="none" strike="noStrike" dirty="0" smtClean="0"/>
                    </a:p>
                    <a:p>
                      <a:pPr algn="ctr" rtl="0" fontAlgn="t"/>
                      <a:endParaRPr lang="fr-FR" sz="1400" u="none" strike="noStrike" dirty="0" smtClean="0"/>
                    </a:p>
                    <a:p>
                      <a:pPr algn="ctr" rtl="0" fontAlgn="t"/>
                      <a:r>
                        <a:rPr lang="fr-FR" sz="1400" u="none" strike="noStrike" dirty="0" smtClean="0"/>
                        <a:t>Plage horaire*</a:t>
                      </a:r>
                    </a:p>
                    <a:p>
                      <a:pPr algn="ctr" rtl="0" fontAlgn="t"/>
                      <a:r>
                        <a:rPr lang="fr-FR" sz="1200" u="none" strike="noStrike" dirty="0" smtClean="0"/>
                        <a:t>(Forfait jour)</a:t>
                      </a:r>
                    </a:p>
                    <a:p>
                      <a:pPr algn="ctr" rtl="0" fontAlgn="t"/>
                      <a:endParaRPr lang="fr-FR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fr-FR" sz="1000" u="none" strike="noStrike" dirty="0" smtClean="0"/>
                    </a:p>
                    <a:p>
                      <a:pPr algn="ctr" rtl="0" fontAlgn="t"/>
                      <a:endParaRPr lang="fr-FR" sz="1400" u="none" strike="noStrike" dirty="0" smtClean="0"/>
                    </a:p>
                    <a:p>
                      <a:pPr algn="ctr" rtl="0" fontAlgn="t"/>
                      <a:r>
                        <a:rPr lang="fr-FR" sz="1400" u="none" strike="noStrike" dirty="0" smtClean="0"/>
                        <a:t>En</a:t>
                      </a:r>
                      <a:r>
                        <a:rPr lang="fr-FR" sz="1400" u="none" strike="noStrike" baseline="0" dirty="0" smtClean="0"/>
                        <a:t>tre </a:t>
                      </a:r>
                      <a:r>
                        <a:rPr lang="fr-FR" sz="1400" u="none" strike="noStrike" dirty="0" smtClean="0"/>
                        <a:t>20h00 et 8h00 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</a:tr>
              <a:tr h="428678">
                <a:tc rowSpan="2">
                  <a:txBody>
                    <a:bodyPr/>
                    <a:lstStyle/>
                    <a:p>
                      <a:pPr algn="ctr" rtl="0" fontAlgn="t"/>
                      <a:endParaRPr lang="fr-FR" sz="1400" u="none" strike="noStrike" dirty="0" smtClean="0"/>
                    </a:p>
                    <a:p>
                      <a:pPr algn="ctr" rtl="0" fontAlgn="t"/>
                      <a:r>
                        <a:rPr lang="fr-FR" sz="1400" u="none" strike="noStrike" dirty="0" smtClean="0"/>
                        <a:t>Repos </a:t>
                      </a:r>
                      <a:r>
                        <a:rPr lang="fr-FR" sz="1400" u="none" strike="noStrike" dirty="0"/>
                        <a:t>quotidien 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fr-FR" sz="1000" u="none" strike="noStrike" dirty="0" smtClean="0"/>
                    </a:p>
                    <a:p>
                      <a:pPr algn="l" rtl="0" fontAlgn="t"/>
                      <a:r>
                        <a:rPr lang="fr-FR" sz="1400" u="none" strike="noStrike" dirty="0" smtClean="0"/>
                        <a:t> Entre  </a:t>
                      </a:r>
                      <a:r>
                        <a:rPr lang="fr-FR" sz="1400" u="none" strike="noStrike" dirty="0"/>
                        <a:t>20h et 5h : + 11h au terme de l’intervention  </a:t>
                      </a:r>
                      <a:endParaRPr lang="fr-FR" sz="1400" u="none" strike="noStrike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</a:tr>
              <a:tr h="43939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endParaRPr lang="fr-FR" sz="1000" u="none" strike="noStrike" dirty="0" smtClean="0"/>
                    </a:p>
                    <a:p>
                      <a:pPr algn="l" rtl="0" fontAlgn="t"/>
                      <a:r>
                        <a:rPr lang="fr-FR" sz="1400" u="none" strike="noStrike" dirty="0" smtClean="0"/>
                        <a:t> A </a:t>
                      </a:r>
                      <a:r>
                        <a:rPr lang="fr-FR" sz="1400" u="none" strike="noStrike" dirty="0"/>
                        <a:t>partir de 5h : journée classique avec départ </a:t>
                      </a:r>
                      <a:r>
                        <a:rPr lang="fr-FR" sz="1400" u="none" strike="noStrike" dirty="0" smtClean="0"/>
                        <a:t>anticipé</a:t>
                      </a:r>
                      <a:endParaRPr lang="fr-FR" sz="1400" u="none" strike="noStrike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</a:tr>
              <a:tr h="707705">
                <a:tc rowSpan="2">
                  <a:txBody>
                    <a:bodyPr/>
                    <a:lstStyle/>
                    <a:p>
                      <a:pPr algn="ctr" rtl="0" fontAlgn="t"/>
                      <a:endParaRPr lang="fr-FR" sz="1000" u="none" strike="noStrike" dirty="0" smtClean="0"/>
                    </a:p>
                    <a:p>
                      <a:pPr algn="ctr" rtl="0" fontAlgn="t"/>
                      <a:endParaRPr lang="fr-FR" sz="1400" u="none" strike="noStrike" dirty="0" smtClean="0"/>
                    </a:p>
                    <a:p>
                      <a:pPr algn="ctr" rtl="0" fontAlgn="t"/>
                      <a:endParaRPr lang="fr-FR" sz="1400" u="none" strike="noStrike" dirty="0" smtClean="0"/>
                    </a:p>
                    <a:p>
                      <a:pPr algn="ctr" rtl="0" fontAlgn="t"/>
                      <a:r>
                        <a:rPr lang="fr-FR" sz="1400" u="none" strike="noStrike" dirty="0" smtClean="0"/>
                        <a:t>Pointage  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fr-FR" sz="1000" u="none" strike="noStrike" dirty="0" smtClean="0"/>
                    </a:p>
                    <a:p>
                      <a:pPr algn="l" rtl="0" fontAlgn="t"/>
                      <a:r>
                        <a:rPr lang="fr-FR" sz="1400" u="none" strike="noStrike" dirty="0" smtClean="0"/>
                        <a:t> Pointer  les </a:t>
                      </a:r>
                      <a:r>
                        <a:rPr lang="fr-FR" sz="1400" u="none" strike="noStrike" dirty="0"/>
                        <a:t>plages horaires du temps de </a:t>
                      </a:r>
                      <a:r>
                        <a:rPr lang="fr-FR" sz="1400" u="none" strike="noStrike" dirty="0" smtClean="0"/>
                        <a:t>travail</a:t>
                      </a:r>
                      <a:r>
                        <a:rPr lang="fr-FR" sz="1400" u="none" strike="noStrike" baseline="0" dirty="0" smtClean="0"/>
                        <a:t>  e</a:t>
                      </a:r>
                      <a:r>
                        <a:rPr lang="fr-FR" sz="1400" u="none" strike="noStrike" dirty="0" smtClean="0"/>
                        <a:t>xceptionnel</a:t>
                      </a:r>
                      <a:r>
                        <a:rPr lang="fr-FR" sz="1400" u="none" strike="noStrike" baseline="0" dirty="0" smtClean="0"/>
                        <a:t> planifié ou en astreinte</a:t>
                      </a:r>
                      <a:endParaRPr lang="fr-FR" sz="10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</a:tr>
              <a:tr h="59446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endParaRPr lang="fr-FR" sz="1000" u="none" strike="noStrike" dirty="0" smtClean="0"/>
                    </a:p>
                    <a:p>
                      <a:pPr algn="l" rtl="0" fontAlgn="t"/>
                      <a:r>
                        <a:rPr lang="fr-FR" sz="1400" u="none" strike="noStrike" dirty="0" smtClean="0"/>
                        <a:t> Evolution des</a:t>
                      </a:r>
                      <a:r>
                        <a:rPr lang="fr-FR" sz="1400" u="none" strike="noStrike" baseline="0" dirty="0" smtClean="0"/>
                        <a:t> </a:t>
                      </a:r>
                      <a:r>
                        <a:rPr lang="fr-FR" sz="1400" u="none" strike="noStrike" dirty="0" smtClean="0"/>
                        <a:t>outils de pointage  (ASTRID)</a:t>
                      </a:r>
                    </a:p>
                    <a:p>
                      <a:pPr algn="l" rtl="0" fontAlgn="t"/>
                      <a:endParaRPr lang="fr-FR" sz="10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</a:tr>
              <a:tr h="766251">
                <a:tc>
                  <a:txBody>
                    <a:bodyPr/>
                    <a:lstStyle/>
                    <a:p>
                      <a:pPr algn="ctr" rtl="0" fontAlgn="t"/>
                      <a:endParaRPr lang="fr-FR" sz="1400" u="none" strike="noStrike" dirty="0" smtClean="0"/>
                    </a:p>
                    <a:p>
                      <a:pPr algn="ctr" rtl="0" fontAlgn="t"/>
                      <a:r>
                        <a:rPr lang="fr-FR" sz="1400" u="none" strike="noStrike" dirty="0" smtClean="0"/>
                        <a:t>Rémunération *</a:t>
                      </a:r>
                    </a:p>
                    <a:p>
                      <a:pPr algn="ctr" rtl="0" fontAlgn="t"/>
                      <a:r>
                        <a:rPr lang="fr-FR" sz="1200" u="none" strike="noStrike" dirty="0" smtClean="0"/>
                        <a:t>(Forfait jour)  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>
                        <a:buFontTx/>
                        <a:buNone/>
                      </a:pPr>
                      <a:endParaRPr lang="fr-FR" sz="1000" u="none" strike="noStrike" dirty="0" smtClean="0"/>
                    </a:p>
                    <a:p>
                      <a:pPr algn="l" rtl="0" fontAlgn="t">
                        <a:buFontTx/>
                        <a:buNone/>
                      </a:pPr>
                      <a:r>
                        <a:rPr lang="fr-FR" sz="1400" u="none" strike="noStrike" dirty="0" smtClean="0"/>
                        <a:t> Jour</a:t>
                      </a:r>
                      <a:r>
                        <a:rPr lang="fr-FR" sz="1400" u="none" strike="noStrike" baseline="0" dirty="0" smtClean="0"/>
                        <a:t> </a:t>
                      </a:r>
                      <a:r>
                        <a:rPr lang="fr-FR" sz="1400" u="none" strike="noStrike" dirty="0" smtClean="0"/>
                        <a:t>(20h-22h,</a:t>
                      </a:r>
                      <a:r>
                        <a:rPr lang="fr-FR" sz="1400" u="none" strike="noStrike" baseline="0" dirty="0" smtClean="0"/>
                        <a:t> 6h-8h), Nuit (22h-6h), WE, Jours fériés</a:t>
                      </a:r>
                    </a:p>
                    <a:p>
                      <a:pPr algn="l" rtl="0" fontAlgn="t">
                        <a:buFontTx/>
                        <a:buChar char="-"/>
                      </a:pPr>
                      <a:endParaRPr lang="fr-FR" sz="1000" u="none" strike="noStrike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259632" y="5517232"/>
            <a:ext cx="6120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* Etam : pas d’impact (base 39h)</a:t>
            </a:r>
            <a:endParaRPr lang="fr-FR" sz="12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theme/theme1.xml><?xml version="1.0" encoding="utf-8"?>
<a:theme xmlns:a="http://schemas.openxmlformats.org/drawingml/2006/main" name="Bouygues_Corpo n°2_interne">
  <a:themeElements>
    <a:clrScheme name="Nouvelle présentation 1">
      <a:dk1>
        <a:srgbClr val="009EBD"/>
      </a:dk1>
      <a:lt1>
        <a:srgbClr val="CECAC9"/>
      </a:lt1>
      <a:dk2>
        <a:srgbClr val="0093BD"/>
      </a:dk2>
      <a:lt2>
        <a:srgbClr val="000000"/>
      </a:lt2>
      <a:accent1>
        <a:srgbClr val="D9F0F5"/>
      </a:accent1>
      <a:accent2>
        <a:srgbClr val="0A73B4"/>
      </a:accent2>
      <a:accent3>
        <a:srgbClr val="E3E1E1"/>
      </a:accent3>
      <a:accent4>
        <a:srgbClr val="0086A1"/>
      </a:accent4>
      <a:accent5>
        <a:srgbClr val="E9F6F9"/>
      </a:accent5>
      <a:accent6>
        <a:srgbClr val="0868A3"/>
      </a:accent6>
      <a:hlink>
        <a:srgbClr val="004673"/>
      </a:hlink>
      <a:folHlink>
        <a:srgbClr val="E2000F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ouvelle présentation 1">
        <a:dk1>
          <a:srgbClr val="009EBD"/>
        </a:dk1>
        <a:lt1>
          <a:srgbClr val="CECAC9"/>
        </a:lt1>
        <a:dk2>
          <a:srgbClr val="0093BD"/>
        </a:dk2>
        <a:lt2>
          <a:srgbClr val="000000"/>
        </a:lt2>
        <a:accent1>
          <a:srgbClr val="D9F0F5"/>
        </a:accent1>
        <a:accent2>
          <a:srgbClr val="0A73B4"/>
        </a:accent2>
        <a:accent3>
          <a:srgbClr val="E3E1E1"/>
        </a:accent3>
        <a:accent4>
          <a:srgbClr val="0086A1"/>
        </a:accent4>
        <a:accent5>
          <a:srgbClr val="E9F6F9"/>
        </a:accent5>
        <a:accent6>
          <a:srgbClr val="0868A3"/>
        </a:accent6>
        <a:hlink>
          <a:srgbClr val="004673"/>
        </a:hlink>
        <a:folHlink>
          <a:srgbClr val="E2000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8708EECF823F4388A1858193CEE727" ma:contentTypeVersion="0" ma:contentTypeDescription="Crée un document." ma:contentTypeScope="" ma:versionID="70d2ba2e26206ddf7d7a9d7d0e02db94">
  <xsd:schema xmlns:xsd="http://www.w3.org/2001/XMLSchema" xmlns:p="http://schemas.microsoft.com/office/2006/metadata/properties" targetNamespace="http://schemas.microsoft.com/office/2006/metadata/properties" ma:root="true" ma:fieldsID="75019ab185b48580fc336df4da24a70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057F95BF-852B-41E1-B28E-5C5259F554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B03E823-2C6E-4F0F-9D65-0A4A004E27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1E2A43-2D7F-4453-B15B-EA18298451BC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Bouygues_Corpo n°2_interne</Template>
  <TotalTime>1852</TotalTime>
  <Words>830</Words>
  <Application>Microsoft Office PowerPoint</Application>
  <PresentationFormat>Affichage à l'écran (4:3)</PresentationFormat>
  <Paragraphs>468</Paragraphs>
  <Slides>8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Bouygues_Corpo n°2_interne</vt:lpstr>
      <vt:lpstr>Diapositive 1</vt:lpstr>
      <vt:lpstr>INTRODUCTION</vt:lpstr>
      <vt:lpstr>Diapositive 3</vt:lpstr>
      <vt:lpstr>Contexte avant janvier 2012</vt:lpstr>
      <vt:lpstr>A PARTIR DE JANVIER 2012 :  l’utilisation de l’outil ASTRID  </vt:lpstr>
      <vt:lpstr>Processus de déclaration :  cas d’une INTERVENTION EXCEPTIONNNELLE</vt:lpstr>
      <vt:lpstr>Règles Applicables </vt:lpstr>
      <vt:lpstr>Diapositive 8</vt:lpstr>
    </vt:vector>
  </TitlesOfParts>
  <Manager/>
  <Company>BOUYGUES TELECOM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subject/>
  <dc:creator>FLEDALL</dc:creator>
  <cp:keywords/>
  <dc:description/>
  <cp:lastModifiedBy>eboyer</cp:lastModifiedBy>
  <cp:revision>374</cp:revision>
  <dcterms:created xsi:type="dcterms:W3CDTF">2010-03-23T13:16:49Z</dcterms:created>
  <dcterms:modified xsi:type="dcterms:W3CDTF">2012-01-13T16:11:34Z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0x010100378708EECF823F4388A1858193CEE727</vt:lpwstr>
  </property>
</Properties>
</file>