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4" r:id="rId1"/>
  </p:sldMasterIdLst>
  <p:notesMasterIdLst>
    <p:notesMasterId r:id="rId64"/>
  </p:notesMasterIdLst>
  <p:sldIdLst>
    <p:sldId id="259" r:id="rId2"/>
    <p:sldId id="260" r:id="rId3"/>
    <p:sldId id="261" r:id="rId4"/>
    <p:sldId id="262" r:id="rId5"/>
    <p:sldId id="263" r:id="rId6"/>
    <p:sldId id="264" r:id="rId7"/>
    <p:sldId id="268" r:id="rId8"/>
    <p:sldId id="269" r:id="rId9"/>
    <p:sldId id="270" r:id="rId10"/>
    <p:sldId id="271" r:id="rId11"/>
    <p:sldId id="272" r:id="rId12"/>
    <p:sldId id="312" r:id="rId13"/>
    <p:sldId id="257" r:id="rId14"/>
    <p:sldId id="258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313" r:id="rId33"/>
    <p:sldId id="314" r:id="rId34"/>
    <p:sldId id="290" r:id="rId35"/>
    <p:sldId id="315" r:id="rId36"/>
    <p:sldId id="291" r:id="rId37"/>
    <p:sldId id="318" r:id="rId38"/>
    <p:sldId id="256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265" r:id="rId48"/>
    <p:sldId id="266" r:id="rId49"/>
    <p:sldId id="267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6" r:id="rId62"/>
    <p:sldId id="311" r:id="rId63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5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19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06694-8B40-41DC-9878-83FB67B212DE}" type="datetimeFigureOut">
              <a:rPr lang="fr-FR" smtClean="0"/>
              <a:t>25/04/2024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4CD06-3022-4714-A56C-25565986AB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94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34CD06-3022-4714-A56C-25565986ABB4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696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3F670B-6668-4E2D-B7B7-9B4F1B641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DEF63C-02AB-47E0-B6FE-8615669BD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ED91B4-F595-4918-9D78-AB48BFC8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16D6E2-BFCD-4641-87BB-378424DB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99A205-928E-49BD-B992-715BFC43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675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6001A-AA2F-403C-8093-6D83C02F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652A02-96B0-4B0E-86AF-86CBE3B16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086EAE-6670-4ECA-B2BA-E275CA92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D7BA83-A3A8-4C4F-B601-C2E883B1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D2D357-B5B4-438F-8354-9FB621ED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82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B7D666-6CCA-4281-89FD-971B36B9E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E6B982-30CC-4A8E-BF53-89E23FA95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3716D4-F477-44F0-9F3B-663C44D4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CD0BFB-0C1D-4C3F-A66B-56C86345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0CDCE8-3F7F-4241-979E-4DD803A0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458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114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97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AE2BED-F376-4B50-AB6B-119186AF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7537FE-1C36-4900-9069-2B10512CF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B381C7-E2EC-4F16-9B38-E5F93EDC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B7D98F-D64B-4779-B203-FEB7AF0A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A2DE3F-8094-4B5D-B6E7-77445FA5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939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DB301-505D-42B6-9CCE-2B05E57FA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C5F2AC-6780-43D6-9940-217B6D41F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8D1FB4-59D8-4A23-AA72-37F5A380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49993C-42EC-4314-9B7F-904DA221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85038-BF10-492C-85B3-CFB4B23C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88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11FD33-A72F-4A19-9213-6E851753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B96776-3A9C-402B-A558-BC69A6CB2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7E6B99-E3DF-4BDB-A5FF-17112E8D9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D0E15F-4CC9-47EF-97A8-2FF3C372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211BE4-5C90-46E7-A4DD-4A81A52A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4126D6-F77F-49D7-A3F9-8C1A91B6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77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DBE13-D7AF-4AD1-9DCF-1BF38B27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63A3CA-3A92-432C-9BA8-065F5EEFA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8A5A03-A452-42D1-85E2-F070A02D2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04BCFB-849A-45B5-868F-4DA6824B3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2D7608-3606-4BDE-9E9B-AFE99B8E5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12F62C-33E0-453E-900F-E5CA2C5C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DADB77D-A933-4285-96A7-000A20ED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90B8038-C360-493C-BF2D-38E3C661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95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BC4056-05D4-467C-993B-DEE13021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F20054-C0A9-4B6E-89AA-0B6D8D9A9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DA7D29-8B91-474F-A114-7BFC8069E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134ACB-A7F2-4B76-93A6-637D1D61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776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A50476-79B2-45B2-B53F-EBFEADE1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84275A-BF54-4897-90D1-309D5FEE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CE4436-02DE-4490-9EE0-BC08DB74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57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4C399-45E5-459F-A0DE-7C32D0CF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648E33-7C07-4FCD-9FD2-6DA01299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0A6373-613A-4BAA-9A03-D9C632C38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6B3829-E798-4927-B295-E1FF2EB5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FFED85-7D62-48DD-AEA1-E20EB991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995CAC-A1C5-44BA-B853-CEFC217A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42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A69B3-8037-4BD9-8FD9-B03F0340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B43BD7F-EA39-49CD-AC9B-830CE9A24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DA984E-712E-44AB-A86D-9B0139B4E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F84105-CA97-49F8-9FC4-4AF6EDFF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FB3869-A715-4215-A79D-0B6DACE0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2FD512-8275-48F5-9F9D-2C77606D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9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734E104-BB8D-4376-9BC7-5B80D85B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40C552-7DA9-4565-9EE7-5D95D1021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E6E416-AB84-4899-9FB6-B58765561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801D81-C6B9-4FA9-BF0C-C5587B3F0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85BA14-3DC1-4437-AA6A-00164F54A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68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79" y="215964"/>
            <a:ext cx="8455025" cy="1871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85" algn="ctr">
              <a:lnSpc>
                <a:spcPts val="3829"/>
              </a:lnSpc>
              <a:spcBef>
                <a:spcPts val="90"/>
              </a:spcBef>
            </a:pPr>
            <a:endParaRPr sz="3200" dirty="0">
              <a:latin typeface="Franklin Gothic Medium"/>
              <a:cs typeface="Franklin Gothic Medium"/>
            </a:endParaRPr>
          </a:p>
          <a:p>
            <a:pPr algn="ctr">
              <a:lnSpc>
                <a:spcPts val="5270"/>
              </a:lnSpc>
            </a:pPr>
            <a:r>
              <a:rPr sz="5400" spc="-100" dirty="0">
                <a:solidFill>
                  <a:srgbClr val="9E3611"/>
                </a:solidFill>
              </a:rPr>
              <a:t>I</a:t>
            </a:r>
            <a:r>
              <a:rPr sz="5400" spc="-295" dirty="0">
                <a:solidFill>
                  <a:srgbClr val="9E3611"/>
                </a:solidFill>
              </a:rPr>
              <a:t>n</a:t>
            </a:r>
            <a:r>
              <a:rPr sz="5400" spc="-105" dirty="0">
                <a:solidFill>
                  <a:srgbClr val="9E3611"/>
                </a:solidFill>
              </a:rPr>
              <a:t>t</a:t>
            </a:r>
            <a:r>
              <a:rPr sz="5400" spc="-325" dirty="0">
                <a:solidFill>
                  <a:srgbClr val="9E3611"/>
                </a:solidFill>
              </a:rPr>
              <a:t>r</a:t>
            </a:r>
            <a:r>
              <a:rPr sz="5400" spc="-370" dirty="0">
                <a:solidFill>
                  <a:srgbClr val="9E3611"/>
                </a:solidFill>
              </a:rPr>
              <a:t>odu</a:t>
            </a:r>
            <a:r>
              <a:rPr sz="5400" spc="-320" dirty="0">
                <a:solidFill>
                  <a:srgbClr val="9E3611"/>
                </a:solidFill>
              </a:rPr>
              <a:t>c</a:t>
            </a:r>
            <a:r>
              <a:rPr sz="5400" spc="-185" dirty="0">
                <a:solidFill>
                  <a:srgbClr val="9E3611"/>
                </a:solidFill>
              </a:rPr>
              <a:t>ti</a:t>
            </a:r>
            <a:r>
              <a:rPr sz="5400" spc="-360" dirty="0">
                <a:solidFill>
                  <a:srgbClr val="9E3611"/>
                </a:solidFill>
              </a:rPr>
              <a:t>o</a:t>
            </a:r>
            <a:r>
              <a:rPr sz="5400" spc="-310" dirty="0">
                <a:solidFill>
                  <a:srgbClr val="9E3611"/>
                </a:solidFill>
              </a:rPr>
              <a:t>n</a:t>
            </a:r>
            <a:r>
              <a:rPr sz="5400" spc="-220" dirty="0">
                <a:solidFill>
                  <a:srgbClr val="9E3611"/>
                </a:solidFill>
              </a:rPr>
              <a:t> </a:t>
            </a:r>
            <a:r>
              <a:rPr sz="5400" spc="-100" dirty="0">
                <a:solidFill>
                  <a:srgbClr val="9E3611"/>
                </a:solidFill>
              </a:rPr>
              <a:t>a</a:t>
            </a:r>
            <a:r>
              <a:rPr sz="5400" spc="-295" dirty="0">
                <a:solidFill>
                  <a:srgbClr val="9E3611"/>
                </a:solidFill>
              </a:rPr>
              <a:t>u</a:t>
            </a:r>
            <a:r>
              <a:rPr sz="5400" spc="-585" dirty="0">
                <a:solidFill>
                  <a:srgbClr val="9E3611"/>
                </a:solidFill>
              </a:rPr>
              <a:t>x</a:t>
            </a:r>
            <a:r>
              <a:rPr sz="5400" spc="-160" dirty="0">
                <a:solidFill>
                  <a:srgbClr val="9E3611"/>
                </a:solidFill>
              </a:rPr>
              <a:t> </a:t>
            </a:r>
            <a:r>
              <a:rPr sz="5400" spc="-500" dirty="0">
                <a:solidFill>
                  <a:srgbClr val="9E3611"/>
                </a:solidFill>
              </a:rPr>
              <a:t>B</a:t>
            </a:r>
            <a:r>
              <a:rPr sz="5400" spc="-100" dirty="0">
                <a:solidFill>
                  <a:srgbClr val="9E3611"/>
                </a:solidFill>
              </a:rPr>
              <a:t>a</a:t>
            </a:r>
            <a:r>
              <a:rPr sz="5400" spc="-390" dirty="0">
                <a:solidFill>
                  <a:srgbClr val="9E3611"/>
                </a:solidFill>
              </a:rPr>
              <a:t>s</a:t>
            </a:r>
            <a:r>
              <a:rPr sz="5400" spc="-145" dirty="0">
                <a:solidFill>
                  <a:srgbClr val="9E3611"/>
                </a:solidFill>
              </a:rPr>
              <a:t>e</a:t>
            </a:r>
            <a:r>
              <a:rPr sz="5400" spc="-409" dirty="0">
                <a:solidFill>
                  <a:srgbClr val="9E3611"/>
                </a:solidFill>
              </a:rPr>
              <a:t>s</a:t>
            </a:r>
            <a:r>
              <a:rPr sz="5400" spc="-235" dirty="0">
                <a:solidFill>
                  <a:srgbClr val="9E3611"/>
                </a:solidFill>
              </a:rPr>
              <a:t> </a:t>
            </a:r>
            <a:r>
              <a:rPr sz="5400" spc="-330" dirty="0">
                <a:solidFill>
                  <a:srgbClr val="9E3611"/>
                </a:solidFill>
              </a:rPr>
              <a:t>D</a:t>
            </a:r>
            <a:r>
              <a:rPr sz="5400" spc="-160" dirty="0">
                <a:solidFill>
                  <a:srgbClr val="9E3611"/>
                </a:solidFill>
              </a:rPr>
              <a:t>e</a:t>
            </a:r>
            <a:r>
              <a:rPr sz="5400" spc="-130" dirty="0">
                <a:solidFill>
                  <a:srgbClr val="9E3611"/>
                </a:solidFill>
              </a:rPr>
              <a:t> </a:t>
            </a:r>
            <a:r>
              <a:rPr sz="5400" spc="-330" dirty="0">
                <a:solidFill>
                  <a:srgbClr val="9E3611"/>
                </a:solidFill>
              </a:rPr>
              <a:t>D</a:t>
            </a:r>
            <a:r>
              <a:rPr sz="5400" spc="-390" dirty="0">
                <a:solidFill>
                  <a:srgbClr val="9E3611"/>
                </a:solidFill>
              </a:rPr>
              <a:t>o</a:t>
            </a:r>
            <a:r>
              <a:rPr sz="5400" spc="-295" dirty="0">
                <a:solidFill>
                  <a:srgbClr val="9E3611"/>
                </a:solidFill>
              </a:rPr>
              <a:t>nn</a:t>
            </a:r>
            <a:r>
              <a:rPr sz="5400" spc="-145" dirty="0">
                <a:solidFill>
                  <a:srgbClr val="9E3611"/>
                </a:solidFill>
              </a:rPr>
              <a:t>ée</a:t>
            </a:r>
            <a:r>
              <a:rPr sz="5400" spc="-409" dirty="0">
                <a:solidFill>
                  <a:srgbClr val="9E3611"/>
                </a:solidFill>
              </a:rPr>
              <a:t>s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690744" y="2971800"/>
            <a:ext cx="805688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95833"/>
              <a:buFont typeface="Arial MT"/>
              <a:buChar char="•"/>
              <a:tabLst>
                <a:tab pos="120650" algn="l"/>
              </a:tabLst>
            </a:pPr>
            <a:r>
              <a:rPr sz="2400" spc="-180" dirty="0">
                <a:latin typeface="Times New Roman"/>
                <a:cs typeface="Times New Roman"/>
              </a:rPr>
              <a:t>Les </a:t>
            </a:r>
            <a:r>
              <a:rPr sz="2400" spc="-125" dirty="0">
                <a:latin typeface="Times New Roman"/>
                <a:cs typeface="Times New Roman"/>
              </a:rPr>
              <a:t>applications </a:t>
            </a:r>
            <a:r>
              <a:rPr sz="2400" spc="-145" dirty="0">
                <a:latin typeface="Times New Roman"/>
                <a:cs typeface="Times New Roman"/>
              </a:rPr>
              <a:t>classiques </a:t>
            </a:r>
            <a:r>
              <a:rPr sz="2400" spc="-110" dirty="0">
                <a:latin typeface="Times New Roman"/>
                <a:cs typeface="Times New Roman"/>
              </a:rPr>
              <a:t>de gestion </a:t>
            </a:r>
            <a:r>
              <a:rPr sz="2400" spc="-85" dirty="0">
                <a:latin typeface="Times New Roman"/>
                <a:cs typeface="Times New Roman"/>
              </a:rPr>
              <a:t>d’entreprises </a:t>
            </a:r>
            <a:r>
              <a:rPr sz="2400" spc="-95" dirty="0">
                <a:latin typeface="Times New Roman"/>
                <a:cs typeface="Times New Roman"/>
              </a:rPr>
              <a:t>géraient </a:t>
            </a:r>
            <a:r>
              <a:rPr sz="2400" spc="-125" dirty="0">
                <a:latin typeface="Times New Roman"/>
                <a:cs typeface="Times New Roman"/>
              </a:rPr>
              <a:t>les </a:t>
            </a:r>
            <a:r>
              <a:rPr sz="2400" spc="-114" dirty="0">
                <a:latin typeface="Times New Roman"/>
                <a:cs typeface="Times New Roman"/>
              </a:rPr>
              <a:t>données 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dans </a:t>
            </a:r>
            <a:r>
              <a:rPr sz="2400" spc="-125" dirty="0">
                <a:latin typeface="Times New Roman"/>
                <a:cs typeface="Times New Roman"/>
              </a:rPr>
              <a:t>des </a:t>
            </a:r>
            <a:r>
              <a:rPr sz="2400" spc="-110" dirty="0">
                <a:latin typeface="Times New Roman"/>
                <a:cs typeface="Times New Roman"/>
              </a:rPr>
              <a:t>fichiers </a:t>
            </a:r>
            <a:r>
              <a:rPr sz="2400" spc="-105" dirty="0">
                <a:latin typeface="Times New Roman"/>
                <a:cs typeface="Times New Roman"/>
              </a:rPr>
              <a:t>en </a:t>
            </a:r>
            <a:r>
              <a:rPr sz="2400" spc="-95" dirty="0">
                <a:latin typeface="Times New Roman"/>
                <a:cs typeface="Times New Roman"/>
              </a:rPr>
              <a:t>utilisant </a:t>
            </a:r>
            <a:r>
              <a:rPr sz="2400" spc="-125" dirty="0">
                <a:latin typeface="Times New Roman"/>
                <a:cs typeface="Times New Roman"/>
              </a:rPr>
              <a:t>les </a:t>
            </a:r>
            <a:r>
              <a:rPr sz="2400" spc="-105" dirty="0">
                <a:latin typeface="Times New Roman"/>
                <a:cs typeface="Times New Roman"/>
              </a:rPr>
              <a:t>méthodes </a:t>
            </a:r>
            <a:r>
              <a:rPr sz="2400" spc="-140" dirty="0">
                <a:latin typeface="Times New Roman"/>
                <a:cs typeface="Times New Roman"/>
              </a:rPr>
              <a:t>d’accès </a:t>
            </a:r>
            <a:r>
              <a:rPr sz="2400" spc="-105" dirty="0">
                <a:latin typeface="Times New Roman"/>
                <a:cs typeface="Times New Roman"/>
              </a:rPr>
              <a:t>standard </a:t>
            </a:r>
            <a:r>
              <a:rPr sz="2400" spc="-140" dirty="0">
                <a:latin typeface="Times New Roman"/>
                <a:cs typeface="Times New Roman"/>
              </a:rPr>
              <a:t>au </a:t>
            </a:r>
            <a:r>
              <a:rPr sz="2400" spc="-100" dirty="0">
                <a:latin typeface="Times New Roman"/>
                <a:cs typeface="Times New Roman"/>
              </a:rPr>
              <a:t>travers </a:t>
            </a:r>
            <a:r>
              <a:rPr sz="2400" spc="-125" dirty="0">
                <a:latin typeface="Times New Roman"/>
                <a:cs typeface="Times New Roman"/>
              </a:rPr>
              <a:t>des 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langages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programmation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tels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que: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Fortran,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Pascal,…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576" y="300256"/>
            <a:ext cx="5186680" cy="5219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1" dirty="0">
                <a:solidFill>
                  <a:srgbClr val="875049"/>
                </a:solidFill>
              </a:rPr>
              <a:t>Les objectifs d’un SGBD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4644" y="926499"/>
            <a:ext cx="7780655" cy="52527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87020" indent="-274320" algn="just">
              <a:lnSpc>
                <a:spcPct val="100000"/>
              </a:lnSpc>
              <a:spcBef>
                <a:spcPts val="484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b="1" spc="-130" dirty="0">
                <a:latin typeface="Times New Roman"/>
                <a:cs typeface="Times New Roman"/>
              </a:rPr>
              <a:t>A</a:t>
            </a:r>
            <a:r>
              <a:rPr sz="2200" b="1" spc="-10" dirty="0">
                <a:latin typeface="Times New Roman"/>
                <a:cs typeface="Times New Roman"/>
              </a:rPr>
              <a:t>dm</a:t>
            </a:r>
            <a:r>
              <a:rPr sz="2200" b="1" spc="30" dirty="0">
                <a:latin typeface="Times New Roman"/>
                <a:cs typeface="Times New Roman"/>
              </a:rPr>
              <a:t>in</a:t>
            </a:r>
            <a:r>
              <a:rPr sz="2200" b="1" spc="25" dirty="0">
                <a:latin typeface="Times New Roman"/>
                <a:cs typeface="Times New Roman"/>
              </a:rPr>
              <a:t>i</a:t>
            </a:r>
            <a:r>
              <a:rPr sz="2200" b="1" spc="-45" dirty="0">
                <a:latin typeface="Times New Roman"/>
                <a:cs typeface="Times New Roman"/>
              </a:rPr>
              <a:t>s</a:t>
            </a:r>
            <a:r>
              <a:rPr sz="2200" b="1" spc="25" dirty="0">
                <a:latin typeface="Times New Roman"/>
                <a:cs typeface="Times New Roman"/>
              </a:rPr>
              <a:t>t</a:t>
            </a:r>
            <a:r>
              <a:rPr sz="2200" b="1" spc="-90" dirty="0">
                <a:latin typeface="Times New Roman"/>
                <a:cs typeface="Times New Roman"/>
              </a:rPr>
              <a:t>r</a:t>
            </a:r>
            <a:r>
              <a:rPr sz="2200" b="1" spc="-120" dirty="0">
                <a:latin typeface="Times New Roman"/>
                <a:cs typeface="Times New Roman"/>
              </a:rPr>
              <a:t>a</a:t>
            </a:r>
            <a:r>
              <a:rPr sz="2200" b="1" spc="25" dirty="0">
                <a:latin typeface="Times New Roman"/>
                <a:cs typeface="Times New Roman"/>
              </a:rPr>
              <a:t>t</a:t>
            </a:r>
            <a:r>
              <a:rPr sz="2200" b="1" spc="5" dirty="0">
                <a:latin typeface="Times New Roman"/>
                <a:cs typeface="Times New Roman"/>
              </a:rPr>
              <a:t>i</a:t>
            </a:r>
            <a:r>
              <a:rPr sz="2200" b="1" spc="55" dirty="0">
                <a:latin typeface="Times New Roman"/>
                <a:cs typeface="Times New Roman"/>
              </a:rPr>
              <a:t>on</a:t>
            </a:r>
            <a:r>
              <a:rPr sz="2200" b="1" spc="-160" dirty="0">
                <a:latin typeface="Times New Roman"/>
                <a:cs typeface="Times New Roman"/>
              </a:rPr>
              <a:t> </a:t>
            </a:r>
            <a:r>
              <a:rPr sz="2200" b="1" spc="55" dirty="0">
                <a:latin typeface="Times New Roman"/>
                <a:cs typeface="Times New Roman"/>
              </a:rPr>
              <a:t>c</a:t>
            </a:r>
            <a:r>
              <a:rPr sz="2200" b="1" spc="50" dirty="0">
                <a:latin typeface="Times New Roman"/>
                <a:cs typeface="Times New Roman"/>
              </a:rPr>
              <a:t>e</a:t>
            </a:r>
            <a:r>
              <a:rPr sz="2200" b="1" spc="30" dirty="0">
                <a:latin typeface="Times New Roman"/>
                <a:cs typeface="Times New Roman"/>
              </a:rPr>
              <a:t>n</a:t>
            </a:r>
            <a:r>
              <a:rPr sz="2200" b="1" spc="20" dirty="0">
                <a:latin typeface="Times New Roman"/>
                <a:cs typeface="Times New Roman"/>
              </a:rPr>
              <a:t>t</a:t>
            </a:r>
            <a:r>
              <a:rPr sz="2200" b="1" spc="-90" dirty="0">
                <a:latin typeface="Times New Roman"/>
                <a:cs typeface="Times New Roman"/>
              </a:rPr>
              <a:t>r</a:t>
            </a:r>
            <a:r>
              <a:rPr sz="2200" b="1" spc="-20" dirty="0">
                <a:latin typeface="Times New Roman"/>
                <a:cs typeface="Times New Roman"/>
              </a:rPr>
              <a:t>ali</a:t>
            </a:r>
            <a:r>
              <a:rPr sz="2200" b="1" spc="-15" dirty="0">
                <a:latin typeface="Times New Roman"/>
                <a:cs typeface="Times New Roman"/>
              </a:rPr>
              <a:t>s</a:t>
            </a:r>
            <a:r>
              <a:rPr sz="2200" b="1" spc="55" dirty="0">
                <a:latin typeface="Times New Roman"/>
                <a:cs typeface="Times New Roman"/>
              </a:rPr>
              <a:t>é</a:t>
            </a:r>
            <a:r>
              <a:rPr sz="2200" b="1" spc="60" dirty="0">
                <a:latin typeface="Times New Roman"/>
                <a:cs typeface="Times New Roman"/>
              </a:rPr>
              <a:t>e</a:t>
            </a:r>
            <a:r>
              <a:rPr sz="2200" b="1" spc="-80" dirty="0">
                <a:latin typeface="Times New Roman"/>
                <a:cs typeface="Times New Roman"/>
              </a:rPr>
              <a:t> </a:t>
            </a:r>
            <a:r>
              <a:rPr sz="2200" b="1" spc="15" dirty="0">
                <a:latin typeface="Times New Roman"/>
                <a:cs typeface="Times New Roman"/>
              </a:rPr>
              <a:t>des</a:t>
            </a:r>
            <a:r>
              <a:rPr sz="2200" b="1" spc="-65" dirty="0">
                <a:latin typeface="Times New Roman"/>
                <a:cs typeface="Times New Roman"/>
              </a:rPr>
              <a:t> </a:t>
            </a:r>
            <a:r>
              <a:rPr sz="2200" b="1" spc="70" dirty="0">
                <a:latin typeface="Times New Roman"/>
                <a:cs typeface="Times New Roman"/>
              </a:rPr>
              <a:t>do</a:t>
            </a:r>
            <a:r>
              <a:rPr sz="2200" b="1" spc="20" dirty="0">
                <a:latin typeface="Times New Roman"/>
                <a:cs typeface="Times New Roman"/>
              </a:rPr>
              <a:t>nn</a:t>
            </a:r>
            <a:r>
              <a:rPr sz="2200" b="1" spc="55" dirty="0">
                <a:latin typeface="Times New Roman"/>
                <a:cs typeface="Times New Roman"/>
              </a:rPr>
              <a:t>é</a:t>
            </a:r>
            <a:r>
              <a:rPr sz="2200" b="1" spc="50" dirty="0">
                <a:latin typeface="Times New Roman"/>
                <a:cs typeface="Times New Roman"/>
              </a:rPr>
              <a:t>e</a:t>
            </a:r>
            <a:r>
              <a:rPr sz="2200" b="1" spc="-50" dirty="0">
                <a:latin typeface="Times New Roman"/>
                <a:cs typeface="Times New Roman"/>
              </a:rPr>
              <a:t>s</a:t>
            </a:r>
            <a:r>
              <a:rPr sz="2200" b="1" spc="-90" dirty="0">
                <a:latin typeface="Times New Roman"/>
                <a:cs typeface="Times New Roman"/>
              </a:rPr>
              <a:t> </a:t>
            </a:r>
            <a:r>
              <a:rPr sz="2200" b="1" spc="-160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622300" lvl="1" indent="-289560" algn="just">
              <a:lnSpc>
                <a:spcPct val="100000"/>
              </a:lnSpc>
              <a:spcBef>
                <a:spcPts val="385"/>
              </a:spcBef>
              <a:buClr>
                <a:srgbClr val="9B2C1F"/>
              </a:buClr>
              <a:buSzPct val="84090"/>
              <a:buFont typeface="Wingdings"/>
              <a:buChar char=""/>
              <a:tabLst>
                <a:tab pos="622300" algn="l"/>
              </a:tabLst>
            </a:pPr>
            <a:r>
              <a:rPr sz="2200" spc="-130" dirty="0">
                <a:latin typeface="Times New Roman"/>
                <a:cs typeface="Times New Roman"/>
              </a:rPr>
              <a:t>Des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visions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différentes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des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données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(entre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autres)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se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résolvent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plus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sz="2200" spc="-105" dirty="0">
                <a:latin typeface="Times New Roman"/>
                <a:cs typeface="Times New Roman"/>
              </a:rPr>
              <a:t>facilement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135" dirty="0">
                <a:latin typeface="Times New Roman"/>
                <a:cs typeface="Times New Roman"/>
              </a:rPr>
              <a:t>si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les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données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sont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administrées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de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façon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centralisée.</a:t>
            </a:r>
            <a:endParaRPr sz="2200">
              <a:latin typeface="Times New Roman"/>
              <a:cs typeface="Times New Roman"/>
            </a:endParaRPr>
          </a:p>
          <a:p>
            <a:pPr marL="287020" indent="-274320" algn="just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b="1" spc="-195" dirty="0">
                <a:latin typeface="Times New Roman"/>
                <a:cs typeface="Times New Roman"/>
              </a:rPr>
              <a:t>P</a:t>
            </a:r>
            <a:r>
              <a:rPr sz="2200" b="1" spc="-90" dirty="0">
                <a:latin typeface="Times New Roman"/>
                <a:cs typeface="Times New Roman"/>
              </a:rPr>
              <a:t>a</a:t>
            </a:r>
            <a:r>
              <a:rPr sz="2200" b="1" spc="-25" dirty="0">
                <a:latin typeface="Times New Roman"/>
                <a:cs typeface="Times New Roman"/>
              </a:rPr>
              <a:t>r</a:t>
            </a:r>
            <a:r>
              <a:rPr sz="2200" b="1" spc="30" dirty="0">
                <a:latin typeface="Times New Roman"/>
                <a:cs typeface="Times New Roman"/>
              </a:rPr>
              <a:t>t</a:t>
            </a:r>
            <a:r>
              <a:rPr sz="2200" b="1" spc="-5" dirty="0">
                <a:latin typeface="Times New Roman"/>
                <a:cs typeface="Times New Roman"/>
              </a:rPr>
              <a:t>age</a:t>
            </a:r>
            <a:r>
              <a:rPr sz="2200" b="1" spc="-95" dirty="0">
                <a:latin typeface="Times New Roman"/>
                <a:cs typeface="Times New Roman"/>
              </a:rPr>
              <a:t> </a:t>
            </a:r>
            <a:r>
              <a:rPr sz="2200" b="1" spc="45" dirty="0">
                <a:latin typeface="Times New Roman"/>
                <a:cs typeface="Times New Roman"/>
              </a:rPr>
              <a:t>d</a:t>
            </a:r>
            <a:r>
              <a:rPr sz="2200" b="1" dirty="0">
                <a:latin typeface="Times New Roman"/>
                <a:cs typeface="Times New Roman"/>
              </a:rPr>
              <a:t>es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45" dirty="0">
                <a:latin typeface="Times New Roman"/>
                <a:cs typeface="Times New Roman"/>
              </a:rPr>
              <a:t>d</a:t>
            </a:r>
            <a:r>
              <a:rPr sz="2200" b="1" spc="55" dirty="0">
                <a:latin typeface="Times New Roman"/>
                <a:cs typeface="Times New Roman"/>
              </a:rPr>
              <a:t>o</a:t>
            </a:r>
            <a:r>
              <a:rPr sz="2200" b="1" spc="65" dirty="0">
                <a:latin typeface="Times New Roman"/>
                <a:cs typeface="Times New Roman"/>
              </a:rPr>
              <a:t>n</a:t>
            </a:r>
            <a:r>
              <a:rPr sz="2200" b="1" spc="20" dirty="0">
                <a:latin typeface="Times New Roman"/>
                <a:cs typeface="Times New Roman"/>
              </a:rPr>
              <a:t>née</a:t>
            </a:r>
            <a:r>
              <a:rPr sz="2200" b="1" spc="25" dirty="0">
                <a:latin typeface="Times New Roman"/>
                <a:cs typeface="Times New Roman"/>
              </a:rPr>
              <a:t>s</a:t>
            </a:r>
            <a:r>
              <a:rPr sz="2200" b="1" spc="-160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561340" marR="5080" lvl="1" indent="-228600" algn="just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77272"/>
              <a:buFont typeface="Wingdings"/>
              <a:buChar char=""/>
              <a:tabLst>
                <a:tab pos="619760" algn="l"/>
              </a:tabLst>
            </a:pPr>
            <a:r>
              <a:rPr dirty="0"/>
              <a:t>	</a:t>
            </a:r>
            <a:r>
              <a:rPr sz="2200" spc="-50" dirty="0">
                <a:latin typeface="Times New Roman"/>
                <a:cs typeface="Times New Roman"/>
              </a:rPr>
              <a:t>Permettre </a:t>
            </a:r>
            <a:r>
              <a:rPr sz="2200" spc="-170" dirty="0">
                <a:latin typeface="Times New Roman"/>
                <a:cs typeface="Times New Roman"/>
              </a:rPr>
              <a:t>à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plusieurs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utilisateurs </a:t>
            </a:r>
            <a:r>
              <a:rPr sz="2200" spc="-100" dirty="0">
                <a:latin typeface="Times New Roman"/>
                <a:cs typeface="Times New Roman"/>
              </a:rPr>
              <a:t>d’accéder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aux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mêmes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données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au 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même </a:t>
            </a:r>
            <a:r>
              <a:rPr sz="2200" spc="-60" dirty="0">
                <a:latin typeface="Times New Roman"/>
                <a:cs typeface="Times New Roman"/>
              </a:rPr>
              <a:t>moment. </a:t>
            </a:r>
            <a:r>
              <a:rPr sz="2200" spc="-210" dirty="0">
                <a:latin typeface="Times New Roman"/>
                <a:cs typeface="Times New Roman"/>
              </a:rPr>
              <a:t>Si</a:t>
            </a:r>
            <a:r>
              <a:rPr sz="2200" spc="-204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ce </a:t>
            </a:r>
            <a:r>
              <a:rPr sz="2200" spc="-90" dirty="0">
                <a:latin typeface="Times New Roman"/>
                <a:cs typeface="Times New Roman"/>
              </a:rPr>
              <a:t>problème </a:t>
            </a:r>
            <a:r>
              <a:rPr sz="2200" spc="-75" dirty="0">
                <a:latin typeface="Times New Roman"/>
                <a:cs typeface="Times New Roman"/>
              </a:rPr>
              <a:t>est </a:t>
            </a:r>
            <a:r>
              <a:rPr sz="2200" spc="-110" dirty="0">
                <a:latin typeface="Times New Roman"/>
                <a:cs typeface="Times New Roman"/>
              </a:rPr>
              <a:t>simple </a:t>
            </a:r>
            <a:r>
              <a:rPr sz="2200" spc="-170" dirty="0">
                <a:latin typeface="Times New Roman"/>
                <a:cs typeface="Times New Roman"/>
              </a:rPr>
              <a:t>à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résoudre </a:t>
            </a:r>
            <a:r>
              <a:rPr sz="2200" spc="-114" dirty="0">
                <a:latin typeface="Times New Roman"/>
                <a:cs typeface="Times New Roman"/>
              </a:rPr>
              <a:t>quand </a:t>
            </a:r>
            <a:r>
              <a:rPr sz="2200" spc="-100" dirty="0">
                <a:latin typeface="Times New Roman"/>
                <a:cs typeface="Times New Roman"/>
              </a:rPr>
              <a:t>il </a:t>
            </a:r>
            <a:r>
              <a:rPr sz="2200" spc="-110" dirty="0">
                <a:latin typeface="Times New Roman"/>
                <a:cs typeface="Times New Roman"/>
              </a:rPr>
              <a:t>s’agit 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uniquement </a:t>
            </a:r>
            <a:r>
              <a:rPr sz="2200" spc="-80" dirty="0">
                <a:latin typeface="Times New Roman"/>
                <a:cs typeface="Times New Roman"/>
              </a:rPr>
              <a:t>d’interrogations </a:t>
            </a:r>
            <a:r>
              <a:rPr sz="2200" spc="-45" dirty="0">
                <a:latin typeface="Times New Roman"/>
                <a:cs typeface="Times New Roman"/>
              </a:rPr>
              <a:t>et </a:t>
            </a:r>
            <a:r>
              <a:rPr sz="2200" spc="-114" dirty="0">
                <a:latin typeface="Times New Roman"/>
                <a:cs typeface="Times New Roman"/>
              </a:rPr>
              <a:t>quand </a:t>
            </a:r>
            <a:r>
              <a:rPr sz="2200" spc="-95" dirty="0">
                <a:latin typeface="Times New Roman"/>
                <a:cs typeface="Times New Roman"/>
              </a:rPr>
              <a:t>on </a:t>
            </a:r>
            <a:r>
              <a:rPr sz="2200" spc="-80" dirty="0">
                <a:latin typeface="Times New Roman"/>
                <a:cs typeface="Times New Roman"/>
              </a:rPr>
              <a:t>est </a:t>
            </a:r>
            <a:r>
              <a:rPr sz="2200" spc="-135" dirty="0">
                <a:latin typeface="Times New Roman"/>
                <a:cs typeface="Times New Roman"/>
              </a:rPr>
              <a:t>dans </a:t>
            </a:r>
            <a:r>
              <a:rPr sz="2200" spc="-95" dirty="0">
                <a:latin typeface="Times New Roman"/>
                <a:cs typeface="Times New Roman"/>
              </a:rPr>
              <a:t>un </a:t>
            </a:r>
            <a:r>
              <a:rPr sz="2200" spc="-70" dirty="0">
                <a:latin typeface="Times New Roman"/>
                <a:cs typeface="Times New Roman"/>
              </a:rPr>
              <a:t>contexte </a:t>
            </a:r>
            <a:r>
              <a:rPr sz="2200" spc="-95" dirty="0">
                <a:latin typeface="Times New Roman"/>
                <a:cs typeface="Times New Roman"/>
              </a:rPr>
              <a:t>mono- 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utilisateur, </a:t>
            </a:r>
            <a:r>
              <a:rPr sz="2200" spc="-125" dirty="0">
                <a:latin typeface="Times New Roman"/>
                <a:cs typeface="Times New Roman"/>
              </a:rPr>
              <a:t>cela </a:t>
            </a:r>
            <a:r>
              <a:rPr sz="2200" spc="-85" dirty="0">
                <a:latin typeface="Times New Roman"/>
                <a:cs typeface="Times New Roman"/>
              </a:rPr>
              <a:t>n’est </a:t>
            </a:r>
            <a:r>
              <a:rPr sz="2200" spc="-110" dirty="0">
                <a:latin typeface="Times New Roman"/>
                <a:cs typeface="Times New Roman"/>
              </a:rPr>
              <a:t>plus </a:t>
            </a:r>
            <a:r>
              <a:rPr sz="2200" spc="-85" dirty="0">
                <a:latin typeface="Times New Roman"/>
                <a:cs typeface="Times New Roman"/>
              </a:rPr>
              <a:t>le </a:t>
            </a:r>
            <a:r>
              <a:rPr sz="2200" spc="-165" dirty="0">
                <a:latin typeface="Times New Roman"/>
                <a:cs typeface="Times New Roman"/>
              </a:rPr>
              <a:t>cas </a:t>
            </a:r>
            <a:r>
              <a:rPr sz="2200" spc="-114" dirty="0">
                <a:latin typeface="Times New Roman"/>
                <a:cs typeface="Times New Roman"/>
              </a:rPr>
              <a:t>quand </a:t>
            </a:r>
            <a:r>
              <a:rPr sz="2200" spc="-100" dirty="0">
                <a:latin typeface="Times New Roman"/>
                <a:cs typeface="Times New Roman"/>
              </a:rPr>
              <a:t>il </a:t>
            </a:r>
            <a:r>
              <a:rPr sz="2200" spc="-114" dirty="0">
                <a:latin typeface="Times New Roman"/>
                <a:cs typeface="Times New Roman"/>
              </a:rPr>
              <a:t>s’agit </a:t>
            </a:r>
            <a:r>
              <a:rPr sz="2200" spc="-90" dirty="0">
                <a:latin typeface="Times New Roman"/>
                <a:cs typeface="Times New Roman"/>
              </a:rPr>
              <a:t>de </a:t>
            </a:r>
            <a:r>
              <a:rPr sz="2200" spc="-114" dirty="0">
                <a:latin typeface="Times New Roman"/>
                <a:cs typeface="Times New Roman"/>
              </a:rPr>
              <a:t>modifications </a:t>
            </a:r>
            <a:r>
              <a:rPr sz="2200" spc="-130" dirty="0">
                <a:latin typeface="Times New Roman"/>
                <a:cs typeface="Times New Roman"/>
              </a:rPr>
              <a:t>dans </a:t>
            </a:r>
            <a:r>
              <a:rPr sz="2200" spc="-95" dirty="0">
                <a:latin typeface="Times New Roman"/>
                <a:cs typeface="Times New Roman"/>
              </a:rPr>
              <a:t>un 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c</a:t>
            </a:r>
            <a:r>
              <a:rPr sz="2200" spc="-90" dirty="0">
                <a:latin typeface="Times New Roman"/>
                <a:cs typeface="Times New Roman"/>
              </a:rPr>
              <a:t>o</a:t>
            </a:r>
            <a:r>
              <a:rPr sz="2200" spc="-100" dirty="0">
                <a:latin typeface="Times New Roman"/>
                <a:cs typeface="Times New Roman"/>
              </a:rPr>
              <a:t>n</a:t>
            </a:r>
            <a:r>
              <a:rPr sz="2200" spc="-20" dirty="0">
                <a:latin typeface="Times New Roman"/>
                <a:cs typeface="Times New Roman"/>
              </a:rPr>
              <a:t>t</a:t>
            </a:r>
            <a:r>
              <a:rPr sz="2200" spc="-40" dirty="0">
                <a:latin typeface="Times New Roman"/>
                <a:cs typeface="Times New Roman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xte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155" dirty="0">
                <a:latin typeface="Times New Roman"/>
                <a:cs typeface="Times New Roman"/>
              </a:rPr>
              <a:t>m</a:t>
            </a:r>
            <a:r>
              <a:rPr sz="2200" spc="-110" dirty="0">
                <a:latin typeface="Times New Roman"/>
                <a:cs typeface="Times New Roman"/>
              </a:rPr>
              <a:t>u</a:t>
            </a:r>
            <a:r>
              <a:rPr sz="2200" spc="-70" dirty="0">
                <a:latin typeface="Times New Roman"/>
                <a:cs typeface="Times New Roman"/>
              </a:rPr>
              <a:t>l</a:t>
            </a:r>
            <a:r>
              <a:rPr sz="2200" spc="-40" dirty="0">
                <a:latin typeface="Times New Roman"/>
                <a:cs typeface="Times New Roman"/>
              </a:rPr>
              <a:t>ti</a:t>
            </a:r>
            <a:r>
              <a:rPr sz="2200" spc="-45" dirty="0">
                <a:latin typeface="Times New Roman"/>
                <a:cs typeface="Times New Roman"/>
              </a:rPr>
              <a:t>-</a:t>
            </a:r>
            <a:r>
              <a:rPr sz="2200" spc="-75" dirty="0">
                <a:latin typeface="Times New Roman"/>
                <a:cs typeface="Times New Roman"/>
              </a:rPr>
              <a:t>util</a:t>
            </a:r>
            <a:r>
              <a:rPr sz="2200" spc="-70" dirty="0">
                <a:latin typeface="Times New Roman"/>
                <a:cs typeface="Times New Roman"/>
              </a:rPr>
              <a:t>i</a:t>
            </a:r>
            <a:r>
              <a:rPr sz="2200" spc="-160" dirty="0">
                <a:latin typeface="Times New Roman"/>
                <a:cs typeface="Times New Roman"/>
              </a:rPr>
              <a:t>s</a:t>
            </a:r>
            <a:r>
              <a:rPr sz="2200" spc="-195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t</a:t>
            </a:r>
            <a:r>
              <a:rPr sz="2200" spc="-40" dirty="0">
                <a:latin typeface="Times New Roman"/>
                <a:cs typeface="Times New Roman"/>
              </a:rPr>
              <a:t>eu</a:t>
            </a:r>
            <a:r>
              <a:rPr sz="2200" spc="20" dirty="0">
                <a:latin typeface="Times New Roman"/>
                <a:cs typeface="Times New Roman"/>
              </a:rPr>
              <a:t>r</a:t>
            </a:r>
            <a:r>
              <a:rPr sz="2200" spc="-204" dirty="0">
                <a:latin typeface="Times New Roman"/>
                <a:cs typeface="Times New Roman"/>
              </a:rPr>
              <a:t>s</a:t>
            </a:r>
            <a:r>
              <a:rPr sz="2200" spc="9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605"/>
              </a:spcBef>
            </a:pPr>
            <a:r>
              <a:rPr sz="2200" spc="-120" dirty="0">
                <a:latin typeface="Times New Roman"/>
                <a:cs typeface="Times New Roman"/>
              </a:rPr>
              <a:t>Il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s</a:t>
            </a:r>
            <a:r>
              <a:rPr sz="2200" spc="-114" dirty="0">
                <a:latin typeface="Times New Roman"/>
                <a:cs typeface="Times New Roman"/>
              </a:rPr>
              <a:t>’</a:t>
            </a:r>
            <a:r>
              <a:rPr sz="2200" spc="-165" dirty="0">
                <a:latin typeface="Times New Roman"/>
                <a:cs typeface="Times New Roman"/>
              </a:rPr>
              <a:t>a</a:t>
            </a:r>
            <a:r>
              <a:rPr sz="2200" spc="-145" dirty="0">
                <a:latin typeface="Times New Roman"/>
                <a:cs typeface="Times New Roman"/>
              </a:rPr>
              <a:t>g</a:t>
            </a:r>
            <a:r>
              <a:rPr sz="2200" spc="-40" dirty="0">
                <a:latin typeface="Times New Roman"/>
                <a:cs typeface="Times New Roman"/>
              </a:rPr>
              <a:t>it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165" dirty="0">
                <a:latin typeface="Times New Roman"/>
                <a:cs typeface="Times New Roman"/>
              </a:rPr>
              <a:t>a</a:t>
            </a:r>
            <a:r>
              <a:rPr sz="2200" spc="-55" dirty="0">
                <a:latin typeface="Times New Roman"/>
                <a:cs typeface="Times New Roman"/>
              </a:rPr>
              <a:t>lo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-170" dirty="0">
                <a:latin typeface="Times New Roman"/>
                <a:cs typeface="Times New Roman"/>
              </a:rPr>
              <a:t>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d</a:t>
            </a:r>
            <a:r>
              <a:rPr sz="2200" spc="-80" dirty="0">
                <a:latin typeface="Times New Roman"/>
                <a:cs typeface="Times New Roman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po</a:t>
            </a:r>
            <a:r>
              <a:rPr sz="2200" spc="-100" dirty="0">
                <a:latin typeface="Times New Roman"/>
                <a:cs typeface="Times New Roman"/>
              </a:rPr>
              <a:t>u</a:t>
            </a:r>
            <a:r>
              <a:rPr sz="2200" spc="-240" dirty="0">
                <a:latin typeface="Times New Roman"/>
                <a:cs typeface="Times New Roman"/>
              </a:rPr>
              <a:t>v</a:t>
            </a:r>
            <a:r>
              <a:rPr sz="2200" spc="-60" dirty="0">
                <a:latin typeface="Times New Roman"/>
                <a:cs typeface="Times New Roman"/>
              </a:rPr>
              <a:t>oir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622300" lvl="1" indent="-28956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4090"/>
              <a:buFont typeface="Wingdings"/>
              <a:buChar char=""/>
              <a:tabLst>
                <a:tab pos="622300" algn="l"/>
              </a:tabLst>
            </a:pPr>
            <a:r>
              <a:rPr sz="2200" spc="-50" dirty="0">
                <a:latin typeface="Times New Roman"/>
                <a:cs typeface="Times New Roman"/>
              </a:rPr>
              <a:t>Permettre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170" dirty="0">
                <a:latin typeface="Times New Roman"/>
                <a:cs typeface="Times New Roman"/>
              </a:rPr>
              <a:t>à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deux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(ou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plus)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utilisateurs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de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modifier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la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même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donnée</a:t>
            </a:r>
            <a:endParaRPr sz="220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384"/>
              </a:spcBef>
            </a:pPr>
            <a:r>
              <a:rPr sz="2200" spc="-180" dirty="0">
                <a:latin typeface="Times New Roman"/>
                <a:cs typeface="Times New Roman"/>
              </a:rPr>
              <a:t>«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en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35" dirty="0">
                <a:latin typeface="Times New Roman"/>
                <a:cs typeface="Times New Roman"/>
              </a:rPr>
              <a:t>m</a:t>
            </a:r>
            <a:r>
              <a:rPr sz="2200" spc="-90" dirty="0">
                <a:latin typeface="Times New Roman"/>
                <a:cs typeface="Times New Roman"/>
              </a:rPr>
              <a:t>ê</a:t>
            </a:r>
            <a:r>
              <a:rPr sz="2200" spc="-135" dirty="0">
                <a:latin typeface="Times New Roman"/>
                <a:cs typeface="Times New Roman"/>
              </a:rPr>
              <a:t>m</a:t>
            </a:r>
            <a:r>
              <a:rPr sz="2200" spc="-75" dirty="0">
                <a:latin typeface="Times New Roman"/>
                <a:cs typeface="Times New Roman"/>
              </a:rPr>
              <a:t>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te</a:t>
            </a:r>
            <a:r>
              <a:rPr sz="2200" spc="-100" dirty="0">
                <a:latin typeface="Times New Roman"/>
                <a:cs typeface="Times New Roman"/>
              </a:rPr>
              <a:t>m</a:t>
            </a:r>
            <a:r>
              <a:rPr sz="2200" spc="-130" dirty="0">
                <a:latin typeface="Times New Roman"/>
                <a:cs typeface="Times New Roman"/>
              </a:rPr>
              <a:t>ps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90" dirty="0">
                <a:latin typeface="Times New Roman"/>
                <a:cs typeface="Times New Roman"/>
              </a:rPr>
              <a:t>»</a:t>
            </a:r>
            <a:r>
              <a:rPr sz="2200" spc="30" dirty="0">
                <a:latin typeface="Times New Roman"/>
                <a:cs typeface="Times New Roman"/>
              </a:rPr>
              <a:t>;</a:t>
            </a:r>
            <a:endParaRPr sz="2200">
              <a:latin typeface="Times New Roman"/>
              <a:cs typeface="Times New Roman"/>
            </a:endParaRPr>
          </a:p>
          <a:p>
            <a:pPr marL="603885" lvl="1" indent="-271780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4090"/>
              <a:buFont typeface="Wingdings"/>
              <a:buChar char=""/>
              <a:tabLst>
                <a:tab pos="604520" algn="l"/>
                <a:tab pos="1551940" algn="l"/>
                <a:tab pos="1978660" algn="l"/>
                <a:tab pos="2905760" algn="l"/>
                <a:tab pos="4613275" algn="l"/>
                <a:tab pos="5671185" algn="l"/>
                <a:tab pos="6323330" algn="l"/>
                <a:tab pos="6753859" algn="l"/>
              </a:tabLst>
            </a:pPr>
            <a:r>
              <a:rPr sz="2200" spc="-110" dirty="0">
                <a:latin typeface="Times New Roman"/>
                <a:cs typeface="Times New Roman"/>
              </a:rPr>
              <a:t>Assurer	</a:t>
            </a:r>
            <a:r>
              <a:rPr sz="2200" spc="-95" dirty="0">
                <a:latin typeface="Times New Roman"/>
                <a:cs typeface="Times New Roman"/>
              </a:rPr>
              <a:t>un	</a:t>
            </a:r>
            <a:r>
              <a:rPr sz="2200" spc="-70" dirty="0">
                <a:latin typeface="Times New Roman"/>
                <a:cs typeface="Times New Roman"/>
              </a:rPr>
              <a:t>résultat	</a:t>
            </a:r>
            <a:r>
              <a:rPr sz="2200" spc="-75" dirty="0">
                <a:latin typeface="Times New Roman"/>
                <a:cs typeface="Times New Roman"/>
              </a:rPr>
              <a:t>d’interrogation	</a:t>
            </a:r>
            <a:r>
              <a:rPr sz="2200" spc="-80" dirty="0">
                <a:latin typeface="Times New Roman"/>
                <a:cs typeface="Times New Roman"/>
              </a:rPr>
              <a:t>cohérent	</a:t>
            </a:r>
            <a:r>
              <a:rPr sz="2200" spc="-65" dirty="0">
                <a:latin typeface="Times New Roman"/>
                <a:cs typeface="Times New Roman"/>
              </a:rPr>
              <a:t>pour	</a:t>
            </a:r>
            <a:r>
              <a:rPr sz="2200" spc="-95" dirty="0">
                <a:latin typeface="Times New Roman"/>
                <a:cs typeface="Times New Roman"/>
              </a:rPr>
              <a:t>un	</a:t>
            </a:r>
            <a:r>
              <a:rPr sz="2200" spc="-80" dirty="0">
                <a:latin typeface="Times New Roman"/>
                <a:cs typeface="Times New Roman"/>
              </a:rPr>
              <a:t>utilisateur</a:t>
            </a:r>
            <a:endParaRPr sz="220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</a:pPr>
            <a:r>
              <a:rPr sz="2200" spc="-85" dirty="0">
                <a:latin typeface="Times New Roman"/>
                <a:cs typeface="Times New Roman"/>
              </a:rPr>
              <a:t>consultant</a:t>
            </a:r>
            <a:r>
              <a:rPr sz="2200" spc="-90" dirty="0">
                <a:latin typeface="Times New Roman"/>
                <a:cs typeface="Times New Roman"/>
              </a:rPr>
              <a:t> une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table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pendant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qu’un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autre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la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modifie.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92546"/>
            <a:ext cx="418719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dirty="0">
                <a:solidFill>
                  <a:srgbClr val="875049"/>
                </a:solidFill>
              </a:rPr>
              <a:t>Objectifs des SGBD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265" marR="10795" indent="-27432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596900" algn="l"/>
                <a:tab pos="597535" algn="l"/>
              </a:tabLst>
            </a:pPr>
            <a:r>
              <a:rPr b="1" spc="-5" dirty="0">
                <a:latin typeface="Times New Roman"/>
                <a:cs typeface="Times New Roman"/>
              </a:rPr>
              <a:t>Non </a:t>
            </a:r>
            <a:r>
              <a:rPr b="1" spc="15" dirty="0">
                <a:latin typeface="Times New Roman"/>
                <a:cs typeface="Times New Roman"/>
              </a:rPr>
              <a:t>redondance </a:t>
            </a:r>
            <a:r>
              <a:rPr b="1" spc="10" dirty="0">
                <a:latin typeface="Times New Roman"/>
                <a:cs typeface="Times New Roman"/>
              </a:rPr>
              <a:t>des </a:t>
            </a:r>
            <a:r>
              <a:rPr b="1" spc="25" dirty="0">
                <a:latin typeface="Times New Roman"/>
                <a:cs typeface="Times New Roman"/>
              </a:rPr>
              <a:t>données </a:t>
            </a:r>
            <a:r>
              <a:rPr b="1" spc="-180" dirty="0">
                <a:latin typeface="Times New Roman"/>
                <a:cs typeface="Times New Roman"/>
              </a:rPr>
              <a:t>: </a:t>
            </a:r>
            <a:r>
              <a:rPr spc="-180" dirty="0"/>
              <a:t>Afin </a:t>
            </a:r>
            <a:r>
              <a:rPr spc="-80" dirty="0"/>
              <a:t>d’éviter </a:t>
            </a:r>
            <a:r>
              <a:rPr spc="-125" dirty="0"/>
              <a:t>les </a:t>
            </a:r>
            <a:r>
              <a:rPr spc="-110" dirty="0"/>
              <a:t>problèmes </a:t>
            </a:r>
            <a:r>
              <a:rPr spc="-105" dirty="0"/>
              <a:t> </a:t>
            </a:r>
            <a:r>
              <a:rPr spc="-80" dirty="0"/>
              <a:t>lors </a:t>
            </a:r>
            <a:r>
              <a:rPr spc="-125" dirty="0"/>
              <a:t>des</a:t>
            </a:r>
            <a:r>
              <a:rPr spc="-75" dirty="0"/>
              <a:t> </a:t>
            </a:r>
            <a:r>
              <a:rPr spc="-150" dirty="0"/>
              <a:t>mises</a:t>
            </a:r>
            <a:r>
              <a:rPr spc="-80" dirty="0"/>
              <a:t> </a:t>
            </a:r>
            <a:r>
              <a:rPr spc="-190" dirty="0"/>
              <a:t>à</a:t>
            </a:r>
            <a:r>
              <a:rPr spc="-60" dirty="0"/>
              <a:t> </a:t>
            </a:r>
            <a:r>
              <a:rPr spc="-85" dirty="0"/>
              <a:t>jour,</a:t>
            </a:r>
            <a:r>
              <a:rPr spc="-150" dirty="0"/>
              <a:t> </a:t>
            </a:r>
            <a:r>
              <a:rPr spc="-130" dirty="0"/>
              <a:t>chaque</a:t>
            </a:r>
            <a:r>
              <a:rPr spc="-90" dirty="0"/>
              <a:t> </a:t>
            </a:r>
            <a:r>
              <a:rPr spc="-100" dirty="0"/>
              <a:t>donnée</a:t>
            </a:r>
            <a:r>
              <a:rPr spc="-85" dirty="0"/>
              <a:t> </a:t>
            </a:r>
            <a:r>
              <a:rPr spc="-100" dirty="0"/>
              <a:t>ne</a:t>
            </a:r>
            <a:r>
              <a:rPr spc="-55" dirty="0"/>
              <a:t> </a:t>
            </a:r>
            <a:r>
              <a:rPr spc="-70" dirty="0"/>
              <a:t>doit</a:t>
            </a:r>
            <a:r>
              <a:rPr spc="-75" dirty="0"/>
              <a:t> </a:t>
            </a:r>
            <a:r>
              <a:rPr spc="-40" dirty="0"/>
              <a:t>être</a:t>
            </a:r>
            <a:r>
              <a:rPr spc="-60" dirty="0"/>
              <a:t> </a:t>
            </a:r>
            <a:r>
              <a:rPr spc="-75" dirty="0"/>
              <a:t>présente</a:t>
            </a:r>
            <a:r>
              <a:rPr spc="-55" dirty="0"/>
              <a:t> </a:t>
            </a:r>
            <a:r>
              <a:rPr spc="-105" dirty="0"/>
              <a:t>qu’une </a:t>
            </a:r>
            <a:r>
              <a:rPr spc="-585" dirty="0"/>
              <a:t> </a:t>
            </a:r>
            <a:r>
              <a:rPr spc="-195" dirty="0"/>
              <a:t>s</a:t>
            </a:r>
            <a:r>
              <a:rPr spc="-90" dirty="0"/>
              <a:t>e</a:t>
            </a:r>
            <a:r>
              <a:rPr spc="-95" dirty="0"/>
              <a:t>ule</a:t>
            </a:r>
            <a:r>
              <a:rPr spc="-90" dirty="0"/>
              <a:t> </a:t>
            </a:r>
            <a:r>
              <a:rPr spc="-145" dirty="0"/>
              <a:t>fois</a:t>
            </a:r>
            <a:r>
              <a:rPr spc="-75" dirty="0"/>
              <a:t> </a:t>
            </a:r>
            <a:r>
              <a:rPr spc="-155" dirty="0"/>
              <a:t>d</a:t>
            </a:r>
            <a:r>
              <a:rPr spc="-130" dirty="0"/>
              <a:t>a</a:t>
            </a:r>
            <a:r>
              <a:rPr spc="-145" dirty="0"/>
              <a:t>ns</a:t>
            </a:r>
            <a:r>
              <a:rPr spc="-80" dirty="0"/>
              <a:t> </a:t>
            </a:r>
            <a:r>
              <a:rPr spc="-114" dirty="0"/>
              <a:t>l</a:t>
            </a:r>
            <a:r>
              <a:rPr spc="-175" dirty="0"/>
              <a:t>a</a:t>
            </a:r>
            <a:r>
              <a:rPr spc="-65" dirty="0"/>
              <a:t> </a:t>
            </a:r>
            <a:r>
              <a:rPr spc="-170" dirty="0"/>
              <a:t>b</a:t>
            </a:r>
            <a:r>
              <a:rPr spc="-140" dirty="0"/>
              <a:t>a</a:t>
            </a:r>
            <a:r>
              <a:rPr spc="-195" dirty="0"/>
              <a:t>s</a:t>
            </a:r>
            <a:r>
              <a:rPr spc="-135" dirty="0"/>
              <a:t>e</a:t>
            </a:r>
            <a:r>
              <a:rPr spc="100" dirty="0"/>
              <a:t>.</a:t>
            </a:r>
          </a:p>
          <a:p>
            <a:pPr marL="596265" indent="-274320">
              <a:lnSpc>
                <a:spcPct val="100000"/>
              </a:lnSpc>
              <a:spcBef>
                <a:spcPts val="57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597535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Sécurité</a:t>
            </a:r>
            <a:r>
              <a:rPr sz="2600" b="1" spc="-85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Times New Roman"/>
                <a:cs typeface="Times New Roman"/>
              </a:rPr>
              <a:t>des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données:</a:t>
            </a:r>
            <a:endParaRPr sz="2600">
              <a:latin typeface="Times New Roman"/>
              <a:cs typeface="Times New Roman"/>
            </a:endParaRPr>
          </a:p>
          <a:p>
            <a:pPr marL="871219" marR="340360" lvl="1" indent="-229235">
              <a:lnSpc>
                <a:spcPct val="100000"/>
              </a:lnSpc>
              <a:spcBef>
                <a:spcPts val="445"/>
              </a:spcBef>
              <a:buClr>
                <a:srgbClr val="9B2C1F"/>
              </a:buClr>
              <a:buSzPct val="85416"/>
              <a:buFont typeface="Wingdings"/>
              <a:buChar char=""/>
              <a:tabLst>
                <a:tab pos="872490" algn="l"/>
              </a:tabLst>
            </a:pPr>
            <a:r>
              <a:rPr sz="2400" spc="-180" dirty="0">
                <a:latin typeface="Times New Roman"/>
                <a:cs typeface="Times New Roman"/>
              </a:rPr>
              <a:t>Les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données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doivent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pouvoir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être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protégées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contre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les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accès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non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uto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45" dirty="0">
                <a:latin typeface="Times New Roman"/>
                <a:cs typeface="Times New Roman"/>
              </a:rPr>
              <a:t>isé</a:t>
            </a:r>
            <a:r>
              <a:rPr sz="2400" spc="-204" dirty="0">
                <a:latin typeface="Times New Roman"/>
                <a:cs typeface="Times New Roman"/>
              </a:rPr>
              <a:t>s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596265" indent="-274320">
              <a:lnSpc>
                <a:spcPct val="100000"/>
              </a:lnSpc>
              <a:spcBef>
                <a:spcPts val="57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597535" algn="l"/>
              </a:tabLst>
            </a:pPr>
            <a:r>
              <a:rPr sz="2600" b="1" spc="-20" dirty="0">
                <a:latin typeface="Times New Roman"/>
                <a:cs typeface="Times New Roman"/>
              </a:rPr>
              <a:t>Résistance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b="1" spc="5" dirty="0">
                <a:latin typeface="Times New Roman"/>
                <a:cs typeface="Times New Roman"/>
              </a:rPr>
              <a:t>aux</a:t>
            </a:r>
            <a:r>
              <a:rPr sz="2600" b="1" spc="-65" dirty="0">
                <a:latin typeface="Times New Roman"/>
                <a:cs typeface="Times New Roman"/>
              </a:rPr>
              <a:t> </a:t>
            </a:r>
            <a:r>
              <a:rPr sz="2600" b="1" spc="-40" dirty="0">
                <a:latin typeface="Times New Roman"/>
                <a:cs typeface="Times New Roman"/>
              </a:rPr>
              <a:t>pannes:</a:t>
            </a:r>
            <a:endParaRPr sz="2600">
              <a:latin typeface="Times New Roman"/>
              <a:cs typeface="Times New Roman"/>
            </a:endParaRPr>
          </a:p>
          <a:p>
            <a:pPr marL="871219" lvl="1" indent="-229870">
              <a:lnSpc>
                <a:spcPct val="100000"/>
              </a:lnSpc>
              <a:spcBef>
                <a:spcPts val="420"/>
              </a:spcBef>
              <a:buClr>
                <a:srgbClr val="9B2C1F"/>
              </a:buClr>
              <a:buSzPct val="85416"/>
              <a:buFont typeface="Wingdings"/>
              <a:buChar char=""/>
              <a:tabLst>
                <a:tab pos="872490" algn="l"/>
              </a:tabLst>
            </a:pPr>
            <a:r>
              <a:rPr sz="2400" spc="-120" dirty="0">
                <a:latin typeface="Times New Roman"/>
                <a:cs typeface="Times New Roman"/>
              </a:rPr>
              <a:t>Un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50" dirty="0">
                <a:latin typeface="Times New Roman"/>
                <a:cs typeface="Times New Roman"/>
              </a:rPr>
              <a:t>SGBD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doit </a:t>
            </a:r>
            <a:r>
              <a:rPr sz="2400" spc="-60" dirty="0">
                <a:latin typeface="Times New Roman"/>
                <a:cs typeface="Times New Roman"/>
              </a:rPr>
              <a:t>intégrer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des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mécanismes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reprise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après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panne</a:t>
            </a:r>
            <a:endParaRPr sz="2400">
              <a:latin typeface="Times New Roman"/>
              <a:cs typeface="Times New Roman"/>
            </a:endParaRPr>
          </a:p>
          <a:p>
            <a:pPr marL="871219">
              <a:lnSpc>
                <a:spcPct val="100000"/>
              </a:lnSpc>
            </a:pPr>
            <a:r>
              <a:rPr spc="-85" dirty="0"/>
              <a:t>(</a:t>
            </a:r>
            <a:r>
              <a:rPr spc="-130" dirty="0"/>
              <a:t>c</a:t>
            </a:r>
            <a:r>
              <a:rPr spc="-105" dirty="0"/>
              <a:t>o</a:t>
            </a:r>
            <a:r>
              <a:rPr spc="-100" dirty="0"/>
              <a:t>u</a:t>
            </a:r>
            <a:r>
              <a:rPr spc="-105" dirty="0"/>
              <a:t>p</a:t>
            </a:r>
            <a:r>
              <a:rPr spc="-100" dirty="0"/>
              <a:t>u</a:t>
            </a:r>
            <a:r>
              <a:rPr spc="-10" dirty="0"/>
              <a:t>r</a:t>
            </a:r>
            <a:r>
              <a:rPr spc="-95" dirty="0"/>
              <a:t>e</a:t>
            </a:r>
            <a:r>
              <a:rPr spc="-65" dirty="0"/>
              <a:t> </a:t>
            </a:r>
            <a:r>
              <a:rPr spc="-100" dirty="0"/>
              <a:t>de</a:t>
            </a:r>
            <a:r>
              <a:rPr spc="-85" dirty="0"/>
              <a:t> </a:t>
            </a:r>
            <a:r>
              <a:rPr spc="-160" dirty="0"/>
              <a:t>c</a:t>
            </a:r>
            <a:r>
              <a:rPr spc="-105" dirty="0"/>
              <a:t>o</a:t>
            </a:r>
            <a:r>
              <a:rPr spc="-100" dirty="0"/>
              <a:t>u</a:t>
            </a:r>
            <a:r>
              <a:rPr spc="10" dirty="0"/>
              <a:t>r</a:t>
            </a:r>
            <a:r>
              <a:rPr spc="-185" dirty="0"/>
              <a:t>a</a:t>
            </a:r>
            <a:r>
              <a:rPr spc="-35" dirty="0"/>
              <a:t>nt</a:t>
            </a:r>
            <a:r>
              <a:rPr spc="-55" dirty="0"/>
              <a:t> </a:t>
            </a:r>
            <a:r>
              <a:rPr spc="-155" dirty="0"/>
              <a:t>p</a:t>
            </a:r>
            <a:r>
              <a:rPr spc="-130" dirty="0"/>
              <a:t>a</a:t>
            </a:r>
            <a:r>
              <a:rPr spc="25" dirty="0"/>
              <a:t>r</a:t>
            </a:r>
            <a:r>
              <a:rPr spc="-85" dirty="0"/>
              <a:t> </a:t>
            </a:r>
            <a:r>
              <a:rPr spc="-90" dirty="0"/>
              <a:t>e</a:t>
            </a:r>
            <a:r>
              <a:rPr spc="-150" dirty="0"/>
              <a:t>x</a:t>
            </a:r>
            <a:r>
              <a:rPr spc="-90" dirty="0"/>
              <a:t>e</a:t>
            </a:r>
            <a:r>
              <a:rPr spc="-155" dirty="0"/>
              <a:t>m</a:t>
            </a:r>
            <a:r>
              <a:rPr spc="-95" dirty="0"/>
              <a:t>p</a:t>
            </a:r>
            <a:r>
              <a:rPr spc="-75" dirty="0"/>
              <a:t>l</a:t>
            </a:r>
            <a:r>
              <a:rPr spc="-110" dirty="0"/>
              <a:t>e</a:t>
            </a:r>
            <a:r>
              <a:rPr spc="-50"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409" y="2620124"/>
            <a:ext cx="9022080" cy="1617751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382905" rIns="0" bIns="0" rtlCol="0">
            <a:spAutoFit/>
          </a:bodyPr>
          <a:lstStyle/>
          <a:p>
            <a:pPr marL="989330" algn="ctr">
              <a:lnSpc>
                <a:spcPct val="100000"/>
              </a:lnSpc>
              <a:spcBef>
                <a:spcPts val="3015"/>
              </a:spcBef>
            </a:pPr>
            <a:r>
              <a:rPr sz="4000" spc="-455" dirty="0">
                <a:solidFill>
                  <a:srgbClr val="FFFFFF"/>
                </a:solidFill>
              </a:rPr>
              <a:t>L</a:t>
            </a:r>
            <a:r>
              <a:rPr sz="4000" spc="-140" dirty="0">
                <a:solidFill>
                  <a:srgbClr val="FFFFFF"/>
                </a:solidFill>
              </a:rPr>
              <a:t>e</a:t>
            </a:r>
            <a:r>
              <a:rPr sz="4000" spc="-135" dirty="0">
                <a:solidFill>
                  <a:srgbClr val="FFFFFF"/>
                </a:solidFill>
              </a:rPr>
              <a:t> </a:t>
            </a:r>
            <a:r>
              <a:rPr sz="4000" spc="-275" dirty="0" err="1">
                <a:solidFill>
                  <a:srgbClr val="FFFFFF"/>
                </a:solidFill>
              </a:rPr>
              <a:t>m</a:t>
            </a:r>
            <a:r>
              <a:rPr sz="4000" spc="-335" dirty="0" err="1">
                <a:solidFill>
                  <a:srgbClr val="FFFFFF"/>
                </a:solidFill>
              </a:rPr>
              <a:t>o</a:t>
            </a:r>
            <a:r>
              <a:rPr sz="4000" spc="-265" dirty="0" err="1">
                <a:solidFill>
                  <a:srgbClr val="FFFFFF"/>
                </a:solidFill>
              </a:rPr>
              <a:t>d</a:t>
            </a:r>
            <a:r>
              <a:rPr sz="4000" spc="-220" dirty="0" err="1">
                <a:solidFill>
                  <a:srgbClr val="FFFFFF"/>
                </a:solidFill>
              </a:rPr>
              <a:t>è</a:t>
            </a:r>
            <a:r>
              <a:rPr sz="4000" spc="-100" dirty="0" err="1">
                <a:solidFill>
                  <a:srgbClr val="FFFFFF"/>
                </a:solidFill>
              </a:rPr>
              <a:t>l</a:t>
            </a:r>
            <a:r>
              <a:rPr sz="4000" spc="-140" dirty="0" err="1">
                <a:solidFill>
                  <a:srgbClr val="FFFFFF"/>
                </a:solidFill>
              </a:rPr>
              <a:t>e</a:t>
            </a:r>
            <a:r>
              <a:rPr sz="4000" spc="-225" dirty="0">
                <a:solidFill>
                  <a:srgbClr val="FFFFFF"/>
                </a:solidFill>
              </a:rPr>
              <a:t> </a:t>
            </a:r>
            <a:r>
              <a:rPr lang="fr-FR" sz="4000" spc="-220" dirty="0">
                <a:solidFill>
                  <a:srgbClr val="FFFFFF"/>
                </a:solidFill>
              </a:rPr>
              <a:t>Entité/Association</a:t>
            </a:r>
            <a:br>
              <a:rPr lang="fr-FR" sz="4000" spc="-165" dirty="0">
                <a:solidFill>
                  <a:srgbClr val="FFFFFF"/>
                </a:solidFill>
              </a:rPr>
            </a:b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2886307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396" y="713231"/>
            <a:ext cx="6813608" cy="56205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56859"/>
            <a:ext cx="7188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875049"/>
                </a:solidFill>
              </a:rPr>
              <a:t>Divers types de modèles conceptuels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58945"/>
            <a:ext cx="6403975" cy="144335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Entité-Association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(EA)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-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(ER: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Entity-Relationship)</a:t>
            </a:r>
            <a:endParaRPr sz="2600" dirty="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0045" algn="l"/>
                <a:tab pos="360680" algn="l"/>
              </a:tabLst>
            </a:pPr>
            <a:r>
              <a:rPr sz="2600" spc="-210" dirty="0">
                <a:latin typeface="Times New Roman"/>
                <a:cs typeface="Times New Roman"/>
              </a:rPr>
              <a:t>U</a:t>
            </a:r>
            <a:r>
              <a:rPr sz="2600" spc="-270" dirty="0">
                <a:latin typeface="Times New Roman"/>
                <a:cs typeface="Times New Roman"/>
              </a:rPr>
              <a:t>M</a:t>
            </a:r>
            <a:r>
              <a:rPr sz="2600" spc="-295" dirty="0">
                <a:latin typeface="Times New Roman"/>
                <a:cs typeface="Times New Roman"/>
              </a:rPr>
              <a:t>L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(</a:t>
            </a:r>
            <a:r>
              <a:rPr sz="2600" spc="-155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ni</a:t>
            </a:r>
            <a:r>
              <a:rPr sz="2600" spc="-175" dirty="0">
                <a:latin typeface="Times New Roman"/>
                <a:cs typeface="Times New Roman"/>
              </a:rPr>
              <a:t>f</a:t>
            </a:r>
            <a:r>
              <a:rPr sz="2600" spc="-145" dirty="0">
                <a:latin typeface="Times New Roman"/>
                <a:cs typeface="Times New Roman"/>
              </a:rPr>
              <a:t>i</a:t>
            </a:r>
            <a:r>
              <a:rPr sz="2600" spc="-110" dirty="0">
                <a:latin typeface="Times New Roman"/>
                <a:cs typeface="Times New Roman"/>
              </a:rPr>
              <a:t>ed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25" dirty="0">
                <a:latin typeface="Times New Roman"/>
                <a:cs typeface="Times New Roman"/>
              </a:rPr>
              <a:t>M</a:t>
            </a:r>
            <a:r>
              <a:rPr sz="2600" spc="-130" dirty="0">
                <a:latin typeface="Times New Roman"/>
                <a:cs typeface="Times New Roman"/>
              </a:rPr>
              <a:t>od</a:t>
            </a:r>
            <a:r>
              <a:rPr sz="2600" spc="-114" dirty="0">
                <a:latin typeface="Times New Roman"/>
                <a:cs typeface="Times New Roman"/>
              </a:rPr>
              <a:t>ell</a:t>
            </a:r>
            <a:r>
              <a:rPr sz="2600" spc="-90" dirty="0">
                <a:latin typeface="Times New Roman"/>
                <a:cs typeface="Times New Roman"/>
              </a:rPr>
              <a:t>i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220" dirty="0">
                <a:latin typeface="Times New Roman"/>
                <a:cs typeface="Times New Roman"/>
              </a:rPr>
              <a:t>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90" dirty="0">
                <a:latin typeface="Times New Roman"/>
                <a:cs typeface="Times New Roman"/>
              </a:rPr>
              <a:t>L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65" dirty="0">
                <a:latin typeface="Times New Roman"/>
                <a:cs typeface="Times New Roman"/>
              </a:rPr>
              <a:t>g</a:t>
            </a:r>
            <a:r>
              <a:rPr sz="2600" spc="-180" dirty="0">
                <a:latin typeface="Times New Roman"/>
                <a:cs typeface="Times New Roman"/>
              </a:rPr>
              <a:t>u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60" dirty="0">
                <a:latin typeface="Times New Roman"/>
                <a:cs typeface="Times New Roman"/>
              </a:rPr>
              <a:t>ge</a:t>
            </a:r>
            <a:r>
              <a:rPr sz="2600" spc="-55" dirty="0">
                <a:latin typeface="Times New Roman"/>
                <a:cs typeface="Times New Roman"/>
              </a:rPr>
              <a:t>)</a:t>
            </a:r>
            <a:endParaRPr sz="2600" dirty="0">
              <a:latin typeface="Times New Roman"/>
              <a:cs typeface="Times New Roman"/>
            </a:endParaRPr>
          </a:p>
          <a:p>
            <a:pPr marL="360045" indent="-34798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0045" algn="l"/>
                <a:tab pos="360680" algn="l"/>
              </a:tabLst>
            </a:pPr>
            <a:r>
              <a:rPr sz="2600" spc="-270" dirty="0">
                <a:latin typeface="Times New Roman"/>
                <a:cs typeface="Times New Roman"/>
              </a:rPr>
              <a:t>MERISE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8916" y="462721"/>
            <a:ext cx="7947659" cy="56305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1" spc="-160" dirty="0">
                <a:solidFill>
                  <a:srgbClr val="C00000"/>
                </a:solidFill>
                <a:latin typeface="Times New Roman"/>
                <a:cs typeface="Times New Roman"/>
              </a:rPr>
              <a:t>Le</a:t>
            </a:r>
            <a:r>
              <a:rPr sz="2400" b="1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Modèle</a:t>
            </a:r>
            <a:r>
              <a:rPr sz="24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45" dirty="0">
                <a:solidFill>
                  <a:srgbClr val="C00000"/>
                </a:solidFill>
                <a:latin typeface="Times New Roman"/>
                <a:cs typeface="Times New Roman"/>
              </a:rPr>
              <a:t>Entité</a:t>
            </a:r>
            <a:r>
              <a:rPr sz="24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–</a:t>
            </a:r>
            <a:r>
              <a:rPr sz="2400" b="1" spc="-1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Association</a:t>
            </a:r>
            <a:r>
              <a:rPr sz="2400" b="1" spc="-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35" dirty="0">
                <a:solidFill>
                  <a:srgbClr val="C00000"/>
                </a:solidFill>
                <a:latin typeface="Times New Roman"/>
                <a:cs typeface="Times New Roman"/>
              </a:rPr>
              <a:t>(E/R</a:t>
            </a:r>
            <a:r>
              <a:rPr sz="2400" b="1" spc="-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Model)</a:t>
            </a:r>
            <a:endParaRPr sz="2400">
              <a:latin typeface="Times New Roman"/>
              <a:cs typeface="Times New Roman"/>
            </a:endParaRPr>
          </a:p>
          <a:p>
            <a:pPr marL="354330" indent="-34226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2400" spc="-140" dirty="0">
                <a:latin typeface="Times New Roman"/>
                <a:cs typeface="Times New Roman"/>
              </a:rPr>
              <a:t>Ensemble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concepts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pour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modéliser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les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données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d'une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application.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Wingdings"/>
              <a:buChar char=""/>
              <a:tabLst>
                <a:tab pos="287655" algn="l"/>
              </a:tabLst>
            </a:pPr>
            <a:r>
              <a:rPr sz="2400" spc="-135" dirty="0">
                <a:latin typeface="Times New Roman"/>
                <a:cs typeface="Times New Roman"/>
              </a:rPr>
              <a:t>Il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permet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de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décrire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la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réalité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perçue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à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travers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les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données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mises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enjeu</a:t>
            </a:r>
            <a:endParaRPr sz="2400">
              <a:latin typeface="Times New Roman"/>
              <a:cs typeface="Times New Roman"/>
            </a:endParaRPr>
          </a:p>
          <a:p>
            <a:pPr marL="354330" indent="-34226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Wingdings"/>
              <a:buChar char=""/>
              <a:tabLst>
                <a:tab pos="353695" algn="l"/>
                <a:tab pos="354965" algn="l"/>
              </a:tabLst>
            </a:pPr>
            <a:r>
              <a:rPr sz="2400" spc="-140" dirty="0">
                <a:latin typeface="Times New Roman"/>
                <a:cs typeface="Times New Roman"/>
              </a:rPr>
              <a:t>Ense</a:t>
            </a:r>
            <a:r>
              <a:rPr sz="2400" spc="-215" dirty="0">
                <a:latin typeface="Times New Roman"/>
                <a:cs typeface="Times New Roman"/>
              </a:rPr>
              <a:t>m</a:t>
            </a:r>
            <a:r>
              <a:rPr sz="2400" spc="-175" dirty="0">
                <a:latin typeface="Times New Roman"/>
                <a:cs typeface="Times New Roman"/>
              </a:rPr>
              <a:t>b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114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sym</a:t>
            </a:r>
            <a:r>
              <a:rPr sz="2400" spc="-145" dirty="0">
                <a:latin typeface="Times New Roman"/>
                <a:cs typeface="Times New Roman"/>
              </a:rPr>
              <a:t>b</a:t>
            </a:r>
            <a:r>
              <a:rPr sz="2400" spc="-90" dirty="0">
                <a:latin typeface="Times New Roman"/>
                <a:cs typeface="Times New Roman"/>
              </a:rPr>
              <a:t>ol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g</a:t>
            </a:r>
            <a:r>
              <a:rPr sz="2400" spc="15" dirty="0">
                <a:latin typeface="Times New Roman"/>
                <a:cs typeface="Times New Roman"/>
              </a:rPr>
              <a:t>r</a:t>
            </a:r>
            <a:r>
              <a:rPr sz="2400" spc="-180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p</a:t>
            </a:r>
            <a:r>
              <a:rPr sz="2400" spc="-114" dirty="0">
                <a:latin typeface="Times New Roman"/>
                <a:cs typeface="Times New Roman"/>
              </a:rPr>
              <a:t>h</a:t>
            </a:r>
            <a:r>
              <a:rPr sz="2400" spc="-90" dirty="0">
                <a:latin typeface="Times New Roman"/>
                <a:cs typeface="Times New Roman"/>
              </a:rPr>
              <a:t>i</a:t>
            </a:r>
            <a:r>
              <a:rPr sz="2400" spc="-155" dirty="0">
                <a:latin typeface="Times New Roman"/>
                <a:cs typeface="Times New Roman"/>
              </a:rPr>
              <a:t>q</a:t>
            </a:r>
            <a:r>
              <a:rPr sz="2400" spc="-105" dirty="0">
                <a:latin typeface="Times New Roman"/>
                <a:cs typeface="Times New Roman"/>
              </a:rPr>
              <a:t>u</a:t>
            </a:r>
            <a:r>
              <a:rPr sz="2400" spc="-80" dirty="0">
                <a:latin typeface="Times New Roman"/>
                <a:cs typeface="Times New Roman"/>
              </a:rPr>
              <a:t>e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as</a:t>
            </a:r>
            <a:r>
              <a:rPr sz="2400" spc="-200" dirty="0">
                <a:latin typeface="Times New Roman"/>
                <a:cs typeface="Times New Roman"/>
              </a:rPr>
              <a:t>s</a:t>
            </a:r>
            <a:r>
              <a:rPr sz="2400" spc="-130" dirty="0">
                <a:latin typeface="Times New Roman"/>
                <a:cs typeface="Times New Roman"/>
              </a:rPr>
              <a:t>ociés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latin typeface="Times New Roman"/>
                <a:cs typeface="Times New Roman"/>
              </a:rPr>
              <a:t>Succès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du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5" dirty="0">
                <a:latin typeface="Times New Roman"/>
                <a:cs typeface="Times New Roman"/>
              </a:rPr>
              <a:t>à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8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54330" indent="-34226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Wingdings"/>
              <a:buChar char=""/>
              <a:tabLst>
                <a:tab pos="353695" algn="l"/>
                <a:tab pos="354965" algn="l"/>
              </a:tabLst>
            </a:pPr>
            <a:r>
              <a:rPr sz="2400" spc="-114" dirty="0">
                <a:latin typeface="Times New Roman"/>
                <a:cs typeface="Times New Roman"/>
              </a:rPr>
              <a:t>l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n</a:t>
            </a:r>
            <a:r>
              <a:rPr sz="2400" spc="-145" dirty="0">
                <a:latin typeface="Times New Roman"/>
                <a:cs typeface="Times New Roman"/>
              </a:rPr>
              <a:t>g</a:t>
            </a:r>
            <a:r>
              <a:rPr sz="2400" spc="-185" dirty="0">
                <a:latin typeface="Times New Roman"/>
                <a:cs typeface="Times New Roman"/>
              </a:rPr>
              <a:t>a</a:t>
            </a:r>
            <a:r>
              <a:rPr sz="2400" spc="-150" dirty="0">
                <a:latin typeface="Times New Roman"/>
                <a:cs typeface="Times New Roman"/>
              </a:rPr>
              <a:t>ge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g</a:t>
            </a:r>
            <a:r>
              <a:rPr sz="2400" spc="10" dirty="0">
                <a:latin typeface="Times New Roman"/>
                <a:cs typeface="Times New Roman"/>
              </a:rPr>
              <a:t>r</a:t>
            </a:r>
            <a:r>
              <a:rPr sz="2400" spc="-185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p</a:t>
            </a:r>
            <a:r>
              <a:rPr sz="2400" spc="-120" dirty="0">
                <a:latin typeface="Times New Roman"/>
                <a:cs typeface="Times New Roman"/>
              </a:rPr>
              <a:t>h</a:t>
            </a:r>
            <a:r>
              <a:rPr sz="2400" spc="-105" dirty="0">
                <a:latin typeface="Times New Roman"/>
                <a:cs typeface="Times New Roman"/>
              </a:rPr>
              <a:t>iq</a:t>
            </a:r>
            <a:r>
              <a:rPr sz="2400" spc="-130" dirty="0">
                <a:latin typeface="Times New Roman"/>
                <a:cs typeface="Times New Roman"/>
              </a:rPr>
              <a:t>u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354330" indent="-34226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Wingdings"/>
              <a:buChar char=""/>
              <a:tabLst>
                <a:tab pos="353695" algn="l"/>
                <a:tab pos="354965" algn="l"/>
              </a:tabLst>
            </a:pPr>
            <a:r>
              <a:rPr sz="2400" spc="-160" dirty="0">
                <a:latin typeface="Times New Roman"/>
                <a:cs typeface="Times New Roman"/>
              </a:rPr>
              <a:t>c</a:t>
            </a:r>
            <a:r>
              <a:rPr sz="2400" spc="-100" dirty="0">
                <a:latin typeface="Times New Roman"/>
                <a:cs typeface="Times New Roman"/>
              </a:rPr>
              <a:t>on</a:t>
            </a:r>
            <a:r>
              <a:rPr sz="2400" spc="-160" dirty="0">
                <a:latin typeface="Times New Roman"/>
                <a:cs typeface="Times New Roman"/>
              </a:rPr>
              <a:t>c</a:t>
            </a:r>
            <a:r>
              <a:rPr sz="2400" spc="-90" dirty="0">
                <a:latin typeface="Times New Roman"/>
                <a:cs typeface="Times New Roman"/>
              </a:rPr>
              <a:t>e</a:t>
            </a:r>
            <a:r>
              <a:rPr sz="2400" spc="-85" dirty="0">
                <a:latin typeface="Times New Roman"/>
                <a:cs typeface="Times New Roman"/>
              </a:rPr>
              <a:t>pts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s</a:t>
            </a:r>
            <a:r>
              <a:rPr sz="2400" spc="-110" dirty="0">
                <a:latin typeface="Times New Roman"/>
                <a:cs typeface="Times New Roman"/>
              </a:rPr>
              <a:t>impl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spcBef>
                <a:spcPts val="45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975" algn="l"/>
              </a:tabLst>
            </a:pPr>
            <a:r>
              <a:rPr sz="2400" spc="-140" dirty="0">
                <a:latin typeface="Times New Roman"/>
                <a:cs typeface="Times New Roman"/>
              </a:rPr>
              <a:t>Ensemble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d’objets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partageant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des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propriétés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communes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Times New Roman"/>
                <a:cs typeface="Times New Roman"/>
              </a:rPr>
              <a:t>Entité</a:t>
            </a:r>
            <a:endParaRPr sz="240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spcBef>
                <a:spcPts val="414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975" algn="l"/>
              </a:tabLst>
            </a:pPr>
            <a:r>
              <a:rPr sz="2400" spc="-155" dirty="0">
                <a:latin typeface="Times New Roman"/>
                <a:cs typeface="Times New Roman"/>
              </a:rPr>
              <a:t>Liens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entre </a:t>
            </a:r>
            <a:r>
              <a:rPr sz="2400" spc="-125" dirty="0">
                <a:latin typeface="Times New Roman"/>
                <a:cs typeface="Times New Roman"/>
              </a:rPr>
              <a:t>les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objets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Association</a:t>
            </a:r>
            <a:endParaRPr sz="2400">
              <a:latin typeface="Times New Roman"/>
              <a:cs typeface="Times New Roman"/>
            </a:endParaRPr>
          </a:p>
          <a:p>
            <a:pPr marL="561340" lvl="1" indent="-229235">
              <a:lnSpc>
                <a:spcPct val="100000"/>
              </a:lnSpc>
              <a:spcBef>
                <a:spcPts val="405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561975" algn="l"/>
              </a:tabLst>
            </a:pPr>
            <a:r>
              <a:rPr sz="2400" spc="-75" dirty="0">
                <a:latin typeface="Times New Roman"/>
                <a:cs typeface="Times New Roman"/>
              </a:rPr>
              <a:t>Propriétés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communes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à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plusieurs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objets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Attribut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3495" y="485597"/>
            <a:ext cx="44367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550" dirty="0">
                <a:solidFill>
                  <a:srgbClr val="696363"/>
                </a:solidFill>
                <a:latin typeface="Arial"/>
                <a:cs typeface="Arial"/>
              </a:rPr>
              <a:t>C</a:t>
            </a:r>
            <a:r>
              <a:rPr sz="4000" spc="-315" dirty="0">
                <a:solidFill>
                  <a:srgbClr val="696363"/>
                </a:solidFill>
                <a:latin typeface="Arial"/>
                <a:cs typeface="Arial"/>
              </a:rPr>
              <a:t>o</a:t>
            </a:r>
            <a:r>
              <a:rPr sz="4000" spc="-310" dirty="0">
                <a:solidFill>
                  <a:srgbClr val="696363"/>
                </a:solidFill>
                <a:latin typeface="Arial"/>
                <a:cs typeface="Arial"/>
              </a:rPr>
              <a:t>n</a:t>
            </a:r>
            <a:r>
              <a:rPr sz="4000" spc="-254" dirty="0">
                <a:solidFill>
                  <a:srgbClr val="696363"/>
                </a:solidFill>
                <a:latin typeface="Arial"/>
                <a:cs typeface="Arial"/>
              </a:rPr>
              <a:t>cepts</a:t>
            </a:r>
            <a:r>
              <a:rPr sz="4000" spc="-180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spc="-265" dirty="0">
                <a:solidFill>
                  <a:srgbClr val="696363"/>
                </a:solidFill>
                <a:latin typeface="Arial"/>
                <a:cs typeface="Arial"/>
              </a:rPr>
              <a:t>d</a:t>
            </a:r>
            <a:r>
              <a:rPr sz="4000" spc="-275" dirty="0">
                <a:solidFill>
                  <a:srgbClr val="696363"/>
                </a:solidFill>
                <a:latin typeface="Arial"/>
                <a:cs typeface="Arial"/>
              </a:rPr>
              <a:t>u</a:t>
            </a:r>
            <a:r>
              <a:rPr sz="4000" spc="-140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spc="-275" dirty="0">
                <a:solidFill>
                  <a:srgbClr val="696363"/>
                </a:solidFill>
                <a:latin typeface="Arial"/>
                <a:cs typeface="Arial"/>
              </a:rPr>
              <a:t>m</a:t>
            </a:r>
            <a:r>
              <a:rPr sz="4000" spc="-335" dirty="0">
                <a:solidFill>
                  <a:srgbClr val="696363"/>
                </a:solidFill>
                <a:latin typeface="Arial"/>
                <a:cs typeface="Arial"/>
              </a:rPr>
              <a:t>o</a:t>
            </a:r>
            <a:r>
              <a:rPr sz="4000" spc="-190" dirty="0">
                <a:solidFill>
                  <a:srgbClr val="696363"/>
                </a:solidFill>
                <a:latin typeface="Arial"/>
                <a:cs typeface="Arial"/>
              </a:rPr>
              <a:t>dèle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1868" y="1190370"/>
            <a:ext cx="11461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80" dirty="0">
                <a:solidFill>
                  <a:srgbClr val="C00000"/>
                </a:solidFill>
                <a:latin typeface="Times New Roman"/>
                <a:cs typeface="Times New Roman"/>
              </a:rPr>
              <a:t>En</a:t>
            </a:r>
            <a:r>
              <a:rPr sz="3200" b="1" spc="-9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320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3200" b="1" spc="45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3200" b="1" spc="70" dirty="0">
                <a:solidFill>
                  <a:srgbClr val="C00000"/>
                </a:solidFill>
                <a:latin typeface="Times New Roman"/>
                <a:cs typeface="Times New Roman"/>
              </a:rPr>
              <a:t>é</a:t>
            </a:r>
            <a:r>
              <a:rPr sz="2600" spc="30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868" y="4123385"/>
            <a:ext cx="7792084" cy="18110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10"/>
              </a:spcBef>
              <a:buClr>
                <a:srgbClr val="D24717"/>
              </a:buClr>
              <a:buSzPct val="80357"/>
              <a:buFont typeface="Wingdings"/>
              <a:buChar char=""/>
              <a:tabLst>
                <a:tab pos="287020" algn="l"/>
              </a:tabLst>
            </a:pPr>
            <a:r>
              <a:rPr sz="2800" spc="-260" dirty="0">
                <a:latin typeface="Times New Roman"/>
                <a:cs typeface="Times New Roman"/>
              </a:rPr>
              <a:t>La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première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étape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de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conception </a:t>
            </a:r>
            <a:r>
              <a:rPr sz="2800" spc="-125" dirty="0">
                <a:latin typeface="Times New Roman"/>
                <a:cs typeface="Times New Roman"/>
              </a:rPr>
              <a:t>d’un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modèle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315" dirty="0">
                <a:latin typeface="Times New Roman"/>
                <a:cs typeface="Times New Roman"/>
              </a:rPr>
              <a:t>EA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25" dirty="0">
                <a:latin typeface="Times New Roman"/>
                <a:cs typeface="Times New Roman"/>
              </a:rPr>
              <a:t>consiste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220" dirty="0">
                <a:latin typeface="Times New Roman"/>
                <a:cs typeface="Times New Roman"/>
              </a:rPr>
              <a:t>à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90" dirty="0">
                <a:latin typeface="Times New Roman"/>
                <a:cs typeface="Times New Roman"/>
              </a:rPr>
              <a:t>i</a:t>
            </a:r>
            <a:r>
              <a:rPr sz="2800" spc="-150" dirty="0">
                <a:latin typeface="Times New Roman"/>
                <a:cs typeface="Times New Roman"/>
              </a:rPr>
              <a:t>d</a:t>
            </a:r>
            <a:r>
              <a:rPr sz="2800" spc="-114" dirty="0">
                <a:latin typeface="Times New Roman"/>
                <a:cs typeface="Times New Roman"/>
              </a:rPr>
              <a:t>e</a:t>
            </a:r>
            <a:r>
              <a:rPr sz="2800" spc="-110" dirty="0">
                <a:latin typeface="Times New Roman"/>
                <a:cs typeface="Times New Roman"/>
              </a:rPr>
              <a:t>ntifie</a:t>
            </a:r>
            <a:r>
              <a:rPr sz="2800" spc="-220" dirty="0">
                <a:latin typeface="Times New Roman"/>
                <a:cs typeface="Times New Roman"/>
              </a:rPr>
              <a:t>r</a:t>
            </a:r>
            <a:r>
              <a:rPr sz="2800" spc="114" dirty="0">
                <a:latin typeface="Times New Roman"/>
                <a:cs typeface="Times New Roman"/>
              </a:rPr>
              <a:t>,</a:t>
            </a:r>
            <a:r>
              <a:rPr sz="2800" spc="-245" dirty="0">
                <a:latin typeface="Times New Roman"/>
                <a:cs typeface="Times New Roman"/>
              </a:rPr>
              <a:t> </a:t>
            </a:r>
            <a:r>
              <a:rPr sz="2800" spc="-220" dirty="0">
                <a:latin typeface="Times New Roman"/>
                <a:cs typeface="Times New Roman"/>
              </a:rPr>
              <a:t>à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-180" dirty="0">
                <a:latin typeface="Times New Roman"/>
                <a:cs typeface="Times New Roman"/>
              </a:rPr>
              <a:t>p</a:t>
            </a:r>
            <a:r>
              <a:rPr sz="2800" spc="-150" dirty="0">
                <a:latin typeface="Times New Roman"/>
                <a:cs typeface="Times New Roman"/>
              </a:rPr>
              <a:t>a</a:t>
            </a:r>
            <a:r>
              <a:rPr sz="2800" spc="114" dirty="0">
                <a:latin typeface="Times New Roman"/>
                <a:cs typeface="Times New Roman"/>
              </a:rPr>
              <a:t>r</a:t>
            </a:r>
            <a:r>
              <a:rPr sz="2800" spc="-20" dirty="0">
                <a:latin typeface="Times New Roman"/>
                <a:cs typeface="Times New Roman"/>
              </a:rPr>
              <a:t>tir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d</a:t>
            </a:r>
            <a:r>
              <a:rPr sz="2800" spc="-105" dirty="0">
                <a:latin typeface="Times New Roman"/>
                <a:cs typeface="Times New Roman"/>
              </a:rPr>
              <a:t>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l</a:t>
            </a:r>
            <a:r>
              <a:rPr sz="2800" spc="-200" dirty="0">
                <a:latin typeface="Times New Roman"/>
                <a:cs typeface="Times New Roman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r</a:t>
            </a:r>
            <a:r>
              <a:rPr sz="2800" spc="-55" dirty="0">
                <a:latin typeface="Times New Roman"/>
                <a:cs typeface="Times New Roman"/>
              </a:rPr>
              <a:t>é</a:t>
            </a:r>
            <a:r>
              <a:rPr sz="2800" spc="-215" dirty="0">
                <a:latin typeface="Times New Roman"/>
                <a:cs typeface="Times New Roman"/>
              </a:rPr>
              <a:t>a</a:t>
            </a:r>
            <a:r>
              <a:rPr sz="2800" spc="-45" dirty="0">
                <a:latin typeface="Times New Roman"/>
                <a:cs typeface="Times New Roman"/>
              </a:rPr>
              <a:t>lité</a:t>
            </a:r>
            <a:r>
              <a:rPr sz="2800" spc="-30" dirty="0">
                <a:latin typeface="Times New Roman"/>
                <a:cs typeface="Times New Roman"/>
              </a:rPr>
              <a:t>,</a:t>
            </a:r>
            <a:r>
              <a:rPr sz="2800" spc="-180" dirty="0">
                <a:latin typeface="Times New Roman"/>
                <a:cs typeface="Times New Roman"/>
              </a:rPr>
              <a:t> </a:t>
            </a:r>
            <a:r>
              <a:rPr sz="2800" spc="-85" dirty="0">
                <a:latin typeface="Times New Roman"/>
                <a:cs typeface="Times New Roman"/>
              </a:rPr>
              <a:t>l</a:t>
            </a:r>
            <a:r>
              <a:rPr sz="2800" spc="-140" dirty="0">
                <a:latin typeface="Times New Roman"/>
                <a:cs typeface="Times New Roman"/>
              </a:rPr>
              <a:t>e</a:t>
            </a:r>
            <a:r>
              <a:rPr sz="2800" spc="-215" dirty="0">
                <a:latin typeface="Times New Roman"/>
                <a:cs typeface="Times New Roman"/>
              </a:rPr>
              <a:t>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e</a:t>
            </a:r>
            <a:r>
              <a:rPr sz="2800" spc="-110" dirty="0">
                <a:latin typeface="Times New Roman"/>
                <a:cs typeface="Times New Roman"/>
              </a:rPr>
              <a:t>n</a:t>
            </a:r>
            <a:r>
              <a:rPr sz="2800" spc="-75" dirty="0">
                <a:latin typeface="Times New Roman"/>
                <a:cs typeface="Times New Roman"/>
              </a:rPr>
              <a:t>tités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p</a:t>
            </a:r>
            <a:r>
              <a:rPr sz="2800" spc="-114" dirty="0">
                <a:latin typeface="Times New Roman"/>
                <a:cs typeface="Times New Roman"/>
              </a:rPr>
              <a:t>e</a:t>
            </a:r>
            <a:r>
              <a:rPr sz="2800" spc="114" dirty="0">
                <a:latin typeface="Times New Roman"/>
                <a:cs typeface="Times New Roman"/>
              </a:rPr>
              <a:t>r</a:t>
            </a:r>
            <a:r>
              <a:rPr sz="2800" spc="-55" dirty="0">
                <a:latin typeface="Times New Roman"/>
                <a:cs typeface="Times New Roman"/>
              </a:rPr>
              <a:t>ti</a:t>
            </a:r>
            <a:r>
              <a:rPr sz="2800" spc="-90" dirty="0">
                <a:latin typeface="Times New Roman"/>
                <a:cs typeface="Times New Roman"/>
              </a:rPr>
              <a:t>n</a:t>
            </a:r>
            <a:r>
              <a:rPr sz="2800" spc="-114" dirty="0">
                <a:latin typeface="Times New Roman"/>
                <a:cs typeface="Times New Roman"/>
              </a:rPr>
              <a:t>e</a:t>
            </a:r>
            <a:r>
              <a:rPr sz="2800" spc="-110" dirty="0">
                <a:latin typeface="Times New Roman"/>
                <a:cs typeface="Times New Roman"/>
              </a:rPr>
              <a:t>n</a:t>
            </a:r>
            <a:r>
              <a:rPr sz="2800" spc="-25" dirty="0">
                <a:latin typeface="Times New Roman"/>
                <a:cs typeface="Times New Roman"/>
              </a:rPr>
              <a:t>t</a:t>
            </a:r>
            <a:r>
              <a:rPr sz="2800" spc="-55" dirty="0">
                <a:latin typeface="Times New Roman"/>
                <a:cs typeface="Times New Roman"/>
              </a:rPr>
              <a:t>e</a:t>
            </a:r>
            <a:r>
              <a:rPr sz="2800" spc="-215" dirty="0">
                <a:latin typeface="Times New Roman"/>
                <a:cs typeface="Times New Roman"/>
              </a:rPr>
              <a:t>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à  </a:t>
            </a:r>
            <a:r>
              <a:rPr sz="2800" spc="-120" dirty="0">
                <a:latin typeface="Times New Roman"/>
                <a:cs typeface="Times New Roman"/>
              </a:rPr>
              <a:t>modéliser.</a:t>
            </a:r>
            <a:endParaRPr sz="28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0357"/>
              <a:buFont typeface="Wingdings"/>
              <a:buChar char=""/>
              <a:tabLst>
                <a:tab pos="287020" algn="l"/>
              </a:tabLst>
            </a:pPr>
            <a:r>
              <a:rPr sz="2800" spc="-110" dirty="0">
                <a:latin typeface="Times New Roman"/>
                <a:cs typeface="Times New Roman"/>
              </a:rPr>
              <a:t>Distinguer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les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90" dirty="0">
                <a:solidFill>
                  <a:srgbClr val="D24717"/>
                </a:solidFill>
                <a:latin typeface="Times New Roman"/>
                <a:cs typeface="Times New Roman"/>
              </a:rPr>
              <a:t>entités</a:t>
            </a:r>
            <a:r>
              <a:rPr sz="2800" spc="-6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des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10" dirty="0">
                <a:solidFill>
                  <a:srgbClr val="D24717"/>
                </a:solidFill>
                <a:latin typeface="Times New Roman"/>
                <a:cs typeface="Times New Roman"/>
              </a:rPr>
              <a:t>occurrences</a:t>
            </a:r>
            <a:r>
              <a:rPr sz="2800" spc="-9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800" spc="-75" dirty="0">
                <a:solidFill>
                  <a:srgbClr val="D24717"/>
                </a:solidFill>
                <a:latin typeface="Times New Roman"/>
                <a:cs typeface="Times New Roman"/>
              </a:rPr>
              <a:t>d’entités</a:t>
            </a:r>
            <a:r>
              <a:rPr sz="2800" spc="-7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383" y="1856232"/>
            <a:ext cx="7571740" cy="1786255"/>
          </a:xfrm>
          <a:prstGeom prst="rect">
            <a:avLst/>
          </a:prstGeom>
          <a:solidFill>
            <a:srgbClr val="E8DEDE"/>
          </a:solidFill>
        </p:spPr>
        <p:txBody>
          <a:bodyPr vert="horz" wrap="square" lIns="0" tIns="8890" rIns="0" bIns="0" rtlCol="0">
            <a:spAutoFit/>
          </a:bodyPr>
          <a:lstStyle/>
          <a:p>
            <a:pPr marL="365125" marR="80645" algn="just">
              <a:lnSpc>
                <a:spcPct val="90000"/>
              </a:lnSpc>
              <a:spcBef>
                <a:spcPts val="70"/>
              </a:spcBef>
            </a:pPr>
            <a:r>
              <a:rPr sz="2800" spc="-120" dirty="0">
                <a:latin typeface="Times New Roman"/>
                <a:cs typeface="Times New Roman"/>
              </a:rPr>
              <a:t>Une </a:t>
            </a:r>
            <a:r>
              <a:rPr sz="2800" spc="-65" dirty="0">
                <a:solidFill>
                  <a:srgbClr val="006FC0"/>
                </a:solidFill>
                <a:latin typeface="Times New Roman"/>
                <a:cs typeface="Times New Roman"/>
              </a:rPr>
              <a:t>entité </a:t>
            </a:r>
            <a:r>
              <a:rPr sz="2800" spc="-95" dirty="0">
                <a:latin typeface="Times New Roman"/>
                <a:cs typeface="Times New Roman"/>
              </a:rPr>
              <a:t>est </a:t>
            </a:r>
            <a:r>
              <a:rPr sz="2800" spc="-110" dirty="0">
                <a:latin typeface="Times New Roman"/>
                <a:cs typeface="Times New Roman"/>
              </a:rPr>
              <a:t>une </a:t>
            </a:r>
            <a:r>
              <a:rPr sz="2800" spc="-95" dirty="0">
                <a:latin typeface="Times New Roman"/>
                <a:cs typeface="Times New Roman"/>
              </a:rPr>
              <a:t>représentation </a:t>
            </a:r>
            <a:r>
              <a:rPr sz="2800" spc="-105" dirty="0">
                <a:latin typeface="Times New Roman"/>
                <a:cs typeface="Times New Roman"/>
              </a:rPr>
              <a:t>abstraite </a:t>
            </a:r>
            <a:r>
              <a:rPr sz="2800" spc="-110" dirty="0">
                <a:latin typeface="Times New Roman"/>
                <a:cs typeface="Times New Roman"/>
              </a:rPr>
              <a:t>de </a:t>
            </a:r>
            <a:r>
              <a:rPr sz="2800" spc="-120" dirty="0">
                <a:latin typeface="Times New Roman"/>
                <a:cs typeface="Times New Roman"/>
              </a:rPr>
              <a:t>plusieurs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objets </a:t>
            </a:r>
            <a:r>
              <a:rPr sz="2800" spc="-110" dirty="0">
                <a:latin typeface="Times New Roman"/>
                <a:cs typeface="Times New Roman"/>
              </a:rPr>
              <a:t>concrets </a:t>
            </a:r>
            <a:r>
              <a:rPr sz="2800" spc="-60" dirty="0">
                <a:latin typeface="Times New Roman"/>
                <a:cs typeface="Times New Roman"/>
              </a:rPr>
              <a:t>(ex: </a:t>
            </a:r>
            <a:r>
              <a:rPr sz="2800" spc="-100" dirty="0">
                <a:latin typeface="Times New Roman"/>
                <a:cs typeface="Times New Roman"/>
              </a:rPr>
              <a:t>voiture) </a:t>
            </a:r>
            <a:r>
              <a:rPr sz="2800" spc="-114" dirty="0">
                <a:latin typeface="Times New Roman"/>
                <a:cs typeface="Times New Roman"/>
              </a:rPr>
              <a:t>ou </a:t>
            </a:r>
            <a:r>
              <a:rPr sz="2800" spc="-120" dirty="0">
                <a:latin typeface="Times New Roman"/>
                <a:cs typeface="Times New Roman"/>
              </a:rPr>
              <a:t>abstraits </a:t>
            </a:r>
            <a:r>
              <a:rPr sz="2800" spc="-60" dirty="0">
                <a:latin typeface="Times New Roman"/>
                <a:cs typeface="Times New Roman"/>
              </a:rPr>
              <a:t>(ex: </a:t>
            </a:r>
            <a:r>
              <a:rPr sz="2800" spc="-105" dirty="0">
                <a:latin typeface="Times New Roman"/>
                <a:cs typeface="Times New Roman"/>
              </a:rPr>
              <a:t>cours)de 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la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réalité,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130" dirty="0">
                <a:latin typeface="Times New Roman"/>
                <a:cs typeface="Times New Roman"/>
              </a:rPr>
              <a:t>possédant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155" dirty="0">
                <a:latin typeface="Times New Roman"/>
                <a:cs typeface="Times New Roman"/>
              </a:rPr>
              <a:t>des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informations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communes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et 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pertinentes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75" dirty="0">
                <a:latin typeface="Times New Roman"/>
                <a:cs typeface="Times New Roman"/>
              </a:rPr>
              <a:t>pour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les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150" dirty="0">
                <a:latin typeface="Times New Roman"/>
                <a:cs typeface="Times New Roman"/>
              </a:rPr>
              <a:t>besoins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de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165" dirty="0">
                <a:latin typeface="Times New Roman"/>
                <a:cs typeface="Times New Roman"/>
              </a:rPr>
              <a:t>la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modélisation.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544" y="880110"/>
            <a:ext cx="13766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0" spc="-220" dirty="0">
                <a:solidFill>
                  <a:srgbClr val="D24717"/>
                </a:solidFill>
                <a:latin typeface="Times New Roman"/>
                <a:cs typeface="Times New Roman"/>
              </a:rPr>
              <a:t>E</a:t>
            </a:r>
            <a:r>
              <a:rPr sz="2800" b="0" spc="-215" dirty="0">
                <a:solidFill>
                  <a:srgbClr val="D24717"/>
                </a:solidFill>
                <a:latin typeface="Times New Roman"/>
                <a:cs typeface="Times New Roman"/>
              </a:rPr>
              <a:t>x</a:t>
            </a:r>
            <a:r>
              <a:rPr sz="2800" b="0" spc="-120" dirty="0">
                <a:solidFill>
                  <a:srgbClr val="D24717"/>
                </a:solidFill>
                <a:latin typeface="Times New Roman"/>
                <a:cs typeface="Times New Roman"/>
              </a:rPr>
              <a:t>e</a:t>
            </a:r>
            <a:r>
              <a:rPr sz="2800" b="0" spc="-150" dirty="0">
                <a:solidFill>
                  <a:srgbClr val="D24717"/>
                </a:solidFill>
                <a:latin typeface="Times New Roman"/>
                <a:cs typeface="Times New Roman"/>
              </a:rPr>
              <a:t>mple</a:t>
            </a:r>
            <a:r>
              <a:rPr sz="2800" b="0" spc="-110" dirty="0">
                <a:solidFill>
                  <a:srgbClr val="D24717"/>
                </a:solidFill>
                <a:latin typeface="Times New Roman"/>
                <a:cs typeface="Times New Roman"/>
              </a:rPr>
              <a:t>s</a:t>
            </a:r>
            <a:r>
              <a:rPr sz="2800" b="0" spc="4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0544" y="1346149"/>
            <a:ext cx="7089140" cy="5027658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527685" marR="55880" indent="-515620">
              <a:lnSpc>
                <a:spcPts val="2810"/>
              </a:lnSpc>
              <a:spcBef>
                <a:spcPts val="445"/>
              </a:spcBef>
              <a:tabLst>
                <a:tab pos="527685" algn="l"/>
              </a:tabLst>
            </a:pPr>
            <a:r>
              <a:rPr sz="2200" dirty="0">
                <a:solidFill>
                  <a:srgbClr val="D24717"/>
                </a:solidFill>
                <a:latin typeface="Times New Roman"/>
                <a:cs typeface="Times New Roman"/>
              </a:rPr>
              <a:t>1.	</a:t>
            </a:r>
            <a:r>
              <a:rPr sz="2600" spc="-340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quelle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entité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appartiennent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les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occurrences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d’entités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suivantes</a:t>
            </a:r>
            <a:endParaRPr sz="26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50"/>
              </a:spcBef>
              <a:buClr>
                <a:srgbClr val="D24717"/>
              </a:buClr>
              <a:buSzPct val="84615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600" spc="-280" dirty="0">
                <a:latin typeface="Times New Roman"/>
                <a:cs typeface="Times New Roman"/>
              </a:rPr>
              <a:t>S</a:t>
            </a:r>
            <a:r>
              <a:rPr sz="2600" spc="-315" dirty="0">
                <a:latin typeface="Times New Roman"/>
                <a:cs typeface="Times New Roman"/>
              </a:rPr>
              <a:t>k</a:t>
            </a:r>
            <a:r>
              <a:rPr sz="2600" spc="-130" dirty="0">
                <a:latin typeface="Times New Roman"/>
                <a:cs typeface="Times New Roman"/>
              </a:rPr>
              <a:t>od</a:t>
            </a:r>
            <a:r>
              <a:rPr sz="2600" spc="-210" dirty="0">
                <a:latin typeface="Times New Roman"/>
                <a:cs typeface="Times New Roman"/>
              </a:rPr>
              <a:t>a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O</a:t>
            </a:r>
            <a:r>
              <a:rPr sz="2600" spc="-50" dirty="0">
                <a:latin typeface="Times New Roman"/>
                <a:cs typeface="Times New Roman"/>
              </a:rPr>
              <a:t>c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295" dirty="0">
                <a:latin typeface="Times New Roman"/>
                <a:cs typeface="Times New Roman"/>
              </a:rPr>
              <a:t>a</a:t>
            </a:r>
            <a:r>
              <a:rPr sz="2600" spc="-190" dirty="0">
                <a:latin typeface="Times New Roman"/>
                <a:cs typeface="Times New Roman"/>
              </a:rPr>
              <a:t>via</a:t>
            </a:r>
            <a:endParaRPr sz="2600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285"/>
              </a:spcBef>
              <a:buClr>
                <a:srgbClr val="D24717"/>
              </a:buClr>
              <a:buSzPct val="84615"/>
              <a:buFont typeface="Wingdings" panose="05000000000000000000" pitchFamily="2" charset="2"/>
              <a:buChar char="§"/>
              <a:tabLst>
                <a:tab pos="360045" algn="l"/>
                <a:tab pos="360680" algn="l"/>
              </a:tabLst>
            </a:pPr>
            <a:r>
              <a:rPr sz="2600" spc="-250" dirty="0">
                <a:latin typeface="Times New Roman"/>
                <a:cs typeface="Times New Roman"/>
              </a:rPr>
              <a:t>P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45" dirty="0">
                <a:latin typeface="Times New Roman"/>
                <a:cs typeface="Times New Roman"/>
              </a:rPr>
              <a:t>ge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30</a:t>
            </a:r>
            <a:r>
              <a:rPr sz="2600" spc="-114" dirty="0">
                <a:latin typeface="Times New Roman"/>
                <a:cs typeface="Times New Roman"/>
              </a:rPr>
              <a:t>7</a:t>
            </a:r>
            <a:endParaRPr sz="26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Wingdings" panose="05000000000000000000" pitchFamily="2" charset="2"/>
              <a:buChar char="§"/>
              <a:tabLst>
                <a:tab pos="287020" algn="l"/>
              </a:tabLst>
            </a:pPr>
            <a:r>
              <a:rPr sz="2600" spc="-85" dirty="0">
                <a:latin typeface="Times New Roman"/>
                <a:cs typeface="Times New Roman"/>
              </a:rPr>
              <a:t>Citroën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C4</a:t>
            </a:r>
            <a:endParaRPr sz="2600" dirty="0">
              <a:latin typeface="Times New Roman"/>
              <a:cs typeface="Times New Roman"/>
            </a:endParaRPr>
          </a:p>
          <a:p>
            <a:pPr marL="835660" lvl="1" indent="-229235">
              <a:lnSpc>
                <a:spcPct val="100000"/>
              </a:lnSpc>
              <a:spcBef>
                <a:spcPts val="100"/>
              </a:spcBef>
              <a:buClr>
                <a:srgbClr val="E6B0AB"/>
              </a:buClr>
              <a:buSzPct val="80769"/>
              <a:buFont typeface="Wingdings"/>
              <a:buChar char=""/>
              <a:tabLst>
                <a:tab pos="836294" algn="l"/>
              </a:tabLst>
            </a:pPr>
            <a:r>
              <a:rPr sz="2600" b="1" i="1" spc="-45" dirty="0">
                <a:solidFill>
                  <a:srgbClr val="006FC0"/>
                </a:solidFill>
                <a:latin typeface="Times New Roman"/>
                <a:cs typeface="Times New Roman"/>
              </a:rPr>
              <a:t>Appartiennent</a:t>
            </a:r>
            <a:r>
              <a:rPr sz="2600" b="1" i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à</a:t>
            </a:r>
            <a:r>
              <a:rPr sz="2600" b="1" i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spc="-35" dirty="0">
                <a:solidFill>
                  <a:srgbClr val="006FC0"/>
                </a:solidFill>
                <a:latin typeface="Times New Roman"/>
                <a:cs typeface="Times New Roman"/>
              </a:rPr>
              <a:t>l’entité</a:t>
            </a:r>
            <a:r>
              <a:rPr sz="2600" b="1" i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spc="-125" dirty="0">
                <a:solidFill>
                  <a:srgbClr val="006FC0"/>
                </a:solidFill>
                <a:latin typeface="Times New Roman"/>
                <a:cs typeface="Times New Roman"/>
              </a:rPr>
              <a:t>«Voiture</a:t>
            </a:r>
            <a:r>
              <a:rPr sz="2600" b="1" i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spc="-114" dirty="0">
                <a:solidFill>
                  <a:srgbClr val="006FC0"/>
                </a:solidFill>
                <a:latin typeface="Times New Roman"/>
                <a:cs typeface="Times New Roman"/>
              </a:rPr>
              <a:t>»</a:t>
            </a:r>
            <a:r>
              <a:rPr sz="2600" b="1" i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spc="-195" dirty="0">
                <a:solidFill>
                  <a:srgbClr val="006FC0"/>
                </a:solidFill>
                <a:latin typeface="Times New Roman"/>
                <a:cs typeface="Times New Roman"/>
              </a:rPr>
              <a:t>;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573405" marR="5080" indent="-515620">
              <a:lnSpc>
                <a:spcPts val="2810"/>
              </a:lnSpc>
              <a:tabLst>
                <a:tab pos="573405" algn="l"/>
              </a:tabLst>
            </a:pPr>
            <a:r>
              <a:rPr sz="2200" dirty="0">
                <a:solidFill>
                  <a:srgbClr val="D24717"/>
                </a:solidFill>
                <a:latin typeface="Times New Roman"/>
                <a:cs typeface="Times New Roman"/>
              </a:rPr>
              <a:t>2.	</a:t>
            </a:r>
            <a:r>
              <a:rPr sz="2600" spc="-340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quelle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entité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appartiennent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les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occurrences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d’entités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suivantes</a:t>
            </a:r>
            <a:endParaRPr sz="2600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250"/>
              </a:spcBef>
              <a:buClr>
                <a:srgbClr val="D24717"/>
              </a:buClr>
              <a:buSzPct val="84615"/>
              <a:buFont typeface="Arial" panose="020B0604020202020204" pitchFamily="34" charset="0"/>
              <a:buChar char="•"/>
              <a:tabLst>
                <a:tab pos="360045" algn="l"/>
                <a:tab pos="360680" algn="l"/>
              </a:tabLst>
            </a:pPr>
            <a:r>
              <a:rPr sz="2600" spc="-375" dirty="0">
                <a:latin typeface="Times New Roman"/>
                <a:cs typeface="Times New Roman"/>
              </a:rPr>
              <a:t>B</a:t>
            </a:r>
            <a:r>
              <a:rPr sz="2600" spc="-290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14" dirty="0">
                <a:latin typeface="Times New Roman"/>
                <a:cs typeface="Times New Roman"/>
              </a:rPr>
              <a:t>i</a:t>
            </a:r>
            <a:r>
              <a:rPr sz="2600" spc="-110" dirty="0">
                <a:latin typeface="Times New Roman"/>
                <a:cs typeface="Times New Roman"/>
              </a:rPr>
              <a:t>l</a:t>
            </a:r>
            <a:r>
              <a:rPr sz="2600" spc="-85" dirty="0">
                <a:latin typeface="Times New Roman"/>
                <a:cs typeface="Times New Roman"/>
              </a:rPr>
              <a:t>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’</a:t>
            </a:r>
            <a:r>
              <a:rPr sz="2600" spc="-155" dirty="0">
                <a:latin typeface="Times New Roman"/>
                <a:cs typeface="Times New Roman"/>
              </a:rPr>
              <a:t>Alger</a:t>
            </a:r>
            <a:endParaRPr sz="26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90"/>
              </a:spcBef>
              <a:buClr>
                <a:srgbClr val="D24717"/>
              </a:buClr>
              <a:buSzPct val="84615"/>
              <a:buFont typeface="Arial" panose="020B0604020202020204" pitchFamily="34" charset="0"/>
              <a:buChar char="•"/>
              <a:tabLst>
                <a:tab pos="286385" algn="l"/>
                <a:tab pos="287020" algn="l"/>
              </a:tabLst>
            </a:pPr>
            <a:r>
              <a:rPr sz="2600" spc="-204" dirty="0" err="1">
                <a:latin typeface="Times New Roman"/>
                <a:cs typeface="Times New Roman"/>
              </a:rPr>
              <a:t>Bouamama</a:t>
            </a:r>
            <a:endParaRPr sz="2600" dirty="0">
              <a:latin typeface="Times New Roman"/>
              <a:cs typeface="Times New Roman"/>
            </a:endParaRPr>
          </a:p>
          <a:p>
            <a:pPr marL="908685" lvl="1" indent="-302260">
              <a:lnSpc>
                <a:spcPct val="100000"/>
              </a:lnSpc>
              <a:spcBef>
                <a:spcPts val="70"/>
              </a:spcBef>
              <a:buClr>
                <a:srgbClr val="E6B0AB"/>
              </a:buClr>
              <a:buSzPct val="84615"/>
              <a:buFont typeface="Wingdings"/>
              <a:buChar char=""/>
              <a:tabLst>
                <a:tab pos="909319" algn="l"/>
              </a:tabLst>
            </a:pPr>
            <a:r>
              <a:rPr sz="2600" b="1" i="1" spc="-65" dirty="0">
                <a:solidFill>
                  <a:srgbClr val="006FC0"/>
                </a:solidFill>
                <a:latin typeface="Times New Roman"/>
                <a:cs typeface="Times New Roman"/>
              </a:rPr>
              <a:t>Appa</a:t>
            </a:r>
            <a:r>
              <a:rPr sz="2600" b="1" i="1" spc="-1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600" b="1" i="1" spc="7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600" b="1" i="1" spc="6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600" b="1" i="1" spc="-75" dirty="0">
                <a:solidFill>
                  <a:srgbClr val="006FC0"/>
                </a:solidFill>
                <a:latin typeface="Times New Roman"/>
                <a:cs typeface="Times New Roman"/>
              </a:rPr>
              <a:t>ennent</a:t>
            </a:r>
            <a:r>
              <a:rPr sz="2600" b="1" i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à</a:t>
            </a:r>
            <a:r>
              <a:rPr sz="2600" b="1" i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2600" b="1" i="1" spc="-60" dirty="0">
                <a:solidFill>
                  <a:srgbClr val="006FC0"/>
                </a:solidFill>
                <a:latin typeface="Times New Roman"/>
                <a:cs typeface="Times New Roman"/>
              </a:rPr>
              <a:t>’ent</a:t>
            </a:r>
            <a:r>
              <a:rPr sz="2600" b="1" i="1" spc="-5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600" b="1" i="1" spc="20" dirty="0">
                <a:solidFill>
                  <a:srgbClr val="006FC0"/>
                </a:solidFill>
                <a:latin typeface="Times New Roman"/>
                <a:cs typeface="Times New Roman"/>
              </a:rPr>
              <a:t>té</a:t>
            </a:r>
            <a:r>
              <a:rPr sz="2600" b="1" i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spc="-114" dirty="0">
                <a:solidFill>
                  <a:srgbClr val="006FC0"/>
                </a:solidFill>
                <a:latin typeface="Times New Roman"/>
                <a:cs typeface="Times New Roman"/>
              </a:rPr>
              <a:t>«</a:t>
            </a:r>
            <a:r>
              <a:rPr sz="2600" b="1" i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spc="-270" dirty="0">
                <a:solidFill>
                  <a:srgbClr val="006FC0"/>
                </a:solidFill>
                <a:latin typeface="Times New Roman"/>
                <a:cs typeface="Times New Roman"/>
              </a:rPr>
              <a:t>F</a:t>
            </a:r>
            <a:r>
              <a:rPr sz="2600" b="1" i="1" spc="-13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600" b="1" i="1" spc="-5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2600" b="1" i="1" spc="-16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2600" b="1" i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b="1" i="1" spc="-114" dirty="0">
                <a:solidFill>
                  <a:srgbClr val="006FC0"/>
                </a:solidFill>
                <a:latin typeface="Times New Roman"/>
                <a:cs typeface="Times New Roman"/>
              </a:rPr>
              <a:t>»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608" y="561633"/>
            <a:ext cx="3745229" cy="18389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600" b="0" spc="-125" dirty="0">
                <a:latin typeface="Times New Roman"/>
                <a:cs typeface="Times New Roman"/>
              </a:rPr>
              <a:t>Exemple</a:t>
            </a:r>
            <a:r>
              <a:rPr sz="2600" b="0" spc="-125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79375" marR="5080" indent="-67310">
              <a:lnSpc>
                <a:spcPct val="120900"/>
              </a:lnSpc>
              <a:spcBef>
                <a:spcPts val="35"/>
              </a:spcBef>
            </a:pPr>
            <a:r>
              <a:rPr sz="2400" b="0" spc="-409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400"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’entité</a:t>
            </a:r>
            <a:r>
              <a:rPr sz="2400" b="0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spc="-325" dirty="0">
                <a:solidFill>
                  <a:srgbClr val="000000"/>
                </a:solidFill>
                <a:latin typeface="Times New Roman"/>
                <a:cs typeface="Times New Roman"/>
              </a:rPr>
              <a:t>“</a:t>
            </a:r>
            <a:r>
              <a:rPr sz="2400" b="0" spc="-18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400" b="0" spc="-19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400" b="0" spc="-135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24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400"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400" b="0" spc="-34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400" b="0" spc="-190" dirty="0">
                <a:solidFill>
                  <a:srgbClr val="000000"/>
                </a:solidFill>
                <a:latin typeface="Times New Roman"/>
                <a:cs typeface="Times New Roman"/>
              </a:rPr>
              <a:t>NT”</a:t>
            </a:r>
            <a:r>
              <a:rPr sz="2400" b="0" spc="-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400" b="0" spc="-9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400" b="0" spc="-150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2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40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ou</a:t>
            </a:r>
            <a:r>
              <a:rPr sz="2400"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pe  </a:t>
            </a:r>
            <a:r>
              <a:rPr sz="2400" b="0" spc="-90" dirty="0">
                <a:solidFill>
                  <a:srgbClr val="000000"/>
                </a:solidFill>
                <a:latin typeface="Times New Roman"/>
                <a:cs typeface="Times New Roman"/>
              </a:rPr>
              <a:t>tous</a:t>
            </a:r>
            <a:r>
              <a:rPr sz="2400" b="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400" b="0" spc="-11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400" b="0" spc="-18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400"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spc="-90" dirty="0">
                <a:solidFill>
                  <a:srgbClr val="000000"/>
                </a:solidFill>
                <a:latin typeface="Times New Roman"/>
                <a:cs typeface="Times New Roman"/>
              </a:rPr>
              <a:t>é</a:t>
            </a:r>
            <a:r>
              <a:rPr sz="2400"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tudi</a:t>
            </a:r>
            <a:r>
              <a:rPr sz="2400" b="0" spc="-18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400" b="0" spc="-85" dirty="0">
                <a:solidFill>
                  <a:srgbClr val="000000"/>
                </a:solidFill>
                <a:latin typeface="Times New Roman"/>
                <a:cs typeface="Times New Roman"/>
              </a:rPr>
              <a:t>nts</a:t>
            </a:r>
            <a:r>
              <a:rPr sz="2400"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spc="-16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400" b="0" spc="-18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4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400" b="0" spc="-18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400" b="0" spc="-16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4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té</a:t>
            </a:r>
            <a:r>
              <a:rPr sz="2400" b="0" spc="3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400" b="0" spc="-145" dirty="0">
                <a:solidFill>
                  <a:srgbClr val="000000"/>
                </a:solidFill>
                <a:latin typeface="Times New Roman"/>
                <a:cs typeface="Times New Roman"/>
              </a:rPr>
              <a:t>isés</a:t>
            </a:r>
            <a:r>
              <a:rPr sz="2400" b="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4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400" b="0" spc="20" dirty="0">
                <a:solidFill>
                  <a:srgbClr val="000000"/>
                </a:solidFill>
                <a:latin typeface="Times New Roman"/>
                <a:cs typeface="Times New Roman"/>
              </a:rPr>
              <a:t>r  </a:t>
            </a:r>
            <a:r>
              <a:rPr sz="2400"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400" b="0" spc="-114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4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ur</a:t>
            </a:r>
            <a:r>
              <a:rPr sz="2400"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spc="-9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400"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om,</a:t>
            </a:r>
            <a:r>
              <a:rPr sz="2400" b="0" spc="-1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préno</a:t>
            </a:r>
            <a:r>
              <a:rPr sz="24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4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400" b="0" spc="-1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spc="-125" dirty="0">
                <a:solidFill>
                  <a:srgbClr val="000000"/>
                </a:solidFill>
                <a:latin typeface="Times New Roman"/>
                <a:cs typeface="Times New Roman"/>
              </a:rPr>
              <a:t>Ni</a:t>
            </a:r>
            <a:r>
              <a:rPr sz="2400" b="0" spc="-145" dirty="0">
                <a:solidFill>
                  <a:srgbClr val="000000"/>
                </a:solidFill>
                <a:latin typeface="Times New Roman"/>
                <a:cs typeface="Times New Roman"/>
              </a:rPr>
              <a:t>ns</a:t>
            </a:r>
            <a:r>
              <a:rPr sz="2400"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400" b="0" spc="-1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sz="2400" b="0" spc="85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sz="2400" b="0" spc="100" dirty="0">
                <a:solidFill>
                  <a:srgbClr val="000000"/>
                </a:solidFill>
                <a:latin typeface="Times New Roman"/>
                <a:cs typeface="Times New Roman"/>
              </a:rPr>
              <a:t>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608" y="3334969"/>
            <a:ext cx="29451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9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400" spc="-90" dirty="0">
                <a:solidFill>
                  <a:srgbClr val="C00000"/>
                </a:solidFill>
                <a:latin typeface="Times New Roman"/>
                <a:cs typeface="Times New Roman"/>
              </a:rPr>
              <a:t>eprésent</a:t>
            </a:r>
            <a:r>
              <a:rPr sz="2400" spc="-11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400" spc="-75" dirty="0">
                <a:solidFill>
                  <a:srgbClr val="C00000"/>
                </a:solidFill>
                <a:latin typeface="Times New Roman"/>
                <a:cs typeface="Times New Roman"/>
              </a:rPr>
              <a:t>tion</a:t>
            </a:r>
            <a:r>
              <a:rPr sz="2400" spc="-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150" dirty="0">
                <a:solidFill>
                  <a:srgbClr val="C00000"/>
                </a:solidFill>
                <a:latin typeface="Times New Roman"/>
                <a:cs typeface="Times New Roman"/>
              </a:rPr>
              <a:t>g</a:t>
            </a:r>
            <a:r>
              <a:rPr sz="2400" spc="1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400" spc="-18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400" spc="-125" dirty="0">
                <a:solidFill>
                  <a:srgbClr val="C00000"/>
                </a:solidFill>
                <a:latin typeface="Times New Roman"/>
                <a:cs typeface="Times New Roman"/>
              </a:rPr>
              <a:t>ph</a:t>
            </a:r>
            <a:r>
              <a:rPr sz="2400" spc="-105" dirty="0">
                <a:solidFill>
                  <a:srgbClr val="C00000"/>
                </a:solidFill>
                <a:latin typeface="Times New Roman"/>
                <a:cs typeface="Times New Roman"/>
              </a:rPr>
              <a:t>iq</a:t>
            </a:r>
            <a:r>
              <a:rPr sz="2400" spc="-130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2400" spc="-9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400" spc="30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29383" y="4428744"/>
            <a:ext cx="1511935" cy="1369060"/>
          </a:xfrm>
          <a:custGeom>
            <a:avLst/>
            <a:gdLst/>
            <a:ahLst/>
            <a:cxnLst/>
            <a:rect l="l" t="t" r="r" b="b"/>
            <a:pathLst>
              <a:path w="1511935" h="1369060">
                <a:moveTo>
                  <a:pt x="0" y="1368551"/>
                </a:moveTo>
                <a:lnTo>
                  <a:pt x="1511808" y="1368551"/>
                </a:lnTo>
                <a:lnTo>
                  <a:pt x="1511808" y="0"/>
                </a:lnTo>
                <a:lnTo>
                  <a:pt x="0" y="0"/>
                </a:lnTo>
                <a:lnTo>
                  <a:pt x="0" y="1368551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35479" y="4384624"/>
            <a:ext cx="1499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Times New Roman"/>
                <a:cs typeface="Times New Roman"/>
              </a:rPr>
              <a:t>Nom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spc="35" dirty="0">
                <a:latin typeface="Times New Roman"/>
                <a:cs typeface="Times New Roman"/>
              </a:rPr>
              <a:t>de</a:t>
            </a:r>
            <a:r>
              <a:rPr sz="1800" b="1" spc="-50" dirty="0">
                <a:latin typeface="Times New Roman"/>
                <a:cs typeface="Times New Roman"/>
              </a:rPr>
              <a:t> l</a:t>
            </a:r>
            <a:r>
              <a:rPr sz="1800" b="1" spc="-70" dirty="0">
                <a:latin typeface="Times New Roman"/>
                <a:cs typeface="Times New Roman"/>
              </a:rPr>
              <a:t>’</a:t>
            </a:r>
            <a:r>
              <a:rPr sz="1800" b="1" spc="20" dirty="0">
                <a:latin typeface="Times New Roman"/>
                <a:cs typeface="Times New Roman"/>
              </a:rPr>
              <a:t>e</a:t>
            </a:r>
            <a:r>
              <a:rPr sz="1800" b="1" spc="15" dirty="0">
                <a:latin typeface="Times New Roman"/>
                <a:cs typeface="Times New Roman"/>
              </a:rPr>
              <a:t>n</a:t>
            </a:r>
            <a:r>
              <a:rPr sz="1800" b="1" spc="20" dirty="0">
                <a:latin typeface="Times New Roman"/>
                <a:cs typeface="Times New Roman"/>
              </a:rPr>
              <a:t>ti</a:t>
            </a:r>
            <a:r>
              <a:rPr sz="1800" b="1" spc="25" dirty="0">
                <a:latin typeface="Times New Roman"/>
                <a:cs typeface="Times New Roman"/>
              </a:rPr>
              <a:t>té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5479" y="4933950"/>
            <a:ext cx="14998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287020" algn="ctr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At</a:t>
            </a:r>
            <a:r>
              <a:rPr sz="1800" b="1" spc="-10" dirty="0">
                <a:latin typeface="Times New Roman"/>
                <a:cs typeface="Times New Roman"/>
              </a:rPr>
              <a:t>t</a:t>
            </a:r>
            <a:r>
              <a:rPr sz="1800" b="1" spc="-35" dirty="0">
                <a:latin typeface="Times New Roman"/>
                <a:cs typeface="Times New Roman"/>
              </a:rPr>
              <a:t>r</a:t>
            </a:r>
            <a:r>
              <a:rPr sz="1800" b="1" spc="5" dirty="0">
                <a:latin typeface="Times New Roman"/>
                <a:cs typeface="Times New Roman"/>
              </a:rPr>
              <a:t>i</a:t>
            </a:r>
            <a:r>
              <a:rPr sz="1800" b="1" spc="-25" dirty="0">
                <a:latin typeface="Times New Roman"/>
                <a:cs typeface="Times New Roman"/>
              </a:rPr>
              <a:t>b</a:t>
            </a:r>
            <a:r>
              <a:rPr sz="1800" b="1" dirty="0">
                <a:latin typeface="Times New Roman"/>
                <a:cs typeface="Times New Roman"/>
              </a:rPr>
              <a:t>u</a:t>
            </a:r>
            <a:r>
              <a:rPr sz="1800" b="1" spc="-30" dirty="0">
                <a:latin typeface="Times New Roman"/>
                <a:cs typeface="Times New Roman"/>
              </a:rPr>
              <a:t>t1  </a:t>
            </a:r>
            <a:r>
              <a:rPr sz="1800" b="1" spc="-25" dirty="0">
                <a:latin typeface="Times New Roman"/>
                <a:cs typeface="Times New Roman"/>
              </a:rPr>
              <a:t>Attribu2</a:t>
            </a:r>
            <a:endParaRPr sz="18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……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15255" y="4285488"/>
            <a:ext cx="1511935" cy="1728470"/>
          </a:xfrm>
          <a:custGeom>
            <a:avLst/>
            <a:gdLst/>
            <a:ahLst/>
            <a:cxnLst/>
            <a:rect l="l" t="t" r="r" b="b"/>
            <a:pathLst>
              <a:path w="1511935" h="1728470">
                <a:moveTo>
                  <a:pt x="0" y="1728215"/>
                </a:moveTo>
                <a:lnTo>
                  <a:pt x="1511808" y="1728215"/>
                </a:lnTo>
                <a:lnTo>
                  <a:pt x="1511808" y="0"/>
                </a:lnTo>
                <a:lnTo>
                  <a:pt x="0" y="0"/>
                </a:lnTo>
                <a:lnTo>
                  <a:pt x="0" y="1728215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21352" y="4241749"/>
            <a:ext cx="1499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Times New Roman"/>
                <a:cs typeface="Times New Roman"/>
              </a:rPr>
              <a:t>Etudiant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1352" y="4790643"/>
            <a:ext cx="149987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 marR="521334" indent="51435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Nins 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Nom 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Prénom 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90" dirty="0">
                <a:latin typeface="Times New Roman"/>
                <a:cs typeface="Times New Roman"/>
              </a:rPr>
              <a:t>S</a:t>
            </a:r>
            <a:r>
              <a:rPr sz="1800" b="1" spc="40" dirty="0">
                <a:latin typeface="Times New Roman"/>
                <a:cs typeface="Times New Roman"/>
              </a:rPr>
              <a:t>p</a:t>
            </a:r>
            <a:r>
              <a:rPr sz="1800" b="1" spc="25" dirty="0">
                <a:latin typeface="Times New Roman"/>
                <a:cs typeface="Times New Roman"/>
              </a:rPr>
              <a:t>é</a:t>
            </a:r>
            <a:r>
              <a:rPr sz="1800" b="1" spc="-10" dirty="0">
                <a:latin typeface="Times New Roman"/>
                <a:cs typeface="Times New Roman"/>
              </a:rPr>
              <a:t>ci</a:t>
            </a:r>
            <a:r>
              <a:rPr sz="1800" b="1" spc="-20" dirty="0">
                <a:latin typeface="Times New Roman"/>
                <a:cs typeface="Times New Roman"/>
              </a:rPr>
              <a:t>a</a:t>
            </a:r>
            <a:r>
              <a:rPr sz="1800" b="1" spc="20" dirty="0">
                <a:latin typeface="Times New Roman"/>
                <a:cs typeface="Times New Roman"/>
              </a:rPr>
              <a:t>li</a:t>
            </a:r>
            <a:r>
              <a:rPr sz="1800" b="1" spc="30" dirty="0">
                <a:latin typeface="Times New Roman"/>
                <a:cs typeface="Times New Roman"/>
              </a:rPr>
              <a:t>t</a:t>
            </a:r>
            <a:r>
              <a:rPr sz="1800" b="1" spc="45" dirty="0">
                <a:latin typeface="Times New Roman"/>
                <a:cs typeface="Times New Roman"/>
              </a:rPr>
              <a:t>é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16779" y="4646676"/>
            <a:ext cx="1512570" cy="0"/>
          </a:xfrm>
          <a:custGeom>
            <a:avLst/>
            <a:gdLst/>
            <a:ahLst/>
            <a:cxnLst/>
            <a:rect l="l" t="t" r="r" b="b"/>
            <a:pathLst>
              <a:path w="1512570">
                <a:moveTo>
                  <a:pt x="0" y="0"/>
                </a:moveTo>
                <a:lnTo>
                  <a:pt x="1512189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30907" y="4786884"/>
            <a:ext cx="1512570" cy="0"/>
          </a:xfrm>
          <a:custGeom>
            <a:avLst/>
            <a:gdLst/>
            <a:ahLst/>
            <a:cxnLst/>
            <a:rect l="l" t="t" r="r" b="b"/>
            <a:pathLst>
              <a:path w="1512570">
                <a:moveTo>
                  <a:pt x="0" y="0"/>
                </a:moveTo>
                <a:lnTo>
                  <a:pt x="1512189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313766"/>
            <a:ext cx="17691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05" dirty="0"/>
              <a:t>As</a:t>
            </a:r>
            <a:r>
              <a:rPr sz="2800" spc="-70" dirty="0"/>
              <a:t>s</a:t>
            </a:r>
            <a:r>
              <a:rPr sz="2800" spc="105" dirty="0"/>
              <a:t>o</a:t>
            </a:r>
            <a:r>
              <a:rPr sz="2800" spc="-5" dirty="0"/>
              <a:t>ci</a:t>
            </a:r>
            <a:r>
              <a:rPr sz="2800" spc="-20" dirty="0"/>
              <a:t>a</a:t>
            </a:r>
            <a:r>
              <a:rPr sz="2800" spc="35" dirty="0"/>
              <a:t>t</a:t>
            </a:r>
            <a:r>
              <a:rPr sz="2800" spc="20" dirty="0"/>
              <a:t>i</a:t>
            </a:r>
            <a:r>
              <a:rPr sz="2800" spc="105" dirty="0"/>
              <a:t>o</a:t>
            </a:r>
            <a:r>
              <a:rPr sz="2800" spc="25" dirty="0"/>
              <a:t>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18540" y="2640457"/>
            <a:ext cx="7792720" cy="304482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325" dirty="0">
                <a:latin typeface="Times New Roman"/>
                <a:cs typeface="Times New Roman"/>
              </a:rPr>
              <a:t>A</a:t>
            </a:r>
            <a:r>
              <a:rPr sz="2400" spc="-90" dirty="0">
                <a:latin typeface="Times New Roman"/>
                <a:cs typeface="Times New Roman"/>
              </a:rPr>
              <a:t>près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4" dirty="0">
                <a:latin typeface="Times New Roman"/>
                <a:cs typeface="Times New Roman"/>
              </a:rPr>
              <a:t>a</a:t>
            </a:r>
            <a:r>
              <a:rPr sz="2400" spc="-245" dirty="0">
                <a:latin typeface="Times New Roman"/>
                <a:cs typeface="Times New Roman"/>
              </a:rPr>
              <a:t>v</a:t>
            </a:r>
            <a:r>
              <a:rPr sz="2400" spc="-65" dirty="0">
                <a:latin typeface="Times New Roman"/>
                <a:cs typeface="Times New Roman"/>
              </a:rPr>
              <a:t>oir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id</a:t>
            </a:r>
            <a:r>
              <a:rPr sz="2400" spc="-105" dirty="0">
                <a:latin typeface="Times New Roman"/>
                <a:cs typeface="Times New Roman"/>
              </a:rPr>
              <a:t>e</a:t>
            </a:r>
            <a:r>
              <a:rPr sz="2400" spc="-95" dirty="0">
                <a:latin typeface="Times New Roman"/>
                <a:cs typeface="Times New Roman"/>
              </a:rPr>
              <a:t>ntifié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110" dirty="0">
                <a:latin typeface="Times New Roman"/>
                <a:cs typeface="Times New Roman"/>
              </a:rPr>
              <a:t>e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ntité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p</a:t>
            </a:r>
            <a:r>
              <a:rPr sz="2400" spc="-85" dirty="0">
                <a:latin typeface="Times New Roman"/>
                <a:cs typeface="Times New Roman"/>
              </a:rPr>
              <a:t>e</a:t>
            </a:r>
            <a:r>
              <a:rPr sz="2400" spc="105" dirty="0">
                <a:latin typeface="Times New Roman"/>
                <a:cs typeface="Times New Roman"/>
              </a:rPr>
              <a:t>r</a:t>
            </a:r>
            <a:r>
              <a:rPr sz="2400" spc="-65" dirty="0">
                <a:latin typeface="Times New Roman"/>
                <a:cs typeface="Times New Roman"/>
              </a:rPr>
              <a:t>tin</a:t>
            </a:r>
            <a:r>
              <a:rPr sz="2400" spc="-80" dirty="0">
                <a:latin typeface="Times New Roman"/>
                <a:cs typeface="Times New Roman"/>
              </a:rPr>
              <a:t>e</a:t>
            </a:r>
            <a:r>
              <a:rPr sz="2400" spc="-55" dirty="0">
                <a:latin typeface="Times New Roman"/>
                <a:cs typeface="Times New Roman"/>
              </a:rPr>
              <a:t>nte</a:t>
            </a:r>
            <a:r>
              <a:rPr sz="2400" spc="-45" dirty="0">
                <a:latin typeface="Times New Roman"/>
                <a:cs typeface="Times New Roman"/>
              </a:rPr>
              <a:t>s,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3695" algn="l"/>
                <a:tab pos="354330" algn="l"/>
              </a:tabLst>
            </a:pPr>
            <a:r>
              <a:rPr sz="2400" spc="-135" dirty="0">
                <a:latin typeface="Times New Roman"/>
                <a:cs typeface="Times New Roman"/>
              </a:rPr>
              <a:t>Il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est </a:t>
            </a:r>
            <a:r>
              <a:rPr sz="2400" spc="-125" dirty="0">
                <a:latin typeface="Times New Roman"/>
                <a:cs typeface="Times New Roman"/>
              </a:rPr>
              <a:t>nécessaire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d’identifier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les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liens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entre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elles.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3695" algn="l"/>
                <a:tab pos="354330" algn="l"/>
              </a:tabLst>
            </a:pPr>
            <a:r>
              <a:rPr sz="2400" spc="-120" dirty="0">
                <a:latin typeface="Times New Roman"/>
                <a:cs typeface="Times New Roman"/>
              </a:rPr>
              <a:t>C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li</a:t>
            </a:r>
            <a:r>
              <a:rPr sz="2400" spc="-130" dirty="0">
                <a:latin typeface="Times New Roman"/>
                <a:cs typeface="Times New Roman"/>
              </a:rPr>
              <a:t>e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est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p</a:t>
            </a:r>
            <a:r>
              <a:rPr sz="2400" spc="-95" dirty="0">
                <a:latin typeface="Times New Roman"/>
                <a:cs typeface="Times New Roman"/>
              </a:rPr>
              <a:t>p</a:t>
            </a:r>
            <a:r>
              <a:rPr sz="2400" spc="-90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114" dirty="0">
                <a:latin typeface="Times New Roman"/>
                <a:cs typeface="Times New Roman"/>
              </a:rPr>
              <a:t>é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85" dirty="0">
                <a:solidFill>
                  <a:srgbClr val="D24717"/>
                </a:solidFill>
                <a:latin typeface="Times New Roman"/>
                <a:cs typeface="Times New Roman"/>
              </a:rPr>
              <a:t>a</a:t>
            </a:r>
            <a:r>
              <a:rPr sz="2400" spc="-195" dirty="0">
                <a:solidFill>
                  <a:srgbClr val="D24717"/>
                </a:solidFill>
                <a:latin typeface="Times New Roman"/>
                <a:cs typeface="Times New Roman"/>
              </a:rPr>
              <a:t>ss</a:t>
            </a:r>
            <a:r>
              <a:rPr sz="2400" spc="-130" dirty="0">
                <a:solidFill>
                  <a:srgbClr val="D24717"/>
                </a:solidFill>
                <a:latin typeface="Times New Roman"/>
                <a:cs typeface="Times New Roman"/>
              </a:rPr>
              <a:t>o</a:t>
            </a:r>
            <a:r>
              <a:rPr sz="2400" spc="-125" dirty="0">
                <a:solidFill>
                  <a:srgbClr val="D24717"/>
                </a:solidFill>
                <a:latin typeface="Times New Roman"/>
                <a:cs typeface="Times New Roman"/>
              </a:rPr>
              <a:t>c</a:t>
            </a:r>
            <a:r>
              <a:rPr sz="2400" spc="-120" dirty="0">
                <a:solidFill>
                  <a:srgbClr val="D24717"/>
                </a:solidFill>
                <a:latin typeface="Times New Roman"/>
                <a:cs typeface="Times New Roman"/>
              </a:rPr>
              <a:t>i</a:t>
            </a:r>
            <a:r>
              <a:rPr sz="2400" spc="-204" dirty="0">
                <a:solidFill>
                  <a:srgbClr val="D24717"/>
                </a:solidFill>
                <a:latin typeface="Times New Roman"/>
                <a:cs typeface="Times New Roman"/>
              </a:rPr>
              <a:t>a</a:t>
            </a:r>
            <a:r>
              <a:rPr sz="2400" spc="-75" dirty="0">
                <a:solidFill>
                  <a:srgbClr val="D24717"/>
                </a:solidFill>
                <a:latin typeface="Times New Roman"/>
                <a:cs typeface="Times New Roman"/>
              </a:rPr>
              <a:t>tion</a:t>
            </a:r>
            <a:endParaRPr sz="24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3695" algn="l"/>
                <a:tab pos="354330" algn="l"/>
              </a:tabLst>
            </a:pPr>
            <a:r>
              <a:rPr dirty="0"/>
              <a:t>	</a:t>
            </a:r>
            <a:r>
              <a:rPr sz="2400" spc="-135" dirty="0">
                <a:latin typeface="Times New Roman"/>
                <a:cs typeface="Times New Roman"/>
              </a:rPr>
              <a:t>Souvent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décrit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par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un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D24717"/>
                </a:solidFill>
                <a:latin typeface="Times New Roman"/>
                <a:cs typeface="Times New Roman"/>
              </a:rPr>
              <a:t>verbe</a:t>
            </a:r>
            <a:r>
              <a:rPr sz="2400" spc="-5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400" spc="-190" dirty="0">
                <a:solidFill>
                  <a:srgbClr val="D24717"/>
                </a:solidFill>
                <a:latin typeface="Times New Roman"/>
                <a:cs typeface="Times New Roman"/>
              </a:rPr>
              <a:t>à</a:t>
            </a:r>
            <a:r>
              <a:rPr sz="2400" spc="-6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D24717"/>
                </a:solidFill>
                <a:latin typeface="Times New Roman"/>
                <a:cs typeface="Times New Roman"/>
              </a:rPr>
              <a:t>l’infinitif</a:t>
            </a:r>
            <a:r>
              <a:rPr sz="2400" spc="-4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(ex.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Écrire,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Jouer,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Produire,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Vendre)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3695" algn="l"/>
                <a:tab pos="354330" algn="l"/>
              </a:tabLst>
            </a:pPr>
            <a:r>
              <a:rPr sz="2400" spc="-90" dirty="0">
                <a:latin typeface="Times New Roman"/>
                <a:cs typeface="Times New Roman"/>
              </a:rPr>
              <a:t>Identifier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D24717"/>
                </a:solidFill>
                <a:latin typeface="Times New Roman"/>
                <a:cs typeface="Times New Roman"/>
              </a:rPr>
              <a:t>rôle</a:t>
            </a:r>
            <a:r>
              <a:rPr sz="2400" spc="-6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joué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par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les</a:t>
            </a:r>
            <a:r>
              <a:rPr sz="2400" spc="-75" dirty="0">
                <a:latin typeface="Times New Roman"/>
                <a:cs typeface="Times New Roman"/>
              </a:rPr>
              <a:t> entités </a:t>
            </a:r>
            <a:r>
              <a:rPr sz="2400" spc="-140" dirty="0">
                <a:latin typeface="Times New Roman"/>
                <a:cs typeface="Times New Roman"/>
              </a:rPr>
              <a:t>dans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les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imes New Roman"/>
                <a:cs typeface="Times New Roman"/>
              </a:rPr>
              <a:t>associations.</a:t>
            </a:r>
            <a:endParaRPr sz="2400">
              <a:latin typeface="Times New Roman"/>
              <a:cs typeface="Times New Roman"/>
            </a:endParaRPr>
          </a:p>
          <a:p>
            <a:pPr marL="353695" indent="-34163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3695" algn="l"/>
                <a:tab pos="354330" algn="l"/>
              </a:tabLst>
            </a:pPr>
            <a:r>
              <a:rPr sz="2400" spc="-65" dirty="0">
                <a:latin typeface="Times New Roman"/>
                <a:cs typeface="Times New Roman"/>
              </a:rPr>
              <a:t>Déterminer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la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D24717"/>
                </a:solidFill>
                <a:latin typeface="Times New Roman"/>
                <a:cs typeface="Times New Roman"/>
              </a:rPr>
              <a:t>cardinalité</a:t>
            </a:r>
            <a:r>
              <a:rPr sz="2400" spc="-6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chaque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D24717"/>
                </a:solidFill>
                <a:latin typeface="Times New Roman"/>
                <a:cs typeface="Times New Roman"/>
              </a:rPr>
              <a:t>rôle</a:t>
            </a:r>
            <a:r>
              <a:rPr sz="2400" spc="-4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976" y="999744"/>
            <a:ext cx="7717790" cy="1216660"/>
          </a:xfrm>
          <a:prstGeom prst="rect">
            <a:avLst/>
          </a:prstGeom>
          <a:solidFill>
            <a:srgbClr val="E8DEDE"/>
          </a:solidFill>
        </p:spPr>
        <p:txBody>
          <a:bodyPr vert="horz" wrap="square" lIns="0" tIns="3810" rIns="0" bIns="0" rtlCol="0">
            <a:spAutoFit/>
          </a:bodyPr>
          <a:lstStyle/>
          <a:p>
            <a:pPr marL="367030" marR="81280" algn="just">
              <a:lnSpc>
                <a:spcPct val="100000"/>
              </a:lnSpc>
              <a:spcBef>
                <a:spcPts val="30"/>
              </a:spcBef>
            </a:pPr>
            <a:r>
              <a:rPr sz="2400" spc="-110" dirty="0">
                <a:latin typeface="Times New Roman"/>
                <a:cs typeface="Times New Roman"/>
              </a:rPr>
              <a:t>Une </a:t>
            </a:r>
            <a:r>
              <a:rPr sz="2400" spc="-130" dirty="0">
                <a:solidFill>
                  <a:srgbClr val="006FC0"/>
                </a:solidFill>
                <a:latin typeface="Times New Roman"/>
                <a:cs typeface="Times New Roman"/>
              </a:rPr>
              <a:t>association </a:t>
            </a:r>
            <a:r>
              <a:rPr sz="2400" spc="-85" dirty="0">
                <a:latin typeface="Times New Roman"/>
                <a:cs typeface="Times New Roman"/>
              </a:rPr>
              <a:t>est </a:t>
            </a:r>
            <a:r>
              <a:rPr sz="2400" spc="-100" dirty="0">
                <a:latin typeface="Times New Roman"/>
                <a:cs typeface="Times New Roman"/>
              </a:rPr>
              <a:t>une </a:t>
            </a:r>
            <a:r>
              <a:rPr sz="2400" spc="-80" dirty="0">
                <a:latin typeface="Times New Roman"/>
                <a:cs typeface="Times New Roman"/>
              </a:rPr>
              <a:t>représentation </a:t>
            </a:r>
            <a:r>
              <a:rPr sz="2400" spc="-90" dirty="0">
                <a:latin typeface="Times New Roman"/>
                <a:cs typeface="Times New Roman"/>
              </a:rPr>
              <a:t>abstraite </a:t>
            </a:r>
            <a:r>
              <a:rPr sz="2400" spc="-100" dirty="0">
                <a:latin typeface="Times New Roman"/>
                <a:cs typeface="Times New Roman"/>
              </a:rPr>
              <a:t>du </a:t>
            </a:r>
            <a:r>
              <a:rPr sz="2400" spc="-110" dirty="0">
                <a:solidFill>
                  <a:srgbClr val="006FC0"/>
                </a:solidFill>
                <a:latin typeface="Times New Roman"/>
                <a:cs typeface="Times New Roman"/>
              </a:rPr>
              <a:t>lien </a:t>
            </a:r>
            <a:r>
              <a:rPr sz="2400" spc="-95" dirty="0">
                <a:latin typeface="Times New Roman"/>
                <a:cs typeface="Times New Roman"/>
              </a:rPr>
              <a:t>existant 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entre </a:t>
            </a:r>
            <a:r>
              <a:rPr sz="2400" spc="-125" dirty="0">
                <a:latin typeface="Times New Roman"/>
                <a:cs typeface="Times New Roman"/>
              </a:rPr>
              <a:t>les </a:t>
            </a:r>
            <a:r>
              <a:rPr sz="2400" spc="-120" dirty="0">
                <a:latin typeface="Times New Roman"/>
                <a:cs typeface="Times New Roman"/>
              </a:rPr>
              <a:t>instances </a:t>
            </a:r>
            <a:r>
              <a:rPr sz="2400" spc="-130" dirty="0">
                <a:latin typeface="Times New Roman"/>
                <a:cs typeface="Times New Roman"/>
              </a:rPr>
              <a:t>des </a:t>
            </a:r>
            <a:r>
              <a:rPr sz="2400" spc="-55" dirty="0">
                <a:latin typeface="Times New Roman"/>
                <a:cs typeface="Times New Roman"/>
              </a:rPr>
              <a:t>entités, </a:t>
            </a:r>
            <a:r>
              <a:rPr sz="2400" spc="-105" dirty="0">
                <a:latin typeface="Times New Roman"/>
                <a:cs typeface="Times New Roman"/>
              </a:rPr>
              <a:t>lien </a:t>
            </a:r>
            <a:r>
              <a:rPr sz="2400" spc="-100" dirty="0">
                <a:latin typeface="Times New Roman"/>
                <a:cs typeface="Times New Roman"/>
              </a:rPr>
              <a:t>où </a:t>
            </a:r>
            <a:r>
              <a:rPr sz="2400" spc="-130" dirty="0">
                <a:latin typeface="Times New Roman"/>
                <a:cs typeface="Times New Roman"/>
              </a:rPr>
              <a:t>chaque </a:t>
            </a:r>
            <a:r>
              <a:rPr sz="2400" spc="-55" dirty="0">
                <a:latin typeface="Times New Roman"/>
                <a:cs typeface="Times New Roman"/>
              </a:rPr>
              <a:t>entité </a:t>
            </a:r>
            <a:r>
              <a:rPr sz="2400" spc="-110" dirty="0">
                <a:latin typeface="Times New Roman"/>
                <a:cs typeface="Times New Roman"/>
              </a:rPr>
              <a:t>joue </a:t>
            </a:r>
            <a:r>
              <a:rPr sz="2400" spc="-105" dirty="0">
                <a:latin typeface="Times New Roman"/>
                <a:cs typeface="Times New Roman"/>
              </a:rPr>
              <a:t>un </a:t>
            </a:r>
            <a:r>
              <a:rPr sz="2400" spc="-70" dirty="0">
                <a:solidFill>
                  <a:srgbClr val="006FC0"/>
                </a:solidFill>
                <a:latin typeface="Times New Roman"/>
                <a:cs typeface="Times New Roman"/>
              </a:rPr>
              <a:t>rôle </a:t>
            </a:r>
            <a:r>
              <a:rPr sz="24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déterminé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et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pertinent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pour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les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besoins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la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modélisation.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31048"/>
            <a:ext cx="47879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Systèmes de </a:t>
            </a:r>
            <a:r>
              <a:rPr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fichiers</a:t>
            </a:r>
            <a:endParaRPr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576" y="819069"/>
            <a:ext cx="7307580" cy="191579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00" dirty="0">
                <a:latin typeface="Times New Roman"/>
                <a:cs typeface="Times New Roman"/>
              </a:rPr>
              <a:t>Les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35" dirty="0">
                <a:solidFill>
                  <a:srgbClr val="006FC0"/>
                </a:solidFill>
                <a:latin typeface="Times New Roman"/>
                <a:cs typeface="Times New Roman"/>
              </a:rPr>
              <a:t>données</a:t>
            </a:r>
            <a:r>
              <a:rPr sz="26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des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fichiers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sont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006FC0"/>
                </a:solidFill>
                <a:latin typeface="Times New Roman"/>
                <a:cs typeface="Times New Roman"/>
              </a:rPr>
              <a:t>décrites</a:t>
            </a:r>
            <a:r>
              <a:rPr sz="26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75" dirty="0">
                <a:solidFill>
                  <a:srgbClr val="006FC0"/>
                </a:solidFill>
                <a:latin typeface="Times New Roman"/>
                <a:cs typeface="Times New Roman"/>
              </a:rPr>
              <a:t>dans</a:t>
            </a:r>
            <a:r>
              <a:rPr sz="26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006FC0"/>
                </a:solidFill>
                <a:latin typeface="Times New Roman"/>
                <a:cs typeface="Times New Roman"/>
              </a:rPr>
              <a:t>les</a:t>
            </a:r>
            <a:r>
              <a:rPr sz="2600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programmes</a:t>
            </a:r>
            <a:endParaRPr sz="2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56870" algn="l"/>
                <a:tab pos="357505" algn="l"/>
              </a:tabLst>
            </a:pPr>
            <a:r>
              <a:rPr sz="2600" spc="-180" dirty="0">
                <a:latin typeface="Times New Roman"/>
                <a:cs typeface="Times New Roman"/>
              </a:rPr>
              <a:t>Modes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d’accès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(séquentiel,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séquentiel</a:t>
            </a:r>
            <a:r>
              <a:rPr sz="2600" spc="-45" dirty="0">
                <a:latin typeface="Times New Roman"/>
                <a:cs typeface="Times New Roman"/>
              </a:rPr>
              <a:t> indexés,...)</a:t>
            </a:r>
            <a:endParaRPr sz="2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56870" algn="l"/>
                <a:tab pos="357505" algn="l"/>
              </a:tabLst>
            </a:pPr>
            <a:r>
              <a:rPr sz="2600" spc="-100" dirty="0">
                <a:latin typeface="Times New Roman"/>
                <a:cs typeface="Times New Roman"/>
              </a:rPr>
              <a:t>Org</a:t>
            </a:r>
            <a:r>
              <a:rPr sz="2600" spc="-10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4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120" dirty="0">
                <a:latin typeface="Times New Roman"/>
                <a:cs typeface="Times New Roman"/>
              </a:rPr>
              <a:t>ion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p</a:t>
            </a:r>
            <a:r>
              <a:rPr sz="2600" spc="-225" dirty="0">
                <a:latin typeface="Times New Roman"/>
                <a:cs typeface="Times New Roman"/>
              </a:rPr>
              <a:t>h</a:t>
            </a:r>
            <a:r>
              <a:rPr sz="2600" spc="-210" dirty="0">
                <a:latin typeface="Times New Roman"/>
                <a:cs typeface="Times New Roman"/>
              </a:rPr>
              <a:t>ys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50" dirty="0">
                <a:latin typeface="Times New Roman"/>
                <a:cs typeface="Times New Roman"/>
              </a:rPr>
              <a:t>q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55" dirty="0">
                <a:latin typeface="Times New Roman"/>
                <a:cs typeface="Times New Roman"/>
              </a:rPr>
              <a:t>es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donn</a:t>
            </a:r>
            <a:r>
              <a:rPr sz="2600" spc="-135" dirty="0">
                <a:latin typeface="Times New Roman"/>
                <a:cs typeface="Times New Roman"/>
              </a:rPr>
              <a:t>ées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(en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g</a:t>
            </a:r>
            <a:r>
              <a:rPr sz="2600" spc="-14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e</a:t>
            </a:r>
            <a:r>
              <a:rPr sz="2600" spc="-160" dirty="0">
                <a:latin typeface="Times New Roman"/>
                <a:cs typeface="Times New Roman"/>
              </a:rPr>
              <a:t>m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56870" algn="l"/>
                <a:tab pos="357505" algn="l"/>
              </a:tabLst>
            </a:pPr>
            <a:r>
              <a:rPr sz="2600" spc="-225" dirty="0">
                <a:latin typeface="Times New Roman"/>
                <a:cs typeface="Times New Roman"/>
              </a:rPr>
              <a:t>L</a:t>
            </a:r>
            <a:r>
              <a:rPr sz="2600" spc="-200" dirty="0">
                <a:latin typeface="Times New Roman"/>
                <a:cs typeface="Times New Roman"/>
              </a:rPr>
              <a:t>o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20" dirty="0">
                <a:latin typeface="Times New Roman"/>
                <a:cs typeface="Times New Roman"/>
              </a:rPr>
              <a:t>l</a:t>
            </a:r>
            <a:r>
              <a:rPr sz="2600" spc="-114" dirty="0">
                <a:latin typeface="Times New Roman"/>
                <a:cs typeface="Times New Roman"/>
              </a:rPr>
              <a:t>i</a:t>
            </a:r>
            <a:r>
              <a:rPr sz="2600" spc="-195" dirty="0">
                <a:latin typeface="Times New Roman"/>
                <a:cs typeface="Times New Roman"/>
              </a:rPr>
              <a:t>s</a:t>
            </a:r>
            <a:r>
              <a:rPr sz="2600" spc="-250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120" dirty="0">
                <a:latin typeface="Times New Roman"/>
                <a:cs typeface="Times New Roman"/>
              </a:rPr>
              <a:t>ion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55" dirty="0">
                <a:latin typeface="Times New Roman"/>
                <a:cs typeface="Times New Roman"/>
              </a:rPr>
              <a:t>es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fi</a:t>
            </a:r>
            <a:r>
              <a:rPr sz="2600" spc="-145" dirty="0">
                <a:latin typeface="Times New Roman"/>
                <a:cs typeface="Times New Roman"/>
              </a:rPr>
              <a:t>c</a:t>
            </a:r>
            <a:r>
              <a:rPr sz="2600" spc="-100" dirty="0">
                <a:latin typeface="Times New Roman"/>
                <a:cs typeface="Times New Roman"/>
              </a:rPr>
              <a:t>hie</a:t>
            </a:r>
            <a:r>
              <a:rPr sz="2600" spc="-40" dirty="0">
                <a:latin typeface="Times New Roman"/>
                <a:cs typeface="Times New Roman"/>
              </a:rPr>
              <a:t>r</a:t>
            </a:r>
            <a:r>
              <a:rPr sz="2600" spc="-204" dirty="0">
                <a:latin typeface="Times New Roman"/>
                <a:cs typeface="Times New Roman"/>
              </a:rPr>
              <a:t>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sur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4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150" dirty="0">
                <a:latin typeface="Times New Roman"/>
                <a:cs typeface="Times New Roman"/>
              </a:rPr>
              <a:t>q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7259" y="3566680"/>
          <a:ext cx="3527424" cy="1152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5">
                <a:tc rowSpan="4">
                  <a:txBody>
                    <a:bodyPr/>
                    <a:lstStyle/>
                    <a:p>
                      <a:pPr marL="238125">
                        <a:lnSpc>
                          <a:spcPts val="2125"/>
                        </a:lnSpc>
                      </a:pP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Fichier1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B w="28575">
                      <a:solidFill>
                        <a:srgbClr val="D2471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23520">
                        <a:lnSpc>
                          <a:spcPts val="2010"/>
                        </a:lnSpc>
                      </a:pPr>
                      <a:r>
                        <a:rPr sz="20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</a:t>
                      </a:r>
                      <a:r>
                        <a:rPr sz="2000" b="1" spc="-1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fichiers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28575">
                      <a:solidFill>
                        <a:srgbClr val="D24717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37259" y="4862804"/>
          <a:ext cx="3527424" cy="1152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5">
                <a:tc rowSpan="4">
                  <a:txBody>
                    <a:bodyPr/>
                    <a:lstStyle/>
                    <a:p>
                      <a:pPr marL="238125">
                        <a:lnSpc>
                          <a:spcPts val="2130"/>
                        </a:lnSpc>
                      </a:pP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Fichier2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6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B w="28575">
                      <a:solidFill>
                        <a:srgbClr val="D24717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23520">
                        <a:lnSpc>
                          <a:spcPts val="2014"/>
                        </a:lnSpc>
                      </a:pPr>
                      <a:r>
                        <a:rPr sz="2000" b="1" spc="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57175">
                        <a:lnSpc>
                          <a:spcPct val="100000"/>
                        </a:lnSpc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</a:t>
                      </a:r>
                      <a:r>
                        <a:rPr sz="2000" b="1" spc="-1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fichiers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9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28575">
                      <a:solidFill>
                        <a:srgbClr val="D24717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593" y="633247"/>
            <a:ext cx="7812405" cy="13252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spc="-30" dirty="0">
                <a:solidFill>
                  <a:srgbClr val="000000"/>
                </a:solidFill>
              </a:rPr>
              <a:t>Exemples</a:t>
            </a:r>
            <a:r>
              <a:rPr sz="26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09300"/>
              </a:lnSpc>
            </a:pPr>
            <a:r>
              <a:rPr sz="2600" b="0" spc="-245" dirty="0">
                <a:solidFill>
                  <a:srgbClr val="000000"/>
                </a:solidFill>
                <a:latin typeface="Times New Roman"/>
                <a:cs typeface="Times New Roman"/>
              </a:rPr>
              <a:t>L’ACTEUR</a:t>
            </a:r>
            <a:r>
              <a:rPr sz="26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70" dirty="0">
                <a:solidFill>
                  <a:srgbClr val="000000"/>
                </a:solidFill>
                <a:latin typeface="Times New Roman"/>
                <a:cs typeface="Times New Roman"/>
              </a:rPr>
              <a:t>«Athman</a:t>
            </a:r>
            <a:r>
              <a:rPr sz="2600" b="0" spc="-2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Ariouet</a:t>
            </a:r>
            <a:r>
              <a:rPr sz="2600" b="0" spc="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220" dirty="0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sz="2600"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210" dirty="0">
                <a:solidFill>
                  <a:srgbClr val="D24717"/>
                </a:solidFill>
                <a:latin typeface="Times New Roman"/>
                <a:cs typeface="Times New Roman"/>
              </a:rPr>
              <a:t>a</a:t>
            </a:r>
            <a:r>
              <a:rPr sz="2600" b="0" spc="-3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0" spc="-120" dirty="0">
                <a:solidFill>
                  <a:srgbClr val="D24717"/>
                </a:solidFill>
                <a:latin typeface="Times New Roman"/>
                <a:cs typeface="Times New Roman"/>
              </a:rPr>
              <a:t>joué</a:t>
            </a:r>
            <a:r>
              <a:rPr sz="2600" b="0" spc="-4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0" spc="-170" dirty="0">
                <a:solidFill>
                  <a:srgbClr val="000000"/>
                </a:solidFill>
                <a:latin typeface="Times New Roman"/>
                <a:cs typeface="Times New Roman"/>
              </a:rPr>
              <a:t>dans</a:t>
            </a:r>
            <a:r>
              <a:rPr sz="26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le</a:t>
            </a:r>
            <a:r>
              <a:rPr sz="2600"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270" dirty="0">
                <a:solidFill>
                  <a:srgbClr val="000000"/>
                </a:solidFill>
                <a:latin typeface="Times New Roman"/>
                <a:cs typeface="Times New Roman"/>
              </a:rPr>
              <a:t>FILM</a:t>
            </a:r>
            <a:r>
              <a:rPr sz="2600"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345" dirty="0">
                <a:solidFill>
                  <a:srgbClr val="000000"/>
                </a:solidFill>
                <a:latin typeface="Times New Roman"/>
                <a:cs typeface="Times New Roman"/>
              </a:rPr>
              <a:t>“</a:t>
            </a:r>
            <a:r>
              <a:rPr sz="2600"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225" dirty="0">
                <a:solidFill>
                  <a:srgbClr val="000000"/>
                </a:solidFill>
                <a:latin typeface="Times New Roman"/>
                <a:cs typeface="Times New Roman"/>
              </a:rPr>
              <a:t>Bouamama” </a:t>
            </a:r>
            <a:r>
              <a:rPr sz="2600" b="0" spc="-6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465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600"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sz="2600" b="0" spc="-235" dirty="0">
                <a:solidFill>
                  <a:srgbClr val="000000"/>
                </a:solidFill>
                <a:latin typeface="Times New Roman"/>
                <a:cs typeface="Times New Roman"/>
              </a:rPr>
              <a:t>ENSEIGN</a:t>
            </a:r>
            <a:r>
              <a:rPr sz="2600" b="0" spc="-29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b="0" spc="-140" dirty="0">
                <a:solidFill>
                  <a:srgbClr val="000000"/>
                </a:solidFill>
                <a:latin typeface="Times New Roman"/>
                <a:cs typeface="Times New Roman"/>
              </a:rPr>
              <a:t>NT</a:t>
            </a:r>
            <a:r>
              <a:rPr sz="2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220" dirty="0">
                <a:solidFill>
                  <a:srgbClr val="000000"/>
                </a:solidFill>
                <a:latin typeface="Times New Roman"/>
                <a:cs typeface="Times New Roman"/>
              </a:rPr>
              <a:t>«</a:t>
            </a:r>
            <a:r>
              <a:rPr sz="26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225" dirty="0">
                <a:solidFill>
                  <a:srgbClr val="000000"/>
                </a:solidFill>
                <a:latin typeface="Times New Roman"/>
                <a:cs typeface="Times New Roman"/>
              </a:rPr>
              <a:t>Mez</a:t>
            </a:r>
            <a:r>
              <a:rPr sz="2600" b="0" spc="-18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600" b="0" spc="-14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2600" b="0" spc="-14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600" b="0" spc="-220" dirty="0">
                <a:solidFill>
                  <a:srgbClr val="000000"/>
                </a:solidFill>
                <a:latin typeface="Times New Roman"/>
                <a:cs typeface="Times New Roman"/>
              </a:rPr>
              <a:t>»</a:t>
            </a:r>
            <a:r>
              <a:rPr sz="26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225" dirty="0">
                <a:solidFill>
                  <a:srgbClr val="D24717"/>
                </a:solidFill>
                <a:latin typeface="Times New Roman"/>
                <a:cs typeface="Times New Roman"/>
              </a:rPr>
              <a:t>a</a:t>
            </a:r>
            <a:r>
              <a:rPr sz="2600" b="0" spc="-204" dirty="0">
                <a:solidFill>
                  <a:srgbClr val="D24717"/>
                </a:solidFill>
                <a:latin typeface="Times New Roman"/>
                <a:cs typeface="Times New Roman"/>
              </a:rPr>
              <a:t>s</a:t>
            </a:r>
            <a:r>
              <a:rPr sz="2600" b="0" spc="-200" dirty="0">
                <a:solidFill>
                  <a:srgbClr val="D24717"/>
                </a:solidFill>
                <a:latin typeface="Times New Roman"/>
                <a:cs typeface="Times New Roman"/>
              </a:rPr>
              <a:t>s</a:t>
            </a:r>
            <a:r>
              <a:rPr sz="2600" b="0" spc="-130" dirty="0">
                <a:solidFill>
                  <a:srgbClr val="D24717"/>
                </a:solidFill>
                <a:latin typeface="Times New Roman"/>
                <a:cs typeface="Times New Roman"/>
              </a:rPr>
              <a:t>u</a:t>
            </a:r>
            <a:r>
              <a:rPr sz="2600" b="0" spc="-5" dirty="0">
                <a:solidFill>
                  <a:srgbClr val="D24717"/>
                </a:solidFill>
                <a:latin typeface="Times New Roman"/>
                <a:cs typeface="Times New Roman"/>
              </a:rPr>
              <a:t>r</a:t>
            </a:r>
            <a:r>
              <a:rPr sz="2600" b="0" spc="-105" dirty="0">
                <a:solidFill>
                  <a:srgbClr val="D24717"/>
                </a:solidFill>
                <a:latin typeface="Times New Roman"/>
                <a:cs typeface="Times New Roman"/>
              </a:rPr>
              <a:t>e</a:t>
            </a:r>
            <a:r>
              <a:rPr sz="2600" b="0" spc="-2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0" spc="-85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600" b="0" spc="-12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60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600" b="0" spc="-175" dirty="0">
                <a:solidFill>
                  <a:srgbClr val="000000"/>
                </a:solidFill>
                <a:latin typeface="Times New Roman"/>
                <a:cs typeface="Times New Roman"/>
              </a:rPr>
              <a:t>OURS</a:t>
            </a:r>
            <a:r>
              <a:rPr sz="26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220" dirty="0">
                <a:solidFill>
                  <a:srgbClr val="000000"/>
                </a:solidFill>
                <a:latin typeface="Times New Roman"/>
                <a:cs typeface="Times New Roman"/>
              </a:rPr>
              <a:t>«</a:t>
            </a:r>
            <a:r>
              <a:rPr sz="2600" b="0" spc="-2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265" dirty="0">
                <a:solidFill>
                  <a:srgbClr val="000000"/>
                </a:solidFill>
                <a:latin typeface="Times New Roman"/>
                <a:cs typeface="Times New Roman"/>
              </a:rPr>
              <a:t>ASD</a:t>
            </a:r>
            <a:r>
              <a:rPr sz="2600" b="0" spc="-195" dirty="0">
                <a:solidFill>
                  <a:srgbClr val="000000"/>
                </a:solidFill>
                <a:latin typeface="Times New Roman"/>
                <a:cs typeface="Times New Roman"/>
              </a:rPr>
              <a:t>3</a:t>
            </a:r>
            <a:r>
              <a:rPr sz="26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».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7593" y="2403729"/>
            <a:ext cx="737171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238115" algn="l"/>
              </a:tabLst>
            </a:pPr>
            <a:r>
              <a:rPr sz="2600" spc="-145" dirty="0">
                <a:latin typeface="Times New Roman"/>
                <a:cs typeface="Times New Roman"/>
              </a:rPr>
              <a:t>Ath</a:t>
            </a:r>
            <a:r>
              <a:rPr sz="2600" spc="-215" dirty="0">
                <a:latin typeface="Times New Roman"/>
                <a:cs typeface="Times New Roman"/>
              </a:rPr>
              <a:t>m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-225" dirty="0">
                <a:latin typeface="Times New Roman"/>
                <a:cs typeface="Times New Roman"/>
              </a:rPr>
              <a:t> </a:t>
            </a:r>
            <a:r>
              <a:rPr sz="2600" spc="-220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io</a:t>
            </a:r>
            <a:r>
              <a:rPr sz="2600" spc="-160" dirty="0">
                <a:latin typeface="Times New Roman"/>
                <a:cs typeface="Times New Roman"/>
              </a:rPr>
              <a:t>u</a:t>
            </a:r>
            <a:r>
              <a:rPr sz="2600" spc="-35" dirty="0">
                <a:latin typeface="Times New Roman"/>
                <a:cs typeface="Times New Roman"/>
              </a:rPr>
              <a:t>et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: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-465" dirty="0">
                <a:latin typeface="Times New Roman"/>
                <a:cs typeface="Times New Roman"/>
              </a:rPr>
              <a:t>A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85" dirty="0">
                <a:latin typeface="Times New Roman"/>
                <a:cs typeface="Times New Roman"/>
              </a:rPr>
              <a:t>TEUR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305" dirty="0">
                <a:latin typeface="Times New Roman"/>
                <a:cs typeface="Times New Roman"/>
              </a:rPr>
              <a:t>B</a:t>
            </a:r>
            <a:r>
              <a:rPr sz="2600" spc="-245" dirty="0">
                <a:latin typeface="Times New Roman"/>
                <a:cs typeface="Times New Roman"/>
              </a:rPr>
              <a:t>o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60" dirty="0">
                <a:latin typeface="Times New Roman"/>
                <a:cs typeface="Times New Roman"/>
              </a:rPr>
              <a:t>m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60" dirty="0">
                <a:latin typeface="Times New Roman"/>
                <a:cs typeface="Times New Roman"/>
              </a:rPr>
              <a:t>m</a:t>
            </a:r>
            <a:r>
              <a:rPr sz="2600" spc="-215" dirty="0">
                <a:latin typeface="Times New Roman"/>
                <a:cs typeface="Times New Roman"/>
              </a:rPr>
              <a:t>a</a:t>
            </a:r>
            <a:r>
              <a:rPr sz="2600" spc="30" dirty="0">
                <a:latin typeface="Times New Roman"/>
                <a:cs typeface="Times New Roman"/>
              </a:rPr>
              <a:t>: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275" dirty="0">
                <a:latin typeface="Times New Roman"/>
                <a:cs typeface="Times New Roman"/>
              </a:rPr>
              <a:t>F</a:t>
            </a:r>
            <a:r>
              <a:rPr sz="2600" spc="-270" dirty="0">
                <a:latin typeface="Times New Roman"/>
                <a:cs typeface="Times New Roman"/>
              </a:rPr>
              <a:t>ILM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593" y="3269437"/>
            <a:ext cx="744664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500370" algn="l"/>
              </a:tabLst>
            </a:pPr>
            <a:r>
              <a:rPr sz="2600" spc="-325" dirty="0">
                <a:latin typeface="Times New Roman"/>
                <a:cs typeface="Times New Roman"/>
              </a:rPr>
              <a:t>M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65" dirty="0">
                <a:latin typeface="Times New Roman"/>
                <a:cs typeface="Times New Roman"/>
              </a:rPr>
              <a:t>z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05" dirty="0">
                <a:latin typeface="Times New Roman"/>
                <a:cs typeface="Times New Roman"/>
              </a:rPr>
              <a:t>c</a:t>
            </a:r>
            <a:r>
              <a:rPr sz="2600" spc="-175" dirty="0">
                <a:latin typeface="Times New Roman"/>
                <a:cs typeface="Times New Roman"/>
              </a:rPr>
              <a:t>h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265" dirty="0">
                <a:latin typeface="Times New Roman"/>
                <a:cs typeface="Times New Roman"/>
              </a:rPr>
              <a:t>ENSE</a:t>
            </a:r>
            <a:r>
              <a:rPr sz="2600" spc="-204" dirty="0">
                <a:latin typeface="Times New Roman"/>
                <a:cs typeface="Times New Roman"/>
              </a:rPr>
              <a:t>IGN</a:t>
            </a:r>
            <a:r>
              <a:rPr sz="2600" spc="-260" dirty="0">
                <a:latin typeface="Times New Roman"/>
                <a:cs typeface="Times New Roman"/>
              </a:rPr>
              <a:t>A</a:t>
            </a:r>
            <a:r>
              <a:rPr sz="2600" spc="-140" dirty="0">
                <a:latin typeface="Times New Roman"/>
                <a:cs typeface="Times New Roman"/>
              </a:rPr>
              <a:t>NT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280" dirty="0">
                <a:latin typeface="Times New Roman"/>
                <a:cs typeface="Times New Roman"/>
              </a:rPr>
              <a:t>AS</a:t>
            </a:r>
            <a:r>
              <a:rPr sz="2600" spc="-325" dirty="0">
                <a:latin typeface="Times New Roman"/>
                <a:cs typeface="Times New Roman"/>
              </a:rPr>
              <a:t>D</a:t>
            </a:r>
            <a:r>
              <a:rPr sz="2600" spc="-114" dirty="0">
                <a:latin typeface="Times New Roman"/>
                <a:cs typeface="Times New Roman"/>
              </a:rPr>
              <a:t>3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C</a:t>
            </a:r>
            <a:r>
              <a:rPr sz="2600" spc="-175" dirty="0">
                <a:latin typeface="Times New Roman"/>
                <a:cs typeface="Times New Roman"/>
              </a:rPr>
              <a:t>OURS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593" y="5758078"/>
            <a:ext cx="742505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spc="-100" dirty="0">
                <a:solidFill>
                  <a:srgbClr val="001F5F"/>
                </a:solidFill>
                <a:latin typeface="Times New Roman"/>
                <a:cs typeface="Times New Roman"/>
              </a:rPr>
              <a:t>Passer</a:t>
            </a:r>
            <a:r>
              <a:rPr sz="2600" b="1" spc="-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est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une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association </a:t>
            </a:r>
            <a:r>
              <a:rPr sz="2600" spc="-60" dirty="0">
                <a:latin typeface="Times New Roman"/>
                <a:cs typeface="Times New Roman"/>
              </a:rPr>
              <a:t>entre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un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client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et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une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commande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56303" y="2593797"/>
            <a:ext cx="1900555" cy="434340"/>
            <a:chOff x="3956303" y="2593797"/>
            <a:chExt cx="1900555" cy="4343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6303" y="2593797"/>
              <a:ext cx="1900174" cy="4341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00499" y="2699847"/>
              <a:ext cx="1643380" cy="178435"/>
            </a:xfrm>
            <a:custGeom>
              <a:avLst/>
              <a:gdLst/>
              <a:ahLst/>
              <a:cxnLst/>
              <a:rect l="l" t="t" r="r" b="b"/>
              <a:pathLst>
                <a:path w="1643379" h="178435">
                  <a:moveTo>
                    <a:pt x="1487620" y="0"/>
                  </a:moveTo>
                  <a:lnTo>
                    <a:pt x="1480042" y="474"/>
                  </a:lnTo>
                  <a:lnTo>
                    <a:pt x="1473201" y="3782"/>
                  </a:lnTo>
                  <a:lnTo>
                    <a:pt x="1467992" y="9697"/>
                  </a:lnTo>
                  <a:lnTo>
                    <a:pt x="1465405" y="17103"/>
                  </a:lnTo>
                  <a:lnTo>
                    <a:pt x="1465865" y="24651"/>
                  </a:lnTo>
                  <a:lnTo>
                    <a:pt x="1469136" y="31486"/>
                  </a:lnTo>
                  <a:lnTo>
                    <a:pt x="1474977" y="36748"/>
                  </a:lnTo>
                  <a:lnTo>
                    <a:pt x="1530491" y="69190"/>
                  </a:lnTo>
                  <a:lnTo>
                    <a:pt x="1603883" y="69260"/>
                  </a:lnTo>
                  <a:lnTo>
                    <a:pt x="1603883" y="108884"/>
                  </a:lnTo>
                  <a:lnTo>
                    <a:pt x="1530378" y="108884"/>
                  </a:lnTo>
                  <a:lnTo>
                    <a:pt x="1474977" y="141142"/>
                  </a:lnTo>
                  <a:lnTo>
                    <a:pt x="1469060" y="146407"/>
                  </a:lnTo>
                  <a:lnTo>
                    <a:pt x="1465738" y="153255"/>
                  </a:lnTo>
                  <a:lnTo>
                    <a:pt x="1465226" y="160841"/>
                  </a:lnTo>
                  <a:lnTo>
                    <a:pt x="1467739" y="168320"/>
                  </a:lnTo>
                  <a:lnTo>
                    <a:pt x="1473003" y="174164"/>
                  </a:lnTo>
                  <a:lnTo>
                    <a:pt x="1479851" y="177448"/>
                  </a:lnTo>
                  <a:lnTo>
                    <a:pt x="1487437" y="177946"/>
                  </a:lnTo>
                  <a:lnTo>
                    <a:pt x="1494916" y="175432"/>
                  </a:lnTo>
                  <a:lnTo>
                    <a:pt x="1609293" y="108884"/>
                  </a:lnTo>
                  <a:lnTo>
                    <a:pt x="1603883" y="108884"/>
                  </a:lnTo>
                  <a:lnTo>
                    <a:pt x="1609413" y="108814"/>
                  </a:lnTo>
                  <a:lnTo>
                    <a:pt x="1643126" y="89199"/>
                  </a:lnTo>
                  <a:lnTo>
                    <a:pt x="1495044" y="2585"/>
                  </a:lnTo>
                  <a:lnTo>
                    <a:pt x="1487620" y="0"/>
                  </a:lnTo>
                  <a:close/>
                </a:path>
                <a:path w="1643379" h="178435">
                  <a:moveTo>
                    <a:pt x="1564458" y="89041"/>
                  </a:moveTo>
                  <a:lnTo>
                    <a:pt x="1530498" y="108814"/>
                  </a:lnTo>
                  <a:lnTo>
                    <a:pt x="1603883" y="108884"/>
                  </a:lnTo>
                  <a:lnTo>
                    <a:pt x="1603883" y="106217"/>
                  </a:lnTo>
                  <a:lnTo>
                    <a:pt x="1593850" y="106217"/>
                  </a:lnTo>
                  <a:lnTo>
                    <a:pt x="1564458" y="89041"/>
                  </a:lnTo>
                  <a:close/>
                </a:path>
                <a:path w="1643379" h="178435">
                  <a:moveTo>
                    <a:pt x="0" y="67736"/>
                  </a:moveTo>
                  <a:lnTo>
                    <a:pt x="0" y="107360"/>
                  </a:lnTo>
                  <a:lnTo>
                    <a:pt x="1530498" y="108814"/>
                  </a:lnTo>
                  <a:lnTo>
                    <a:pt x="1564458" y="89041"/>
                  </a:lnTo>
                  <a:lnTo>
                    <a:pt x="1530491" y="69190"/>
                  </a:lnTo>
                  <a:lnTo>
                    <a:pt x="0" y="67736"/>
                  </a:lnTo>
                  <a:close/>
                </a:path>
                <a:path w="1643379" h="178435">
                  <a:moveTo>
                    <a:pt x="1593850" y="71927"/>
                  </a:moveTo>
                  <a:lnTo>
                    <a:pt x="1564458" y="89041"/>
                  </a:lnTo>
                  <a:lnTo>
                    <a:pt x="1593850" y="106217"/>
                  </a:lnTo>
                  <a:lnTo>
                    <a:pt x="1593850" y="71927"/>
                  </a:lnTo>
                  <a:close/>
                </a:path>
                <a:path w="1643379" h="178435">
                  <a:moveTo>
                    <a:pt x="1603883" y="71927"/>
                  </a:moveTo>
                  <a:lnTo>
                    <a:pt x="1593850" y="71927"/>
                  </a:lnTo>
                  <a:lnTo>
                    <a:pt x="1593850" y="106217"/>
                  </a:lnTo>
                  <a:lnTo>
                    <a:pt x="1603883" y="106217"/>
                  </a:lnTo>
                  <a:lnTo>
                    <a:pt x="1603883" y="71927"/>
                  </a:lnTo>
                  <a:close/>
                </a:path>
                <a:path w="1643379" h="178435">
                  <a:moveTo>
                    <a:pt x="1530491" y="69190"/>
                  </a:moveTo>
                  <a:lnTo>
                    <a:pt x="1564458" y="89041"/>
                  </a:lnTo>
                  <a:lnTo>
                    <a:pt x="1593850" y="71927"/>
                  </a:lnTo>
                  <a:lnTo>
                    <a:pt x="1603883" y="71927"/>
                  </a:lnTo>
                  <a:lnTo>
                    <a:pt x="1603883" y="69260"/>
                  </a:lnTo>
                  <a:lnTo>
                    <a:pt x="1530491" y="6919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66386" y="2286761"/>
            <a:ext cx="561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4" dirty="0">
                <a:solidFill>
                  <a:srgbClr val="D24717"/>
                </a:solidFill>
                <a:latin typeface="Times New Roman"/>
                <a:cs typeface="Times New Roman"/>
              </a:rPr>
              <a:t>J</a:t>
            </a:r>
            <a:r>
              <a:rPr sz="1800" b="1" spc="80" dirty="0">
                <a:solidFill>
                  <a:srgbClr val="D24717"/>
                </a:solidFill>
                <a:latin typeface="Times New Roman"/>
                <a:cs typeface="Times New Roman"/>
              </a:rPr>
              <a:t>o</a:t>
            </a:r>
            <a:r>
              <a:rPr sz="1800" b="1" spc="-5" dirty="0">
                <a:solidFill>
                  <a:srgbClr val="D24717"/>
                </a:solidFill>
                <a:latin typeface="Times New Roman"/>
                <a:cs typeface="Times New Roman"/>
              </a:rPr>
              <a:t>uer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86200" y="3380181"/>
            <a:ext cx="2202180" cy="434340"/>
            <a:chOff x="3886200" y="3380181"/>
            <a:chExt cx="2202180" cy="43434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6200" y="3380181"/>
              <a:ext cx="2202053" cy="43413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30396" y="3484778"/>
              <a:ext cx="1944370" cy="178435"/>
            </a:xfrm>
            <a:custGeom>
              <a:avLst/>
              <a:gdLst/>
              <a:ahLst/>
              <a:cxnLst/>
              <a:rect l="l" t="t" r="r" b="b"/>
              <a:pathLst>
                <a:path w="1944370" h="178435">
                  <a:moveTo>
                    <a:pt x="1865575" y="89001"/>
                  </a:moveTo>
                  <a:lnTo>
                    <a:pt x="1776094" y="141198"/>
                  </a:lnTo>
                  <a:lnTo>
                    <a:pt x="1770251" y="146462"/>
                  </a:lnTo>
                  <a:lnTo>
                    <a:pt x="1766966" y="153310"/>
                  </a:lnTo>
                  <a:lnTo>
                    <a:pt x="1766468" y="160897"/>
                  </a:lnTo>
                  <a:lnTo>
                    <a:pt x="1768982" y="168376"/>
                  </a:lnTo>
                  <a:lnTo>
                    <a:pt x="1774245" y="174220"/>
                  </a:lnTo>
                  <a:lnTo>
                    <a:pt x="1781079" y="177504"/>
                  </a:lnTo>
                  <a:lnTo>
                    <a:pt x="1788628" y="178002"/>
                  </a:lnTo>
                  <a:lnTo>
                    <a:pt x="1796033" y="175488"/>
                  </a:lnTo>
                  <a:lnTo>
                    <a:pt x="1910292" y="108813"/>
                  </a:lnTo>
                  <a:lnTo>
                    <a:pt x="1905000" y="108813"/>
                  </a:lnTo>
                  <a:lnTo>
                    <a:pt x="1905000" y="106146"/>
                  </a:lnTo>
                  <a:lnTo>
                    <a:pt x="1894966" y="106146"/>
                  </a:lnTo>
                  <a:lnTo>
                    <a:pt x="1865575" y="89001"/>
                  </a:lnTo>
                  <a:close/>
                </a:path>
                <a:path w="1944370" h="178435">
                  <a:moveTo>
                    <a:pt x="1831612" y="69189"/>
                  </a:moveTo>
                  <a:lnTo>
                    <a:pt x="0" y="69189"/>
                  </a:lnTo>
                  <a:lnTo>
                    <a:pt x="0" y="108813"/>
                  </a:lnTo>
                  <a:lnTo>
                    <a:pt x="1831612" y="108813"/>
                  </a:lnTo>
                  <a:lnTo>
                    <a:pt x="1865575" y="89001"/>
                  </a:lnTo>
                  <a:lnTo>
                    <a:pt x="1831612" y="69189"/>
                  </a:lnTo>
                  <a:close/>
                </a:path>
                <a:path w="1944370" h="178435">
                  <a:moveTo>
                    <a:pt x="1910292" y="69189"/>
                  </a:moveTo>
                  <a:lnTo>
                    <a:pt x="1905000" y="69189"/>
                  </a:lnTo>
                  <a:lnTo>
                    <a:pt x="1905000" y="108813"/>
                  </a:lnTo>
                  <a:lnTo>
                    <a:pt x="1910292" y="108813"/>
                  </a:lnTo>
                  <a:lnTo>
                    <a:pt x="1944242" y="89001"/>
                  </a:lnTo>
                  <a:lnTo>
                    <a:pt x="1910292" y="69189"/>
                  </a:lnTo>
                  <a:close/>
                </a:path>
                <a:path w="1944370" h="178435">
                  <a:moveTo>
                    <a:pt x="1894966" y="71856"/>
                  </a:moveTo>
                  <a:lnTo>
                    <a:pt x="1865575" y="89001"/>
                  </a:lnTo>
                  <a:lnTo>
                    <a:pt x="1894966" y="106146"/>
                  </a:lnTo>
                  <a:lnTo>
                    <a:pt x="1894966" y="71856"/>
                  </a:lnTo>
                  <a:close/>
                </a:path>
                <a:path w="1944370" h="178435">
                  <a:moveTo>
                    <a:pt x="1905000" y="71856"/>
                  </a:moveTo>
                  <a:lnTo>
                    <a:pt x="1894966" y="71856"/>
                  </a:lnTo>
                  <a:lnTo>
                    <a:pt x="1894966" y="106146"/>
                  </a:lnTo>
                  <a:lnTo>
                    <a:pt x="1905000" y="106146"/>
                  </a:lnTo>
                  <a:lnTo>
                    <a:pt x="1905000" y="71856"/>
                  </a:lnTo>
                  <a:close/>
                </a:path>
                <a:path w="1944370" h="178435">
                  <a:moveTo>
                    <a:pt x="1788628" y="0"/>
                  </a:moveTo>
                  <a:lnTo>
                    <a:pt x="1781079" y="498"/>
                  </a:lnTo>
                  <a:lnTo>
                    <a:pt x="1774245" y="3782"/>
                  </a:lnTo>
                  <a:lnTo>
                    <a:pt x="1768982" y="9626"/>
                  </a:lnTo>
                  <a:lnTo>
                    <a:pt x="1766468" y="17105"/>
                  </a:lnTo>
                  <a:lnTo>
                    <a:pt x="1766966" y="24691"/>
                  </a:lnTo>
                  <a:lnTo>
                    <a:pt x="1770251" y="31539"/>
                  </a:lnTo>
                  <a:lnTo>
                    <a:pt x="1776094" y="36804"/>
                  </a:lnTo>
                  <a:lnTo>
                    <a:pt x="1865575" y="89001"/>
                  </a:lnTo>
                  <a:lnTo>
                    <a:pt x="1894966" y="71856"/>
                  </a:lnTo>
                  <a:lnTo>
                    <a:pt x="1905000" y="71856"/>
                  </a:lnTo>
                  <a:lnTo>
                    <a:pt x="1905000" y="69189"/>
                  </a:lnTo>
                  <a:lnTo>
                    <a:pt x="1910292" y="69189"/>
                  </a:lnTo>
                  <a:lnTo>
                    <a:pt x="1796033" y="2514"/>
                  </a:lnTo>
                  <a:lnTo>
                    <a:pt x="1788628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95013" y="3215766"/>
            <a:ext cx="762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D24717"/>
                </a:solidFill>
                <a:latin typeface="Times New Roman"/>
                <a:cs typeface="Times New Roman"/>
              </a:rPr>
              <a:t>Assurer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56360" y="4501896"/>
            <a:ext cx="1369060" cy="1079500"/>
          </a:xfrm>
          <a:custGeom>
            <a:avLst/>
            <a:gdLst/>
            <a:ahLst/>
            <a:cxnLst/>
            <a:rect l="l" t="t" r="r" b="b"/>
            <a:pathLst>
              <a:path w="1369060" h="1079500">
                <a:moveTo>
                  <a:pt x="0" y="1078991"/>
                </a:moveTo>
                <a:lnTo>
                  <a:pt x="1368552" y="1078991"/>
                </a:lnTo>
                <a:lnTo>
                  <a:pt x="1368552" y="0"/>
                </a:lnTo>
                <a:lnTo>
                  <a:pt x="0" y="0"/>
                </a:lnTo>
                <a:lnTo>
                  <a:pt x="0" y="1078991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62455" y="4456557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81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Times New Roman"/>
                <a:cs typeface="Times New Roman"/>
              </a:rPr>
              <a:t>Client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29200" y="4501896"/>
            <a:ext cx="1369060" cy="1079500"/>
          </a:xfrm>
          <a:custGeom>
            <a:avLst/>
            <a:gdLst/>
            <a:ahLst/>
            <a:cxnLst/>
            <a:rect l="l" t="t" r="r" b="b"/>
            <a:pathLst>
              <a:path w="1369060" h="1079500">
                <a:moveTo>
                  <a:pt x="0" y="1078991"/>
                </a:moveTo>
                <a:lnTo>
                  <a:pt x="1368552" y="1078991"/>
                </a:lnTo>
                <a:lnTo>
                  <a:pt x="1368552" y="0"/>
                </a:lnTo>
                <a:lnTo>
                  <a:pt x="0" y="0"/>
                </a:lnTo>
                <a:lnTo>
                  <a:pt x="0" y="1078991"/>
                </a:lnTo>
                <a:close/>
              </a:path>
            </a:pathLst>
          </a:custGeom>
          <a:ln w="12191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35296" y="4456557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Times New Roman"/>
                <a:cs typeface="Times New Roman"/>
              </a:rPr>
              <a:t>Commande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94634" y="4495546"/>
            <a:ext cx="1238250" cy="732155"/>
            <a:chOff x="3294634" y="4495546"/>
            <a:chExt cx="1238250" cy="732155"/>
          </a:xfrm>
        </p:grpSpPr>
        <p:sp>
          <p:nvSpPr>
            <p:cNvPr id="19" name="object 19"/>
            <p:cNvSpPr/>
            <p:nvPr/>
          </p:nvSpPr>
          <p:spPr>
            <a:xfrm>
              <a:off x="3300984" y="4501896"/>
              <a:ext cx="1225550" cy="719455"/>
            </a:xfrm>
            <a:custGeom>
              <a:avLst/>
              <a:gdLst/>
              <a:ahLst/>
              <a:cxnLst/>
              <a:rect l="l" t="t" r="r" b="b"/>
              <a:pathLst>
                <a:path w="1225550" h="719454">
                  <a:moveTo>
                    <a:pt x="612648" y="0"/>
                  </a:moveTo>
                  <a:lnTo>
                    <a:pt x="553650" y="1646"/>
                  </a:lnTo>
                  <a:lnTo>
                    <a:pt x="496238" y="6485"/>
                  </a:lnTo>
                  <a:lnTo>
                    <a:pt x="440668" y="14366"/>
                  </a:lnTo>
                  <a:lnTo>
                    <a:pt x="387198" y="25138"/>
                  </a:lnTo>
                  <a:lnTo>
                    <a:pt x="336085" y="38650"/>
                  </a:lnTo>
                  <a:lnTo>
                    <a:pt x="287584" y="54752"/>
                  </a:lnTo>
                  <a:lnTo>
                    <a:pt x="241953" y="73292"/>
                  </a:lnTo>
                  <a:lnTo>
                    <a:pt x="199450" y="94121"/>
                  </a:lnTo>
                  <a:lnTo>
                    <a:pt x="160329" y="117087"/>
                  </a:lnTo>
                  <a:lnTo>
                    <a:pt x="124850" y="142039"/>
                  </a:lnTo>
                  <a:lnTo>
                    <a:pt x="93267" y="168827"/>
                  </a:lnTo>
                  <a:lnTo>
                    <a:pt x="65839" y="197300"/>
                  </a:lnTo>
                  <a:lnTo>
                    <a:pt x="24472" y="258698"/>
                  </a:lnTo>
                  <a:lnTo>
                    <a:pt x="2804" y="325027"/>
                  </a:lnTo>
                  <a:lnTo>
                    <a:pt x="0" y="359663"/>
                  </a:lnTo>
                  <a:lnTo>
                    <a:pt x="2804" y="394300"/>
                  </a:lnTo>
                  <a:lnTo>
                    <a:pt x="24472" y="460629"/>
                  </a:lnTo>
                  <a:lnTo>
                    <a:pt x="65839" y="522027"/>
                  </a:lnTo>
                  <a:lnTo>
                    <a:pt x="93267" y="550500"/>
                  </a:lnTo>
                  <a:lnTo>
                    <a:pt x="124850" y="577288"/>
                  </a:lnTo>
                  <a:lnTo>
                    <a:pt x="160329" y="602240"/>
                  </a:lnTo>
                  <a:lnTo>
                    <a:pt x="199450" y="625206"/>
                  </a:lnTo>
                  <a:lnTo>
                    <a:pt x="241953" y="646035"/>
                  </a:lnTo>
                  <a:lnTo>
                    <a:pt x="287584" y="664575"/>
                  </a:lnTo>
                  <a:lnTo>
                    <a:pt x="336085" y="680677"/>
                  </a:lnTo>
                  <a:lnTo>
                    <a:pt x="387198" y="694189"/>
                  </a:lnTo>
                  <a:lnTo>
                    <a:pt x="440668" y="704961"/>
                  </a:lnTo>
                  <a:lnTo>
                    <a:pt x="496238" y="712842"/>
                  </a:lnTo>
                  <a:lnTo>
                    <a:pt x="553650" y="717681"/>
                  </a:lnTo>
                  <a:lnTo>
                    <a:pt x="612648" y="719327"/>
                  </a:lnTo>
                  <a:lnTo>
                    <a:pt x="671645" y="717681"/>
                  </a:lnTo>
                  <a:lnTo>
                    <a:pt x="729057" y="712842"/>
                  </a:lnTo>
                  <a:lnTo>
                    <a:pt x="784627" y="704961"/>
                  </a:lnTo>
                  <a:lnTo>
                    <a:pt x="838097" y="694189"/>
                  </a:lnTo>
                  <a:lnTo>
                    <a:pt x="889210" y="680677"/>
                  </a:lnTo>
                  <a:lnTo>
                    <a:pt x="937711" y="664575"/>
                  </a:lnTo>
                  <a:lnTo>
                    <a:pt x="983342" y="646035"/>
                  </a:lnTo>
                  <a:lnTo>
                    <a:pt x="1025845" y="625206"/>
                  </a:lnTo>
                  <a:lnTo>
                    <a:pt x="1064966" y="602240"/>
                  </a:lnTo>
                  <a:lnTo>
                    <a:pt x="1100445" y="577288"/>
                  </a:lnTo>
                  <a:lnTo>
                    <a:pt x="1132028" y="550500"/>
                  </a:lnTo>
                  <a:lnTo>
                    <a:pt x="1159456" y="522027"/>
                  </a:lnTo>
                  <a:lnTo>
                    <a:pt x="1200823" y="460629"/>
                  </a:lnTo>
                  <a:lnTo>
                    <a:pt x="1222491" y="394300"/>
                  </a:lnTo>
                  <a:lnTo>
                    <a:pt x="1225295" y="359663"/>
                  </a:lnTo>
                  <a:lnTo>
                    <a:pt x="1222491" y="325027"/>
                  </a:lnTo>
                  <a:lnTo>
                    <a:pt x="1200823" y="258698"/>
                  </a:lnTo>
                  <a:lnTo>
                    <a:pt x="1159456" y="197300"/>
                  </a:lnTo>
                  <a:lnTo>
                    <a:pt x="1132028" y="168827"/>
                  </a:lnTo>
                  <a:lnTo>
                    <a:pt x="1100445" y="142039"/>
                  </a:lnTo>
                  <a:lnTo>
                    <a:pt x="1064966" y="117087"/>
                  </a:lnTo>
                  <a:lnTo>
                    <a:pt x="1025845" y="94121"/>
                  </a:lnTo>
                  <a:lnTo>
                    <a:pt x="983342" y="73292"/>
                  </a:lnTo>
                  <a:lnTo>
                    <a:pt x="937711" y="54752"/>
                  </a:lnTo>
                  <a:lnTo>
                    <a:pt x="889210" y="38650"/>
                  </a:lnTo>
                  <a:lnTo>
                    <a:pt x="838097" y="25138"/>
                  </a:lnTo>
                  <a:lnTo>
                    <a:pt x="784627" y="14366"/>
                  </a:lnTo>
                  <a:lnTo>
                    <a:pt x="729057" y="6485"/>
                  </a:lnTo>
                  <a:lnTo>
                    <a:pt x="671645" y="1646"/>
                  </a:lnTo>
                  <a:lnTo>
                    <a:pt x="612648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00984" y="4501896"/>
              <a:ext cx="1225550" cy="719455"/>
            </a:xfrm>
            <a:custGeom>
              <a:avLst/>
              <a:gdLst/>
              <a:ahLst/>
              <a:cxnLst/>
              <a:rect l="l" t="t" r="r" b="b"/>
              <a:pathLst>
                <a:path w="1225550" h="719454">
                  <a:moveTo>
                    <a:pt x="0" y="359663"/>
                  </a:moveTo>
                  <a:lnTo>
                    <a:pt x="11047" y="291321"/>
                  </a:lnTo>
                  <a:lnTo>
                    <a:pt x="42822" y="227307"/>
                  </a:lnTo>
                  <a:lnTo>
                    <a:pt x="93267" y="168827"/>
                  </a:lnTo>
                  <a:lnTo>
                    <a:pt x="124850" y="142039"/>
                  </a:lnTo>
                  <a:lnTo>
                    <a:pt x="160329" y="117087"/>
                  </a:lnTo>
                  <a:lnTo>
                    <a:pt x="199450" y="94121"/>
                  </a:lnTo>
                  <a:lnTo>
                    <a:pt x="241953" y="73292"/>
                  </a:lnTo>
                  <a:lnTo>
                    <a:pt x="287584" y="54752"/>
                  </a:lnTo>
                  <a:lnTo>
                    <a:pt x="336085" y="38650"/>
                  </a:lnTo>
                  <a:lnTo>
                    <a:pt x="387198" y="25138"/>
                  </a:lnTo>
                  <a:lnTo>
                    <a:pt x="440668" y="14366"/>
                  </a:lnTo>
                  <a:lnTo>
                    <a:pt x="496238" y="6485"/>
                  </a:lnTo>
                  <a:lnTo>
                    <a:pt x="553650" y="1646"/>
                  </a:lnTo>
                  <a:lnTo>
                    <a:pt x="612648" y="0"/>
                  </a:lnTo>
                  <a:lnTo>
                    <a:pt x="671645" y="1646"/>
                  </a:lnTo>
                  <a:lnTo>
                    <a:pt x="729057" y="6485"/>
                  </a:lnTo>
                  <a:lnTo>
                    <a:pt x="784627" y="14366"/>
                  </a:lnTo>
                  <a:lnTo>
                    <a:pt x="838097" y="25138"/>
                  </a:lnTo>
                  <a:lnTo>
                    <a:pt x="889210" y="38650"/>
                  </a:lnTo>
                  <a:lnTo>
                    <a:pt x="937711" y="54752"/>
                  </a:lnTo>
                  <a:lnTo>
                    <a:pt x="983342" y="73292"/>
                  </a:lnTo>
                  <a:lnTo>
                    <a:pt x="1025845" y="94121"/>
                  </a:lnTo>
                  <a:lnTo>
                    <a:pt x="1064966" y="117087"/>
                  </a:lnTo>
                  <a:lnTo>
                    <a:pt x="1100445" y="142039"/>
                  </a:lnTo>
                  <a:lnTo>
                    <a:pt x="1132028" y="168827"/>
                  </a:lnTo>
                  <a:lnTo>
                    <a:pt x="1159456" y="197300"/>
                  </a:lnTo>
                  <a:lnTo>
                    <a:pt x="1200823" y="258698"/>
                  </a:lnTo>
                  <a:lnTo>
                    <a:pt x="1222491" y="325027"/>
                  </a:lnTo>
                  <a:lnTo>
                    <a:pt x="1225295" y="359663"/>
                  </a:lnTo>
                  <a:lnTo>
                    <a:pt x="1222491" y="394300"/>
                  </a:lnTo>
                  <a:lnTo>
                    <a:pt x="1200823" y="460629"/>
                  </a:lnTo>
                  <a:lnTo>
                    <a:pt x="1159456" y="522027"/>
                  </a:lnTo>
                  <a:lnTo>
                    <a:pt x="1132028" y="550500"/>
                  </a:lnTo>
                  <a:lnTo>
                    <a:pt x="1100445" y="577288"/>
                  </a:lnTo>
                  <a:lnTo>
                    <a:pt x="1064966" y="602240"/>
                  </a:lnTo>
                  <a:lnTo>
                    <a:pt x="1025845" y="625206"/>
                  </a:lnTo>
                  <a:lnTo>
                    <a:pt x="983342" y="646035"/>
                  </a:lnTo>
                  <a:lnTo>
                    <a:pt x="937711" y="664575"/>
                  </a:lnTo>
                  <a:lnTo>
                    <a:pt x="889210" y="680677"/>
                  </a:lnTo>
                  <a:lnTo>
                    <a:pt x="838097" y="694189"/>
                  </a:lnTo>
                  <a:lnTo>
                    <a:pt x="784627" y="704961"/>
                  </a:lnTo>
                  <a:lnTo>
                    <a:pt x="729057" y="712842"/>
                  </a:lnTo>
                  <a:lnTo>
                    <a:pt x="671645" y="717681"/>
                  </a:lnTo>
                  <a:lnTo>
                    <a:pt x="612648" y="719327"/>
                  </a:lnTo>
                  <a:lnTo>
                    <a:pt x="553650" y="717681"/>
                  </a:lnTo>
                  <a:lnTo>
                    <a:pt x="496238" y="712842"/>
                  </a:lnTo>
                  <a:lnTo>
                    <a:pt x="440668" y="704961"/>
                  </a:lnTo>
                  <a:lnTo>
                    <a:pt x="387198" y="694189"/>
                  </a:lnTo>
                  <a:lnTo>
                    <a:pt x="336085" y="680677"/>
                  </a:lnTo>
                  <a:lnTo>
                    <a:pt x="287584" y="664575"/>
                  </a:lnTo>
                  <a:lnTo>
                    <a:pt x="241953" y="646035"/>
                  </a:lnTo>
                  <a:lnTo>
                    <a:pt x="199450" y="625206"/>
                  </a:lnTo>
                  <a:lnTo>
                    <a:pt x="160329" y="602240"/>
                  </a:lnTo>
                  <a:lnTo>
                    <a:pt x="124850" y="577288"/>
                  </a:lnTo>
                  <a:lnTo>
                    <a:pt x="93267" y="550500"/>
                  </a:lnTo>
                  <a:lnTo>
                    <a:pt x="65839" y="522027"/>
                  </a:lnTo>
                  <a:lnTo>
                    <a:pt x="24472" y="460629"/>
                  </a:lnTo>
                  <a:lnTo>
                    <a:pt x="2804" y="394300"/>
                  </a:lnTo>
                  <a:lnTo>
                    <a:pt x="0" y="359663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76065" y="4663897"/>
            <a:ext cx="6769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9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20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57883" y="4863084"/>
            <a:ext cx="5041265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1368552" y="0"/>
                </a:moveTo>
                <a:lnTo>
                  <a:pt x="1944624" y="0"/>
                </a:lnTo>
              </a:path>
              <a:path w="5041265">
                <a:moveTo>
                  <a:pt x="3169919" y="0"/>
                </a:moveTo>
                <a:lnTo>
                  <a:pt x="3673982" y="0"/>
                </a:lnTo>
              </a:path>
              <a:path w="5041265">
                <a:moveTo>
                  <a:pt x="0" y="0"/>
                </a:moveTo>
                <a:lnTo>
                  <a:pt x="1368171" y="0"/>
                </a:lnTo>
              </a:path>
              <a:path w="5041265">
                <a:moveTo>
                  <a:pt x="3672840" y="0"/>
                </a:moveTo>
                <a:lnTo>
                  <a:pt x="5041011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63" y="339850"/>
            <a:ext cx="78867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10" dirty="0">
                <a:solidFill>
                  <a:srgbClr val="875049"/>
                </a:solidFill>
              </a:rPr>
              <a:t>Dimension</a:t>
            </a:r>
            <a:r>
              <a:rPr sz="4000" b="1" spc="-65" dirty="0">
                <a:solidFill>
                  <a:srgbClr val="875049"/>
                </a:solidFill>
              </a:rPr>
              <a:t> </a:t>
            </a:r>
            <a:r>
              <a:rPr sz="4000" b="1" spc="-20" dirty="0">
                <a:solidFill>
                  <a:srgbClr val="875049"/>
                </a:solidFill>
              </a:rPr>
              <a:t>d’une</a:t>
            </a:r>
            <a:r>
              <a:rPr sz="4000" b="1" spc="-75" dirty="0">
                <a:solidFill>
                  <a:srgbClr val="875049"/>
                </a:solidFill>
              </a:rPr>
              <a:t> </a:t>
            </a:r>
            <a:r>
              <a:rPr sz="4000" b="1" dirty="0">
                <a:solidFill>
                  <a:srgbClr val="875049"/>
                </a:solidFill>
              </a:rPr>
              <a:t>association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367" y="1447800"/>
            <a:ext cx="8343265" cy="26460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  <a:tabLst>
                <a:tab pos="796290" algn="l"/>
              </a:tabLst>
            </a:pPr>
            <a:r>
              <a:rPr sz="2600" spc="-110" dirty="0">
                <a:latin typeface="Times New Roman"/>
                <a:cs typeface="Times New Roman"/>
              </a:rPr>
              <a:t>C’est	</a:t>
            </a:r>
            <a:r>
              <a:rPr sz="2600" spc="-105" dirty="0">
                <a:latin typeface="Times New Roman"/>
                <a:cs typeface="Times New Roman"/>
              </a:rPr>
              <a:t>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nombre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d’entités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participant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à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l’association.</a:t>
            </a:r>
            <a:endParaRPr sz="2600" dirty="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63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  <a:tab pos="287655" algn="l"/>
                <a:tab pos="893444" algn="l"/>
              </a:tabLst>
            </a:pPr>
            <a:r>
              <a:rPr sz="2400" spc="-110" dirty="0">
                <a:latin typeface="Times New Roman"/>
                <a:cs typeface="Times New Roman"/>
              </a:rPr>
              <a:t>Une	</a:t>
            </a:r>
            <a:r>
              <a:rPr sz="2400" spc="-130" dirty="0">
                <a:latin typeface="Times New Roman"/>
                <a:cs typeface="Times New Roman"/>
              </a:rPr>
              <a:t>association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entre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deux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entités </a:t>
            </a:r>
            <a:r>
              <a:rPr sz="2400" spc="-85" dirty="0">
                <a:latin typeface="Times New Roman"/>
                <a:cs typeface="Times New Roman"/>
              </a:rPr>
              <a:t>est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appelée </a:t>
            </a:r>
            <a:r>
              <a:rPr sz="2400" spc="-130" dirty="0">
                <a:solidFill>
                  <a:srgbClr val="6F2F9F"/>
                </a:solidFill>
                <a:latin typeface="Times New Roman"/>
                <a:cs typeface="Times New Roman"/>
              </a:rPr>
              <a:t>association</a:t>
            </a:r>
            <a:r>
              <a:rPr sz="2400" spc="-85" dirty="0">
                <a:solidFill>
                  <a:srgbClr val="6F2F9F"/>
                </a:solidFill>
                <a:latin typeface="Times New Roman"/>
                <a:cs typeface="Times New Roman"/>
              </a:rPr>
              <a:t> binaire.</a:t>
            </a:r>
            <a:endParaRPr sz="2400" dirty="0">
              <a:latin typeface="Times New Roman"/>
              <a:cs typeface="Times New Roman"/>
            </a:endParaRPr>
          </a:p>
          <a:p>
            <a:pPr marL="354330" indent="-34226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3695" algn="l"/>
                <a:tab pos="354965" algn="l"/>
              </a:tabLst>
            </a:pPr>
            <a:r>
              <a:rPr sz="2400" spc="-110" dirty="0">
                <a:latin typeface="Times New Roman"/>
                <a:cs typeface="Times New Roman"/>
              </a:rPr>
              <a:t>Une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association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entre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trois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entités </a:t>
            </a:r>
            <a:r>
              <a:rPr sz="2400" spc="-80" dirty="0">
                <a:latin typeface="Times New Roman"/>
                <a:cs typeface="Times New Roman"/>
              </a:rPr>
              <a:t>est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appelée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30" dirty="0">
                <a:solidFill>
                  <a:srgbClr val="6F2F9F"/>
                </a:solidFill>
                <a:latin typeface="Times New Roman"/>
                <a:cs typeface="Times New Roman"/>
              </a:rPr>
              <a:t>association</a:t>
            </a:r>
            <a:r>
              <a:rPr sz="2400" spc="-1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6F2F9F"/>
                </a:solidFill>
                <a:latin typeface="Times New Roman"/>
                <a:cs typeface="Times New Roman"/>
              </a:rPr>
              <a:t>ternaire.</a:t>
            </a:r>
            <a:endParaRPr sz="2400" dirty="0">
              <a:latin typeface="Times New Roman"/>
              <a:cs typeface="Times New Roman"/>
            </a:endParaRPr>
          </a:p>
          <a:p>
            <a:pPr marL="354330" indent="-34226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3695" algn="l"/>
                <a:tab pos="354965" algn="l"/>
                <a:tab pos="5137785" algn="l"/>
              </a:tabLst>
            </a:pPr>
            <a:r>
              <a:rPr sz="2400" spc="-135" dirty="0">
                <a:latin typeface="Times New Roman"/>
                <a:cs typeface="Times New Roman"/>
              </a:rPr>
              <a:t>U</a:t>
            </a:r>
            <a:r>
              <a:rPr sz="2400" spc="-100" dirty="0">
                <a:latin typeface="Times New Roman"/>
                <a:cs typeface="Times New Roman"/>
              </a:rPr>
              <a:t>ne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as</a:t>
            </a:r>
            <a:r>
              <a:rPr sz="2400" spc="-200" dirty="0">
                <a:latin typeface="Times New Roman"/>
                <a:cs typeface="Times New Roman"/>
              </a:rPr>
              <a:t>s</a:t>
            </a:r>
            <a:r>
              <a:rPr sz="2400" spc="-135" dirty="0">
                <a:latin typeface="Times New Roman"/>
                <a:cs typeface="Times New Roman"/>
              </a:rPr>
              <a:t>oci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nt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e</a:t>
            </a:r>
            <a:r>
              <a:rPr sz="2400" spc="-50" dirty="0">
                <a:latin typeface="Times New Roman"/>
                <a:cs typeface="Times New Roman"/>
              </a:rPr>
              <a:t>ntité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st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85" dirty="0">
                <a:latin typeface="Times New Roman"/>
                <a:cs typeface="Times New Roman"/>
              </a:rPr>
              <a:t>a</a:t>
            </a:r>
            <a:r>
              <a:rPr sz="2400" spc="-105" dirty="0">
                <a:latin typeface="Times New Roman"/>
                <a:cs typeface="Times New Roman"/>
              </a:rPr>
              <a:t>p</a:t>
            </a:r>
            <a:r>
              <a:rPr sz="2400" spc="-100" dirty="0">
                <a:latin typeface="Times New Roman"/>
                <a:cs typeface="Times New Roman"/>
              </a:rPr>
              <a:t>p</a:t>
            </a:r>
            <a:r>
              <a:rPr sz="2400" spc="-90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110" dirty="0">
                <a:latin typeface="Times New Roman"/>
                <a:cs typeface="Times New Roman"/>
              </a:rPr>
              <a:t>é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85" dirty="0">
                <a:solidFill>
                  <a:srgbClr val="6F2F9F"/>
                </a:solidFill>
                <a:latin typeface="Times New Roman"/>
                <a:cs typeface="Times New Roman"/>
              </a:rPr>
              <a:t>as</a:t>
            </a:r>
            <a:r>
              <a:rPr sz="2400" spc="-200" dirty="0">
                <a:solidFill>
                  <a:srgbClr val="6F2F9F"/>
                </a:solidFill>
                <a:latin typeface="Times New Roman"/>
                <a:cs typeface="Times New Roman"/>
              </a:rPr>
              <a:t>s</a:t>
            </a:r>
            <a:r>
              <a:rPr sz="2400" spc="-135" dirty="0">
                <a:solidFill>
                  <a:srgbClr val="6F2F9F"/>
                </a:solidFill>
                <a:latin typeface="Times New Roman"/>
                <a:cs typeface="Times New Roman"/>
              </a:rPr>
              <a:t>oci</a:t>
            </a:r>
            <a:r>
              <a:rPr sz="2400" spc="-170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sz="2400" spc="-75" dirty="0">
                <a:solidFill>
                  <a:srgbClr val="6F2F9F"/>
                </a:solidFill>
                <a:latin typeface="Times New Roman"/>
                <a:cs typeface="Times New Roman"/>
              </a:rPr>
              <a:t>tion</a:t>
            </a:r>
            <a:r>
              <a:rPr sz="2400" spc="-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6F2F9F"/>
                </a:solidFill>
                <a:latin typeface="Times New Roman"/>
                <a:cs typeface="Times New Roman"/>
              </a:rPr>
              <a:t>n</a:t>
            </a:r>
            <a:r>
              <a:rPr sz="2400" spc="-60" dirty="0">
                <a:solidFill>
                  <a:srgbClr val="6F2F9F"/>
                </a:solidFill>
                <a:latin typeface="Times New Roman"/>
                <a:cs typeface="Times New Roman"/>
              </a:rPr>
              <a:t>-</a:t>
            </a:r>
            <a:r>
              <a:rPr sz="2400" spc="-185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sz="2400" spc="-45" dirty="0">
                <a:solidFill>
                  <a:srgbClr val="6F2F9F"/>
                </a:solidFill>
                <a:latin typeface="Times New Roman"/>
                <a:cs typeface="Times New Roman"/>
              </a:rPr>
              <a:t>i</a:t>
            </a:r>
            <a:r>
              <a:rPr sz="2400" spc="-85" dirty="0">
                <a:solidFill>
                  <a:srgbClr val="6F2F9F"/>
                </a:solidFill>
                <a:latin typeface="Times New Roman"/>
                <a:cs typeface="Times New Roman"/>
              </a:rPr>
              <a:t>r</a:t>
            </a:r>
            <a:r>
              <a:rPr sz="2400" spc="-135" dirty="0">
                <a:solidFill>
                  <a:srgbClr val="6F2F9F"/>
                </a:solidFill>
                <a:latin typeface="Times New Roman"/>
                <a:cs typeface="Times New Roman"/>
              </a:rPr>
              <a:t>e</a:t>
            </a:r>
            <a:r>
              <a:rPr sz="2400" spc="100" dirty="0">
                <a:solidFill>
                  <a:srgbClr val="6F2F9F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287020" algn="l"/>
                <a:tab pos="287655" algn="l"/>
                <a:tab pos="918210" algn="l"/>
                <a:tab pos="2256790" algn="l"/>
                <a:tab pos="3049270" algn="l"/>
                <a:tab pos="3848100" algn="l"/>
                <a:tab pos="4347845" algn="l"/>
                <a:tab pos="5687060" algn="l"/>
                <a:tab pos="6156325" algn="l"/>
                <a:tab pos="7153275" algn="l"/>
              </a:tabLst>
            </a:pPr>
            <a:r>
              <a:rPr sz="2400" spc="-140" dirty="0">
                <a:latin typeface="Times New Roman"/>
                <a:cs typeface="Times New Roman"/>
              </a:rPr>
              <a:t>U</a:t>
            </a:r>
            <a:r>
              <a:rPr sz="2400" spc="-90" dirty="0">
                <a:latin typeface="Times New Roman"/>
                <a:cs typeface="Times New Roman"/>
              </a:rPr>
              <a:t>n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85" dirty="0">
                <a:latin typeface="Times New Roman"/>
                <a:cs typeface="Times New Roman"/>
              </a:rPr>
              <a:t>a</a:t>
            </a:r>
            <a:r>
              <a:rPr sz="2400" spc="-195" dirty="0">
                <a:latin typeface="Times New Roman"/>
                <a:cs typeface="Times New Roman"/>
              </a:rPr>
              <a:t>ss</a:t>
            </a:r>
            <a:r>
              <a:rPr sz="2400" spc="-130" dirty="0">
                <a:latin typeface="Times New Roman"/>
                <a:cs typeface="Times New Roman"/>
              </a:rPr>
              <a:t>o</a:t>
            </a:r>
            <a:r>
              <a:rPr sz="2400" spc="-125" dirty="0">
                <a:latin typeface="Times New Roman"/>
                <a:cs typeface="Times New Roman"/>
              </a:rPr>
              <a:t>c</a:t>
            </a:r>
            <a:r>
              <a:rPr sz="2400" spc="-120" dirty="0">
                <a:latin typeface="Times New Roman"/>
                <a:cs typeface="Times New Roman"/>
              </a:rPr>
              <a:t>i</a:t>
            </a:r>
            <a:r>
              <a:rPr sz="2400" spc="-204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tion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0" dirty="0">
                <a:latin typeface="Times New Roman"/>
                <a:cs typeface="Times New Roman"/>
              </a:rPr>
              <a:t>d’u</a:t>
            </a:r>
            <a:r>
              <a:rPr sz="2400" spc="-130" dirty="0">
                <a:latin typeface="Times New Roman"/>
                <a:cs typeface="Times New Roman"/>
              </a:rPr>
              <a:t>n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90" dirty="0">
                <a:latin typeface="Times New Roman"/>
                <a:cs typeface="Times New Roman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n</a:t>
            </a:r>
            <a:r>
              <a:rPr sz="2400" spc="-55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ité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95" dirty="0">
                <a:latin typeface="Times New Roman"/>
                <a:cs typeface="Times New Roman"/>
              </a:rPr>
              <a:t>s</a:t>
            </a:r>
            <a:r>
              <a:rPr sz="2400" spc="-40" dirty="0">
                <a:latin typeface="Times New Roman"/>
                <a:cs typeface="Times New Roman"/>
              </a:rPr>
              <a:t>ur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90" dirty="0">
                <a:latin typeface="Times New Roman"/>
                <a:cs typeface="Times New Roman"/>
              </a:rPr>
              <a:t>e</a:t>
            </a:r>
            <a:r>
              <a:rPr sz="2400" spc="-80" dirty="0">
                <a:latin typeface="Times New Roman"/>
                <a:cs typeface="Times New Roman"/>
              </a:rPr>
              <a:t>ll</a:t>
            </a:r>
            <a:r>
              <a:rPr sz="2400" spc="-110" dirty="0">
                <a:latin typeface="Times New Roman"/>
                <a:cs typeface="Times New Roman"/>
              </a:rPr>
              <a:t>e</a:t>
            </a:r>
            <a:r>
              <a:rPr sz="2400" spc="-60" dirty="0">
                <a:latin typeface="Times New Roman"/>
                <a:cs typeface="Times New Roman"/>
              </a:rPr>
              <a:t>-</a:t>
            </a:r>
            <a:r>
              <a:rPr sz="2400" spc="-155" dirty="0">
                <a:latin typeface="Times New Roman"/>
                <a:cs typeface="Times New Roman"/>
              </a:rPr>
              <a:t>m</a:t>
            </a:r>
            <a:r>
              <a:rPr sz="2400" spc="-100" dirty="0">
                <a:latin typeface="Times New Roman"/>
                <a:cs typeface="Times New Roman"/>
              </a:rPr>
              <a:t>ê</a:t>
            </a:r>
            <a:r>
              <a:rPr sz="2400" spc="-155" dirty="0">
                <a:latin typeface="Times New Roman"/>
                <a:cs typeface="Times New Roman"/>
              </a:rPr>
              <a:t>m</a:t>
            </a:r>
            <a:r>
              <a:rPr sz="2400" spc="-8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90" dirty="0">
                <a:latin typeface="Times New Roman"/>
                <a:cs typeface="Times New Roman"/>
              </a:rPr>
              <a:t>e</a:t>
            </a:r>
            <a:r>
              <a:rPr sz="2400" spc="-195" dirty="0">
                <a:latin typeface="Times New Roman"/>
                <a:cs typeface="Times New Roman"/>
              </a:rPr>
              <a:t>s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85" dirty="0">
                <a:latin typeface="Times New Roman"/>
                <a:cs typeface="Times New Roman"/>
              </a:rPr>
              <a:t>a</a:t>
            </a:r>
            <a:r>
              <a:rPr sz="2400" spc="-120" dirty="0">
                <a:latin typeface="Times New Roman"/>
                <a:cs typeface="Times New Roman"/>
              </a:rPr>
              <a:t>p</a:t>
            </a:r>
            <a:r>
              <a:rPr sz="2400" spc="-105" dirty="0">
                <a:latin typeface="Times New Roman"/>
                <a:cs typeface="Times New Roman"/>
              </a:rPr>
              <a:t>p</a:t>
            </a:r>
            <a:r>
              <a:rPr sz="2400" spc="-85" dirty="0">
                <a:latin typeface="Times New Roman"/>
                <a:cs typeface="Times New Roman"/>
              </a:rPr>
              <a:t>e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114" dirty="0">
                <a:latin typeface="Times New Roman"/>
                <a:cs typeface="Times New Roman"/>
              </a:rPr>
              <a:t>é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85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sz="2400" spc="-195" dirty="0">
                <a:solidFill>
                  <a:srgbClr val="6F2F9F"/>
                </a:solidFill>
                <a:latin typeface="Times New Roman"/>
                <a:cs typeface="Times New Roman"/>
              </a:rPr>
              <a:t>ss</a:t>
            </a:r>
            <a:r>
              <a:rPr sz="2400" spc="-135" dirty="0">
                <a:solidFill>
                  <a:srgbClr val="6F2F9F"/>
                </a:solidFill>
                <a:latin typeface="Times New Roman"/>
                <a:cs typeface="Times New Roman"/>
              </a:rPr>
              <a:t>oci</a:t>
            </a:r>
            <a:r>
              <a:rPr sz="2400" spc="-170" dirty="0">
                <a:solidFill>
                  <a:srgbClr val="6F2F9F"/>
                </a:solidFill>
                <a:latin typeface="Times New Roman"/>
                <a:cs typeface="Times New Roman"/>
              </a:rPr>
              <a:t>a</a:t>
            </a:r>
            <a:r>
              <a:rPr sz="2400" spc="-75" dirty="0">
                <a:solidFill>
                  <a:srgbClr val="6F2F9F"/>
                </a:solidFill>
                <a:latin typeface="Times New Roman"/>
                <a:cs typeface="Times New Roman"/>
              </a:rPr>
              <a:t>tion</a:t>
            </a:r>
            <a:endParaRPr sz="2400" dirty="0">
              <a:latin typeface="Times New Roman"/>
              <a:cs typeface="Times New Roman"/>
            </a:endParaRPr>
          </a:p>
          <a:p>
            <a:pPr marL="287020">
              <a:lnSpc>
                <a:spcPct val="100000"/>
              </a:lnSpc>
            </a:pPr>
            <a:r>
              <a:rPr sz="2400" spc="-95" dirty="0">
                <a:solidFill>
                  <a:srgbClr val="6F2F9F"/>
                </a:solidFill>
                <a:latin typeface="Times New Roman"/>
                <a:cs typeface="Times New Roman"/>
              </a:rPr>
              <a:t>réflexive.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544" y="377698"/>
            <a:ext cx="18237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60" dirty="0">
                <a:latin typeface="Arial"/>
                <a:cs typeface="Arial"/>
              </a:rPr>
              <a:t>Cardinalités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5546547"/>
            <a:ext cx="7188200" cy="706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4090"/>
              <a:buFont typeface="Wingdings"/>
              <a:buChar char=""/>
              <a:tabLst>
                <a:tab pos="287020" algn="l"/>
              </a:tabLst>
            </a:pPr>
            <a:r>
              <a:rPr sz="2200" spc="-100" dirty="0">
                <a:latin typeface="Times New Roman"/>
                <a:cs typeface="Times New Roman"/>
              </a:rPr>
              <a:t>Une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personne</a:t>
            </a:r>
            <a:r>
              <a:rPr sz="2200" spc="-60" dirty="0">
                <a:latin typeface="Times New Roman"/>
                <a:cs typeface="Times New Roman"/>
              </a:rPr>
              <a:t> peut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90" dirty="0">
                <a:solidFill>
                  <a:srgbClr val="006FC0"/>
                </a:solidFill>
                <a:latin typeface="Times New Roman"/>
                <a:cs typeface="Times New Roman"/>
              </a:rPr>
              <a:t>ne</a:t>
            </a:r>
            <a:r>
              <a:rPr sz="2200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145" dirty="0">
                <a:solidFill>
                  <a:srgbClr val="006FC0"/>
                </a:solidFill>
                <a:latin typeface="Times New Roman"/>
                <a:cs typeface="Times New Roman"/>
              </a:rPr>
              <a:t>pas</a:t>
            </a:r>
            <a:r>
              <a:rPr sz="22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130" dirty="0">
                <a:solidFill>
                  <a:srgbClr val="006FC0"/>
                </a:solidFill>
                <a:latin typeface="Times New Roman"/>
                <a:cs typeface="Times New Roman"/>
              </a:rPr>
              <a:t>avoir</a:t>
            </a:r>
            <a:r>
              <a:rPr sz="22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de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voiture,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en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avoir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60" dirty="0">
                <a:solidFill>
                  <a:srgbClr val="006FC0"/>
                </a:solidFill>
                <a:latin typeface="Times New Roman"/>
                <a:cs typeface="Times New Roman"/>
              </a:rPr>
              <a:t>une,</a:t>
            </a:r>
            <a:r>
              <a:rPr sz="2200" spc="-1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006FC0"/>
                </a:solidFill>
                <a:latin typeface="Times New Roman"/>
                <a:cs typeface="Times New Roman"/>
              </a:rPr>
              <a:t>deux,</a:t>
            </a:r>
            <a:r>
              <a:rPr sz="2200" spc="-1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95" dirty="0">
                <a:solidFill>
                  <a:srgbClr val="006FC0"/>
                </a:solidFill>
                <a:latin typeface="Times New Roman"/>
                <a:cs typeface="Times New Roman"/>
              </a:rPr>
              <a:t>...,</a:t>
            </a:r>
            <a:r>
              <a:rPr sz="2200" spc="-1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9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endParaRPr sz="22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75"/>
              </a:spcBef>
              <a:buClr>
                <a:srgbClr val="D24717"/>
              </a:buClr>
              <a:buSzPct val="84090"/>
              <a:buFont typeface="Wingdings"/>
              <a:buChar char=""/>
              <a:tabLst>
                <a:tab pos="287020" algn="l"/>
              </a:tabLst>
            </a:pPr>
            <a:r>
              <a:rPr sz="2200" spc="-100" dirty="0">
                <a:latin typeface="Times New Roman"/>
                <a:cs typeface="Times New Roman"/>
              </a:rPr>
              <a:t>Une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voiture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70" dirty="0">
                <a:latin typeface="Times New Roman"/>
                <a:cs typeface="Times New Roman"/>
              </a:rPr>
              <a:t>à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95" dirty="0">
                <a:solidFill>
                  <a:srgbClr val="006FC0"/>
                </a:solidFill>
                <a:latin typeface="Times New Roman"/>
                <a:cs typeface="Times New Roman"/>
              </a:rPr>
              <a:t>un</a:t>
            </a:r>
            <a:r>
              <a:rPr sz="22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30" dirty="0">
                <a:solidFill>
                  <a:srgbClr val="006FC0"/>
                </a:solidFill>
                <a:latin typeface="Times New Roman"/>
                <a:cs typeface="Times New Roman"/>
              </a:rPr>
              <a:t>et</a:t>
            </a:r>
            <a:r>
              <a:rPr sz="22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95" dirty="0">
                <a:solidFill>
                  <a:srgbClr val="006FC0"/>
                </a:solidFill>
                <a:latin typeface="Times New Roman"/>
                <a:cs typeface="Times New Roman"/>
              </a:rPr>
              <a:t>un</a:t>
            </a:r>
            <a:r>
              <a:rPr sz="22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110" dirty="0">
                <a:solidFill>
                  <a:srgbClr val="006FC0"/>
                </a:solidFill>
                <a:latin typeface="Times New Roman"/>
                <a:cs typeface="Times New Roman"/>
              </a:rPr>
              <a:t>seul</a:t>
            </a:r>
            <a:r>
              <a:rPr sz="2200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propriétaire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66032" y="4501896"/>
            <a:ext cx="1350645" cy="542925"/>
            <a:chOff x="4066032" y="4501896"/>
            <a:chExt cx="1350645" cy="542925"/>
          </a:xfrm>
        </p:grpSpPr>
        <p:sp>
          <p:nvSpPr>
            <p:cNvPr id="5" name="object 5"/>
            <p:cNvSpPr/>
            <p:nvPr/>
          </p:nvSpPr>
          <p:spPr>
            <a:xfrm>
              <a:off x="4072128" y="4507992"/>
              <a:ext cx="1338580" cy="530860"/>
            </a:xfrm>
            <a:custGeom>
              <a:avLst/>
              <a:gdLst/>
              <a:ahLst/>
              <a:cxnLst/>
              <a:rect l="l" t="t" r="r" b="b"/>
              <a:pathLst>
                <a:path w="1338579" h="530860">
                  <a:moveTo>
                    <a:pt x="669036" y="0"/>
                  </a:moveTo>
                  <a:lnTo>
                    <a:pt x="600640" y="1369"/>
                  </a:lnTo>
                  <a:lnTo>
                    <a:pt x="534217" y="5388"/>
                  </a:lnTo>
                  <a:lnTo>
                    <a:pt x="470105" y="11923"/>
                  </a:lnTo>
                  <a:lnTo>
                    <a:pt x="408640" y="20841"/>
                  </a:lnTo>
                  <a:lnTo>
                    <a:pt x="350158" y="32009"/>
                  </a:lnTo>
                  <a:lnTo>
                    <a:pt x="294995" y="45293"/>
                  </a:lnTo>
                  <a:lnTo>
                    <a:pt x="243489" y="60560"/>
                  </a:lnTo>
                  <a:lnTo>
                    <a:pt x="195976" y="77676"/>
                  </a:lnTo>
                  <a:lnTo>
                    <a:pt x="152793" y="96508"/>
                  </a:lnTo>
                  <a:lnTo>
                    <a:pt x="114275" y="116923"/>
                  </a:lnTo>
                  <a:lnTo>
                    <a:pt x="80760" y="138786"/>
                  </a:lnTo>
                  <a:lnTo>
                    <a:pt x="30083" y="186328"/>
                  </a:lnTo>
                  <a:lnTo>
                    <a:pt x="3454" y="238066"/>
                  </a:lnTo>
                  <a:lnTo>
                    <a:pt x="0" y="265175"/>
                  </a:lnTo>
                  <a:lnTo>
                    <a:pt x="3454" y="292285"/>
                  </a:lnTo>
                  <a:lnTo>
                    <a:pt x="30083" y="344023"/>
                  </a:lnTo>
                  <a:lnTo>
                    <a:pt x="80760" y="391565"/>
                  </a:lnTo>
                  <a:lnTo>
                    <a:pt x="114275" y="413428"/>
                  </a:lnTo>
                  <a:lnTo>
                    <a:pt x="152793" y="433843"/>
                  </a:lnTo>
                  <a:lnTo>
                    <a:pt x="195976" y="452675"/>
                  </a:lnTo>
                  <a:lnTo>
                    <a:pt x="243489" y="469791"/>
                  </a:lnTo>
                  <a:lnTo>
                    <a:pt x="294995" y="485058"/>
                  </a:lnTo>
                  <a:lnTo>
                    <a:pt x="350158" y="498342"/>
                  </a:lnTo>
                  <a:lnTo>
                    <a:pt x="408640" y="509510"/>
                  </a:lnTo>
                  <a:lnTo>
                    <a:pt x="470105" y="518428"/>
                  </a:lnTo>
                  <a:lnTo>
                    <a:pt x="534217" y="524963"/>
                  </a:lnTo>
                  <a:lnTo>
                    <a:pt x="600640" y="528982"/>
                  </a:lnTo>
                  <a:lnTo>
                    <a:pt x="669036" y="530351"/>
                  </a:lnTo>
                  <a:lnTo>
                    <a:pt x="737431" y="528982"/>
                  </a:lnTo>
                  <a:lnTo>
                    <a:pt x="803854" y="524963"/>
                  </a:lnTo>
                  <a:lnTo>
                    <a:pt x="867966" y="518428"/>
                  </a:lnTo>
                  <a:lnTo>
                    <a:pt x="929431" y="509510"/>
                  </a:lnTo>
                  <a:lnTo>
                    <a:pt x="987913" y="498342"/>
                  </a:lnTo>
                  <a:lnTo>
                    <a:pt x="1043076" y="485058"/>
                  </a:lnTo>
                  <a:lnTo>
                    <a:pt x="1094582" y="469791"/>
                  </a:lnTo>
                  <a:lnTo>
                    <a:pt x="1142095" y="452675"/>
                  </a:lnTo>
                  <a:lnTo>
                    <a:pt x="1185278" y="433843"/>
                  </a:lnTo>
                  <a:lnTo>
                    <a:pt x="1223796" y="413428"/>
                  </a:lnTo>
                  <a:lnTo>
                    <a:pt x="1257311" y="391565"/>
                  </a:lnTo>
                  <a:lnTo>
                    <a:pt x="1307988" y="344023"/>
                  </a:lnTo>
                  <a:lnTo>
                    <a:pt x="1334617" y="292285"/>
                  </a:lnTo>
                  <a:lnTo>
                    <a:pt x="1338072" y="265175"/>
                  </a:lnTo>
                  <a:lnTo>
                    <a:pt x="1334617" y="238066"/>
                  </a:lnTo>
                  <a:lnTo>
                    <a:pt x="1307988" y="186328"/>
                  </a:lnTo>
                  <a:lnTo>
                    <a:pt x="1257311" y="138786"/>
                  </a:lnTo>
                  <a:lnTo>
                    <a:pt x="1223796" y="116923"/>
                  </a:lnTo>
                  <a:lnTo>
                    <a:pt x="1185278" y="96508"/>
                  </a:lnTo>
                  <a:lnTo>
                    <a:pt x="1142095" y="77676"/>
                  </a:lnTo>
                  <a:lnTo>
                    <a:pt x="1094582" y="60560"/>
                  </a:lnTo>
                  <a:lnTo>
                    <a:pt x="1043076" y="45293"/>
                  </a:lnTo>
                  <a:lnTo>
                    <a:pt x="987913" y="32009"/>
                  </a:lnTo>
                  <a:lnTo>
                    <a:pt x="929431" y="20841"/>
                  </a:lnTo>
                  <a:lnTo>
                    <a:pt x="867966" y="11923"/>
                  </a:lnTo>
                  <a:lnTo>
                    <a:pt x="803854" y="5388"/>
                  </a:lnTo>
                  <a:lnTo>
                    <a:pt x="737431" y="1369"/>
                  </a:lnTo>
                  <a:lnTo>
                    <a:pt x="66903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72128" y="4507992"/>
              <a:ext cx="1338580" cy="530860"/>
            </a:xfrm>
            <a:custGeom>
              <a:avLst/>
              <a:gdLst/>
              <a:ahLst/>
              <a:cxnLst/>
              <a:rect l="l" t="t" r="r" b="b"/>
              <a:pathLst>
                <a:path w="1338579" h="530860">
                  <a:moveTo>
                    <a:pt x="0" y="265175"/>
                  </a:moveTo>
                  <a:lnTo>
                    <a:pt x="13594" y="211740"/>
                  </a:lnTo>
                  <a:lnTo>
                    <a:pt x="52583" y="161966"/>
                  </a:lnTo>
                  <a:lnTo>
                    <a:pt x="114275" y="116923"/>
                  </a:lnTo>
                  <a:lnTo>
                    <a:pt x="152793" y="96508"/>
                  </a:lnTo>
                  <a:lnTo>
                    <a:pt x="195976" y="77676"/>
                  </a:lnTo>
                  <a:lnTo>
                    <a:pt x="243489" y="60560"/>
                  </a:lnTo>
                  <a:lnTo>
                    <a:pt x="294995" y="45293"/>
                  </a:lnTo>
                  <a:lnTo>
                    <a:pt x="350158" y="32009"/>
                  </a:lnTo>
                  <a:lnTo>
                    <a:pt x="408640" y="20841"/>
                  </a:lnTo>
                  <a:lnTo>
                    <a:pt x="470105" y="11923"/>
                  </a:lnTo>
                  <a:lnTo>
                    <a:pt x="534217" y="5388"/>
                  </a:lnTo>
                  <a:lnTo>
                    <a:pt x="600640" y="1369"/>
                  </a:lnTo>
                  <a:lnTo>
                    <a:pt x="669036" y="0"/>
                  </a:lnTo>
                  <a:lnTo>
                    <a:pt x="737431" y="1369"/>
                  </a:lnTo>
                  <a:lnTo>
                    <a:pt x="803854" y="5388"/>
                  </a:lnTo>
                  <a:lnTo>
                    <a:pt x="867966" y="11923"/>
                  </a:lnTo>
                  <a:lnTo>
                    <a:pt x="929431" y="20841"/>
                  </a:lnTo>
                  <a:lnTo>
                    <a:pt x="987913" y="32009"/>
                  </a:lnTo>
                  <a:lnTo>
                    <a:pt x="1043076" y="45293"/>
                  </a:lnTo>
                  <a:lnTo>
                    <a:pt x="1094582" y="60560"/>
                  </a:lnTo>
                  <a:lnTo>
                    <a:pt x="1142095" y="77676"/>
                  </a:lnTo>
                  <a:lnTo>
                    <a:pt x="1185278" y="96508"/>
                  </a:lnTo>
                  <a:lnTo>
                    <a:pt x="1223796" y="116923"/>
                  </a:lnTo>
                  <a:lnTo>
                    <a:pt x="1257311" y="138786"/>
                  </a:lnTo>
                  <a:lnTo>
                    <a:pt x="1307988" y="186328"/>
                  </a:lnTo>
                  <a:lnTo>
                    <a:pt x="1334617" y="238066"/>
                  </a:lnTo>
                  <a:lnTo>
                    <a:pt x="1338072" y="265175"/>
                  </a:lnTo>
                  <a:lnTo>
                    <a:pt x="1334617" y="292285"/>
                  </a:lnTo>
                  <a:lnTo>
                    <a:pt x="1307988" y="344023"/>
                  </a:lnTo>
                  <a:lnTo>
                    <a:pt x="1257311" y="391565"/>
                  </a:lnTo>
                  <a:lnTo>
                    <a:pt x="1223796" y="413428"/>
                  </a:lnTo>
                  <a:lnTo>
                    <a:pt x="1185278" y="433843"/>
                  </a:lnTo>
                  <a:lnTo>
                    <a:pt x="1142095" y="452675"/>
                  </a:lnTo>
                  <a:lnTo>
                    <a:pt x="1094582" y="469791"/>
                  </a:lnTo>
                  <a:lnTo>
                    <a:pt x="1043076" y="485058"/>
                  </a:lnTo>
                  <a:lnTo>
                    <a:pt x="987913" y="498342"/>
                  </a:lnTo>
                  <a:lnTo>
                    <a:pt x="929431" y="509510"/>
                  </a:lnTo>
                  <a:lnTo>
                    <a:pt x="867966" y="518428"/>
                  </a:lnTo>
                  <a:lnTo>
                    <a:pt x="803854" y="524963"/>
                  </a:lnTo>
                  <a:lnTo>
                    <a:pt x="737431" y="528982"/>
                  </a:lnTo>
                  <a:lnTo>
                    <a:pt x="669036" y="530351"/>
                  </a:lnTo>
                  <a:lnTo>
                    <a:pt x="600640" y="528982"/>
                  </a:lnTo>
                  <a:lnTo>
                    <a:pt x="534217" y="524963"/>
                  </a:lnTo>
                  <a:lnTo>
                    <a:pt x="470105" y="518428"/>
                  </a:lnTo>
                  <a:lnTo>
                    <a:pt x="408640" y="509510"/>
                  </a:lnTo>
                  <a:lnTo>
                    <a:pt x="350158" y="498342"/>
                  </a:lnTo>
                  <a:lnTo>
                    <a:pt x="294995" y="485058"/>
                  </a:lnTo>
                  <a:lnTo>
                    <a:pt x="243489" y="469791"/>
                  </a:lnTo>
                  <a:lnTo>
                    <a:pt x="195976" y="452675"/>
                  </a:lnTo>
                  <a:lnTo>
                    <a:pt x="152793" y="433843"/>
                  </a:lnTo>
                  <a:lnTo>
                    <a:pt x="114275" y="413428"/>
                  </a:lnTo>
                  <a:lnTo>
                    <a:pt x="80760" y="391565"/>
                  </a:lnTo>
                  <a:lnTo>
                    <a:pt x="30083" y="344023"/>
                  </a:lnTo>
                  <a:lnTo>
                    <a:pt x="3454" y="292285"/>
                  </a:lnTo>
                  <a:lnTo>
                    <a:pt x="0" y="265175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60341" y="4576394"/>
            <a:ext cx="960119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Posséder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42620"/>
              </p:ext>
            </p:extLst>
          </p:nvPr>
        </p:nvGraphicFramePr>
        <p:xfrm>
          <a:off x="2188464" y="4501896"/>
          <a:ext cx="1880235" cy="792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0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250825">
                        <a:lnSpc>
                          <a:spcPts val="1920"/>
                        </a:lnSpc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Personne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9525">
                      <a:solidFill>
                        <a:srgbClr val="AE340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ts val="1920"/>
                        </a:lnSpc>
                      </a:pPr>
                      <a:r>
                        <a:rPr lang="fr-FR" sz="1800" b="1" spc="-6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b="1" spc="-6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lang="fr-FR" sz="1800" b="1" spc="-6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B w="9525">
                      <a:solidFill>
                        <a:srgbClr val="AE340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9525">
                      <a:solidFill>
                        <a:srgbClr val="AE3408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T w="9525">
                      <a:solidFill>
                        <a:srgbClr val="AE340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788339"/>
              </p:ext>
            </p:extLst>
          </p:nvPr>
        </p:nvGraphicFramePr>
        <p:xfrm>
          <a:off x="5401055" y="4501896"/>
          <a:ext cx="1901189" cy="792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184785">
                        <a:lnSpc>
                          <a:spcPts val="1920"/>
                        </a:lnSpc>
                      </a:pPr>
                      <a:r>
                        <a:rPr lang="fr-FR" sz="1800" b="1" spc="-5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b="1" spc="-5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lang="fr-FR" sz="1800" b="1" spc="-55" dirty="0">
                          <a:solidFill>
                            <a:srgbClr val="006FC0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9B310D"/>
                      </a:solidFill>
                      <a:prstDash val="solid"/>
                    </a:lnR>
                    <a:lnB w="12700">
                      <a:solidFill>
                        <a:srgbClr val="AE340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995">
                        <a:lnSpc>
                          <a:spcPts val="1920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Voiture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9525">
                      <a:solidFill>
                        <a:srgbClr val="AE340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AE340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9525">
                      <a:solidFill>
                        <a:srgbClr val="AE3408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643127" y="856488"/>
            <a:ext cx="8071484" cy="2429510"/>
          </a:xfrm>
          <a:custGeom>
            <a:avLst/>
            <a:gdLst/>
            <a:ahLst/>
            <a:cxnLst/>
            <a:rect l="l" t="t" r="r" b="b"/>
            <a:pathLst>
              <a:path w="8071484" h="2429510">
                <a:moveTo>
                  <a:pt x="8071104" y="0"/>
                </a:moveTo>
                <a:lnTo>
                  <a:pt x="0" y="0"/>
                </a:lnTo>
                <a:lnTo>
                  <a:pt x="0" y="2429255"/>
                </a:lnTo>
                <a:lnTo>
                  <a:pt x="8071104" y="2429255"/>
                </a:lnTo>
                <a:lnTo>
                  <a:pt x="8071104" y="0"/>
                </a:lnTo>
                <a:close/>
              </a:path>
            </a:pathLst>
          </a:custGeom>
          <a:solidFill>
            <a:srgbClr val="E8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8540" y="847801"/>
            <a:ext cx="8023859" cy="333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2400" spc="-229" dirty="0">
                <a:latin typeface="Times New Roman"/>
                <a:cs typeface="Times New Roman"/>
              </a:rPr>
              <a:t>La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006FC0"/>
                </a:solidFill>
                <a:latin typeface="Times New Roman"/>
                <a:cs typeface="Times New Roman"/>
              </a:rPr>
              <a:t>cardinalité</a:t>
            </a:r>
            <a:r>
              <a:rPr sz="2400" spc="25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du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rôle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joué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par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une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entité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dans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une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association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est</a:t>
            </a:r>
            <a:endParaRPr sz="2400">
              <a:latin typeface="Times New Roman"/>
              <a:cs typeface="Times New Roman"/>
            </a:endParaRPr>
          </a:p>
          <a:p>
            <a:pPr marL="389890">
              <a:lnSpc>
                <a:spcPct val="100000"/>
              </a:lnSpc>
              <a:spcBef>
                <a:spcPts val="5"/>
              </a:spcBef>
            </a:pPr>
            <a:r>
              <a:rPr sz="2400" spc="-100" dirty="0">
                <a:latin typeface="Times New Roman"/>
                <a:cs typeface="Times New Roman"/>
              </a:rPr>
              <a:t>un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p</a:t>
            </a:r>
            <a:r>
              <a:rPr sz="2400" spc="-130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i</a:t>
            </a:r>
            <a:r>
              <a:rPr sz="2400" spc="-85" dirty="0">
                <a:latin typeface="Times New Roman"/>
                <a:cs typeface="Times New Roman"/>
              </a:rPr>
              <a:t>r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25" dirty="0">
                <a:solidFill>
                  <a:srgbClr val="D24717"/>
                </a:solidFill>
                <a:latin typeface="Times New Roman"/>
                <a:cs typeface="Times New Roman"/>
              </a:rPr>
              <a:t>mi</a:t>
            </a:r>
            <a:r>
              <a:rPr sz="2400" spc="-114" dirty="0">
                <a:solidFill>
                  <a:srgbClr val="D24717"/>
                </a:solidFill>
                <a:latin typeface="Times New Roman"/>
                <a:cs typeface="Times New Roman"/>
              </a:rPr>
              <a:t>n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15" dirty="0">
                <a:solidFill>
                  <a:srgbClr val="D24717"/>
                </a:solidFill>
                <a:latin typeface="Times New Roman"/>
                <a:cs typeface="Times New Roman"/>
              </a:rPr>
              <a:t>m</a:t>
            </a:r>
            <a:r>
              <a:rPr sz="2400" spc="-110" dirty="0">
                <a:solidFill>
                  <a:srgbClr val="D24717"/>
                </a:solidFill>
                <a:latin typeface="Times New Roman"/>
                <a:cs typeface="Times New Roman"/>
              </a:rPr>
              <a:t>a</a:t>
            </a:r>
            <a:r>
              <a:rPr sz="2400" spc="-105" dirty="0">
                <a:solidFill>
                  <a:srgbClr val="D24717"/>
                </a:solidFill>
                <a:latin typeface="Times New Roman"/>
                <a:cs typeface="Times New Roman"/>
              </a:rPr>
              <a:t>x</a:t>
            </a:r>
            <a:r>
              <a:rPr sz="2400" spc="-9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telle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qu</a:t>
            </a:r>
            <a:r>
              <a:rPr sz="2400" spc="-100" dirty="0">
                <a:latin typeface="Times New Roman"/>
                <a:cs typeface="Times New Roman"/>
              </a:rPr>
              <a:t>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28930" indent="-21399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Char char="•"/>
              <a:tabLst>
                <a:tab pos="329565" algn="l"/>
              </a:tabLst>
            </a:pPr>
            <a:r>
              <a:rPr sz="2400" spc="-125" dirty="0">
                <a:solidFill>
                  <a:srgbClr val="D24717"/>
                </a:solidFill>
                <a:latin typeface="Times New Roman"/>
                <a:cs typeface="Times New Roman"/>
              </a:rPr>
              <a:t>min</a:t>
            </a:r>
            <a:r>
              <a:rPr sz="2400" spc="22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désigne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le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nombre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minimal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fois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où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une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occurrence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d’entité</a:t>
            </a:r>
            <a:endParaRPr sz="2400">
              <a:latin typeface="Times New Roman"/>
              <a:cs typeface="Times New Roman"/>
            </a:endParaRPr>
          </a:p>
          <a:p>
            <a:pPr marL="389890">
              <a:lnSpc>
                <a:spcPct val="100000"/>
              </a:lnSpc>
            </a:pPr>
            <a:r>
              <a:rPr sz="2400" spc="-80" dirty="0">
                <a:latin typeface="Times New Roman"/>
                <a:cs typeface="Times New Roman"/>
              </a:rPr>
              <a:t>i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t</a:t>
            </a:r>
            <a:r>
              <a:rPr sz="2400" spc="-35" dirty="0">
                <a:latin typeface="Times New Roman"/>
                <a:cs typeface="Times New Roman"/>
              </a:rPr>
              <a:t>e</a:t>
            </a:r>
            <a:r>
              <a:rPr sz="2400" spc="110" dirty="0">
                <a:latin typeface="Times New Roman"/>
                <a:cs typeface="Times New Roman"/>
              </a:rPr>
              <a:t>r</a:t>
            </a:r>
            <a:r>
              <a:rPr sz="2400" spc="-195" dirty="0">
                <a:latin typeface="Times New Roman"/>
                <a:cs typeface="Times New Roman"/>
              </a:rPr>
              <a:t>v</a:t>
            </a:r>
            <a:r>
              <a:rPr sz="2400" spc="-85" dirty="0">
                <a:latin typeface="Times New Roman"/>
                <a:cs typeface="Times New Roman"/>
              </a:rPr>
              <a:t>i</a:t>
            </a:r>
            <a:r>
              <a:rPr sz="2400" spc="-120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d</a:t>
            </a:r>
            <a:r>
              <a:rPr sz="2400" spc="-130" dirty="0">
                <a:latin typeface="Times New Roman"/>
                <a:cs typeface="Times New Roman"/>
              </a:rPr>
              <a:t>a</a:t>
            </a:r>
            <a:r>
              <a:rPr sz="2400" spc="-145" dirty="0">
                <a:latin typeface="Times New Roman"/>
                <a:cs typeface="Times New Roman"/>
              </a:rPr>
              <a:t>ns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l’</a:t>
            </a:r>
            <a:r>
              <a:rPr sz="2400" spc="-155" dirty="0">
                <a:latin typeface="Times New Roman"/>
                <a:cs typeface="Times New Roman"/>
              </a:rPr>
              <a:t>a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195" dirty="0">
                <a:latin typeface="Times New Roman"/>
                <a:cs typeface="Times New Roman"/>
              </a:rPr>
              <a:t>s</a:t>
            </a:r>
            <a:r>
              <a:rPr sz="2400" spc="-135" dirty="0">
                <a:latin typeface="Times New Roman"/>
                <a:cs typeface="Times New Roman"/>
              </a:rPr>
              <a:t>oci</a:t>
            </a:r>
            <a:r>
              <a:rPr sz="2400" spc="-16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tio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89890" marR="10160" indent="-274320">
              <a:lnSpc>
                <a:spcPct val="100000"/>
              </a:lnSpc>
              <a:spcBef>
                <a:spcPts val="605"/>
              </a:spcBef>
              <a:buClr>
                <a:srgbClr val="000000"/>
              </a:buClr>
              <a:buChar char="•"/>
              <a:tabLst>
                <a:tab pos="320675" algn="l"/>
              </a:tabLst>
            </a:pPr>
            <a:r>
              <a:rPr sz="2400" spc="-140" dirty="0">
                <a:solidFill>
                  <a:srgbClr val="D24717"/>
                </a:solidFill>
                <a:latin typeface="Times New Roman"/>
                <a:cs typeface="Times New Roman"/>
              </a:rPr>
              <a:t>max</a:t>
            </a:r>
            <a:r>
              <a:rPr sz="2400" spc="17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désigne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le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nombre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maximal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fois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où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une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occurrence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d’entité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i</a:t>
            </a:r>
            <a:r>
              <a:rPr sz="2400" spc="-135" dirty="0">
                <a:latin typeface="Times New Roman"/>
                <a:cs typeface="Times New Roman"/>
              </a:rPr>
              <a:t>n</a:t>
            </a:r>
            <a:r>
              <a:rPr sz="2400" spc="-30" dirty="0">
                <a:latin typeface="Times New Roman"/>
                <a:cs typeface="Times New Roman"/>
              </a:rPr>
              <a:t>te</a:t>
            </a:r>
            <a:r>
              <a:rPr sz="2400" spc="110" dirty="0">
                <a:latin typeface="Times New Roman"/>
                <a:cs typeface="Times New Roman"/>
              </a:rPr>
              <a:t>r</a:t>
            </a:r>
            <a:r>
              <a:rPr sz="2400" spc="-195" dirty="0">
                <a:latin typeface="Times New Roman"/>
                <a:cs typeface="Times New Roman"/>
              </a:rPr>
              <a:t>v</a:t>
            </a:r>
            <a:r>
              <a:rPr sz="2400" spc="-80" dirty="0">
                <a:latin typeface="Times New Roman"/>
                <a:cs typeface="Times New Roman"/>
              </a:rPr>
              <a:t>i</a:t>
            </a:r>
            <a:r>
              <a:rPr sz="2400" spc="-120" dirty="0">
                <a:latin typeface="Times New Roman"/>
                <a:cs typeface="Times New Roman"/>
              </a:rPr>
              <a:t>e</a:t>
            </a:r>
            <a:r>
              <a:rPr sz="2400" spc="-35" dirty="0">
                <a:latin typeface="Times New Roman"/>
                <a:cs typeface="Times New Roman"/>
              </a:rPr>
              <a:t>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d</a:t>
            </a:r>
            <a:r>
              <a:rPr sz="2400" spc="-130" dirty="0">
                <a:latin typeface="Times New Roman"/>
                <a:cs typeface="Times New Roman"/>
              </a:rPr>
              <a:t>a</a:t>
            </a:r>
            <a:r>
              <a:rPr sz="2400" spc="-145" dirty="0">
                <a:latin typeface="Times New Roman"/>
                <a:cs typeface="Times New Roman"/>
              </a:rPr>
              <a:t>ns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l’</a:t>
            </a:r>
            <a:r>
              <a:rPr sz="2400" spc="-155" dirty="0">
                <a:latin typeface="Times New Roman"/>
                <a:cs typeface="Times New Roman"/>
              </a:rPr>
              <a:t>a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200" dirty="0">
                <a:latin typeface="Times New Roman"/>
                <a:cs typeface="Times New Roman"/>
              </a:rPr>
              <a:t>s</a:t>
            </a:r>
            <a:r>
              <a:rPr sz="2400" spc="-135" dirty="0">
                <a:latin typeface="Times New Roman"/>
                <a:cs typeface="Times New Roman"/>
              </a:rPr>
              <a:t>oci</a:t>
            </a:r>
            <a:r>
              <a:rPr sz="2400" spc="-165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tio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sz="2200" spc="-215" dirty="0">
                <a:latin typeface="Times New Roman"/>
                <a:cs typeface="Times New Roman"/>
              </a:rPr>
              <a:t>P</a:t>
            </a:r>
            <a:r>
              <a:rPr sz="2200" spc="-50" dirty="0">
                <a:latin typeface="Times New Roman"/>
                <a:cs typeface="Times New Roman"/>
              </a:rPr>
              <a:t>our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d</a:t>
            </a:r>
            <a:r>
              <a:rPr sz="2200" spc="-95" dirty="0">
                <a:latin typeface="Times New Roman"/>
                <a:cs typeface="Times New Roman"/>
              </a:rPr>
              <a:t>é</a:t>
            </a:r>
            <a:r>
              <a:rPr sz="2200" spc="-10" dirty="0">
                <a:latin typeface="Times New Roman"/>
                <a:cs typeface="Times New Roman"/>
              </a:rPr>
              <a:t>te</a:t>
            </a:r>
            <a:r>
              <a:rPr sz="2200" spc="60" dirty="0">
                <a:latin typeface="Times New Roman"/>
                <a:cs typeface="Times New Roman"/>
              </a:rPr>
              <a:t>r</a:t>
            </a:r>
            <a:r>
              <a:rPr sz="2200" spc="-114" dirty="0">
                <a:latin typeface="Times New Roman"/>
                <a:cs typeface="Times New Roman"/>
              </a:rPr>
              <a:t>min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25" dirty="0">
                <a:latin typeface="Times New Roman"/>
                <a:cs typeface="Times New Roman"/>
              </a:rPr>
              <a:t>r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l</a:t>
            </a:r>
            <a:r>
              <a:rPr sz="2200" spc="-155" dirty="0">
                <a:latin typeface="Times New Roman"/>
                <a:cs typeface="Times New Roman"/>
              </a:rPr>
              <a:t>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c</a:t>
            </a:r>
            <a:r>
              <a:rPr sz="2200" spc="-165" dirty="0">
                <a:latin typeface="Times New Roman"/>
                <a:cs typeface="Times New Roman"/>
              </a:rPr>
              <a:t>a</a:t>
            </a:r>
            <a:r>
              <a:rPr sz="2200" spc="30" dirty="0">
                <a:latin typeface="Times New Roman"/>
                <a:cs typeface="Times New Roman"/>
              </a:rPr>
              <a:t>r</a:t>
            </a:r>
            <a:r>
              <a:rPr sz="2200" spc="-90" dirty="0">
                <a:latin typeface="Times New Roman"/>
                <a:cs typeface="Times New Roman"/>
              </a:rPr>
              <a:t>di</a:t>
            </a:r>
            <a:r>
              <a:rPr sz="2200" spc="-125" dirty="0">
                <a:latin typeface="Times New Roman"/>
                <a:cs typeface="Times New Roman"/>
              </a:rPr>
              <a:t>n</a:t>
            </a:r>
            <a:r>
              <a:rPr sz="2200" spc="-165" dirty="0">
                <a:latin typeface="Times New Roman"/>
                <a:cs typeface="Times New Roman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lit</a:t>
            </a:r>
            <a:r>
              <a:rPr sz="2200" spc="-95" dirty="0">
                <a:latin typeface="Times New Roman"/>
                <a:cs typeface="Times New Roman"/>
              </a:rPr>
              <a:t>é</a:t>
            </a:r>
            <a:r>
              <a:rPr sz="2200" spc="90" dirty="0">
                <a:latin typeface="Times New Roman"/>
                <a:cs typeface="Times New Roman"/>
              </a:rPr>
              <a:t>,</a:t>
            </a:r>
            <a:r>
              <a:rPr sz="2200" spc="-17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i</a:t>
            </a:r>
            <a:r>
              <a:rPr sz="2200" spc="-95" dirty="0">
                <a:latin typeface="Times New Roman"/>
                <a:cs typeface="Times New Roman"/>
              </a:rPr>
              <a:t>l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f</a:t>
            </a:r>
            <a:r>
              <a:rPr sz="2200" spc="-185" dirty="0">
                <a:latin typeface="Times New Roman"/>
                <a:cs typeface="Times New Roman"/>
              </a:rPr>
              <a:t>a</a:t>
            </a:r>
            <a:r>
              <a:rPr sz="2200" spc="-30" dirty="0">
                <a:latin typeface="Times New Roman"/>
                <a:cs typeface="Times New Roman"/>
              </a:rPr>
              <a:t>ut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350520" indent="-338455">
              <a:lnSpc>
                <a:spcPct val="100000"/>
              </a:lnSpc>
              <a:spcBef>
                <a:spcPts val="7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350520" algn="l"/>
                <a:tab pos="351155" algn="l"/>
              </a:tabLst>
            </a:pPr>
            <a:r>
              <a:rPr sz="2200" spc="-204" dirty="0">
                <a:latin typeface="Times New Roman"/>
                <a:cs typeface="Times New Roman"/>
              </a:rPr>
              <a:t>La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déduire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70" dirty="0">
                <a:latin typeface="Times New Roman"/>
                <a:cs typeface="Times New Roman"/>
              </a:rPr>
              <a:t>à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partir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de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la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perception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de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la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réalité.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9182" y="682751"/>
            <a:ext cx="6097573" cy="373318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07593" y="4993081"/>
            <a:ext cx="713359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6535" indent="-20447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17170" algn="l"/>
              </a:tabLst>
            </a:pPr>
            <a:r>
              <a:rPr sz="2800" spc="-135" dirty="0">
                <a:latin typeface="Times New Roman"/>
                <a:cs typeface="Times New Roman"/>
              </a:rPr>
              <a:t>Un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60" dirty="0">
                <a:latin typeface="Times New Roman"/>
                <a:cs typeface="Times New Roman"/>
              </a:rPr>
              <a:t>a</a:t>
            </a:r>
            <a:r>
              <a:rPr sz="2800" spc="-165" dirty="0">
                <a:latin typeface="Times New Roman"/>
                <a:cs typeface="Times New Roman"/>
              </a:rPr>
              <a:t>u</a:t>
            </a:r>
            <a:r>
              <a:rPr sz="2800" spc="-25" dirty="0">
                <a:latin typeface="Times New Roman"/>
                <a:cs typeface="Times New Roman"/>
              </a:rPr>
              <a:t>t</a:t>
            </a:r>
            <a:r>
              <a:rPr sz="2800" spc="-60" dirty="0">
                <a:latin typeface="Times New Roman"/>
                <a:cs typeface="Times New Roman"/>
              </a:rPr>
              <a:t>e</a:t>
            </a:r>
            <a:r>
              <a:rPr sz="2800" spc="-110" dirty="0">
                <a:latin typeface="Times New Roman"/>
                <a:cs typeface="Times New Roman"/>
              </a:rPr>
              <a:t>u</a:t>
            </a:r>
            <a:r>
              <a:rPr sz="2800" spc="35" dirty="0">
                <a:latin typeface="Times New Roman"/>
                <a:cs typeface="Times New Roman"/>
              </a:rPr>
              <a:t>r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120" dirty="0">
                <a:solidFill>
                  <a:srgbClr val="FF0000"/>
                </a:solidFill>
                <a:latin typeface="Times New Roman"/>
                <a:cs typeface="Times New Roman"/>
              </a:rPr>
              <a:t>é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800" spc="-2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spc="-50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28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1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800" spc="-11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1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800" spc="-114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8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1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800" spc="-150" dirty="0">
                <a:solidFill>
                  <a:srgbClr val="FF0000"/>
                </a:solidFill>
                <a:latin typeface="Times New Roman"/>
                <a:cs typeface="Times New Roman"/>
              </a:rPr>
              <a:t>lu</a:t>
            </a:r>
            <a:r>
              <a:rPr sz="2800" spc="-13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00" spc="-9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800" spc="-16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800" spc="-11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800" spc="7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800" spc="-21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8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14" dirty="0">
                <a:latin typeface="Times New Roman"/>
                <a:cs typeface="Times New Roman"/>
              </a:rPr>
              <a:t>liv</a:t>
            </a:r>
            <a:r>
              <a:rPr sz="2800" spc="-135" dirty="0">
                <a:latin typeface="Times New Roman"/>
                <a:cs typeface="Times New Roman"/>
              </a:rPr>
              <a:t>r</a:t>
            </a:r>
            <a:r>
              <a:rPr sz="2800" spc="-120" dirty="0">
                <a:latin typeface="Times New Roman"/>
                <a:cs typeface="Times New Roman"/>
              </a:rPr>
              <a:t>e</a:t>
            </a:r>
            <a:r>
              <a:rPr sz="2800" spc="-210" dirty="0">
                <a:latin typeface="Times New Roman"/>
                <a:cs typeface="Times New Roman"/>
              </a:rPr>
              <a:t>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→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-110" dirty="0">
                <a:latin typeface="Times New Roman"/>
                <a:cs typeface="Times New Roman"/>
              </a:rPr>
              <a:t>1</a:t>
            </a:r>
            <a:r>
              <a:rPr sz="2800" spc="120" dirty="0">
                <a:latin typeface="Times New Roman"/>
                <a:cs typeface="Times New Roman"/>
              </a:rPr>
              <a:t>,</a:t>
            </a:r>
            <a:r>
              <a:rPr sz="2800" spc="-225" dirty="0">
                <a:latin typeface="Times New Roman"/>
                <a:cs typeface="Times New Roman"/>
              </a:rPr>
              <a:t> </a:t>
            </a:r>
            <a:r>
              <a:rPr sz="2800" spc="-325" dirty="0">
                <a:latin typeface="Times New Roman"/>
                <a:cs typeface="Times New Roman"/>
              </a:rPr>
              <a:t>N</a:t>
            </a:r>
            <a:r>
              <a:rPr sz="2800" spc="12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216535" indent="-204470">
              <a:lnSpc>
                <a:spcPct val="100000"/>
              </a:lnSpc>
              <a:buFont typeface="Arial MT"/>
              <a:buChar char="•"/>
              <a:tabLst>
                <a:tab pos="217170" algn="l"/>
              </a:tabLst>
            </a:pPr>
            <a:r>
              <a:rPr sz="2800" spc="-135" dirty="0">
                <a:latin typeface="Times New Roman"/>
                <a:cs typeface="Times New Roman"/>
              </a:rPr>
              <a:t>Un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-120" dirty="0">
                <a:latin typeface="Times New Roman"/>
                <a:cs typeface="Times New Roman"/>
              </a:rPr>
              <a:t>livre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-95" dirty="0">
                <a:solidFill>
                  <a:srgbClr val="FF0000"/>
                </a:solidFill>
                <a:latin typeface="Times New Roman"/>
                <a:cs typeface="Times New Roman"/>
              </a:rPr>
              <a:t>est</a:t>
            </a:r>
            <a:r>
              <a:rPr sz="28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65" dirty="0">
                <a:solidFill>
                  <a:srgbClr val="FF0000"/>
                </a:solidFill>
                <a:latin typeface="Times New Roman"/>
                <a:cs typeface="Times New Roman"/>
              </a:rPr>
              <a:t>écrit</a:t>
            </a:r>
            <a:r>
              <a:rPr sz="28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0" dirty="0">
                <a:solidFill>
                  <a:srgbClr val="FF0000"/>
                </a:solidFill>
                <a:latin typeface="Times New Roman"/>
                <a:cs typeface="Times New Roman"/>
              </a:rPr>
              <a:t>par </a:t>
            </a:r>
            <a:r>
              <a:rPr sz="2800" spc="-114" dirty="0">
                <a:solidFill>
                  <a:srgbClr val="FF0000"/>
                </a:solidFill>
                <a:latin typeface="Times New Roman"/>
                <a:cs typeface="Times New Roman"/>
              </a:rPr>
              <a:t>un</a:t>
            </a:r>
            <a:r>
              <a:rPr sz="28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14" dirty="0">
                <a:solidFill>
                  <a:srgbClr val="FF0000"/>
                </a:solidFill>
                <a:latin typeface="Times New Roman"/>
                <a:cs typeface="Times New Roman"/>
              </a:rPr>
              <a:t>ou</a:t>
            </a:r>
            <a:r>
              <a:rPr sz="28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14" dirty="0">
                <a:solidFill>
                  <a:srgbClr val="FF0000"/>
                </a:solidFill>
                <a:latin typeface="Times New Roman"/>
                <a:cs typeface="Times New Roman"/>
              </a:rPr>
              <a:t>plusieurs</a:t>
            </a:r>
            <a:r>
              <a:rPr sz="2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95" dirty="0">
                <a:latin typeface="Times New Roman"/>
                <a:cs typeface="Times New Roman"/>
              </a:rPr>
              <a:t>auteurs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→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5" dirty="0">
                <a:latin typeface="Times New Roman"/>
                <a:cs typeface="Times New Roman"/>
              </a:rPr>
              <a:t>1,</a:t>
            </a:r>
            <a:r>
              <a:rPr sz="2800" spc="-195" dirty="0">
                <a:latin typeface="Times New Roman"/>
                <a:cs typeface="Times New Roman"/>
              </a:rPr>
              <a:t> </a:t>
            </a:r>
            <a:r>
              <a:rPr sz="2800" spc="-105" dirty="0">
                <a:latin typeface="Times New Roman"/>
                <a:cs typeface="Times New Roman"/>
              </a:rPr>
              <a:t>N.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377189"/>
            <a:ext cx="30765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90" dirty="0">
                <a:latin typeface="Arial"/>
                <a:cs typeface="Arial"/>
              </a:rPr>
              <a:t>Attribut(propriété)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84120" y="4291584"/>
            <a:ext cx="1728470" cy="1728470"/>
          </a:xfrm>
          <a:custGeom>
            <a:avLst/>
            <a:gdLst/>
            <a:ahLst/>
            <a:cxnLst/>
            <a:rect l="l" t="t" r="r" b="b"/>
            <a:pathLst>
              <a:path w="1728470" h="1728470">
                <a:moveTo>
                  <a:pt x="0" y="1728216"/>
                </a:moveTo>
                <a:lnTo>
                  <a:pt x="1728216" y="1728216"/>
                </a:lnTo>
                <a:lnTo>
                  <a:pt x="1728216" y="0"/>
                </a:lnTo>
                <a:lnTo>
                  <a:pt x="0" y="0"/>
                </a:lnTo>
                <a:lnTo>
                  <a:pt x="0" y="17282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90216" y="4797932"/>
            <a:ext cx="17164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 marR="262890" indent="51435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Times New Roman"/>
                <a:cs typeface="Times New Roman"/>
              </a:rPr>
              <a:t>Nins 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Nom_etud </a:t>
            </a:r>
            <a:r>
              <a:rPr sz="1800" b="1" spc="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Prénom_etud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Times New Roman"/>
                <a:cs typeface="Times New Roman"/>
              </a:rPr>
              <a:t>D</a:t>
            </a:r>
            <a:r>
              <a:rPr sz="1800" b="1" spc="-70" dirty="0">
                <a:latin typeface="Times New Roman"/>
                <a:cs typeface="Times New Roman"/>
              </a:rPr>
              <a:t>a</a:t>
            </a:r>
            <a:r>
              <a:rPr sz="1800" b="1" spc="20" dirty="0">
                <a:latin typeface="Times New Roman"/>
                <a:cs typeface="Times New Roman"/>
              </a:rPr>
              <a:t>t</a:t>
            </a:r>
            <a:r>
              <a:rPr sz="1800" b="1" spc="35" dirty="0">
                <a:latin typeface="Times New Roman"/>
                <a:cs typeface="Times New Roman"/>
              </a:rPr>
              <a:t>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-90" dirty="0">
                <a:latin typeface="Times New Roman"/>
                <a:cs typeface="Times New Roman"/>
              </a:rPr>
              <a:t>a</a:t>
            </a:r>
            <a:r>
              <a:rPr sz="1800" b="1" spc="-10" dirty="0">
                <a:latin typeface="Times New Roman"/>
                <a:cs typeface="Times New Roman"/>
              </a:rPr>
              <a:t>i</a:t>
            </a:r>
            <a:r>
              <a:rPr sz="1800" b="1" spc="-25" dirty="0">
                <a:latin typeface="Times New Roman"/>
                <a:cs typeface="Times New Roman"/>
              </a:rPr>
              <a:t>s</a:t>
            </a:r>
            <a:r>
              <a:rPr sz="1800" b="1" spc="-55" dirty="0">
                <a:latin typeface="Times New Roman"/>
                <a:cs typeface="Times New Roman"/>
              </a:rPr>
              <a:t>s</a:t>
            </a:r>
            <a:r>
              <a:rPr sz="1800" b="1" spc="-90" dirty="0">
                <a:latin typeface="Times New Roman"/>
                <a:cs typeface="Times New Roman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0" dirty="0">
                <a:latin typeface="Times New Roman"/>
                <a:cs typeface="Times New Roman"/>
              </a:rPr>
              <a:t>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85644" y="465582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216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07735" y="4291584"/>
            <a:ext cx="1511935" cy="1728470"/>
          </a:xfrm>
          <a:custGeom>
            <a:avLst/>
            <a:gdLst/>
            <a:ahLst/>
            <a:cxnLst/>
            <a:rect l="l" t="t" r="r" b="b"/>
            <a:pathLst>
              <a:path w="1511934" h="1728470">
                <a:moveTo>
                  <a:pt x="0" y="1728216"/>
                </a:moveTo>
                <a:lnTo>
                  <a:pt x="1511808" y="1728216"/>
                </a:lnTo>
                <a:lnTo>
                  <a:pt x="1511808" y="0"/>
                </a:lnTo>
                <a:lnTo>
                  <a:pt x="0" y="0"/>
                </a:lnTo>
                <a:lnTo>
                  <a:pt x="0" y="17282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444" y="1040637"/>
            <a:ext cx="7563484" cy="3508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6385" marR="180340" indent="-274320">
              <a:lnSpc>
                <a:spcPct val="100000"/>
              </a:lnSpc>
              <a:spcBef>
                <a:spcPts val="90"/>
              </a:spcBef>
            </a:pPr>
            <a:r>
              <a:rPr sz="2600" spc="-135" dirty="0">
                <a:latin typeface="Times New Roman"/>
                <a:cs typeface="Times New Roman"/>
              </a:rPr>
              <a:t>Un</a:t>
            </a:r>
            <a:r>
              <a:rPr sz="2600" spc="-65" dirty="0">
                <a:latin typeface="Times New Roman"/>
                <a:cs typeface="Times New Roman"/>
              </a:rPr>
              <a:t> attribut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est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une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caractéristique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ou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une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qualité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d’une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entité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u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</a:t>
            </a:r>
            <a:r>
              <a:rPr sz="2600" spc="-100" dirty="0">
                <a:latin typeface="Times New Roman"/>
                <a:cs typeface="Times New Roman"/>
              </a:rPr>
              <a:t>’</a:t>
            </a:r>
            <a:r>
              <a:rPr sz="2600" spc="-125" dirty="0">
                <a:latin typeface="Times New Roman"/>
                <a:cs typeface="Times New Roman"/>
              </a:rPr>
              <a:t>un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asso</a:t>
            </a:r>
            <a:r>
              <a:rPr sz="2600" spc="-175" dirty="0">
                <a:latin typeface="Times New Roman"/>
                <a:cs typeface="Times New Roman"/>
              </a:rPr>
              <a:t>c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125" dirty="0">
                <a:latin typeface="Times New Roman"/>
                <a:cs typeface="Times New Roman"/>
              </a:rPr>
              <a:t>ion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spc="-210" dirty="0">
                <a:latin typeface="Times New Roman"/>
                <a:cs typeface="Times New Roman"/>
              </a:rPr>
              <a:t>E</a:t>
            </a:r>
            <a:r>
              <a:rPr sz="2600" spc="-235" dirty="0">
                <a:latin typeface="Times New Roman"/>
                <a:cs typeface="Times New Roman"/>
              </a:rPr>
              <a:t>x</a:t>
            </a:r>
            <a:r>
              <a:rPr sz="2600" spc="-95" dirty="0">
                <a:latin typeface="Times New Roman"/>
                <a:cs typeface="Times New Roman"/>
              </a:rPr>
              <a:t>e</a:t>
            </a:r>
            <a:r>
              <a:rPr sz="2600" spc="-160" dirty="0">
                <a:latin typeface="Times New Roman"/>
                <a:cs typeface="Times New Roman"/>
              </a:rPr>
              <a:t>m</a:t>
            </a:r>
            <a:r>
              <a:rPr sz="2600" spc="-130" dirty="0">
                <a:latin typeface="Times New Roman"/>
                <a:cs typeface="Times New Roman"/>
              </a:rPr>
              <a:t>p</a:t>
            </a:r>
            <a:r>
              <a:rPr sz="2600" spc="-85" dirty="0">
                <a:latin typeface="Times New Roman"/>
                <a:cs typeface="Times New Roman"/>
              </a:rPr>
              <a:t>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2600"/>
              </a:lnSpc>
              <a:spcBef>
                <a:spcPts val="725"/>
              </a:spcBef>
              <a:buClr>
                <a:srgbClr val="D24717"/>
              </a:buClr>
              <a:buSzPct val="91666"/>
              <a:buFont typeface="Segoe UI Symbol"/>
              <a:buChar char="⚫"/>
              <a:tabLst>
                <a:tab pos="360045" algn="l"/>
                <a:tab pos="360680" algn="l"/>
              </a:tabLst>
            </a:pPr>
            <a:r>
              <a:rPr dirty="0"/>
              <a:t>	</a:t>
            </a:r>
            <a:r>
              <a:rPr sz="2400" spc="-200" dirty="0">
                <a:latin typeface="Times New Roman"/>
                <a:cs typeface="Times New Roman"/>
              </a:rPr>
              <a:t>«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35" dirty="0">
                <a:latin typeface="Times New Roman"/>
                <a:cs typeface="Times New Roman"/>
              </a:rPr>
              <a:t>N</a:t>
            </a:r>
            <a:r>
              <a:rPr sz="2400" spc="-125" dirty="0">
                <a:latin typeface="Times New Roman"/>
                <a:cs typeface="Times New Roman"/>
              </a:rPr>
              <a:t>om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»,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«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p</a:t>
            </a:r>
            <a:r>
              <a:rPr sz="2400" spc="-40" dirty="0">
                <a:latin typeface="Times New Roman"/>
                <a:cs typeface="Times New Roman"/>
              </a:rPr>
              <a:t>r</a:t>
            </a:r>
            <a:r>
              <a:rPr sz="2400" spc="-90" dirty="0">
                <a:latin typeface="Times New Roman"/>
                <a:cs typeface="Times New Roman"/>
              </a:rPr>
              <a:t>é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145" dirty="0">
                <a:latin typeface="Times New Roman"/>
                <a:cs typeface="Times New Roman"/>
              </a:rPr>
              <a:t>m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»,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«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da</a:t>
            </a:r>
            <a:r>
              <a:rPr sz="2400" spc="-30" dirty="0">
                <a:latin typeface="Times New Roman"/>
                <a:cs typeface="Times New Roman"/>
              </a:rPr>
              <a:t>te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n</a:t>
            </a:r>
            <a:r>
              <a:rPr sz="2400" spc="-130" dirty="0">
                <a:latin typeface="Times New Roman"/>
                <a:cs typeface="Times New Roman"/>
              </a:rPr>
              <a:t>a</a:t>
            </a:r>
            <a:r>
              <a:rPr sz="2400" spc="-155" dirty="0">
                <a:latin typeface="Times New Roman"/>
                <a:cs typeface="Times New Roman"/>
              </a:rPr>
              <a:t>is</a:t>
            </a:r>
            <a:r>
              <a:rPr sz="2400" spc="-195" dirty="0">
                <a:latin typeface="Times New Roman"/>
                <a:cs typeface="Times New Roman"/>
              </a:rPr>
              <a:t>s</a:t>
            </a:r>
            <a:r>
              <a:rPr sz="2400" spc="-185" dirty="0">
                <a:latin typeface="Times New Roman"/>
                <a:cs typeface="Times New Roman"/>
              </a:rPr>
              <a:t>a</a:t>
            </a:r>
            <a:r>
              <a:rPr sz="2400" spc="-114" dirty="0">
                <a:latin typeface="Times New Roman"/>
                <a:cs typeface="Times New Roman"/>
              </a:rPr>
              <a:t>nce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»,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«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N</a:t>
            </a:r>
            <a:r>
              <a:rPr sz="2400" spc="-80" dirty="0">
                <a:latin typeface="Times New Roman"/>
                <a:cs typeface="Times New Roman"/>
              </a:rPr>
              <a:t>i</a:t>
            </a:r>
            <a:r>
              <a:rPr sz="2400" spc="-140" dirty="0">
                <a:latin typeface="Times New Roman"/>
                <a:cs typeface="Times New Roman"/>
              </a:rPr>
              <a:t>n</a:t>
            </a:r>
            <a:r>
              <a:rPr sz="2400" spc="-195" dirty="0">
                <a:latin typeface="Times New Roman"/>
                <a:cs typeface="Times New Roman"/>
              </a:rPr>
              <a:t>s</a:t>
            </a:r>
            <a:r>
              <a:rPr sz="2400" spc="-200" dirty="0">
                <a:latin typeface="Times New Roman"/>
                <a:cs typeface="Times New Roman"/>
              </a:rPr>
              <a:t>»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po</a:t>
            </a:r>
            <a:r>
              <a:rPr sz="2400" spc="-100" dirty="0">
                <a:latin typeface="Times New Roman"/>
                <a:cs typeface="Times New Roman"/>
              </a:rPr>
              <a:t>u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l’e</a:t>
            </a:r>
            <a:r>
              <a:rPr sz="2400" spc="-12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ti</a:t>
            </a:r>
            <a:r>
              <a:rPr sz="2400" spc="-30" dirty="0">
                <a:latin typeface="Times New Roman"/>
                <a:cs typeface="Times New Roman"/>
              </a:rPr>
              <a:t>t</a:t>
            </a:r>
            <a:r>
              <a:rPr sz="2400" spc="-65" dirty="0">
                <a:latin typeface="Times New Roman"/>
                <a:cs typeface="Times New Roman"/>
              </a:rPr>
              <a:t>é  </a:t>
            </a:r>
            <a:r>
              <a:rPr sz="2400" spc="-170" dirty="0">
                <a:latin typeface="Times New Roman"/>
                <a:cs typeface="Times New Roman"/>
              </a:rPr>
              <a:t>ETUDIANT</a:t>
            </a:r>
            <a:endParaRPr sz="2400">
              <a:latin typeface="Times New Roman"/>
              <a:cs typeface="Times New Roman"/>
            </a:endParaRPr>
          </a:p>
          <a:p>
            <a:pPr marL="354330" indent="-34226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4330" algn="l"/>
                <a:tab pos="354965" algn="l"/>
              </a:tabLst>
            </a:pPr>
            <a:r>
              <a:rPr sz="2400" spc="-200" dirty="0">
                <a:latin typeface="Times New Roman"/>
                <a:cs typeface="Times New Roman"/>
              </a:rPr>
              <a:t>«</a:t>
            </a:r>
            <a:r>
              <a:rPr sz="2400" spc="-35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Titre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»,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«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producteur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»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et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«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réalisateur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»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pour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une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entité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40" dirty="0">
                <a:latin typeface="Times New Roman"/>
                <a:cs typeface="Times New Roman"/>
              </a:rPr>
              <a:t>FILM</a:t>
            </a:r>
            <a:endParaRPr sz="2400">
              <a:latin typeface="Times New Roman"/>
              <a:cs typeface="Times New Roman"/>
            </a:endParaRPr>
          </a:p>
          <a:p>
            <a:pPr marL="354330" indent="-34226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4330" algn="l"/>
                <a:tab pos="354965" algn="l"/>
                <a:tab pos="5014595" algn="l"/>
              </a:tabLst>
            </a:pPr>
            <a:r>
              <a:rPr sz="2400" spc="-200" dirty="0">
                <a:latin typeface="Times New Roman"/>
                <a:cs typeface="Times New Roman"/>
              </a:rPr>
              <a:t>«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Nom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»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et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«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superficie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00" dirty="0">
                <a:latin typeface="Times New Roman"/>
                <a:cs typeface="Times New Roman"/>
              </a:rPr>
              <a:t>»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pour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une</a:t>
            </a:r>
            <a:r>
              <a:rPr sz="2400" spc="-55" dirty="0">
                <a:latin typeface="Times New Roman"/>
                <a:cs typeface="Times New Roman"/>
              </a:rPr>
              <a:t> entité	</a:t>
            </a:r>
            <a:r>
              <a:rPr sz="2400" spc="-420" dirty="0">
                <a:latin typeface="Times New Roman"/>
                <a:cs typeface="Times New Roman"/>
              </a:rPr>
              <a:t>PAYS</a:t>
            </a:r>
            <a:endParaRPr sz="2400">
              <a:latin typeface="Times New Roman"/>
              <a:cs typeface="Times New Roman"/>
            </a:endParaRPr>
          </a:p>
          <a:p>
            <a:pPr marL="173990" algn="ctr">
              <a:lnSpc>
                <a:spcPct val="100000"/>
              </a:lnSpc>
              <a:spcBef>
                <a:spcPts val="1705"/>
              </a:spcBef>
              <a:tabLst>
                <a:tab pos="2980055" algn="l"/>
              </a:tabLst>
            </a:pPr>
            <a:r>
              <a:rPr sz="1800" b="1" spc="-40" dirty="0">
                <a:latin typeface="Times New Roman"/>
                <a:cs typeface="Times New Roman"/>
              </a:rPr>
              <a:t>Etudiant	</a:t>
            </a:r>
            <a:r>
              <a:rPr sz="1800" b="1" spc="-35" dirty="0">
                <a:latin typeface="Times New Roman"/>
                <a:cs typeface="Times New Roman"/>
              </a:rPr>
              <a:t>Enseignant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13832" y="4797932"/>
            <a:ext cx="14998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" marR="26733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/>
                <a:cs typeface="Times New Roman"/>
              </a:rPr>
              <a:t>Matricule 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Nom_ens </a:t>
            </a:r>
            <a:r>
              <a:rPr sz="1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120" dirty="0">
                <a:solidFill>
                  <a:srgbClr val="00AF50"/>
                </a:solidFill>
                <a:latin typeface="Times New Roman"/>
                <a:cs typeface="Times New Roman"/>
              </a:rPr>
              <a:t>P</a:t>
            </a:r>
            <a:r>
              <a:rPr sz="1800" b="1" spc="-85" dirty="0">
                <a:solidFill>
                  <a:srgbClr val="00AF50"/>
                </a:solidFill>
                <a:latin typeface="Times New Roman"/>
                <a:cs typeface="Times New Roman"/>
              </a:rPr>
              <a:t>r</a:t>
            </a:r>
            <a:r>
              <a:rPr sz="18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é</a:t>
            </a:r>
            <a:r>
              <a:rPr sz="1800" b="1" spc="15" dirty="0">
                <a:solidFill>
                  <a:srgbClr val="00AF50"/>
                </a:solidFill>
                <a:latin typeface="Times New Roman"/>
                <a:cs typeface="Times New Roman"/>
              </a:rPr>
              <a:t>n</a:t>
            </a:r>
            <a:r>
              <a:rPr sz="1800" b="1" spc="80" dirty="0">
                <a:solidFill>
                  <a:srgbClr val="00AF50"/>
                </a:solidFill>
                <a:latin typeface="Times New Roman"/>
                <a:cs typeface="Times New Roman"/>
              </a:rPr>
              <a:t>o</a:t>
            </a:r>
            <a:r>
              <a:rPr sz="1800" b="1" spc="-60" dirty="0">
                <a:solidFill>
                  <a:srgbClr val="00AF50"/>
                </a:solidFill>
                <a:latin typeface="Times New Roman"/>
                <a:cs typeface="Times New Roman"/>
              </a:rPr>
              <a:t>m</a:t>
            </a:r>
            <a:r>
              <a:rPr sz="18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_</a:t>
            </a:r>
            <a:r>
              <a:rPr sz="18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e</a:t>
            </a:r>
            <a:r>
              <a:rPr sz="1800" b="1" spc="15" dirty="0">
                <a:solidFill>
                  <a:srgbClr val="00AF50"/>
                </a:solidFill>
                <a:latin typeface="Times New Roman"/>
                <a:cs typeface="Times New Roman"/>
              </a:rPr>
              <a:t>n</a:t>
            </a:r>
            <a:r>
              <a:rPr sz="1800" b="1" spc="-35" dirty="0">
                <a:solidFill>
                  <a:srgbClr val="00AF50"/>
                </a:solidFill>
                <a:latin typeface="Times New Roman"/>
                <a:cs typeface="Times New Roman"/>
              </a:rPr>
              <a:t>s  </a:t>
            </a:r>
            <a:r>
              <a:rPr sz="1800" b="1" spc="-25" dirty="0">
                <a:latin typeface="Times New Roman"/>
                <a:cs typeface="Times New Roman"/>
              </a:rPr>
              <a:t>adresse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09259" y="4655820"/>
            <a:ext cx="1512570" cy="0"/>
          </a:xfrm>
          <a:custGeom>
            <a:avLst/>
            <a:gdLst/>
            <a:ahLst/>
            <a:cxnLst/>
            <a:rect l="l" t="t" r="r" b="b"/>
            <a:pathLst>
              <a:path w="1512570">
                <a:moveTo>
                  <a:pt x="0" y="0"/>
                </a:moveTo>
                <a:lnTo>
                  <a:pt x="1512189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467944"/>
            <a:ext cx="184023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270" dirty="0">
                <a:latin typeface="Arial"/>
                <a:cs typeface="Arial"/>
              </a:rPr>
              <a:t>Attributs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marR="13970" indent="-274320">
              <a:lnSpc>
                <a:spcPct val="100000"/>
              </a:lnSpc>
              <a:spcBef>
                <a:spcPts val="9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pc="-165" dirty="0"/>
              <a:t>N</a:t>
            </a:r>
            <a:r>
              <a:rPr spc="-100" dirty="0"/>
              <a:t>e</a:t>
            </a:r>
            <a:r>
              <a:rPr spc="-50" dirty="0"/>
              <a:t> </a:t>
            </a:r>
            <a:r>
              <a:rPr spc="-130" dirty="0"/>
              <a:t>j</a:t>
            </a:r>
            <a:r>
              <a:rPr spc="-190" dirty="0"/>
              <a:t>a</a:t>
            </a:r>
            <a:r>
              <a:rPr spc="-155" dirty="0"/>
              <a:t>m</a:t>
            </a:r>
            <a:r>
              <a:rPr spc="-180" dirty="0"/>
              <a:t>ai</a:t>
            </a:r>
            <a:r>
              <a:rPr spc="-190" dirty="0"/>
              <a:t>s</a:t>
            </a:r>
            <a:r>
              <a:rPr spc="-25" dirty="0"/>
              <a:t> </a:t>
            </a:r>
            <a:r>
              <a:rPr spc="-105" dirty="0"/>
              <a:t>d</a:t>
            </a:r>
            <a:r>
              <a:rPr spc="-125" dirty="0"/>
              <a:t>o</a:t>
            </a:r>
            <a:r>
              <a:rPr spc="-105" dirty="0"/>
              <a:t>n</a:t>
            </a:r>
            <a:r>
              <a:rPr spc="-125" dirty="0"/>
              <a:t>n</a:t>
            </a:r>
            <a:r>
              <a:rPr spc="-40" dirty="0"/>
              <a:t>er</a:t>
            </a:r>
            <a:r>
              <a:rPr spc="-35" dirty="0"/>
              <a:t> </a:t>
            </a:r>
            <a:r>
              <a:rPr spc="-105" dirty="0"/>
              <a:t>le</a:t>
            </a:r>
            <a:r>
              <a:rPr spc="-45" dirty="0"/>
              <a:t> </a:t>
            </a:r>
            <a:r>
              <a:rPr spc="-160" dirty="0"/>
              <a:t>m</a:t>
            </a:r>
            <a:r>
              <a:rPr spc="-95" dirty="0"/>
              <a:t>ê</a:t>
            </a:r>
            <a:r>
              <a:rPr spc="-140" dirty="0"/>
              <a:t>m</a:t>
            </a:r>
            <a:r>
              <a:rPr spc="-105" dirty="0"/>
              <a:t>e</a:t>
            </a:r>
            <a:r>
              <a:rPr spc="-40" dirty="0"/>
              <a:t> </a:t>
            </a:r>
            <a:r>
              <a:rPr spc="-130" dirty="0"/>
              <a:t>n</a:t>
            </a:r>
            <a:r>
              <a:rPr spc="-105" dirty="0"/>
              <a:t>o</a:t>
            </a:r>
            <a:r>
              <a:rPr spc="-160" dirty="0"/>
              <a:t>m</a:t>
            </a:r>
            <a:r>
              <a:rPr spc="-20" dirty="0"/>
              <a:t> </a:t>
            </a:r>
            <a:r>
              <a:rPr spc="-210" dirty="0"/>
              <a:t>à</a:t>
            </a:r>
            <a:r>
              <a:rPr spc="-35" dirty="0"/>
              <a:t> </a:t>
            </a:r>
            <a:r>
              <a:rPr spc="-130" dirty="0"/>
              <a:t>d</a:t>
            </a:r>
            <a:r>
              <a:rPr spc="-155" dirty="0"/>
              <a:t>es</a:t>
            </a:r>
            <a:r>
              <a:rPr spc="-20" dirty="0"/>
              <a:t> </a:t>
            </a:r>
            <a:r>
              <a:rPr spc="-245" dirty="0"/>
              <a:t>a</a:t>
            </a:r>
            <a:r>
              <a:rPr spc="35" dirty="0"/>
              <a:t>tt</a:t>
            </a:r>
            <a:r>
              <a:rPr spc="65" dirty="0"/>
              <a:t>r</a:t>
            </a:r>
            <a:r>
              <a:rPr spc="-120" dirty="0"/>
              <a:t>ib</a:t>
            </a:r>
            <a:r>
              <a:rPr spc="-165" dirty="0"/>
              <a:t>u</a:t>
            </a:r>
            <a:r>
              <a:rPr spc="35" dirty="0"/>
              <a:t>t</a:t>
            </a:r>
            <a:r>
              <a:rPr spc="-204" dirty="0"/>
              <a:t>s</a:t>
            </a:r>
            <a:r>
              <a:rPr spc="-10" dirty="0"/>
              <a:t> </a:t>
            </a:r>
            <a:r>
              <a:rPr spc="-125" dirty="0"/>
              <a:t>d</a:t>
            </a:r>
            <a:r>
              <a:rPr spc="-140" dirty="0"/>
              <a:t>iff</a:t>
            </a:r>
            <a:r>
              <a:rPr spc="-175" dirty="0"/>
              <a:t>é</a:t>
            </a:r>
            <a:r>
              <a:rPr spc="-5" dirty="0"/>
              <a:t>r</a:t>
            </a:r>
            <a:r>
              <a:rPr spc="-100" dirty="0"/>
              <a:t>ents</a:t>
            </a:r>
            <a:r>
              <a:rPr spc="-40" dirty="0"/>
              <a:t> </a:t>
            </a:r>
            <a:r>
              <a:rPr spc="-105" dirty="0"/>
              <a:t>d</a:t>
            </a:r>
            <a:r>
              <a:rPr spc="-204" dirty="0"/>
              <a:t>a</a:t>
            </a:r>
            <a:r>
              <a:rPr spc="-130" dirty="0"/>
              <a:t>n</a:t>
            </a:r>
            <a:r>
              <a:rPr spc="-204" dirty="0"/>
              <a:t>s</a:t>
            </a:r>
            <a:r>
              <a:rPr spc="-20" dirty="0"/>
              <a:t> </a:t>
            </a:r>
            <a:r>
              <a:rPr spc="-95" dirty="0"/>
              <a:t>un  </a:t>
            </a:r>
            <a:r>
              <a:rPr spc="-145" dirty="0"/>
              <a:t>mo</a:t>
            </a:r>
            <a:r>
              <a:rPr spc="-130" dirty="0"/>
              <a:t>d</a:t>
            </a:r>
            <a:r>
              <a:rPr spc="-105" dirty="0"/>
              <a:t>èle</a:t>
            </a:r>
            <a:r>
              <a:rPr spc="-45" dirty="0"/>
              <a:t> </a:t>
            </a:r>
            <a:r>
              <a:rPr spc="-10" dirty="0"/>
              <a:t>E/</a:t>
            </a:r>
            <a:r>
              <a:rPr spc="-25" dirty="0"/>
              <a:t>A</a:t>
            </a:r>
            <a:r>
              <a:rPr spc="105" dirty="0"/>
              <a:t>.</a:t>
            </a:r>
          </a:p>
          <a:p>
            <a:pPr marL="287020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0045" algn="l"/>
                <a:tab pos="360680" algn="l"/>
              </a:tabLst>
            </a:pPr>
            <a:r>
              <a:rPr dirty="0"/>
              <a:t>	</a:t>
            </a:r>
            <a:r>
              <a:rPr spc="-150" dirty="0"/>
              <a:t>Chaque</a:t>
            </a:r>
            <a:r>
              <a:rPr spc="80" dirty="0"/>
              <a:t> </a:t>
            </a:r>
            <a:r>
              <a:rPr spc="-60" dirty="0"/>
              <a:t>attribut</a:t>
            </a:r>
            <a:r>
              <a:rPr spc="95" dirty="0"/>
              <a:t> </a:t>
            </a:r>
            <a:r>
              <a:rPr spc="-90" dirty="0"/>
              <a:t>est</a:t>
            </a:r>
            <a:r>
              <a:rPr spc="65" dirty="0"/>
              <a:t> </a:t>
            </a:r>
            <a:r>
              <a:rPr spc="-140" dirty="0"/>
              <a:t>spécifique</a:t>
            </a:r>
            <a:r>
              <a:rPr spc="85" dirty="0"/>
              <a:t> </a:t>
            </a:r>
            <a:r>
              <a:rPr spc="-210" dirty="0"/>
              <a:t>a</a:t>
            </a:r>
            <a:r>
              <a:rPr spc="85" dirty="0"/>
              <a:t> </a:t>
            </a:r>
            <a:r>
              <a:rPr spc="-114" dirty="0"/>
              <a:t>une</a:t>
            </a:r>
            <a:r>
              <a:rPr spc="75" dirty="0"/>
              <a:t> </a:t>
            </a:r>
            <a:r>
              <a:rPr spc="-65" dirty="0"/>
              <a:t>entité</a:t>
            </a:r>
            <a:r>
              <a:rPr spc="85" dirty="0"/>
              <a:t> </a:t>
            </a:r>
            <a:r>
              <a:rPr spc="-120" dirty="0"/>
              <a:t>ou</a:t>
            </a:r>
            <a:r>
              <a:rPr spc="85" dirty="0"/>
              <a:t> </a:t>
            </a:r>
            <a:r>
              <a:rPr spc="-210" dirty="0"/>
              <a:t>à</a:t>
            </a:r>
            <a:r>
              <a:rPr spc="65" dirty="0"/>
              <a:t> </a:t>
            </a:r>
            <a:r>
              <a:rPr spc="-105" dirty="0"/>
              <a:t>une</a:t>
            </a:r>
            <a:r>
              <a:rPr spc="50" dirty="0"/>
              <a:t> </a:t>
            </a:r>
            <a:r>
              <a:rPr spc="-125" dirty="0"/>
              <a:t>association, </a:t>
            </a:r>
            <a:r>
              <a:rPr spc="-635" dirty="0"/>
              <a:t> </a:t>
            </a:r>
            <a:r>
              <a:rPr spc="-110" dirty="0"/>
              <a:t>i</a:t>
            </a:r>
            <a:r>
              <a:rPr spc="-114" dirty="0"/>
              <a:t>l</a:t>
            </a:r>
            <a:r>
              <a:rPr spc="-50" dirty="0"/>
              <a:t> </a:t>
            </a:r>
            <a:r>
              <a:rPr spc="-130" dirty="0"/>
              <a:t>n</a:t>
            </a:r>
            <a:r>
              <a:rPr spc="-105" dirty="0"/>
              <a:t>e</a:t>
            </a:r>
            <a:r>
              <a:rPr spc="-70" dirty="0"/>
              <a:t> </a:t>
            </a:r>
            <a:r>
              <a:rPr spc="-130" dirty="0"/>
              <a:t>p</a:t>
            </a:r>
            <a:r>
              <a:rPr spc="-65" dirty="0"/>
              <a:t>eut</a:t>
            </a:r>
            <a:r>
              <a:rPr spc="-50" dirty="0"/>
              <a:t> </a:t>
            </a:r>
            <a:r>
              <a:rPr spc="-45" dirty="0"/>
              <a:t>ê</a:t>
            </a:r>
            <a:r>
              <a:rPr spc="-20" dirty="0"/>
              <a:t>t</a:t>
            </a:r>
            <a:r>
              <a:rPr spc="-5" dirty="0"/>
              <a:t>r</a:t>
            </a:r>
            <a:r>
              <a:rPr spc="-105" dirty="0"/>
              <a:t>e</a:t>
            </a:r>
            <a:r>
              <a:rPr spc="-65" dirty="0"/>
              <a:t> </a:t>
            </a:r>
            <a:r>
              <a:rPr spc="-130" dirty="0"/>
              <a:t>p</a:t>
            </a:r>
            <a:r>
              <a:rPr spc="-225" dirty="0"/>
              <a:t>a</a:t>
            </a:r>
            <a:r>
              <a:rPr spc="114" dirty="0"/>
              <a:t>r</a:t>
            </a:r>
            <a:r>
              <a:rPr spc="35" dirty="0"/>
              <a:t>t</a:t>
            </a:r>
            <a:r>
              <a:rPr spc="-225" dirty="0"/>
              <a:t>a</a:t>
            </a:r>
            <a:r>
              <a:rPr spc="-175" dirty="0"/>
              <a:t>g</a:t>
            </a:r>
            <a:r>
              <a:rPr spc="-145" dirty="0"/>
              <a:t>é</a:t>
            </a:r>
            <a:r>
              <a:rPr spc="105" dirty="0"/>
              <a:t>.</a:t>
            </a:r>
          </a:p>
          <a:p>
            <a:pPr marL="360045" indent="-34798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0045" algn="l"/>
                <a:tab pos="360680" algn="l"/>
              </a:tabLst>
            </a:pPr>
            <a:r>
              <a:rPr spc="-200" dirty="0"/>
              <a:t>Le</a:t>
            </a:r>
            <a:r>
              <a:rPr spc="65" dirty="0"/>
              <a:t> </a:t>
            </a:r>
            <a:r>
              <a:rPr spc="-130" dirty="0"/>
              <a:t>nom</a:t>
            </a:r>
            <a:r>
              <a:rPr spc="75" dirty="0"/>
              <a:t> </a:t>
            </a:r>
            <a:r>
              <a:rPr spc="-65" dirty="0"/>
              <a:t>d’attribut</a:t>
            </a:r>
            <a:r>
              <a:rPr spc="80" dirty="0"/>
              <a:t> </a:t>
            </a:r>
            <a:r>
              <a:rPr spc="-85" dirty="0"/>
              <a:t>doit</a:t>
            </a:r>
            <a:r>
              <a:rPr spc="85" dirty="0"/>
              <a:t> </a:t>
            </a:r>
            <a:r>
              <a:rPr spc="-40" dirty="0"/>
              <a:t>être</a:t>
            </a:r>
            <a:r>
              <a:rPr spc="75" dirty="0"/>
              <a:t> </a:t>
            </a:r>
            <a:r>
              <a:rPr spc="-105" dirty="0"/>
              <a:t>explicite</a:t>
            </a:r>
            <a:r>
              <a:rPr spc="75" dirty="0"/>
              <a:t> </a:t>
            </a:r>
            <a:r>
              <a:rPr spc="-85" dirty="0"/>
              <a:t>pour</a:t>
            </a:r>
            <a:r>
              <a:rPr spc="90" dirty="0"/>
              <a:t> </a:t>
            </a:r>
            <a:r>
              <a:rPr spc="-105" dirty="0"/>
              <a:t>faciliter</a:t>
            </a:r>
            <a:r>
              <a:rPr spc="75" dirty="0"/>
              <a:t> </a:t>
            </a:r>
            <a:r>
              <a:rPr spc="-155" dirty="0"/>
              <a:t>la</a:t>
            </a:r>
            <a:r>
              <a:rPr spc="55" dirty="0"/>
              <a:t> </a:t>
            </a:r>
            <a:r>
              <a:rPr spc="-80" dirty="0"/>
              <a:t>lecture</a:t>
            </a:r>
            <a:r>
              <a:rPr spc="105" dirty="0"/>
              <a:t> </a:t>
            </a:r>
            <a:r>
              <a:rPr spc="-125" dirty="0"/>
              <a:t>du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6608" y="3492677"/>
            <a:ext cx="5749925" cy="19164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705"/>
              </a:spcBef>
            </a:pPr>
            <a:r>
              <a:rPr sz="2600" spc="-160" dirty="0">
                <a:latin typeface="Times New Roman"/>
                <a:cs typeface="Times New Roman"/>
              </a:rPr>
              <a:t>schéma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60" dirty="0">
                <a:latin typeface="Times New Roman"/>
                <a:cs typeface="Times New Roman"/>
              </a:rPr>
              <a:t>U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40" dirty="0">
                <a:latin typeface="Times New Roman"/>
                <a:cs typeface="Times New Roman"/>
              </a:rPr>
              <a:t>tt</a:t>
            </a:r>
            <a:r>
              <a:rPr sz="2600" spc="6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i</a:t>
            </a:r>
            <a:r>
              <a:rPr sz="2600" spc="-200" dirty="0">
                <a:latin typeface="Times New Roman"/>
                <a:cs typeface="Times New Roman"/>
              </a:rPr>
              <a:t>b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30" dirty="0">
                <a:latin typeface="Times New Roman"/>
                <a:cs typeface="Times New Roman"/>
              </a:rPr>
              <a:t>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do</a:t>
            </a:r>
            <a:r>
              <a:rPr sz="2600" spc="-50" dirty="0">
                <a:latin typeface="Times New Roman"/>
                <a:cs typeface="Times New Roman"/>
              </a:rPr>
              <a:t>it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p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204" dirty="0">
                <a:latin typeface="Times New Roman"/>
                <a:cs typeface="Times New Roman"/>
              </a:rPr>
              <a:t>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ê</a:t>
            </a:r>
            <a:r>
              <a:rPr sz="2600" spc="-20" dirty="0">
                <a:latin typeface="Times New Roman"/>
                <a:cs typeface="Times New Roman"/>
              </a:rPr>
              <a:t>t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05" dirty="0">
                <a:latin typeface="Times New Roman"/>
                <a:cs typeface="Times New Roman"/>
              </a:rPr>
              <a:t>l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85" dirty="0">
                <a:latin typeface="Times New Roman"/>
                <a:cs typeface="Times New Roman"/>
              </a:rPr>
              <a:t>l</a:t>
            </a:r>
            <a:r>
              <a:rPr sz="2600" spc="-125" dirty="0">
                <a:latin typeface="Times New Roman"/>
                <a:cs typeface="Times New Roman"/>
              </a:rPr>
              <a:t>é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u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10" dirty="0">
                <a:latin typeface="Times New Roman"/>
                <a:cs typeface="Times New Roman"/>
              </a:rPr>
              <a:t>éd</a:t>
            </a:r>
            <a:r>
              <a:rPr sz="2600" spc="-135" dirty="0">
                <a:latin typeface="Times New Roman"/>
                <a:cs typeface="Times New Roman"/>
              </a:rPr>
              <a:t>u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1529080">
              <a:lnSpc>
                <a:spcPts val="372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60" dirty="0">
                <a:latin typeface="Times New Roman"/>
                <a:cs typeface="Times New Roman"/>
              </a:rPr>
              <a:t>U</a:t>
            </a:r>
            <a:r>
              <a:rPr sz="2600" spc="-110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45" dirty="0">
                <a:latin typeface="Times New Roman"/>
                <a:cs typeface="Times New Roman"/>
              </a:rPr>
              <a:t>tt</a:t>
            </a:r>
            <a:r>
              <a:rPr sz="2600" spc="6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i</a:t>
            </a:r>
            <a:r>
              <a:rPr sz="2600" spc="-204" dirty="0">
                <a:latin typeface="Times New Roman"/>
                <a:cs typeface="Times New Roman"/>
              </a:rPr>
              <a:t>b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do</a:t>
            </a:r>
            <a:r>
              <a:rPr sz="2600" spc="-50" dirty="0">
                <a:latin typeface="Times New Roman"/>
                <a:cs typeface="Times New Roman"/>
              </a:rPr>
              <a:t>it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ê</a:t>
            </a:r>
            <a:r>
              <a:rPr sz="2600" spc="-20" dirty="0">
                <a:latin typeface="Times New Roman"/>
                <a:cs typeface="Times New Roman"/>
              </a:rPr>
              <a:t>t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élé</a:t>
            </a:r>
            <a:r>
              <a:rPr sz="2600" spc="-175" dirty="0">
                <a:latin typeface="Times New Roman"/>
                <a:cs typeface="Times New Roman"/>
              </a:rPr>
              <a:t>m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75" dirty="0">
                <a:latin typeface="Times New Roman"/>
                <a:cs typeface="Times New Roman"/>
              </a:rPr>
              <a:t>e  </a:t>
            </a:r>
            <a:r>
              <a:rPr sz="2600" spc="-114" dirty="0">
                <a:latin typeface="Times New Roman"/>
                <a:cs typeface="Times New Roman"/>
              </a:rPr>
              <a:t>(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215" dirty="0">
                <a:latin typeface="Times New Roman"/>
                <a:cs typeface="Times New Roman"/>
              </a:rPr>
              <a:t>m</a:t>
            </a:r>
            <a:r>
              <a:rPr sz="2600" spc="-70" dirty="0">
                <a:latin typeface="Times New Roman"/>
                <a:cs typeface="Times New Roman"/>
              </a:rPr>
              <a:t>i</a:t>
            </a:r>
            <a:r>
              <a:rPr sz="2600" spc="-150" dirty="0">
                <a:latin typeface="Times New Roman"/>
                <a:cs typeface="Times New Roman"/>
              </a:rPr>
              <a:t>q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05" dirty="0">
                <a:latin typeface="Times New Roman"/>
                <a:cs typeface="Times New Roman"/>
              </a:rPr>
              <a:t>,</a:t>
            </a:r>
            <a:r>
              <a:rPr sz="2600" spc="-130" dirty="0">
                <a:latin typeface="Times New Roman"/>
                <a:cs typeface="Times New Roman"/>
              </a:rPr>
              <a:t> no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dé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45" dirty="0">
                <a:latin typeface="Times New Roman"/>
                <a:cs typeface="Times New Roman"/>
              </a:rPr>
              <a:t>mp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75" dirty="0">
                <a:latin typeface="Times New Roman"/>
                <a:cs typeface="Times New Roman"/>
              </a:rPr>
              <a:t>sa</a:t>
            </a:r>
            <a:r>
              <a:rPr sz="2600" spc="-270" dirty="0">
                <a:latin typeface="Times New Roman"/>
                <a:cs typeface="Times New Roman"/>
              </a:rPr>
              <a:t>b</a:t>
            </a:r>
            <a:r>
              <a:rPr sz="2600" spc="-95" dirty="0">
                <a:latin typeface="Times New Roman"/>
                <a:cs typeface="Times New Roman"/>
              </a:rPr>
              <a:t>le</a:t>
            </a:r>
            <a:r>
              <a:rPr sz="2600" spc="-70" dirty="0">
                <a:latin typeface="Times New Roman"/>
                <a:cs typeface="Times New Roman"/>
              </a:rPr>
              <a:t>)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8" y="5461203"/>
            <a:ext cx="4277360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765300" algn="l"/>
              </a:tabLst>
            </a:pPr>
            <a:r>
              <a:rPr sz="2600" spc="-275" dirty="0">
                <a:latin typeface="Times New Roman"/>
                <a:cs typeface="Times New Roman"/>
              </a:rPr>
              <a:t>A</a:t>
            </a:r>
            <a:r>
              <a:rPr sz="2600" spc="-204" dirty="0">
                <a:latin typeface="Times New Roman"/>
                <a:cs typeface="Times New Roman"/>
              </a:rPr>
              <a:t>d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65" dirty="0">
                <a:latin typeface="Times New Roman"/>
                <a:cs typeface="Times New Roman"/>
              </a:rPr>
              <a:t>e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155" dirty="0">
                <a:latin typeface="Times New Roman"/>
                <a:cs typeface="Times New Roman"/>
              </a:rPr>
              <a:t>se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55" dirty="0">
                <a:latin typeface="Times New Roman"/>
                <a:cs typeface="Times New Roman"/>
              </a:rPr>
              <a:t>(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u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395" dirty="0">
                <a:latin typeface="Times New Roman"/>
                <a:cs typeface="Times New Roman"/>
              </a:rPr>
              <a:t>V</a:t>
            </a:r>
            <a:r>
              <a:rPr sz="2600" spc="-114" dirty="0">
                <a:latin typeface="Times New Roman"/>
                <a:cs typeface="Times New Roman"/>
              </a:rPr>
              <a:t>i</a:t>
            </a:r>
            <a:r>
              <a:rPr sz="2600" spc="-110" dirty="0">
                <a:latin typeface="Times New Roman"/>
                <a:cs typeface="Times New Roman"/>
              </a:rPr>
              <a:t>l</a:t>
            </a:r>
            <a:r>
              <a:rPr sz="2600" spc="-85" dirty="0">
                <a:latin typeface="Times New Roman"/>
                <a:cs typeface="Times New Roman"/>
              </a:rPr>
              <a:t>l</a:t>
            </a:r>
            <a:r>
              <a:rPr sz="2600" spc="-160" dirty="0">
                <a:latin typeface="Times New Roman"/>
                <a:cs typeface="Times New Roman"/>
              </a:rPr>
              <a:t>e</a:t>
            </a:r>
            <a:r>
              <a:rPr sz="2600" spc="110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160" dirty="0">
                <a:latin typeface="Times New Roman"/>
                <a:cs typeface="Times New Roman"/>
              </a:rPr>
              <a:t>m</a:t>
            </a:r>
            <a:r>
              <a:rPr sz="2600" spc="-45" dirty="0">
                <a:latin typeface="Times New Roman"/>
                <a:cs typeface="Times New Roman"/>
              </a:rPr>
              <a:t>é</a:t>
            </a:r>
            <a:r>
              <a:rPr sz="2600" spc="-60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5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86728" y="3572255"/>
            <a:ext cx="1728470" cy="1728470"/>
          </a:xfrm>
          <a:custGeom>
            <a:avLst/>
            <a:gdLst/>
            <a:ahLst/>
            <a:cxnLst/>
            <a:rect l="l" t="t" r="r" b="b"/>
            <a:pathLst>
              <a:path w="1728470" h="1728470">
                <a:moveTo>
                  <a:pt x="0" y="1728216"/>
                </a:moveTo>
                <a:lnTo>
                  <a:pt x="1728216" y="1728216"/>
                </a:lnTo>
                <a:lnTo>
                  <a:pt x="1728216" y="0"/>
                </a:lnTo>
                <a:lnTo>
                  <a:pt x="0" y="0"/>
                </a:lnTo>
                <a:lnTo>
                  <a:pt x="0" y="172821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592823" y="3528136"/>
            <a:ext cx="1716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134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Times New Roman"/>
                <a:cs typeface="Times New Roman"/>
              </a:rPr>
              <a:t>Etudiant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2823" y="3803142"/>
            <a:ext cx="171640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259715" indent="51435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Times New Roman"/>
                <a:cs typeface="Times New Roman"/>
              </a:rPr>
              <a:t>Nins 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Nom_etud </a:t>
            </a:r>
            <a:r>
              <a:rPr sz="1800" b="1" spc="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Prénom_etud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Times New Roman"/>
                <a:cs typeface="Times New Roman"/>
              </a:rPr>
              <a:t>D</a:t>
            </a:r>
            <a:r>
              <a:rPr sz="1800" b="1" spc="-70" dirty="0">
                <a:latin typeface="Times New Roman"/>
                <a:cs typeface="Times New Roman"/>
              </a:rPr>
              <a:t>a</a:t>
            </a:r>
            <a:r>
              <a:rPr sz="1800" b="1" spc="20" dirty="0">
                <a:latin typeface="Times New Roman"/>
                <a:cs typeface="Times New Roman"/>
              </a:rPr>
              <a:t>t</a:t>
            </a:r>
            <a:r>
              <a:rPr sz="1800" b="1" spc="35" dirty="0">
                <a:latin typeface="Times New Roman"/>
                <a:cs typeface="Times New Roman"/>
              </a:rPr>
              <a:t>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-90" dirty="0">
                <a:latin typeface="Times New Roman"/>
                <a:cs typeface="Times New Roman"/>
              </a:rPr>
              <a:t>a</a:t>
            </a:r>
            <a:r>
              <a:rPr sz="1800" b="1" spc="-10" dirty="0">
                <a:latin typeface="Times New Roman"/>
                <a:cs typeface="Times New Roman"/>
              </a:rPr>
              <a:t>i</a:t>
            </a:r>
            <a:r>
              <a:rPr sz="1800" b="1" spc="-25" dirty="0">
                <a:latin typeface="Times New Roman"/>
                <a:cs typeface="Times New Roman"/>
              </a:rPr>
              <a:t>s</a:t>
            </a:r>
            <a:r>
              <a:rPr sz="1800" b="1" spc="-55" dirty="0">
                <a:latin typeface="Times New Roman"/>
                <a:cs typeface="Times New Roman"/>
              </a:rPr>
              <a:t>s</a:t>
            </a:r>
            <a:r>
              <a:rPr sz="1800" b="1" spc="-90" dirty="0">
                <a:latin typeface="Times New Roman"/>
                <a:cs typeface="Times New Roman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30" dirty="0">
                <a:latin typeface="Times New Roman"/>
                <a:cs typeface="Times New Roman"/>
              </a:rPr>
              <a:t>ce  </a:t>
            </a:r>
            <a:r>
              <a:rPr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Age</a:t>
            </a:r>
            <a:r>
              <a:rPr sz="18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10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88252" y="3863340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>
                <a:moveTo>
                  <a:pt x="0" y="0"/>
                </a:moveTo>
                <a:lnTo>
                  <a:pt x="1728216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9908" y="5683110"/>
            <a:ext cx="720090" cy="103505"/>
          </a:xfrm>
          <a:custGeom>
            <a:avLst/>
            <a:gdLst/>
            <a:ahLst/>
            <a:cxnLst/>
            <a:rect l="l" t="t" r="r" b="b"/>
            <a:pathLst>
              <a:path w="720089" h="103504">
                <a:moveTo>
                  <a:pt x="694934" y="51701"/>
                </a:moveTo>
                <a:lnTo>
                  <a:pt x="625093" y="92430"/>
                </a:lnTo>
                <a:lnTo>
                  <a:pt x="624078" y="96316"/>
                </a:lnTo>
                <a:lnTo>
                  <a:pt x="627634" y="102374"/>
                </a:lnTo>
                <a:lnTo>
                  <a:pt x="631443" y="103403"/>
                </a:lnTo>
                <a:lnTo>
                  <a:pt x="709202" y="58051"/>
                </a:lnTo>
                <a:lnTo>
                  <a:pt x="707516" y="58051"/>
                </a:lnTo>
                <a:lnTo>
                  <a:pt x="707516" y="57188"/>
                </a:lnTo>
                <a:lnTo>
                  <a:pt x="704341" y="57188"/>
                </a:lnTo>
                <a:lnTo>
                  <a:pt x="694934" y="51701"/>
                </a:lnTo>
                <a:close/>
              </a:path>
              <a:path w="720089" h="103504">
                <a:moveTo>
                  <a:pt x="684045" y="45351"/>
                </a:moveTo>
                <a:lnTo>
                  <a:pt x="0" y="45351"/>
                </a:lnTo>
                <a:lnTo>
                  <a:pt x="0" y="58051"/>
                </a:lnTo>
                <a:lnTo>
                  <a:pt x="684045" y="58051"/>
                </a:lnTo>
                <a:lnTo>
                  <a:pt x="694934" y="51701"/>
                </a:lnTo>
                <a:lnTo>
                  <a:pt x="684045" y="45351"/>
                </a:lnTo>
                <a:close/>
              </a:path>
              <a:path w="720089" h="103504">
                <a:moveTo>
                  <a:pt x="709205" y="45351"/>
                </a:moveTo>
                <a:lnTo>
                  <a:pt x="707516" y="45351"/>
                </a:lnTo>
                <a:lnTo>
                  <a:pt x="707516" y="58051"/>
                </a:lnTo>
                <a:lnTo>
                  <a:pt x="709202" y="58051"/>
                </a:lnTo>
                <a:lnTo>
                  <a:pt x="720090" y="51701"/>
                </a:lnTo>
                <a:lnTo>
                  <a:pt x="709205" y="45351"/>
                </a:lnTo>
                <a:close/>
              </a:path>
              <a:path w="720089" h="103504">
                <a:moveTo>
                  <a:pt x="704341" y="46215"/>
                </a:moveTo>
                <a:lnTo>
                  <a:pt x="694934" y="51701"/>
                </a:lnTo>
                <a:lnTo>
                  <a:pt x="704341" y="57188"/>
                </a:lnTo>
                <a:lnTo>
                  <a:pt x="704341" y="46215"/>
                </a:lnTo>
                <a:close/>
              </a:path>
              <a:path w="720089" h="103504">
                <a:moveTo>
                  <a:pt x="707516" y="46215"/>
                </a:moveTo>
                <a:lnTo>
                  <a:pt x="704341" y="46215"/>
                </a:lnTo>
                <a:lnTo>
                  <a:pt x="704341" y="57188"/>
                </a:lnTo>
                <a:lnTo>
                  <a:pt x="707516" y="57188"/>
                </a:lnTo>
                <a:lnTo>
                  <a:pt x="707516" y="46215"/>
                </a:lnTo>
                <a:close/>
              </a:path>
              <a:path w="720089" h="103504">
                <a:moveTo>
                  <a:pt x="631443" y="0"/>
                </a:moveTo>
                <a:lnTo>
                  <a:pt x="627634" y="1015"/>
                </a:lnTo>
                <a:lnTo>
                  <a:pt x="624078" y="7086"/>
                </a:lnTo>
                <a:lnTo>
                  <a:pt x="625093" y="10972"/>
                </a:lnTo>
                <a:lnTo>
                  <a:pt x="694934" y="51701"/>
                </a:lnTo>
                <a:lnTo>
                  <a:pt x="704341" y="46215"/>
                </a:lnTo>
                <a:lnTo>
                  <a:pt x="707516" y="46215"/>
                </a:lnTo>
                <a:lnTo>
                  <a:pt x="707516" y="45351"/>
                </a:lnTo>
                <a:lnTo>
                  <a:pt x="709205" y="45351"/>
                </a:lnTo>
                <a:lnTo>
                  <a:pt x="631443" y="0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576" y="332054"/>
            <a:ext cx="461010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635" dirty="0">
                <a:latin typeface="Arial"/>
                <a:cs typeface="Arial"/>
              </a:rPr>
              <a:t>A</a:t>
            </a:r>
            <a:r>
              <a:rPr sz="3200" spc="-65" dirty="0">
                <a:latin typeface="Arial"/>
                <a:cs typeface="Arial"/>
              </a:rPr>
              <a:t>tt</a:t>
            </a:r>
            <a:r>
              <a:rPr sz="3200" spc="-175" dirty="0">
                <a:latin typeface="Arial"/>
                <a:cs typeface="Arial"/>
              </a:rPr>
              <a:t>r</a:t>
            </a:r>
            <a:r>
              <a:rPr sz="3200" spc="-155" dirty="0">
                <a:latin typeface="Arial"/>
                <a:cs typeface="Arial"/>
              </a:rPr>
              <a:t>i</a:t>
            </a:r>
            <a:r>
              <a:rPr sz="3200" spc="-235" dirty="0">
                <a:latin typeface="Arial"/>
                <a:cs typeface="Arial"/>
              </a:rPr>
              <a:t>b</a:t>
            </a:r>
            <a:r>
              <a:rPr sz="3200" spc="-204" dirty="0">
                <a:latin typeface="Arial"/>
                <a:cs typeface="Arial"/>
              </a:rPr>
              <a:t>uts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95" dirty="0">
                <a:latin typeface="Arial"/>
                <a:cs typeface="Arial"/>
              </a:rPr>
              <a:t>d</a:t>
            </a:r>
            <a:r>
              <a:rPr sz="3200" spc="-365" dirty="0">
                <a:latin typeface="Trebuchet MS"/>
                <a:cs typeface="Trebuchet MS"/>
              </a:rPr>
              <a:t>’</a:t>
            </a:r>
            <a:r>
              <a:rPr sz="3200" spc="-204" dirty="0">
                <a:latin typeface="Arial"/>
                <a:cs typeface="Arial"/>
              </a:rPr>
              <a:t>u</a:t>
            </a:r>
            <a:r>
              <a:rPr sz="3200" spc="-210" dirty="0">
                <a:latin typeface="Arial"/>
                <a:cs typeface="Arial"/>
              </a:rPr>
              <a:t>n</a:t>
            </a:r>
            <a:r>
              <a:rPr sz="3200" spc="-120" dirty="0">
                <a:latin typeface="Arial"/>
                <a:cs typeface="Arial"/>
              </a:rPr>
              <a:t>e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a</a:t>
            </a:r>
            <a:r>
              <a:rPr sz="3200" spc="-275" dirty="0">
                <a:latin typeface="Arial"/>
                <a:cs typeface="Arial"/>
              </a:rPr>
              <a:t>ss</a:t>
            </a:r>
            <a:r>
              <a:rPr sz="3200" spc="-280" dirty="0">
                <a:latin typeface="Arial"/>
                <a:cs typeface="Arial"/>
              </a:rPr>
              <a:t>o</a:t>
            </a:r>
            <a:r>
              <a:rPr sz="3200" spc="-300" dirty="0">
                <a:latin typeface="Arial"/>
                <a:cs typeface="Arial"/>
              </a:rPr>
              <a:t>c</a:t>
            </a:r>
            <a:r>
              <a:rPr sz="3200" spc="-140" dirty="0">
                <a:latin typeface="Arial"/>
                <a:cs typeface="Arial"/>
              </a:rPr>
              <a:t>i</a:t>
            </a:r>
            <a:r>
              <a:rPr sz="3200" spc="-85" dirty="0">
                <a:latin typeface="Arial"/>
                <a:cs typeface="Arial"/>
              </a:rPr>
              <a:t>a</a:t>
            </a:r>
            <a:r>
              <a:rPr sz="3200" spc="-135" dirty="0">
                <a:latin typeface="Arial"/>
                <a:cs typeface="Arial"/>
              </a:rPr>
              <a:t>t</a:t>
            </a:r>
            <a:r>
              <a:rPr sz="3200" spc="-125" dirty="0">
                <a:latin typeface="Arial"/>
                <a:cs typeface="Arial"/>
              </a:rPr>
              <a:t>i</a:t>
            </a:r>
            <a:r>
              <a:rPr sz="3200" spc="-280" dirty="0">
                <a:latin typeface="Arial"/>
                <a:cs typeface="Arial"/>
              </a:rPr>
              <a:t>o</a:t>
            </a:r>
            <a:r>
              <a:rPr sz="3200" spc="-225" dirty="0">
                <a:latin typeface="Arial"/>
                <a:cs typeface="Arial"/>
              </a:rPr>
              <a:t>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5412435"/>
            <a:ext cx="6624320" cy="4116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spc="-250" dirty="0">
                <a:latin typeface="Times New Roman"/>
                <a:cs typeface="Times New Roman"/>
              </a:rPr>
              <a:t>La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006FC0"/>
                </a:solidFill>
                <a:latin typeface="Times New Roman"/>
                <a:cs typeface="Times New Roman"/>
              </a:rPr>
              <a:t>quant</a:t>
            </a:r>
            <a:r>
              <a:rPr sz="26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6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600" b="1" spc="50" dirty="0">
                <a:solidFill>
                  <a:srgbClr val="006FC0"/>
                </a:solidFill>
                <a:latin typeface="Times New Roman"/>
                <a:cs typeface="Times New Roman"/>
              </a:rPr>
              <a:t>é</a:t>
            </a:r>
            <a:r>
              <a:rPr sz="26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10" dirty="0">
                <a:latin typeface="Times New Roman"/>
                <a:cs typeface="Times New Roman"/>
              </a:rPr>
              <a:t>épe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l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b="1" spc="6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2600" b="1" spc="10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2600" b="1" spc="-85" dirty="0">
                <a:solidFill>
                  <a:srgbClr val="006FC0"/>
                </a:solidFill>
                <a:latin typeface="Times New Roman"/>
                <a:cs typeface="Times New Roman"/>
              </a:rPr>
              <a:t>mm</a:t>
            </a:r>
            <a:r>
              <a:rPr sz="2600" b="1" spc="-13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600" b="1" spc="35" dirty="0">
                <a:solidFill>
                  <a:srgbClr val="006FC0"/>
                </a:solidFill>
                <a:latin typeface="Times New Roman"/>
                <a:cs typeface="Times New Roman"/>
              </a:rPr>
              <a:t>nde</a:t>
            </a:r>
            <a:r>
              <a:rPr sz="26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et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d</a:t>
            </a:r>
            <a:r>
              <a:rPr sz="2600" spc="-114" dirty="0">
                <a:latin typeface="Times New Roman"/>
                <a:cs typeface="Times New Roman"/>
              </a:rPr>
              <a:t>u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b="1" spc="-40" dirty="0" err="1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2600" b="1" spc="-25" dirty="0" err="1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600" b="1" spc="110" dirty="0" err="1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2600" b="1" spc="25" dirty="0" err="1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2600" b="1" spc="35" dirty="0" err="1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2600" b="1" spc="40" dirty="0" err="1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600" b="1" spc="25" dirty="0" err="1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endParaRPr lang="fr-FR" sz="2600" b="1" spc="25" dirty="0">
              <a:solidFill>
                <a:srgbClr val="006FC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3008" y="2926079"/>
            <a:ext cx="2304415" cy="719455"/>
          </a:xfrm>
          <a:custGeom>
            <a:avLst/>
            <a:gdLst/>
            <a:ahLst/>
            <a:cxnLst/>
            <a:rect l="l" t="t" r="r" b="b"/>
            <a:pathLst>
              <a:path w="2304415" h="719454">
                <a:moveTo>
                  <a:pt x="0" y="359664"/>
                </a:moveTo>
                <a:lnTo>
                  <a:pt x="8331" y="316193"/>
                </a:lnTo>
                <a:lnTo>
                  <a:pt x="32681" y="274261"/>
                </a:lnTo>
                <a:lnTo>
                  <a:pt x="72085" y="234169"/>
                </a:lnTo>
                <a:lnTo>
                  <a:pt x="125580" y="196217"/>
                </a:lnTo>
                <a:lnTo>
                  <a:pt x="192201" y="160707"/>
                </a:lnTo>
                <a:lnTo>
                  <a:pt x="230132" y="143962"/>
                </a:lnTo>
                <a:lnTo>
                  <a:pt x="270983" y="127940"/>
                </a:lnTo>
                <a:lnTo>
                  <a:pt x="314633" y="112679"/>
                </a:lnTo>
                <a:lnTo>
                  <a:pt x="360962" y="98217"/>
                </a:lnTo>
                <a:lnTo>
                  <a:pt x="409849" y="84591"/>
                </a:lnTo>
                <a:lnTo>
                  <a:pt x="461173" y="71839"/>
                </a:lnTo>
                <a:lnTo>
                  <a:pt x="514815" y="59998"/>
                </a:lnTo>
                <a:lnTo>
                  <a:pt x="570653" y="49106"/>
                </a:lnTo>
                <a:lnTo>
                  <a:pt x="628567" y="39201"/>
                </a:lnTo>
                <a:lnTo>
                  <a:pt x="688436" y="30321"/>
                </a:lnTo>
                <a:lnTo>
                  <a:pt x="750140" y="22502"/>
                </a:lnTo>
                <a:lnTo>
                  <a:pt x="813558" y="15783"/>
                </a:lnTo>
                <a:lnTo>
                  <a:pt x="878570" y="10201"/>
                </a:lnTo>
                <a:lnTo>
                  <a:pt x="945055" y="5794"/>
                </a:lnTo>
                <a:lnTo>
                  <a:pt x="1012893" y="2600"/>
                </a:lnTo>
                <a:lnTo>
                  <a:pt x="1081962" y="656"/>
                </a:lnTo>
                <a:lnTo>
                  <a:pt x="1152143" y="0"/>
                </a:lnTo>
                <a:lnTo>
                  <a:pt x="1222325" y="656"/>
                </a:lnTo>
                <a:lnTo>
                  <a:pt x="1291394" y="2600"/>
                </a:lnTo>
                <a:lnTo>
                  <a:pt x="1359232" y="5794"/>
                </a:lnTo>
                <a:lnTo>
                  <a:pt x="1425717" y="10201"/>
                </a:lnTo>
                <a:lnTo>
                  <a:pt x="1490729" y="15783"/>
                </a:lnTo>
                <a:lnTo>
                  <a:pt x="1554147" y="22502"/>
                </a:lnTo>
                <a:lnTo>
                  <a:pt x="1615851" y="30321"/>
                </a:lnTo>
                <a:lnTo>
                  <a:pt x="1675720" y="39201"/>
                </a:lnTo>
                <a:lnTo>
                  <a:pt x="1733634" y="49106"/>
                </a:lnTo>
                <a:lnTo>
                  <a:pt x="1789472" y="59998"/>
                </a:lnTo>
                <a:lnTo>
                  <a:pt x="1843114" y="71839"/>
                </a:lnTo>
                <a:lnTo>
                  <a:pt x="1894438" y="84591"/>
                </a:lnTo>
                <a:lnTo>
                  <a:pt x="1943325" y="98217"/>
                </a:lnTo>
                <a:lnTo>
                  <a:pt x="1989654" y="112679"/>
                </a:lnTo>
                <a:lnTo>
                  <a:pt x="2033304" y="127940"/>
                </a:lnTo>
                <a:lnTo>
                  <a:pt x="2074155" y="143962"/>
                </a:lnTo>
                <a:lnTo>
                  <a:pt x="2112086" y="160707"/>
                </a:lnTo>
                <a:lnTo>
                  <a:pt x="2146977" y="178138"/>
                </a:lnTo>
                <a:lnTo>
                  <a:pt x="2207155" y="214906"/>
                </a:lnTo>
                <a:lnTo>
                  <a:pt x="2253726" y="253966"/>
                </a:lnTo>
                <a:lnTo>
                  <a:pt x="2285724" y="295016"/>
                </a:lnTo>
                <a:lnTo>
                  <a:pt x="2302185" y="337755"/>
                </a:lnTo>
                <a:lnTo>
                  <a:pt x="2304288" y="359664"/>
                </a:lnTo>
                <a:lnTo>
                  <a:pt x="2302185" y="381572"/>
                </a:lnTo>
                <a:lnTo>
                  <a:pt x="2285724" y="424311"/>
                </a:lnTo>
                <a:lnTo>
                  <a:pt x="2253726" y="465361"/>
                </a:lnTo>
                <a:lnTo>
                  <a:pt x="2207155" y="504421"/>
                </a:lnTo>
                <a:lnTo>
                  <a:pt x="2146977" y="541189"/>
                </a:lnTo>
                <a:lnTo>
                  <a:pt x="2112086" y="558620"/>
                </a:lnTo>
                <a:lnTo>
                  <a:pt x="2074155" y="575365"/>
                </a:lnTo>
                <a:lnTo>
                  <a:pt x="2033304" y="591387"/>
                </a:lnTo>
                <a:lnTo>
                  <a:pt x="1989654" y="606648"/>
                </a:lnTo>
                <a:lnTo>
                  <a:pt x="1943325" y="621110"/>
                </a:lnTo>
                <a:lnTo>
                  <a:pt x="1894438" y="634736"/>
                </a:lnTo>
                <a:lnTo>
                  <a:pt x="1843114" y="647488"/>
                </a:lnTo>
                <a:lnTo>
                  <a:pt x="1789472" y="659329"/>
                </a:lnTo>
                <a:lnTo>
                  <a:pt x="1733634" y="670221"/>
                </a:lnTo>
                <a:lnTo>
                  <a:pt x="1675720" y="680126"/>
                </a:lnTo>
                <a:lnTo>
                  <a:pt x="1615851" y="689006"/>
                </a:lnTo>
                <a:lnTo>
                  <a:pt x="1554147" y="696825"/>
                </a:lnTo>
                <a:lnTo>
                  <a:pt x="1490729" y="703544"/>
                </a:lnTo>
                <a:lnTo>
                  <a:pt x="1425717" y="709126"/>
                </a:lnTo>
                <a:lnTo>
                  <a:pt x="1359232" y="713533"/>
                </a:lnTo>
                <a:lnTo>
                  <a:pt x="1291394" y="716727"/>
                </a:lnTo>
                <a:lnTo>
                  <a:pt x="1222325" y="718671"/>
                </a:lnTo>
                <a:lnTo>
                  <a:pt x="1152143" y="719328"/>
                </a:lnTo>
                <a:lnTo>
                  <a:pt x="1081962" y="718671"/>
                </a:lnTo>
                <a:lnTo>
                  <a:pt x="1012893" y="716727"/>
                </a:lnTo>
                <a:lnTo>
                  <a:pt x="945055" y="713533"/>
                </a:lnTo>
                <a:lnTo>
                  <a:pt x="878570" y="709126"/>
                </a:lnTo>
                <a:lnTo>
                  <a:pt x="813558" y="703544"/>
                </a:lnTo>
                <a:lnTo>
                  <a:pt x="750140" y="696825"/>
                </a:lnTo>
                <a:lnTo>
                  <a:pt x="688436" y="689006"/>
                </a:lnTo>
                <a:lnTo>
                  <a:pt x="628567" y="680126"/>
                </a:lnTo>
                <a:lnTo>
                  <a:pt x="570653" y="670221"/>
                </a:lnTo>
                <a:lnTo>
                  <a:pt x="514815" y="659329"/>
                </a:lnTo>
                <a:lnTo>
                  <a:pt x="461173" y="647488"/>
                </a:lnTo>
                <a:lnTo>
                  <a:pt x="409849" y="634736"/>
                </a:lnTo>
                <a:lnTo>
                  <a:pt x="360962" y="621110"/>
                </a:lnTo>
                <a:lnTo>
                  <a:pt x="314633" y="606648"/>
                </a:lnTo>
                <a:lnTo>
                  <a:pt x="270983" y="591387"/>
                </a:lnTo>
                <a:lnTo>
                  <a:pt x="230132" y="575365"/>
                </a:lnTo>
                <a:lnTo>
                  <a:pt x="192201" y="558620"/>
                </a:lnTo>
                <a:lnTo>
                  <a:pt x="157310" y="541189"/>
                </a:lnTo>
                <a:lnTo>
                  <a:pt x="97132" y="504421"/>
                </a:lnTo>
                <a:lnTo>
                  <a:pt x="50561" y="465361"/>
                </a:lnTo>
                <a:lnTo>
                  <a:pt x="18563" y="424311"/>
                </a:lnTo>
                <a:lnTo>
                  <a:pt x="2102" y="381572"/>
                </a:lnTo>
                <a:lnTo>
                  <a:pt x="0" y="359664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3444" y="1043838"/>
            <a:ext cx="7568565" cy="3056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85" dirty="0">
                <a:latin typeface="Times New Roman"/>
                <a:cs typeface="Times New Roman"/>
              </a:rPr>
              <a:t>Propriétés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dont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la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valeur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dépend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l'ensemble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des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entités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l’association.</a:t>
            </a:r>
            <a:endParaRPr sz="2600">
              <a:latin typeface="Times New Roman"/>
              <a:cs typeface="Times New Roman"/>
            </a:endParaRPr>
          </a:p>
          <a:p>
            <a:pPr marL="12700" marR="396240">
              <a:lnSpc>
                <a:spcPct val="109200"/>
              </a:lnSpc>
              <a:spcBef>
                <a:spcPts val="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60045" algn="l"/>
                <a:tab pos="360680" algn="l"/>
              </a:tabLst>
            </a:pPr>
            <a:r>
              <a:rPr sz="2600" spc="-120" dirty="0">
                <a:latin typeface="Times New Roman"/>
                <a:cs typeface="Times New Roman"/>
              </a:rPr>
              <a:t>Information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supplémentaire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associée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à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chaque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lien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reliant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plusieurs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entités.</a:t>
            </a:r>
            <a:endParaRPr sz="2600">
              <a:latin typeface="Times New Roman"/>
              <a:cs typeface="Times New Roman"/>
            </a:endParaRPr>
          </a:p>
          <a:p>
            <a:pPr marR="253365" algn="ctr">
              <a:lnSpc>
                <a:spcPct val="100000"/>
              </a:lnSpc>
              <a:spcBef>
                <a:spcPts val="1930"/>
              </a:spcBef>
              <a:tabLst>
                <a:tab pos="592455" algn="l"/>
                <a:tab pos="2303780" algn="l"/>
              </a:tabLst>
            </a:pPr>
            <a:r>
              <a:rPr sz="1800" b="1" u="sng" spc="-45" dirty="0">
                <a:uFill>
                  <a:solidFill>
                    <a:srgbClr val="AE3408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b="1" u="sng" spc="-5" dirty="0">
                <a:uFill>
                  <a:solidFill>
                    <a:srgbClr val="AE3408"/>
                  </a:solidFill>
                </a:uFill>
                <a:latin typeface="Times New Roman"/>
                <a:cs typeface="Times New Roman"/>
              </a:rPr>
              <a:t>Association	</a:t>
            </a:r>
            <a:endParaRPr sz="1800">
              <a:latin typeface="Times New Roman"/>
              <a:cs typeface="Times New Roman"/>
            </a:endParaRPr>
          </a:p>
          <a:p>
            <a:pPr marR="257810" algn="ctr">
              <a:lnSpc>
                <a:spcPct val="100000"/>
              </a:lnSpc>
              <a:spcBef>
                <a:spcPts val="5"/>
              </a:spcBef>
            </a:pPr>
            <a:r>
              <a:rPr sz="1800" b="1" spc="-15" dirty="0">
                <a:latin typeface="Times New Roman"/>
                <a:cs typeface="Times New Roman"/>
              </a:rPr>
              <a:t>Attribut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600" b="1" spc="-25" dirty="0">
                <a:latin typeface="Times New Roman"/>
                <a:cs typeface="Times New Roman"/>
              </a:rPr>
              <a:t>Exemple</a:t>
            </a:r>
            <a:r>
              <a:rPr sz="2600" spc="-2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64792" y="4148328"/>
            <a:ext cx="5038725" cy="1082040"/>
          </a:xfrm>
          <a:custGeom>
            <a:avLst/>
            <a:gdLst/>
            <a:ahLst/>
            <a:cxnLst/>
            <a:rect l="l" t="t" r="r" b="b"/>
            <a:pathLst>
              <a:path w="5038725" h="1082039">
                <a:moveTo>
                  <a:pt x="0" y="1082040"/>
                </a:moveTo>
                <a:lnTo>
                  <a:pt x="1368552" y="1082040"/>
                </a:lnTo>
                <a:lnTo>
                  <a:pt x="1368552" y="0"/>
                </a:lnTo>
                <a:lnTo>
                  <a:pt x="0" y="0"/>
                </a:lnTo>
                <a:lnTo>
                  <a:pt x="0" y="1082040"/>
                </a:lnTo>
                <a:close/>
              </a:path>
              <a:path w="5038725" h="1082039">
                <a:moveTo>
                  <a:pt x="3669792" y="1082040"/>
                </a:moveTo>
                <a:lnTo>
                  <a:pt x="5038344" y="1082040"/>
                </a:lnTo>
                <a:lnTo>
                  <a:pt x="5038344" y="0"/>
                </a:lnTo>
                <a:lnTo>
                  <a:pt x="3669792" y="0"/>
                </a:lnTo>
                <a:lnTo>
                  <a:pt x="3669792" y="1082040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70888" y="4104894"/>
            <a:ext cx="5026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00"/>
              </a:spcBef>
              <a:tabLst>
                <a:tab pos="380047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Produit	</a:t>
            </a:r>
            <a:r>
              <a:rPr sz="1800" b="1" spc="-30" dirty="0">
                <a:latin typeface="Times New Roman"/>
                <a:cs typeface="Times New Roman"/>
              </a:rPr>
              <a:t>Commande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66316" y="4142232"/>
            <a:ext cx="5038090" cy="731520"/>
            <a:chOff x="1766316" y="4142232"/>
            <a:chExt cx="5038090" cy="731520"/>
          </a:xfrm>
        </p:grpSpPr>
        <p:sp>
          <p:nvSpPr>
            <p:cNvPr id="9" name="object 9"/>
            <p:cNvSpPr/>
            <p:nvPr/>
          </p:nvSpPr>
          <p:spPr>
            <a:xfrm>
              <a:off x="3709416" y="4148328"/>
              <a:ext cx="1222375" cy="719455"/>
            </a:xfrm>
            <a:custGeom>
              <a:avLst/>
              <a:gdLst/>
              <a:ahLst/>
              <a:cxnLst/>
              <a:rect l="l" t="t" r="r" b="b"/>
              <a:pathLst>
                <a:path w="1222375" h="719454">
                  <a:moveTo>
                    <a:pt x="611124" y="0"/>
                  </a:moveTo>
                  <a:lnTo>
                    <a:pt x="552260" y="1646"/>
                  </a:lnTo>
                  <a:lnTo>
                    <a:pt x="494982" y="6485"/>
                  </a:lnTo>
                  <a:lnTo>
                    <a:pt x="439544" y="14366"/>
                  </a:lnTo>
                  <a:lnTo>
                    <a:pt x="386202" y="25138"/>
                  </a:lnTo>
                  <a:lnTo>
                    <a:pt x="335214" y="38650"/>
                  </a:lnTo>
                  <a:lnTo>
                    <a:pt x="286833" y="54752"/>
                  </a:lnTo>
                  <a:lnTo>
                    <a:pt x="241318" y="73292"/>
                  </a:lnTo>
                  <a:lnTo>
                    <a:pt x="198922" y="94121"/>
                  </a:lnTo>
                  <a:lnTo>
                    <a:pt x="159903" y="117087"/>
                  </a:lnTo>
                  <a:lnTo>
                    <a:pt x="124515" y="142039"/>
                  </a:lnTo>
                  <a:lnTo>
                    <a:pt x="93016" y="168827"/>
                  </a:lnTo>
                  <a:lnTo>
                    <a:pt x="65661" y="197300"/>
                  </a:lnTo>
                  <a:lnTo>
                    <a:pt x="24405" y="258698"/>
                  </a:lnTo>
                  <a:lnTo>
                    <a:pt x="2797" y="325027"/>
                  </a:lnTo>
                  <a:lnTo>
                    <a:pt x="0" y="359664"/>
                  </a:lnTo>
                  <a:lnTo>
                    <a:pt x="2797" y="394300"/>
                  </a:lnTo>
                  <a:lnTo>
                    <a:pt x="24405" y="460629"/>
                  </a:lnTo>
                  <a:lnTo>
                    <a:pt x="65661" y="522027"/>
                  </a:lnTo>
                  <a:lnTo>
                    <a:pt x="93016" y="550500"/>
                  </a:lnTo>
                  <a:lnTo>
                    <a:pt x="124515" y="577288"/>
                  </a:lnTo>
                  <a:lnTo>
                    <a:pt x="159903" y="602240"/>
                  </a:lnTo>
                  <a:lnTo>
                    <a:pt x="198922" y="625206"/>
                  </a:lnTo>
                  <a:lnTo>
                    <a:pt x="241318" y="646035"/>
                  </a:lnTo>
                  <a:lnTo>
                    <a:pt x="286833" y="664575"/>
                  </a:lnTo>
                  <a:lnTo>
                    <a:pt x="335214" y="680677"/>
                  </a:lnTo>
                  <a:lnTo>
                    <a:pt x="386202" y="694189"/>
                  </a:lnTo>
                  <a:lnTo>
                    <a:pt x="439544" y="704961"/>
                  </a:lnTo>
                  <a:lnTo>
                    <a:pt x="494982" y="712842"/>
                  </a:lnTo>
                  <a:lnTo>
                    <a:pt x="552260" y="717681"/>
                  </a:lnTo>
                  <a:lnTo>
                    <a:pt x="611124" y="719328"/>
                  </a:lnTo>
                  <a:lnTo>
                    <a:pt x="669987" y="717681"/>
                  </a:lnTo>
                  <a:lnTo>
                    <a:pt x="727265" y="712842"/>
                  </a:lnTo>
                  <a:lnTo>
                    <a:pt x="782703" y="704961"/>
                  </a:lnTo>
                  <a:lnTo>
                    <a:pt x="836045" y="694189"/>
                  </a:lnTo>
                  <a:lnTo>
                    <a:pt x="887033" y="680677"/>
                  </a:lnTo>
                  <a:lnTo>
                    <a:pt x="935414" y="664575"/>
                  </a:lnTo>
                  <a:lnTo>
                    <a:pt x="980929" y="646035"/>
                  </a:lnTo>
                  <a:lnTo>
                    <a:pt x="1023325" y="625206"/>
                  </a:lnTo>
                  <a:lnTo>
                    <a:pt x="1062344" y="602240"/>
                  </a:lnTo>
                  <a:lnTo>
                    <a:pt x="1097732" y="577288"/>
                  </a:lnTo>
                  <a:lnTo>
                    <a:pt x="1129231" y="550500"/>
                  </a:lnTo>
                  <a:lnTo>
                    <a:pt x="1156586" y="522027"/>
                  </a:lnTo>
                  <a:lnTo>
                    <a:pt x="1197842" y="460629"/>
                  </a:lnTo>
                  <a:lnTo>
                    <a:pt x="1219450" y="394300"/>
                  </a:lnTo>
                  <a:lnTo>
                    <a:pt x="1222248" y="359664"/>
                  </a:lnTo>
                  <a:lnTo>
                    <a:pt x="1219450" y="325027"/>
                  </a:lnTo>
                  <a:lnTo>
                    <a:pt x="1197842" y="258698"/>
                  </a:lnTo>
                  <a:lnTo>
                    <a:pt x="1156586" y="197300"/>
                  </a:lnTo>
                  <a:lnTo>
                    <a:pt x="1129231" y="168827"/>
                  </a:lnTo>
                  <a:lnTo>
                    <a:pt x="1097732" y="142039"/>
                  </a:lnTo>
                  <a:lnTo>
                    <a:pt x="1062344" y="117087"/>
                  </a:lnTo>
                  <a:lnTo>
                    <a:pt x="1023325" y="94121"/>
                  </a:lnTo>
                  <a:lnTo>
                    <a:pt x="980929" y="73292"/>
                  </a:lnTo>
                  <a:lnTo>
                    <a:pt x="935414" y="54752"/>
                  </a:lnTo>
                  <a:lnTo>
                    <a:pt x="887033" y="38650"/>
                  </a:lnTo>
                  <a:lnTo>
                    <a:pt x="836045" y="25138"/>
                  </a:lnTo>
                  <a:lnTo>
                    <a:pt x="782703" y="14366"/>
                  </a:lnTo>
                  <a:lnTo>
                    <a:pt x="727265" y="6485"/>
                  </a:lnTo>
                  <a:lnTo>
                    <a:pt x="669987" y="1646"/>
                  </a:lnTo>
                  <a:lnTo>
                    <a:pt x="611124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09416" y="4148328"/>
              <a:ext cx="1222375" cy="719455"/>
            </a:xfrm>
            <a:custGeom>
              <a:avLst/>
              <a:gdLst/>
              <a:ahLst/>
              <a:cxnLst/>
              <a:rect l="l" t="t" r="r" b="b"/>
              <a:pathLst>
                <a:path w="1222375" h="719454">
                  <a:moveTo>
                    <a:pt x="0" y="359664"/>
                  </a:moveTo>
                  <a:lnTo>
                    <a:pt x="11017" y="291321"/>
                  </a:lnTo>
                  <a:lnTo>
                    <a:pt x="42705" y="227307"/>
                  </a:lnTo>
                  <a:lnTo>
                    <a:pt x="93016" y="168827"/>
                  </a:lnTo>
                  <a:lnTo>
                    <a:pt x="124515" y="142039"/>
                  </a:lnTo>
                  <a:lnTo>
                    <a:pt x="159903" y="117087"/>
                  </a:lnTo>
                  <a:lnTo>
                    <a:pt x="198922" y="94121"/>
                  </a:lnTo>
                  <a:lnTo>
                    <a:pt x="241318" y="73292"/>
                  </a:lnTo>
                  <a:lnTo>
                    <a:pt x="286833" y="54752"/>
                  </a:lnTo>
                  <a:lnTo>
                    <a:pt x="335214" y="38650"/>
                  </a:lnTo>
                  <a:lnTo>
                    <a:pt x="386202" y="25138"/>
                  </a:lnTo>
                  <a:lnTo>
                    <a:pt x="439544" y="14366"/>
                  </a:lnTo>
                  <a:lnTo>
                    <a:pt x="494982" y="6485"/>
                  </a:lnTo>
                  <a:lnTo>
                    <a:pt x="552260" y="1646"/>
                  </a:lnTo>
                  <a:lnTo>
                    <a:pt x="611124" y="0"/>
                  </a:lnTo>
                  <a:lnTo>
                    <a:pt x="669987" y="1646"/>
                  </a:lnTo>
                  <a:lnTo>
                    <a:pt x="727265" y="6485"/>
                  </a:lnTo>
                  <a:lnTo>
                    <a:pt x="782703" y="14366"/>
                  </a:lnTo>
                  <a:lnTo>
                    <a:pt x="836045" y="25138"/>
                  </a:lnTo>
                  <a:lnTo>
                    <a:pt x="887033" y="38650"/>
                  </a:lnTo>
                  <a:lnTo>
                    <a:pt x="935414" y="54752"/>
                  </a:lnTo>
                  <a:lnTo>
                    <a:pt x="980929" y="73292"/>
                  </a:lnTo>
                  <a:lnTo>
                    <a:pt x="1023325" y="94121"/>
                  </a:lnTo>
                  <a:lnTo>
                    <a:pt x="1062344" y="117087"/>
                  </a:lnTo>
                  <a:lnTo>
                    <a:pt x="1097732" y="142039"/>
                  </a:lnTo>
                  <a:lnTo>
                    <a:pt x="1129231" y="168827"/>
                  </a:lnTo>
                  <a:lnTo>
                    <a:pt x="1156586" y="197300"/>
                  </a:lnTo>
                  <a:lnTo>
                    <a:pt x="1197842" y="258698"/>
                  </a:lnTo>
                  <a:lnTo>
                    <a:pt x="1219450" y="325027"/>
                  </a:lnTo>
                  <a:lnTo>
                    <a:pt x="1222248" y="359664"/>
                  </a:lnTo>
                  <a:lnTo>
                    <a:pt x="1219450" y="394300"/>
                  </a:lnTo>
                  <a:lnTo>
                    <a:pt x="1197842" y="460629"/>
                  </a:lnTo>
                  <a:lnTo>
                    <a:pt x="1156586" y="522027"/>
                  </a:lnTo>
                  <a:lnTo>
                    <a:pt x="1129231" y="550500"/>
                  </a:lnTo>
                  <a:lnTo>
                    <a:pt x="1097732" y="577288"/>
                  </a:lnTo>
                  <a:lnTo>
                    <a:pt x="1062344" y="602240"/>
                  </a:lnTo>
                  <a:lnTo>
                    <a:pt x="1023325" y="625206"/>
                  </a:lnTo>
                  <a:lnTo>
                    <a:pt x="980929" y="646035"/>
                  </a:lnTo>
                  <a:lnTo>
                    <a:pt x="935414" y="664575"/>
                  </a:lnTo>
                  <a:lnTo>
                    <a:pt x="887033" y="680677"/>
                  </a:lnTo>
                  <a:lnTo>
                    <a:pt x="836045" y="694189"/>
                  </a:lnTo>
                  <a:lnTo>
                    <a:pt x="782703" y="704961"/>
                  </a:lnTo>
                  <a:lnTo>
                    <a:pt x="727265" y="712842"/>
                  </a:lnTo>
                  <a:lnTo>
                    <a:pt x="669987" y="717681"/>
                  </a:lnTo>
                  <a:lnTo>
                    <a:pt x="611124" y="719328"/>
                  </a:lnTo>
                  <a:lnTo>
                    <a:pt x="552260" y="717681"/>
                  </a:lnTo>
                  <a:lnTo>
                    <a:pt x="494982" y="712842"/>
                  </a:lnTo>
                  <a:lnTo>
                    <a:pt x="439544" y="704961"/>
                  </a:lnTo>
                  <a:lnTo>
                    <a:pt x="386202" y="694189"/>
                  </a:lnTo>
                  <a:lnTo>
                    <a:pt x="335214" y="680677"/>
                  </a:lnTo>
                  <a:lnTo>
                    <a:pt x="286833" y="664575"/>
                  </a:lnTo>
                  <a:lnTo>
                    <a:pt x="241318" y="646035"/>
                  </a:lnTo>
                  <a:lnTo>
                    <a:pt x="198922" y="625206"/>
                  </a:lnTo>
                  <a:lnTo>
                    <a:pt x="159903" y="602240"/>
                  </a:lnTo>
                  <a:lnTo>
                    <a:pt x="124515" y="577288"/>
                  </a:lnTo>
                  <a:lnTo>
                    <a:pt x="93016" y="550500"/>
                  </a:lnTo>
                  <a:lnTo>
                    <a:pt x="65661" y="522027"/>
                  </a:lnTo>
                  <a:lnTo>
                    <a:pt x="24405" y="460629"/>
                  </a:lnTo>
                  <a:lnTo>
                    <a:pt x="2797" y="394300"/>
                  </a:lnTo>
                  <a:lnTo>
                    <a:pt x="0" y="359664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66316" y="4509516"/>
              <a:ext cx="5038090" cy="0"/>
            </a:xfrm>
            <a:custGeom>
              <a:avLst/>
              <a:gdLst/>
              <a:ahLst/>
              <a:cxnLst/>
              <a:rect l="l" t="t" r="r" b="b"/>
              <a:pathLst>
                <a:path w="5038090">
                  <a:moveTo>
                    <a:pt x="1368552" y="0"/>
                  </a:moveTo>
                  <a:lnTo>
                    <a:pt x="1944623" y="0"/>
                  </a:lnTo>
                </a:path>
                <a:path w="5038090">
                  <a:moveTo>
                    <a:pt x="3166872" y="0"/>
                  </a:moveTo>
                  <a:lnTo>
                    <a:pt x="3670934" y="0"/>
                  </a:lnTo>
                </a:path>
                <a:path w="5038090">
                  <a:moveTo>
                    <a:pt x="0" y="0"/>
                  </a:moveTo>
                  <a:lnTo>
                    <a:pt x="1368170" y="0"/>
                  </a:lnTo>
                </a:path>
                <a:path w="5038090">
                  <a:moveTo>
                    <a:pt x="3669792" y="0"/>
                  </a:moveTo>
                  <a:lnTo>
                    <a:pt x="5037962" y="0"/>
                  </a:lnTo>
                </a:path>
              </a:pathLst>
            </a:custGeom>
            <a:ln w="9144">
              <a:solidFill>
                <a:srgbClr val="AE34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38754" y="4245940"/>
            <a:ext cx="2128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718185" algn="l"/>
                <a:tab pos="1728470" algn="l"/>
              </a:tabLst>
            </a:pPr>
            <a:r>
              <a:rPr sz="2700" spc="-60" baseline="30864" dirty="0">
                <a:latin typeface="Times New Roman"/>
                <a:cs typeface="Times New Roman"/>
              </a:rPr>
              <a:t>0,N</a:t>
            </a:r>
            <a:r>
              <a:rPr sz="1800" u="sng" spc="-40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b="1" u="sng" spc="-75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Passer	</a:t>
            </a:r>
            <a:r>
              <a:rPr sz="2700" spc="-60" baseline="30864" dirty="0">
                <a:latin typeface="Times New Roman"/>
                <a:cs typeface="Times New Roman"/>
              </a:rPr>
              <a:t>1,N</a:t>
            </a:r>
            <a:endParaRPr sz="2700" baseline="30864" dirty="0">
              <a:latin typeface="Times New Roman"/>
              <a:cs typeface="Times New Roman"/>
            </a:endParaRPr>
          </a:p>
          <a:p>
            <a:pPr marL="36830" algn="ctr">
              <a:lnSpc>
                <a:spcPct val="100000"/>
              </a:lnSpc>
            </a:pP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Qté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0747" y="340563"/>
            <a:ext cx="2854960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70" dirty="0">
                <a:latin typeface="Arial"/>
                <a:cs typeface="Arial"/>
              </a:rPr>
              <a:t>I</a:t>
            </a:r>
            <a:r>
              <a:rPr sz="2900" spc="-195" dirty="0">
                <a:latin typeface="Arial"/>
                <a:cs typeface="Arial"/>
              </a:rPr>
              <a:t>d</a:t>
            </a:r>
            <a:r>
              <a:rPr sz="2900" spc="-85" dirty="0">
                <a:latin typeface="Arial"/>
                <a:cs typeface="Arial"/>
              </a:rPr>
              <a:t>e</a:t>
            </a:r>
            <a:r>
              <a:rPr sz="2900" spc="-195" dirty="0">
                <a:latin typeface="Arial"/>
                <a:cs typeface="Arial"/>
              </a:rPr>
              <a:t>n</a:t>
            </a:r>
            <a:r>
              <a:rPr sz="2900" spc="-100" dirty="0">
                <a:latin typeface="Arial"/>
                <a:cs typeface="Arial"/>
              </a:rPr>
              <a:t>tif</a:t>
            </a:r>
            <a:r>
              <a:rPr sz="2900" spc="-160" dirty="0">
                <a:latin typeface="Arial"/>
                <a:cs typeface="Arial"/>
              </a:rPr>
              <a:t>i</a:t>
            </a:r>
            <a:r>
              <a:rPr sz="2900" spc="-114" dirty="0">
                <a:latin typeface="Arial"/>
                <a:cs typeface="Arial"/>
              </a:rPr>
              <a:t>ant</a:t>
            </a:r>
            <a:r>
              <a:rPr sz="2900" spc="-160" dirty="0">
                <a:latin typeface="Arial"/>
                <a:cs typeface="Arial"/>
              </a:rPr>
              <a:t> </a:t>
            </a:r>
            <a:r>
              <a:rPr sz="2900" spc="-85" dirty="0">
                <a:latin typeface="Arial"/>
                <a:cs typeface="Arial"/>
              </a:rPr>
              <a:t>(</a:t>
            </a:r>
            <a:r>
              <a:rPr sz="2900" spc="-245" dirty="0">
                <a:latin typeface="Arial"/>
                <a:cs typeface="Arial"/>
              </a:rPr>
              <a:t>o</a:t>
            </a:r>
            <a:r>
              <a:rPr sz="2900" spc="-200" dirty="0">
                <a:latin typeface="Arial"/>
                <a:cs typeface="Arial"/>
              </a:rPr>
              <a:t>u</a:t>
            </a:r>
            <a:r>
              <a:rPr sz="2900" spc="-155" dirty="0">
                <a:latin typeface="Arial"/>
                <a:cs typeface="Arial"/>
              </a:rPr>
              <a:t> </a:t>
            </a:r>
            <a:r>
              <a:rPr sz="2900" spc="-250" dirty="0">
                <a:latin typeface="Arial"/>
                <a:cs typeface="Arial"/>
              </a:rPr>
              <a:t>c</a:t>
            </a:r>
            <a:r>
              <a:rPr sz="2900" spc="-120" dirty="0">
                <a:latin typeface="Arial"/>
                <a:cs typeface="Arial"/>
              </a:rPr>
              <a:t>l</a:t>
            </a:r>
            <a:r>
              <a:rPr sz="2900" spc="-85" dirty="0">
                <a:latin typeface="Arial"/>
                <a:cs typeface="Arial"/>
              </a:rPr>
              <a:t>é</a:t>
            </a:r>
            <a:r>
              <a:rPr sz="2900" spc="-114" dirty="0">
                <a:latin typeface="Arial"/>
                <a:cs typeface="Arial"/>
              </a:rPr>
              <a:t>)</a:t>
            </a:r>
            <a:endParaRPr sz="2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9055" y="981455"/>
            <a:ext cx="7772400" cy="2014855"/>
          </a:xfrm>
          <a:prstGeom prst="rect">
            <a:avLst/>
          </a:prstGeom>
          <a:solidFill>
            <a:srgbClr val="F9D9CD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 algn="just">
              <a:lnSpc>
                <a:spcPts val="3080"/>
              </a:lnSpc>
            </a:pPr>
            <a:r>
              <a:rPr sz="28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Identifiant</a:t>
            </a:r>
            <a:r>
              <a:rPr sz="2800" b="1" spc="-1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d’une</a:t>
            </a:r>
            <a:r>
              <a:rPr sz="2800" b="1" spc="-1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40" dirty="0">
                <a:solidFill>
                  <a:srgbClr val="C00000"/>
                </a:solidFill>
                <a:latin typeface="Times New Roman"/>
                <a:cs typeface="Times New Roman"/>
              </a:rPr>
              <a:t>entité</a:t>
            </a:r>
            <a:endParaRPr sz="2800">
              <a:latin typeface="Times New Roman"/>
              <a:cs typeface="Times New Roman"/>
            </a:endParaRPr>
          </a:p>
          <a:p>
            <a:pPr marL="364490" marR="83820" algn="just">
              <a:lnSpc>
                <a:spcPct val="90100"/>
              </a:lnSpc>
              <a:spcBef>
                <a:spcPts val="605"/>
              </a:spcBef>
            </a:pPr>
            <a:r>
              <a:rPr sz="2600" spc="-50" dirty="0">
                <a:latin typeface="Times New Roman"/>
                <a:cs typeface="Times New Roman"/>
              </a:rPr>
              <a:t>On </a:t>
            </a:r>
            <a:r>
              <a:rPr sz="2600" spc="-125" dirty="0">
                <a:latin typeface="Times New Roman"/>
                <a:cs typeface="Times New Roman"/>
              </a:rPr>
              <a:t>appelle </a:t>
            </a:r>
            <a:r>
              <a:rPr sz="2600" spc="-75" dirty="0">
                <a:solidFill>
                  <a:srgbClr val="006FC0"/>
                </a:solidFill>
                <a:latin typeface="Times New Roman"/>
                <a:cs typeface="Times New Roman"/>
              </a:rPr>
              <a:t>attributs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clé </a:t>
            </a:r>
            <a:r>
              <a:rPr sz="2600" spc="-110" dirty="0">
                <a:latin typeface="Times New Roman"/>
                <a:cs typeface="Times New Roman"/>
              </a:rPr>
              <a:t>ou </a:t>
            </a:r>
            <a:r>
              <a:rPr sz="2600" spc="-105" dirty="0">
                <a:solidFill>
                  <a:srgbClr val="006FC0"/>
                </a:solidFill>
                <a:latin typeface="Times New Roman"/>
                <a:cs typeface="Times New Roman"/>
              </a:rPr>
              <a:t>identifiant </a:t>
            </a:r>
            <a:r>
              <a:rPr sz="2600" spc="-120" dirty="0">
                <a:latin typeface="Times New Roman"/>
                <a:cs typeface="Times New Roman"/>
              </a:rPr>
              <a:t>d’une </a:t>
            </a:r>
            <a:r>
              <a:rPr sz="2600" spc="-65" dirty="0">
                <a:latin typeface="Times New Roman"/>
                <a:cs typeface="Times New Roman"/>
              </a:rPr>
              <a:t>entité </a:t>
            </a:r>
            <a:r>
              <a:rPr sz="2600" spc="-120" dirty="0">
                <a:latin typeface="Times New Roman"/>
                <a:cs typeface="Times New Roman"/>
              </a:rPr>
              <a:t>un </a:t>
            </a:r>
            <a:r>
              <a:rPr sz="2600" spc="-105" dirty="0">
                <a:latin typeface="Times New Roman"/>
                <a:cs typeface="Times New Roman"/>
              </a:rPr>
              <a:t>groupe 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006FC0"/>
                </a:solidFill>
                <a:latin typeface="Times New Roman"/>
                <a:cs typeface="Times New Roman"/>
              </a:rPr>
              <a:t>minimal </a:t>
            </a:r>
            <a:r>
              <a:rPr sz="2600" spc="-85" dirty="0">
                <a:solidFill>
                  <a:srgbClr val="006FC0"/>
                </a:solidFill>
                <a:latin typeface="Times New Roman"/>
                <a:cs typeface="Times New Roman"/>
              </a:rPr>
              <a:t>d’attributs </a:t>
            </a:r>
            <a:r>
              <a:rPr sz="2600" spc="-55" dirty="0">
                <a:latin typeface="Times New Roman"/>
                <a:cs typeface="Times New Roman"/>
              </a:rPr>
              <a:t>tel </a:t>
            </a:r>
            <a:r>
              <a:rPr sz="2600" spc="-120" dirty="0">
                <a:latin typeface="Times New Roman"/>
                <a:cs typeface="Times New Roman"/>
              </a:rPr>
              <a:t>que </a:t>
            </a:r>
            <a:r>
              <a:rPr sz="2600" spc="-85" dirty="0">
                <a:latin typeface="Times New Roman"/>
                <a:cs typeface="Times New Roman"/>
              </a:rPr>
              <a:t>:à </a:t>
            </a:r>
            <a:r>
              <a:rPr sz="2600" spc="-145" dirty="0">
                <a:latin typeface="Times New Roman"/>
                <a:cs typeface="Times New Roman"/>
              </a:rPr>
              <a:t>chaque combinaison </a:t>
            </a:r>
            <a:r>
              <a:rPr sz="2600" spc="-114" dirty="0">
                <a:latin typeface="Times New Roman"/>
                <a:cs typeface="Times New Roman"/>
              </a:rPr>
              <a:t>de </a:t>
            </a:r>
            <a:r>
              <a:rPr sz="2600" spc="-135" dirty="0">
                <a:latin typeface="Times New Roman"/>
                <a:cs typeface="Times New Roman"/>
              </a:rPr>
              <a:t>valeurs 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prises </a:t>
            </a:r>
            <a:r>
              <a:rPr sz="2600" spc="-100" dirty="0">
                <a:latin typeface="Times New Roman"/>
                <a:cs typeface="Times New Roman"/>
              </a:rPr>
              <a:t>par </a:t>
            </a:r>
            <a:r>
              <a:rPr sz="2600" spc="-130" dirty="0">
                <a:latin typeface="Times New Roman"/>
                <a:cs typeface="Times New Roman"/>
              </a:rPr>
              <a:t>ce </a:t>
            </a:r>
            <a:r>
              <a:rPr sz="2600" spc="-105" dirty="0">
                <a:latin typeface="Times New Roman"/>
                <a:cs typeface="Times New Roman"/>
              </a:rPr>
              <a:t>groupe </a:t>
            </a:r>
            <a:r>
              <a:rPr sz="2600" spc="-95" dirty="0">
                <a:latin typeface="Times New Roman"/>
                <a:cs typeface="Times New Roman"/>
              </a:rPr>
              <a:t>correspond </a:t>
            </a:r>
            <a:r>
              <a:rPr sz="2600" spc="-155" dirty="0">
                <a:latin typeface="Times New Roman"/>
                <a:cs typeface="Times New Roman"/>
              </a:rPr>
              <a:t>au </a:t>
            </a:r>
            <a:r>
              <a:rPr sz="2600" spc="-135" dirty="0">
                <a:latin typeface="Times New Roman"/>
                <a:cs typeface="Times New Roman"/>
              </a:rPr>
              <a:t>plus </a:t>
            </a:r>
            <a:r>
              <a:rPr sz="2600" spc="-120" dirty="0">
                <a:latin typeface="Times New Roman"/>
                <a:cs typeface="Times New Roman"/>
              </a:rPr>
              <a:t>une </a:t>
            </a:r>
            <a:r>
              <a:rPr sz="2600" spc="-95" dirty="0">
                <a:latin typeface="Times New Roman"/>
                <a:cs typeface="Times New Roman"/>
              </a:rPr>
              <a:t>occurrence </a:t>
            </a:r>
            <a:r>
              <a:rPr sz="2600" spc="-125" dirty="0">
                <a:latin typeface="Times New Roman"/>
                <a:cs typeface="Times New Roman"/>
              </a:rPr>
              <a:t>de 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cette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entité.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576" y="3060953"/>
            <a:ext cx="42608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5" dirty="0">
                <a:latin typeface="Times New Roman"/>
                <a:cs typeface="Times New Roman"/>
              </a:rPr>
              <a:t>Exemple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80" dirty="0">
                <a:latin typeface="Times New Roman"/>
                <a:cs typeface="Times New Roman"/>
              </a:rPr>
              <a:t>Le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nu</a:t>
            </a:r>
            <a:r>
              <a:rPr sz="2400" spc="-155" dirty="0">
                <a:latin typeface="Times New Roman"/>
                <a:cs typeface="Times New Roman"/>
              </a:rPr>
              <a:t>m</a:t>
            </a:r>
            <a:r>
              <a:rPr sz="2400" spc="-80" dirty="0">
                <a:latin typeface="Times New Roman"/>
                <a:cs typeface="Times New Roman"/>
              </a:rPr>
              <a:t>é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d’ins</a:t>
            </a:r>
            <a:r>
              <a:rPr sz="2400" spc="-155" dirty="0">
                <a:latin typeface="Times New Roman"/>
                <a:cs typeface="Times New Roman"/>
              </a:rPr>
              <a:t>c</a:t>
            </a:r>
            <a:r>
              <a:rPr sz="2400" spc="60" dirty="0">
                <a:latin typeface="Times New Roman"/>
                <a:cs typeface="Times New Roman"/>
              </a:rPr>
              <a:t>r</a:t>
            </a:r>
            <a:r>
              <a:rPr sz="2400" spc="-85" dirty="0">
                <a:latin typeface="Times New Roman"/>
                <a:cs typeface="Times New Roman"/>
              </a:rPr>
              <a:t>iption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d’un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étudi</a:t>
            </a:r>
            <a:r>
              <a:rPr sz="2400" spc="-9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nt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55" dirty="0">
                <a:latin typeface="Times New Roman"/>
                <a:cs typeface="Times New Roman"/>
              </a:rPr>
              <a:t>R</a:t>
            </a:r>
            <a:r>
              <a:rPr sz="2400" b="1" spc="-5" dirty="0">
                <a:latin typeface="Times New Roman"/>
                <a:cs typeface="Times New Roman"/>
              </a:rPr>
              <a:t>epré</a:t>
            </a:r>
            <a:r>
              <a:rPr sz="2400" b="1" spc="15" dirty="0">
                <a:latin typeface="Times New Roman"/>
                <a:cs typeface="Times New Roman"/>
              </a:rPr>
              <a:t>s</a:t>
            </a:r>
            <a:r>
              <a:rPr sz="2400" b="1" spc="30" dirty="0">
                <a:latin typeface="Times New Roman"/>
                <a:cs typeface="Times New Roman"/>
              </a:rPr>
              <a:t>en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spc="-125" dirty="0">
                <a:latin typeface="Times New Roman"/>
                <a:cs typeface="Times New Roman"/>
              </a:rPr>
              <a:t>a</a:t>
            </a:r>
            <a:r>
              <a:rPr sz="2400" b="1" spc="10" dirty="0">
                <a:latin typeface="Times New Roman"/>
                <a:cs typeface="Times New Roman"/>
              </a:rPr>
              <a:t>t</a:t>
            </a:r>
            <a:r>
              <a:rPr sz="2400" b="1" spc="45" dirty="0">
                <a:latin typeface="Times New Roman"/>
                <a:cs typeface="Times New Roman"/>
              </a:rPr>
              <a:t>i</a:t>
            </a:r>
            <a:r>
              <a:rPr sz="2400" b="1" spc="75" dirty="0">
                <a:latin typeface="Times New Roman"/>
                <a:cs typeface="Times New Roman"/>
              </a:rPr>
              <a:t>o</a:t>
            </a:r>
            <a:r>
              <a:rPr sz="2400" b="1" spc="20" dirty="0">
                <a:latin typeface="Times New Roman"/>
                <a:cs typeface="Times New Roman"/>
              </a:rPr>
              <a:t>n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so</a:t>
            </a:r>
            <a:r>
              <a:rPr sz="2400" spc="-135" dirty="0">
                <a:latin typeface="Times New Roman"/>
                <a:cs typeface="Times New Roman"/>
              </a:rPr>
              <a:t>u</a:t>
            </a:r>
            <a:r>
              <a:rPr sz="2400" spc="-110" dirty="0">
                <a:latin typeface="Times New Roman"/>
                <a:cs typeface="Times New Roman"/>
              </a:rPr>
              <a:t>l</a:t>
            </a:r>
            <a:r>
              <a:rPr sz="2400" spc="-105" dirty="0">
                <a:latin typeface="Times New Roman"/>
                <a:cs typeface="Times New Roman"/>
              </a:rPr>
              <a:t>i</a:t>
            </a:r>
            <a:r>
              <a:rPr sz="2400" spc="-195" dirty="0">
                <a:latin typeface="Times New Roman"/>
                <a:cs typeface="Times New Roman"/>
              </a:rPr>
              <a:t>g</a:t>
            </a:r>
            <a:r>
              <a:rPr sz="2400" spc="-100" dirty="0">
                <a:latin typeface="Times New Roman"/>
                <a:cs typeface="Times New Roman"/>
              </a:rPr>
              <a:t>né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86728" y="3142488"/>
            <a:ext cx="1584960" cy="1438910"/>
          </a:xfrm>
          <a:custGeom>
            <a:avLst/>
            <a:gdLst/>
            <a:ahLst/>
            <a:cxnLst/>
            <a:rect l="l" t="t" r="r" b="b"/>
            <a:pathLst>
              <a:path w="1584959" h="1438910">
                <a:moveTo>
                  <a:pt x="0" y="1438656"/>
                </a:moveTo>
                <a:lnTo>
                  <a:pt x="1584959" y="1438656"/>
                </a:lnTo>
                <a:lnTo>
                  <a:pt x="1584959" y="0"/>
                </a:lnTo>
                <a:lnTo>
                  <a:pt x="0" y="0"/>
                </a:lnTo>
                <a:lnTo>
                  <a:pt x="0" y="1438656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92823" y="3096259"/>
            <a:ext cx="1572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Times New Roman"/>
                <a:cs typeface="Times New Roman"/>
              </a:rPr>
              <a:t>Etudiant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28816" y="3334486"/>
            <a:ext cx="1177925" cy="513715"/>
            <a:chOff x="6528816" y="3334486"/>
            <a:chExt cx="1177925" cy="5137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28816" y="3334486"/>
              <a:ext cx="1177861" cy="51335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5976" y="3621074"/>
              <a:ext cx="903528" cy="4389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592823" y="3370275"/>
            <a:ext cx="157289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" marR="116205" indent="51435">
              <a:lnSpc>
                <a:spcPct val="100000"/>
              </a:lnSpc>
              <a:spcBef>
                <a:spcPts val="100"/>
              </a:spcBef>
            </a:pPr>
            <a:r>
              <a:rPr sz="18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Num_Ins 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Nom_etud </a:t>
            </a:r>
            <a:r>
              <a:rPr sz="1800" b="1" spc="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Prénom_etud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Times New Roman"/>
                <a:cs typeface="Times New Roman"/>
              </a:rPr>
              <a:t>D</a:t>
            </a:r>
            <a:r>
              <a:rPr sz="1800" b="1" spc="-70" dirty="0">
                <a:latin typeface="Times New Roman"/>
                <a:cs typeface="Times New Roman"/>
              </a:rPr>
              <a:t>a</a:t>
            </a:r>
            <a:r>
              <a:rPr sz="1800" b="1" spc="20" dirty="0">
                <a:latin typeface="Times New Roman"/>
                <a:cs typeface="Times New Roman"/>
              </a:rPr>
              <a:t>t</a:t>
            </a:r>
            <a:r>
              <a:rPr sz="1800" b="1" spc="35" dirty="0">
                <a:latin typeface="Times New Roman"/>
                <a:cs typeface="Times New Roman"/>
              </a:rPr>
              <a:t>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-90" dirty="0">
                <a:latin typeface="Times New Roman"/>
                <a:cs typeface="Times New Roman"/>
              </a:rPr>
              <a:t>a</a:t>
            </a:r>
            <a:r>
              <a:rPr sz="1800" b="1" spc="-10" dirty="0">
                <a:latin typeface="Times New Roman"/>
                <a:cs typeface="Times New Roman"/>
              </a:rPr>
              <a:t>i</a:t>
            </a:r>
            <a:r>
              <a:rPr sz="1800" b="1" spc="-25" dirty="0">
                <a:latin typeface="Times New Roman"/>
                <a:cs typeface="Times New Roman"/>
              </a:rPr>
              <a:t>s</a:t>
            </a:r>
            <a:r>
              <a:rPr sz="1800" b="1" spc="-55" dirty="0">
                <a:latin typeface="Times New Roman"/>
                <a:cs typeface="Times New Roman"/>
              </a:rPr>
              <a:t>s</a:t>
            </a:r>
            <a:r>
              <a:rPr sz="1800" b="1" spc="-90" dirty="0">
                <a:latin typeface="Times New Roman"/>
                <a:cs typeface="Times New Roman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0" dirty="0">
                <a:latin typeface="Times New Roman"/>
                <a:cs typeface="Times New Roman"/>
              </a:rPr>
              <a:t>ce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12844" y="3377184"/>
            <a:ext cx="3959860" cy="706120"/>
            <a:chOff x="4212844" y="3377184"/>
            <a:chExt cx="3959860" cy="706120"/>
          </a:xfrm>
        </p:grpSpPr>
        <p:sp>
          <p:nvSpPr>
            <p:cNvPr id="12" name="object 12"/>
            <p:cNvSpPr/>
            <p:nvPr/>
          </p:nvSpPr>
          <p:spPr>
            <a:xfrm>
              <a:off x="6588251" y="3381756"/>
              <a:ext cx="1584325" cy="0"/>
            </a:xfrm>
            <a:custGeom>
              <a:avLst/>
              <a:gdLst/>
              <a:ahLst/>
              <a:cxnLst/>
              <a:rect l="l" t="t" r="r" b="b"/>
              <a:pathLst>
                <a:path w="1584325">
                  <a:moveTo>
                    <a:pt x="0" y="0"/>
                  </a:moveTo>
                  <a:lnTo>
                    <a:pt x="1584198" y="0"/>
                  </a:lnTo>
                </a:path>
              </a:pathLst>
            </a:custGeom>
            <a:ln w="9144">
              <a:solidFill>
                <a:srgbClr val="AE34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2844" y="3679571"/>
              <a:ext cx="2305685" cy="403860"/>
            </a:xfrm>
            <a:custGeom>
              <a:avLst/>
              <a:gdLst/>
              <a:ahLst/>
              <a:cxnLst/>
              <a:rect l="l" t="t" r="r" b="b"/>
              <a:pathLst>
                <a:path w="2305684" h="403860">
                  <a:moveTo>
                    <a:pt x="2268658" y="36769"/>
                  </a:moveTo>
                  <a:lnTo>
                    <a:pt x="0" y="391286"/>
                  </a:lnTo>
                  <a:lnTo>
                    <a:pt x="2031" y="403732"/>
                  </a:lnTo>
                  <a:lnTo>
                    <a:pt x="2270600" y="49355"/>
                  </a:lnTo>
                  <a:lnTo>
                    <a:pt x="2280413" y="41366"/>
                  </a:lnTo>
                  <a:lnTo>
                    <a:pt x="2268658" y="36769"/>
                  </a:lnTo>
                  <a:close/>
                </a:path>
                <a:path w="2305684" h="403860">
                  <a:moveTo>
                    <a:pt x="2294250" y="33146"/>
                  </a:moveTo>
                  <a:lnTo>
                    <a:pt x="2291841" y="33146"/>
                  </a:lnTo>
                  <a:lnTo>
                    <a:pt x="2293874" y="45719"/>
                  </a:lnTo>
                  <a:lnTo>
                    <a:pt x="2270600" y="49355"/>
                  </a:lnTo>
                  <a:lnTo>
                    <a:pt x="2220467" y="90169"/>
                  </a:lnTo>
                  <a:lnTo>
                    <a:pt x="2217673" y="92328"/>
                  </a:lnTo>
                  <a:lnTo>
                    <a:pt x="2217292" y="96392"/>
                  </a:lnTo>
                  <a:lnTo>
                    <a:pt x="2221738" y="101853"/>
                  </a:lnTo>
                  <a:lnTo>
                    <a:pt x="2225675" y="102234"/>
                  </a:lnTo>
                  <a:lnTo>
                    <a:pt x="2305304" y="37464"/>
                  </a:lnTo>
                  <a:lnTo>
                    <a:pt x="2294250" y="33146"/>
                  </a:lnTo>
                  <a:close/>
                </a:path>
                <a:path w="2305684" h="403860">
                  <a:moveTo>
                    <a:pt x="2280413" y="41366"/>
                  </a:moveTo>
                  <a:lnTo>
                    <a:pt x="2270600" y="49355"/>
                  </a:lnTo>
                  <a:lnTo>
                    <a:pt x="2293874" y="45719"/>
                  </a:lnTo>
                  <a:lnTo>
                    <a:pt x="2293812" y="45338"/>
                  </a:lnTo>
                  <a:lnTo>
                    <a:pt x="2290572" y="45338"/>
                  </a:lnTo>
                  <a:lnTo>
                    <a:pt x="2280413" y="41366"/>
                  </a:lnTo>
                  <a:close/>
                </a:path>
                <a:path w="2305684" h="403860">
                  <a:moveTo>
                    <a:pt x="2288793" y="34543"/>
                  </a:moveTo>
                  <a:lnTo>
                    <a:pt x="2280413" y="41366"/>
                  </a:lnTo>
                  <a:lnTo>
                    <a:pt x="2290572" y="45338"/>
                  </a:lnTo>
                  <a:lnTo>
                    <a:pt x="2288793" y="34543"/>
                  </a:lnTo>
                  <a:close/>
                </a:path>
                <a:path w="2305684" h="403860">
                  <a:moveTo>
                    <a:pt x="2292067" y="34543"/>
                  </a:moveTo>
                  <a:lnTo>
                    <a:pt x="2288793" y="34543"/>
                  </a:lnTo>
                  <a:lnTo>
                    <a:pt x="2290572" y="45338"/>
                  </a:lnTo>
                  <a:lnTo>
                    <a:pt x="2293812" y="45338"/>
                  </a:lnTo>
                  <a:lnTo>
                    <a:pt x="2292067" y="34543"/>
                  </a:lnTo>
                  <a:close/>
                </a:path>
                <a:path w="2305684" h="403860">
                  <a:moveTo>
                    <a:pt x="2291841" y="33146"/>
                  </a:moveTo>
                  <a:lnTo>
                    <a:pt x="2268658" y="36769"/>
                  </a:lnTo>
                  <a:lnTo>
                    <a:pt x="2280413" y="41366"/>
                  </a:lnTo>
                  <a:lnTo>
                    <a:pt x="2288793" y="34543"/>
                  </a:lnTo>
                  <a:lnTo>
                    <a:pt x="2292067" y="34543"/>
                  </a:lnTo>
                  <a:lnTo>
                    <a:pt x="2291841" y="33146"/>
                  </a:lnTo>
                  <a:close/>
                </a:path>
                <a:path w="2305684" h="403860">
                  <a:moveTo>
                    <a:pt x="2209800" y="0"/>
                  </a:moveTo>
                  <a:lnTo>
                    <a:pt x="2206116" y="1650"/>
                  </a:lnTo>
                  <a:lnTo>
                    <a:pt x="2204846" y="4952"/>
                  </a:lnTo>
                  <a:lnTo>
                    <a:pt x="2203450" y="8254"/>
                  </a:lnTo>
                  <a:lnTo>
                    <a:pt x="2205101" y="11937"/>
                  </a:lnTo>
                  <a:lnTo>
                    <a:pt x="2268658" y="36769"/>
                  </a:lnTo>
                  <a:lnTo>
                    <a:pt x="2291841" y="33146"/>
                  </a:lnTo>
                  <a:lnTo>
                    <a:pt x="2294250" y="33146"/>
                  </a:lnTo>
                  <a:lnTo>
                    <a:pt x="2212975" y="1396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AE34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29055" y="4654296"/>
            <a:ext cx="7772400" cy="1728470"/>
          </a:xfrm>
          <a:prstGeom prst="rect">
            <a:avLst/>
          </a:prstGeom>
          <a:solidFill>
            <a:srgbClr val="E0DFDF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 algn="just">
              <a:lnSpc>
                <a:spcPts val="3329"/>
              </a:lnSpc>
            </a:pPr>
            <a:r>
              <a:rPr sz="28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Identifiant</a:t>
            </a:r>
            <a:r>
              <a:rPr sz="2800" b="1" spc="-1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d’une</a:t>
            </a:r>
            <a:r>
              <a:rPr sz="2800" b="1" spc="-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C00000"/>
                </a:solidFill>
                <a:latin typeface="Times New Roman"/>
                <a:cs typeface="Times New Roman"/>
              </a:rPr>
              <a:t>association</a:t>
            </a:r>
            <a:endParaRPr sz="2800">
              <a:latin typeface="Times New Roman"/>
              <a:cs typeface="Times New Roman"/>
            </a:endParaRPr>
          </a:p>
          <a:p>
            <a:pPr marL="90170" marR="80645" algn="just">
              <a:lnSpc>
                <a:spcPct val="100000"/>
              </a:lnSpc>
              <a:spcBef>
                <a:spcPts val="30"/>
              </a:spcBef>
            </a:pPr>
            <a:r>
              <a:rPr sz="2600" spc="-135" dirty="0">
                <a:latin typeface="Times New Roman"/>
                <a:cs typeface="Times New Roman"/>
              </a:rPr>
              <a:t>L’identifiant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d’une</a:t>
            </a:r>
            <a:r>
              <a:rPr sz="2600" spc="42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association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est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l’identifiant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obtenu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par 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concaténation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des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identifiants</a:t>
            </a:r>
            <a:r>
              <a:rPr sz="2600" spc="42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des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entités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participant</a:t>
            </a:r>
            <a:r>
              <a:rPr sz="2600" spc="475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à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la 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relation.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74065"/>
            <a:ext cx="44799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5" dirty="0"/>
              <a:t>Identifiant</a:t>
            </a:r>
            <a:r>
              <a:rPr sz="2800" spc="-165" dirty="0"/>
              <a:t> </a:t>
            </a:r>
            <a:r>
              <a:rPr sz="2800" spc="-10" dirty="0"/>
              <a:t>d’une</a:t>
            </a:r>
            <a:r>
              <a:rPr sz="2800" spc="-110" dirty="0"/>
              <a:t> </a:t>
            </a:r>
            <a:r>
              <a:rPr sz="2800" spc="40" dirty="0"/>
              <a:t>entité</a:t>
            </a:r>
            <a:r>
              <a:rPr sz="2800" spc="-110" dirty="0"/>
              <a:t> </a:t>
            </a:r>
            <a:r>
              <a:rPr sz="2800" spc="-5" dirty="0"/>
              <a:t>faible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066596" y="1183639"/>
            <a:ext cx="7539990" cy="1289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3360" marR="5080">
              <a:lnSpc>
                <a:spcPct val="100000"/>
              </a:lnSpc>
              <a:spcBef>
                <a:spcPts val="90"/>
              </a:spcBef>
              <a:tabLst>
                <a:tab pos="2162175" algn="l"/>
                <a:tab pos="3232150" algn="l"/>
                <a:tab pos="4939665" algn="l"/>
                <a:tab pos="5452110" algn="l"/>
              </a:tabLst>
            </a:pPr>
            <a:r>
              <a:rPr sz="2600" spc="-125" dirty="0">
                <a:latin typeface="Times New Roman"/>
                <a:cs typeface="Times New Roman"/>
              </a:rPr>
              <a:t>Une</a:t>
            </a:r>
            <a:r>
              <a:rPr sz="2600" spc="33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entité</a:t>
            </a:r>
            <a:r>
              <a:rPr sz="2600" spc="35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qui	</a:t>
            </a:r>
            <a:r>
              <a:rPr sz="2600" spc="-120" dirty="0">
                <a:latin typeface="Times New Roman"/>
                <a:cs typeface="Times New Roman"/>
              </a:rPr>
              <a:t>ne</a:t>
            </a:r>
            <a:r>
              <a:rPr sz="2600" spc="34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peut	</a:t>
            </a:r>
            <a:r>
              <a:rPr sz="2600" spc="-45" dirty="0">
                <a:latin typeface="Times New Roman"/>
                <a:cs typeface="Times New Roman"/>
              </a:rPr>
              <a:t>être</a:t>
            </a:r>
            <a:r>
              <a:rPr sz="2600" spc="35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identifié	</a:t>
            </a:r>
            <a:r>
              <a:rPr sz="2600" spc="-100" dirty="0">
                <a:latin typeface="Times New Roman"/>
                <a:cs typeface="Times New Roman"/>
              </a:rPr>
              <a:t>par	</a:t>
            </a:r>
            <a:r>
              <a:rPr sz="2600" spc="-165" dirty="0">
                <a:latin typeface="Times New Roman"/>
                <a:cs typeface="Times New Roman"/>
              </a:rPr>
              <a:t>ses</a:t>
            </a:r>
            <a:r>
              <a:rPr sz="2600" spc="31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seuls</a:t>
            </a:r>
            <a:r>
              <a:rPr sz="2600" spc="31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propres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40" dirty="0">
                <a:latin typeface="Times New Roman"/>
                <a:cs typeface="Times New Roman"/>
              </a:rPr>
              <a:t>tt</a:t>
            </a:r>
            <a:r>
              <a:rPr sz="2600" spc="65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75" dirty="0">
                <a:latin typeface="Times New Roman"/>
                <a:cs typeface="Times New Roman"/>
              </a:rPr>
              <a:t>b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204" dirty="0">
                <a:latin typeface="Times New Roman"/>
                <a:cs typeface="Times New Roman"/>
              </a:rPr>
              <a:t>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e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30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pp</a:t>
            </a:r>
            <a:r>
              <a:rPr sz="2600" spc="-95" dirty="0">
                <a:latin typeface="Times New Roman"/>
                <a:cs typeface="Times New Roman"/>
              </a:rPr>
              <a:t>el</a:t>
            </a:r>
            <a:r>
              <a:rPr sz="2600" spc="-114" dirty="0">
                <a:latin typeface="Times New Roman"/>
                <a:cs typeface="Times New Roman"/>
              </a:rPr>
              <a:t>é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ent</a:t>
            </a:r>
            <a:r>
              <a:rPr sz="2600" spc="-55" dirty="0">
                <a:latin typeface="Times New Roman"/>
                <a:cs typeface="Times New Roman"/>
              </a:rPr>
              <a:t>i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é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fa</a:t>
            </a:r>
            <a:r>
              <a:rPr sz="2600" spc="-100" dirty="0">
                <a:latin typeface="Times New Roman"/>
                <a:cs typeface="Times New Roman"/>
              </a:rPr>
              <a:t>i</a:t>
            </a:r>
            <a:r>
              <a:rPr sz="2600" spc="-229" dirty="0">
                <a:latin typeface="Times New Roman"/>
                <a:cs typeface="Times New Roman"/>
              </a:rPr>
              <a:t>b</a:t>
            </a:r>
            <a:r>
              <a:rPr sz="2600" spc="-85" dirty="0">
                <a:latin typeface="Times New Roman"/>
                <a:cs typeface="Times New Roman"/>
              </a:rPr>
              <a:t>l</a:t>
            </a:r>
            <a:r>
              <a:rPr sz="2600" spc="-165" dirty="0">
                <a:latin typeface="Times New Roman"/>
                <a:cs typeface="Times New Roman"/>
              </a:rPr>
              <a:t>e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600" b="1" spc="-35" dirty="0">
                <a:latin typeface="Times New Roman"/>
                <a:cs typeface="Times New Roman"/>
              </a:rPr>
              <a:t>Exemple</a:t>
            </a:r>
            <a:r>
              <a:rPr sz="2600" b="1" spc="-7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64792" y="2926079"/>
            <a:ext cx="1369060" cy="1079500"/>
          </a:xfrm>
          <a:custGeom>
            <a:avLst/>
            <a:gdLst/>
            <a:ahLst/>
            <a:cxnLst/>
            <a:rect l="l" t="t" r="r" b="b"/>
            <a:pathLst>
              <a:path w="1369060" h="1079500">
                <a:moveTo>
                  <a:pt x="0" y="1078991"/>
                </a:moveTo>
                <a:lnTo>
                  <a:pt x="1368552" y="1078991"/>
                </a:lnTo>
                <a:lnTo>
                  <a:pt x="1368552" y="0"/>
                </a:lnTo>
                <a:lnTo>
                  <a:pt x="0" y="0"/>
                </a:lnTo>
                <a:lnTo>
                  <a:pt x="0" y="1078991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70888" y="2880105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latin typeface="Times New Roman"/>
                <a:cs typeface="Times New Roman"/>
              </a:rPr>
              <a:t>Hotel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3429127"/>
            <a:ext cx="6298565" cy="140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0">
              <a:lnSpc>
                <a:spcPct val="100000"/>
              </a:lnSpc>
              <a:spcBef>
                <a:spcPts val="100"/>
              </a:spcBef>
            </a:pPr>
            <a:r>
              <a:rPr sz="18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Nom</a:t>
            </a:r>
            <a:endParaRPr sz="1800">
              <a:latin typeface="Times New Roman"/>
              <a:cs typeface="Times New Roman"/>
            </a:endParaRPr>
          </a:p>
          <a:p>
            <a:pPr marL="806450">
              <a:lnSpc>
                <a:spcPct val="100000"/>
              </a:lnSpc>
            </a:pPr>
            <a:r>
              <a:rPr sz="1800" b="1" spc="-25" dirty="0">
                <a:latin typeface="Times New Roman"/>
                <a:cs typeface="Times New Roman"/>
              </a:rPr>
              <a:t>Adresse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spc="-114" dirty="0">
                <a:latin typeface="Times New Roman"/>
                <a:cs typeface="Times New Roman"/>
              </a:rPr>
              <a:t>Identifiant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l’entité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chambre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=Nom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260" dirty="0">
                <a:latin typeface="Times New Roman"/>
                <a:cs typeface="Times New Roman"/>
              </a:rPr>
              <a:t>+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N°chambre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413505" y="2919729"/>
            <a:ext cx="1668145" cy="732155"/>
            <a:chOff x="3413505" y="2919729"/>
            <a:chExt cx="1668145" cy="732155"/>
          </a:xfrm>
        </p:grpSpPr>
        <p:sp>
          <p:nvSpPr>
            <p:cNvPr id="8" name="object 8"/>
            <p:cNvSpPr/>
            <p:nvPr/>
          </p:nvSpPr>
          <p:spPr>
            <a:xfrm>
              <a:off x="3419855" y="2926079"/>
              <a:ext cx="1655445" cy="719455"/>
            </a:xfrm>
            <a:custGeom>
              <a:avLst/>
              <a:gdLst/>
              <a:ahLst/>
              <a:cxnLst/>
              <a:rect l="l" t="t" r="r" b="b"/>
              <a:pathLst>
                <a:path w="1655445" h="719454">
                  <a:moveTo>
                    <a:pt x="827532" y="0"/>
                  </a:moveTo>
                  <a:lnTo>
                    <a:pt x="762855" y="1082"/>
                  </a:lnTo>
                  <a:lnTo>
                    <a:pt x="699541" y="4275"/>
                  </a:lnTo>
                  <a:lnTo>
                    <a:pt x="637774" y="9499"/>
                  </a:lnTo>
                  <a:lnTo>
                    <a:pt x="577736" y="16674"/>
                  </a:lnTo>
                  <a:lnTo>
                    <a:pt x="519612" y="25720"/>
                  </a:lnTo>
                  <a:lnTo>
                    <a:pt x="463587" y="36558"/>
                  </a:lnTo>
                  <a:lnTo>
                    <a:pt x="409843" y="49106"/>
                  </a:lnTo>
                  <a:lnTo>
                    <a:pt x="358564" y="63286"/>
                  </a:lnTo>
                  <a:lnTo>
                    <a:pt x="309936" y="79016"/>
                  </a:lnTo>
                  <a:lnTo>
                    <a:pt x="264141" y="96218"/>
                  </a:lnTo>
                  <a:lnTo>
                    <a:pt x="221363" y="114811"/>
                  </a:lnTo>
                  <a:lnTo>
                    <a:pt x="181786" y="134716"/>
                  </a:lnTo>
                  <a:lnTo>
                    <a:pt x="145595" y="155851"/>
                  </a:lnTo>
                  <a:lnTo>
                    <a:pt x="112973" y="178138"/>
                  </a:lnTo>
                  <a:lnTo>
                    <a:pt x="59172" y="225846"/>
                  </a:lnTo>
                  <a:lnTo>
                    <a:pt x="21853" y="277199"/>
                  </a:lnTo>
                  <a:lnTo>
                    <a:pt x="2489" y="331557"/>
                  </a:lnTo>
                  <a:lnTo>
                    <a:pt x="0" y="359664"/>
                  </a:lnTo>
                  <a:lnTo>
                    <a:pt x="2489" y="387770"/>
                  </a:lnTo>
                  <a:lnTo>
                    <a:pt x="21853" y="442128"/>
                  </a:lnTo>
                  <a:lnTo>
                    <a:pt x="59172" y="493481"/>
                  </a:lnTo>
                  <a:lnTo>
                    <a:pt x="112973" y="541189"/>
                  </a:lnTo>
                  <a:lnTo>
                    <a:pt x="145595" y="563476"/>
                  </a:lnTo>
                  <a:lnTo>
                    <a:pt x="181786" y="584611"/>
                  </a:lnTo>
                  <a:lnTo>
                    <a:pt x="221363" y="604516"/>
                  </a:lnTo>
                  <a:lnTo>
                    <a:pt x="264141" y="623109"/>
                  </a:lnTo>
                  <a:lnTo>
                    <a:pt x="309936" y="640311"/>
                  </a:lnTo>
                  <a:lnTo>
                    <a:pt x="358564" y="656041"/>
                  </a:lnTo>
                  <a:lnTo>
                    <a:pt x="409843" y="670221"/>
                  </a:lnTo>
                  <a:lnTo>
                    <a:pt x="463587" y="682769"/>
                  </a:lnTo>
                  <a:lnTo>
                    <a:pt x="519612" y="693607"/>
                  </a:lnTo>
                  <a:lnTo>
                    <a:pt x="577736" y="702653"/>
                  </a:lnTo>
                  <a:lnTo>
                    <a:pt x="637774" y="709828"/>
                  </a:lnTo>
                  <a:lnTo>
                    <a:pt x="699541" y="715052"/>
                  </a:lnTo>
                  <a:lnTo>
                    <a:pt x="762855" y="718245"/>
                  </a:lnTo>
                  <a:lnTo>
                    <a:pt x="827532" y="719328"/>
                  </a:lnTo>
                  <a:lnTo>
                    <a:pt x="892208" y="718245"/>
                  </a:lnTo>
                  <a:lnTo>
                    <a:pt x="955522" y="715052"/>
                  </a:lnTo>
                  <a:lnTo>
                    <a:pt x="1017289" y="709828"/>
                  </a:lnTo>
                  <a:lnTo>
                    <a:pt x="1077327" y="702653"/>
                  </a:lnTo>
                  <a:lnTo>
                    <a:pt x="1135451" y="693607"/>
                  </a:lnTo>
                  <a:lnTo>
                    <a:pt x="1191476" y="682769"/>
                  </a:lnTo>
                  <a:lnTo>
                    <a:pt x="1245220" y="670221"/>
                  </a:lnTo>
                  <a:lnTo>
                    <a:pt x="1296499" y="656041"/>
                  </a:lnTo>
                  <a:lnTo>
                    <a:pt x="1345127" y="640311"/>
                  </a:lnTo>
                  <a:lnTo>
                    <a:pt x="1390922" y="623109"/>
                  </a:lnTo>
                  <a:lnTo>
                    <a:pt x="1433700" y="604516"/>
                  </a:lnTo>
                  <a:lnTo>
                    <a:pt x="1473277" y="584611"/>
                  </a:lnTo>
                  <a:lnTo>
                    <a:pt x="1509468" y="563476"/>
                  </a:lnTo>
                  <a:lnTo>
                    <a:pt x="1542090" y="541189"/>
                  </a:lnTo>
                  <a:lnTo>
                    <a:pt x="1595891" y="493481"/>
                  </a:lnTo>
                  <a:lnTo>
                    <a:pt x="1633210" y="442128"/>
                  </a:lnTo>
                  <a:lnTo>
                    <a:pt x="1652574" y="387770"/>
                  </a:lnTo>
                  <a:lnTo>
                    <a:pt x="1655064" y="359664"/>
                  </a:lnTo>
                  <a:lnTo>
                    <a:pt x="1652574" y="331557"/>
                  </a:lnTo>
                  <a:lnTo>
                    <a:pt x="1633210" y="277199"/>
                  </a:lnTo>
                  <a:lnTo>
                    <a:pt x="1595891" y="225846"/>
                  </a:lnTo>
                  <a:lnTo>
                    <a:pt x="1542090" y="178138"/>
                  </a:lnTo>
                  <a:lnTo>
                    <a:pt x="1509468" y="155851"/>
                  </a:lnTo>
                  <a:lnTo>
                    <a:pt x="1473277" y="134716"/>
                  </a:lnTo>
                  <a:lnTo>
                    <a:pt x="1433700" y="114811"/>
                  </a:lnTo>
                  <a:lnTo>
                    <a:pt x="1390922" y="96218"/>
                  </a:lnTo>
                  <a:lnTo>
                    <a:pt x="1345127" y="79016"/>
                  </a:lnTo>
                  <a:lnTo>
                    <a:pt x="1296499" y="63286"/>
                  </a:lnTo>
                  <a:lnTo>
                    <a:pt x="1245220" y="49106"/>
                  </a:lnTo>
                  <a:lnTo>
                    <a:pt x="1191476" y="36558"/>
                  </a:lnTo>
                  <a:lnTo>
                    <a:pt x="1135451" y="25720"/>
                  </a:lnTo>
                  <a:lnTo>
                    <a:pt x="1077327" y="16674"/>
                  </a:lnTo>
                  <a:lnTo>
                    <a:pt x="1017289" y="9499"/>
                  </a:lnTo>
                  <a:lnTo>
                    <a:pt x="955522" y="4275"/>
                  </a:lnTo>
                  <a:lnTo>
                    <a:pt x="892208" y="1082"/>
                  </a:lnTo>
                  <a:lnTo>
                    <a:pt x="827532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19855" y="2926079"/>
              <a:ext cx="1655445" cy="719455"/>
            </a:xfrm>
            <a:custGeom>
              <a:avLst/>
              <a:gdLst/>
              <a:ahLst/>
              <a:cxnLst/>
              <a:rect l="l" t="t" r="r" b="b"/>
              <a:pathLst>
                <a:path w="1655445" h="719454">
                  <a:moveTo>
                    <a:pt x="0" y="359664"/>
                  </a:moveTo>
                  <a:lnTo>
                    <a:pt x="9835" y="304042"/>
                  </a:lnTo>
                  <a:lnTo>
                    <a:pt x="38360" y="251107"/>
                  </a:lnTo>
                  <a:lnTo>
                    <a:pt x="84104" y="201496"/>
                  </a:lnTo>
                  <a:lnTo>
                    <a:pt x="145595" y="155851"/>
                  </a:lnTo>
                  <a:lnTo>
                    <a:pt x="181786" y="134716"/>
                  </a:lnTo>
                  <a:lnTo>
                    <a:pt x="221363" y="114811"/>
                  </a:lnTo>
                  <a:lnTo>
                    <a:pt x="264141" y="96218"/>
                  </a:lnTo>
                  <a:lnTo>
                    <a:pt x="309936" y="79016"/>
                  </a:lnTo>
                  <a:lnTo>
                    <a:pt x="358564" y="63286"/>
                  </a:lnTo>
                  <a:lnTo>
                    <a:pt x="409843" y="49106"/>
                  </a:lnTo>
                  <a:lnTo>
                    <a:pt x="463587" y="36558"/>
                  </a:lnTo>
                  <a:lnTo>
                    <a:pt x="519612" y="25720"/>
                  </a:lnTo>
                  <a:lnTo>
                    <a:pt x="577736" y="16674"/>
                  </a:lnTo>
                  <a:lnTo>
                    <a:pt x="637774" y="9499"/>
                  </a:lnTo>
                  <a:lnTo>
                    <a:pt x="699541" y="4275"/>
                  </a:lnTo>
                  <a:lnTo>
                    <a:pt x="762855" y="1082"/>
                  </a:lnTo>
                  <a:lnTo>
                    <a:pt x="827532" y="0"/>
                  </a:lnTo>
                  <a:lnTo>
                    <a:pt x="892208" y="1082"/>
                  </a:lnTo>
                  <a:lnTo>
                    <a:pt x="955522" y="4275"/>
                  </a:lnTo>
                  <a:lnTo>
                    <a:pt x="1017289" y="9499"/>
                  </a:lnTo>
                  <a:lnTo>
                    <a:pt x="1077327" y="16674"/>
                  </a:lnTo>
                  <a:lnTo>
                    <a:pt x="1135451" y="25720"/>
                  </a:lnTo>
                  <a:lnTo>
                    <a:pt x="1191476" y="36558"/>
                  </a:lnTo>
                  <a:lnTo>
                    <a:pt x="1245220" y="49106"/>
                  </a:lnTo>
                  <a:lnTo>
                    <a:pt x="1296499" y="63286"/>
                  </a:lnTo>
                  <a:lnTo>
                    <a:pt x="1345127" y="79016"/>
                  </a:lnTo>
                  <a:lnTo>
                    <a:pt x="1390922" y="96218"/>
                  </a:lnTo>
                  <a:lnTo>
                    <a:pt x="1433700" y="114811"/>
                  </a:lnTo>
                  <a:lnTo>
                    <a:pt x="1473277" y="134716"/>
                  </a:lnTo>
                  <a:lnTo>
                    <a:pt x="1509468" y="155851"/>
                  </a:lnTo>
                  <a:lnTo>
                    <a:pt x="1542090" y="178138"/>
                  </a:lnTo>
                  <a:lnTo>
                    <a:pt x="1595891" y="225846"/>
                  </a:lnTo>
                  <a:lnTo>
                    <a:pt x="1633210" y="277199"/>
                  </a:lnTo>
                  <a:lnTo>
                    <a:pt x="1652574" y="331557"/>
                  </a:lnTo>
                  <a:lnTo>
                    <a:pt x="1655064" y="359664"/>
                  </a:lnTo>
                  <a:lnTo>
                    <a:pt x="1652574" y="387770"/>
                  </a:lnTo>
                  <a:lnTo>
                    <a:pt x="1633210" y="442128"/>
                  </a:lnTo>
                  <a:lnTo>
                    <a:pt x="1595891" y="493481"/>
                  </a:lnTo>
                  <a:lnTo>
                    <a:pt x="1542090" y="541189"/>
                  </a:lnTo>
                  <a:lnTo>
                    <a:pt x="1509468" y="563476"/>
                  </a:lnTo>
                  <a:lnTo>
                    <a:pt x="1473277" y="584611"/>
                  </a:lnTo>
                  <a:lnTo>
                    <a:pt x="1433700" y="604516"/>
                  </a:lnTo>
                  <a:lnTo>
                    <a:pt x="1390922" y="623109"/>
                  </a:lnTo>
                  <a:lnTo>
                    <a:pt x="1345127" y="640311"/>
                  </a:lnTo>
                  <a:lnTo>
                    <a:pt x="1296499" y="656041"/>
                  </a:lnTo>
                  <a:lnTo>
                    <a:pt x="1245220" y="670221"/>
                  </a:lnTo>
                  <a:lnTo>
                    <a:pt x="1191476" y="682769"/>
                  </a:lnTo>
                  <a:lnTo>
                    <a:pt x="1135451" y="693607"/>
                  </a:lnTo>
                  <a:lnTo>
                    <a:pt x="1077327" y="702653"/>
                  </a:lnTo>
                  <a:lnTo>
                    <a:pt x="1017289" y="709828"/>
                  </a:lnTo>
                  <a:lnTo>
                    <a:pt x="955522" y="715052"/>
                  </a:lnTo>
                  <a:lnTo>
                    <a:pt x="892208" y="718245"/>
                  </a:lnTo>
                  <a:lnTo>
                    <a:pt x="827532" y="719328"/>
                  </a:lnTo>
                  <a:lnTo>
                    <a:pt x="762855" y="718245"/>
                  </a:lnTo>
                  <a:lnTo>
                    <a:pt x="699541" y="715052"/>
                  </a:lnTo>
                  <a:lnTo>
                    <a:pt x="637774" y="709828"/>
                  </a:lnTo>
                  <a:lnTo>
                    <a:pt x="577736" y="702653"/>
                  </a:lnTo>
                  <a:lnTo>
                    <a:pt x="519612" y="693607"/>
                  </a:lnTo>
                  <a:lnTo>
                    <a:pt x="463587" y="682769"/>
                  </a:lnTo>
                  <a:lnTo>
                    <a:pt x="409843" y="670221"/>
                  </a:lnTo>
                  <a:lnTo>
                    <a:pt x="358564" y="656041"/>
                  </a:lnTo>
                  <a:lnTo>
                    <a:pt x="309936" y="640311"/>
                  </a:lnTo>
                  <a:lnTo>
                    <a:pt x="264141" y="623109"/>
                  </a:lnTo>
                  <a:lnTo>
                    <a:pt x="221363" y="604516"/>
                  </a:lnTo>
                  <a:lnTo>
                    <a:pt x="181786" y="584611"/>
                  </a:lnTo>
                  <a:lnTo>
                    <a:pt x="145595" y="563476"/>
                  </a:lnTo>
                  <a:lnTo>
                    <a:pt x="112973" y="541189"/>
                  </a:lnTo>
                  <a:lnTo>
                    <a:pt x="59172" y="493481"/>
                  </a:lnTo>
                  <a:lnTo>
                    <a:pt x="21853" y="442128"/>
                  </a:lnTo>
                  <a:lnTo>
                    <a:pt x="2489" y="387770"/>
                  </a:lnTo>
                  <a:lnTo>
                    <a:pt x="0" y="359664"/>
                  </a:lnTo>
                  <a:close/>
                </a:path>
              </a:pathLst>
            </a:custGeom>
            <a:ln w="12191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63822" y="3098114"/>
            <a:ext cx="11690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appartient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66316" y="3287267"/>
            <a:ext cx="1656714" cy="0"/>
          </a:xfrm>
          <a:custGeom>
            <a:avLst/>
            <a:gdLst/>
            <a:ahLst/>
            <a:cxnLst/>
            <a:rect l="l" t="t" r="r" b="b"/>
            <a:pathLst>
              <a:path w="1656714">
                <a:moveTo>
                  <a:pt x="1368552" y="0"/>
                </a:moveTo>
                <a:lnTo>
                  <a:pt x="1656587" y="0"/>
                </a:lnTo>
              </a:path>
              <a:path w="1656714">
                <a:moveTo>
                  <a:pt x="0" y="0"/>
                </a:moveTo>
                <a:lnTo>
                  <a:pt x="136817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20389" y="2915869"/>
            <a:ext cx="3486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imes New Roman"/>
                <a:cs typeface="Times New Roman"/>
              </a:rPr>
              <a:t>1</a:t>
            </a:r>
            <a:r>
              <a:rPr sz="1800" spc="-15" dirty="0">
                <a:latin typeface="Times New Roman"/>
                <a:cs typeface="Times New Roman"/>
              </a:rPr>
              <a:t>,N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070347" y="2919983"/>
          <a:ext cx="1726564" cy="1078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187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1,1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R w="12700">
                      <a:solidFill>
                        <a:srgbClr val="9B310D"/>
                      </a:solidFill>
                      <a:prstDash val="solid"/>
                    </a:lnR>
                    <a:lnB w="9525">
                      <a:solidFill>
                        <a:srgbClr val="AE340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>
                        <a:lnSpc>
                          <a:spcPts val="1900"/>
                        </a:lnSpc>
                      </a:pPr>
                      <a:r>
                        <a:rPr sz="1800" b="1" spc="-60" dirty="0">
                          <a:latin typeface="Times New Roman"/>
                          <a:cs typeface="Times New Roman"/>
                        </a:rPr>
                        <a:t>Chambre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9525">
                      <a:solidFill>
                        <a:srgbClr val="AE340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8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9B310D"/>
                      </a:solidFill>
                      <a:prstDash val="solid"/>
                    </a:lnR>
                    <a:lnT w="9525">
                      <a:solidFill>
                        <a:srgbClr val="AE340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b="1" u="sng" spc="-3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Times New Roman"/>
                          <a:cs typeface="Times New Roman"/>
                        </a:rPr>
                        <a:t>Nchambre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</a:pPr>
                      <a:r>
                        <a:rPr sz="1800" b="1" spc="-65" dirty="0">
                          <a:latin typeface="Times New Roman"/>
                          <a:cs typeface="Times New Roman"/>
                        </a:rPr>
                        <a:t>Etage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9525">
                      <a:solidFill>
                        <a:srgbClr val="AE3408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04038"/>
            <a:ext cx="59709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5" dirty="0">
                <a:solidFill>
                  <a:srgbClr val="696363"/>
                </a:solidFill>
                <a:latin typeface="Arial"/>
                <a:cs typeface="Arial"/>
              </a:rPr>
              <a:t>G</a:t>
            </a:r>
            <a:r>
              <a:rPr sz="3600" spc="-114" dirty="0">
                <a:solidFill>
                  <a:srgbClr val="696363"/>
                </a:solidFill>
                <a:latin typeface="Arial"/>
                <a:cs typeface="Arial"/>
              </a:rPr>
              <a:t>é</a:t>
            </a:r>
            <a:r>
              <a:rPr sz="3600" spc="-240" dirty="0">
                <a:solidFill>
                  <a:srgbClr val="696363"/>
                </a:solidFill>
                <a:latin typeface="Arial"/>
                <a:cs typeface="Arial"/>
              </a:rPr>
              <a:t>n</a:t>
            </a:r>
            <a:r>
              <a:rPr sz="3600" spc="-175" dirty="0">
                <a:solidFill>
                  <a:srgbClr val="696363"/>
                </a:solidFill>
                <a:latin typeface="Arial"/>
                <a:cs typeface="Arial"/>
              </a:rPr>
              <a:t>éra</a:t>
            </a:r>
            <a:r>
              <a:rPr sz="3600" spc="-114" dirty="0">
                <a:solidFill>
                  <a:srgbClr val="696363"/>
                </a:solidFill>
                <a:latin typeface="Arial"/>
                <a:cs typeface="Arial"/>
              </a:rPr>
              <a:t>l</a:t>
            </a:r>
            <a:r>
              <a:rPr sz="3600" spc="-170" dirty="0">
                <a:solidFill>
                  <a:srgbClr val="696363"/>
                </a:solidFill>
                <a:latin typeface="Arial"/>
                <a:cs typeface="Arial"/>
              </a:rPr>
              <a:t>i</a:t>
            </a:r>
            <a:r>
              <a:rPr sz="3600" spc="-195" dirty="0">
                <a:solidFill>
                  <a:srgbClr val="696363"/>
                </a:solidFill>
                <a:latin typeface="Arial"/>
                <a:cs typeface="Arial"/>
              </a:rPr>
              <a:t>sat</a:t>
            </a:r>
            <a:r>
              <a:rPr sz="3600" spc="-130" dirty="0">
                <a:solidFill>
                  <a:srgbClr val="696363"/>
                </a:solidFill>
                <a:latin typeface="Arial"/>
                <a:cs typeface="Arial"/>
              </a:rPr>
              <a:t>i</a:t>
            </a:r>
            <a:r>
              <a:rPr sz="3600" spc="-315" dirty="0">
                <a:solidFill>
                  <a:srgbClr val="696363"/>
                </a:solidFill>
                <a:latin typeface="Arial"/>
                <a:cs typeface="Arial"/>
              </a:rPr>
              <a:t>o</a:t>
            </a:r>
            <a:r>
              <a:rPr sz="3600" spc="-250" dirty="0">
                <a:solidFill>
                  <a:srgbClr val="696363"/>
                </a:solidFill>
                <a:latin typeface="Arial"/>
                <a:cs typeface="Arial"/>
              </a:rPr>
              <a:t>n</a:t>
            </a:r>
            <a:r>
              <a:rPr sz="3600" spc="-195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3600" spc="635" dirty="0">
                <a:solidFill>
                  <a:srgbClr val="696363"/>
                </a:solidFill>
                <a:latin typeface="Arial"/>
                <a:cs typeface="Arial"/>
              </a:rPr>
              <a:t>/</a:t>
            </a:r>
            <a:r>
              <a:rPr sz="3600" spc="-95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3600" spc="-350" dirty="0">
                <a:solidFill>
                  <a:srgbClr val="696363"/>
                </a:solidFill>
                <a:latin typeface="Arial"/>
                <a:cs typeface="Arial"/>
              </a:rPr>
              <a:t>S</a:t>
            </a:r>
            <a:r>
              <a:rPr sz="3600" spc="-260" dirty="0">
                <a:solidFill>
                  <a:srgbClr val="696363"/>
                </a:solidFill>
                <a:latin typeface="Arial"/>
                <a:cs typeface="Arial"/>
              </a:rPr>
              <a:t>p</a:t>
            </a:r>
            <a:r>
              <a:rPr sz="3600" spc="-114" dirty="0">
                <a:solidFill>
                  <a:srgbClr val="696363"/>
                </a:solidFill>
                <a:latin typeface="Arial"/>
                <a:cs typeface="Arial"/>
              </a:rPr>
              <a:t>é</a:t>
            </a:r>
            <a:r>
              <a:rPr sz="3600" spc="-305" dirty="0">
                <a:solidFill>
                  <a:srgbClr val="696363"/>
                </a:solidFill>
                <a:latin typeface="Arial"/>
                <a:cs typeface="Arial"/>
              </a:rPr>
              <a:t>c</a:t>
            </a:r>
            <a:r>
              <a:rPr sz="3600" spc="-100" dirty="0">
                <a:solidFill>
                  <a:srgbClr val="696363"/>
                </a:solidFill>
                <a:latin typeface="Arial"/>
                <a:cs typeface="Arial"/>
              </a:rPr>
              <a:t>i</a:t>
            </a:r>
            <a:r>
              <a:rPr sz="3600" spc="-204" dirty="0">
                <a:solidFill>
                  <a:srgbClr val="696363"/>
                </a:solidFill>
                <a:latin typeface="Arial"/>
                <a:cs typeface="Arial"/>
              </a:rPr>
              <a:t>a</a:t>
            </a:r>
            <a:r>
              <a:rPr sz="3600" spc="-170" dirty="0">
                <a:solidFill>
                  <a:srgbClr val="696363"/>
                </a:solidFill>
                <a:latin typeface="Arial"/>
                <a:cs typeface="Arial"/>
              </a:rPr>
              <a:t>l</a:t>
            </a:r>
            <a:r>
              <a:rPr sz="3600" spc="-195" dirty="0">
                <a:solidFill>
                  <a:srgbClr val="696363"/>
                </a:solidFill>
                <a:latin typeface="Arial"/>
                <a:cs typeface="Arial"/>
              </a:rPr>
              <a:t>isa</a:t>
            </a:r>
            <a:r>
              <a:rPr sz="3600" spc="-155" dirty="0">
                <a:solidFill>
                  <a:srgbClr val="696363"/>
                </a:solidFill>
                <a:latin typeface="Arial"/>
                <a:cs typeface="Arial"/>
              </a:rPr>
              <a:t>t</a:t>
            </a:r>
            <a:r>
              <a:rPr sz="3600" spc="-170" dirty="0">
                <a:solidFill>
                  <a:srgbClr val="696363"/>
                </a:solidFill>
                <a:latin typeface="Arial"/>
                <a:cs typeface="Arial"/>
              </a:rPr>
              <a:t>i</a:t>
            </a:r>
            <a:r>
              <a:rPr sz="3600" spc="-290" dirty="0">
                <a:solidFill>
                  <a:srgbClr val="696363"/>
                </a:solidFill>
                <a:latin typeface="Arial"/>
                <a:cs typeface="Arial"/>
              </a:rPr>
              <a:t>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040637"/>
            <a:ext cx="7617459" cy="28759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6385" marR="5080" algn="just">
              <a:lnSpc>
                <a:spcPct val="100000"/>
              </a:lnSpc>
              <a:spcBef>
                <a:spcPts val="90"/>
              </a:spcBef>
            </a:pPr>
            <a:r>
              <a:rPr sz="2600" spc="-140" dirty="0">
                <a:latin typeface="Times New Roman"/>
                <a:cs typeface="Times New Roman"/>
              </a:rPr>
              <a:t>Lors </a:t>
            </a:r>
            <a:r>
              <a:rPr sz="2600" spc="-120" dirty="0">
                <a:latin typeface="Times New Roman"/>
                <a:cs typeface="Times New Roman"/>
              </a:rPr>
              <a:t>de </a:t>
            </a:r>
            <a:r>
              <a:rPr sz="2600" spc="-155" dirty="0">
                <a:latin typeface="Times New Roman"/>
                <a:cs typeface="Times New Roman"/>
              </a:rPr>
              <a:t>la </a:t>
            </a:r>
            <a:r>
              <a:rPr sz="2600" spc="-120" dirty="0">
                <a:latin typeface="Times New Roman"/>
                <a:cs typeface="Times New Roman"/>
              </a:rPr>
              <a:t>démarche de </a:t>
            </a:r>
            <a:r>
              <a:rPr sz="2600" spc="-110" dirty="0">
                <a:latin typeface="Times New Roman"/>
                <a:cs typeface="Times New Roman"/>
              </a:rPr>
              <a:t>conception </a:t>
            </a:r>
            <a:r>
              <a:rPr sz="2600" spc="-45" dirty="0">
                <a:latin typeface="Times New Roman"/>
                <a:cs typeface="Times New Roman"/>
              </a:rPr>
              <a:t>:soit, </a:t>
            </a:r>
            <a:r>
              <a:rPr sz="2600" spc="-125" dirty="0">
                <a:latin typeface="Times New Roman"/>
                <a:cs typeface="Times New Roman"/>
              </a:rPr>
              <a:t>on </a:t>
            </a:r>
            <a:r>
              <a:rPr sz="2600" spc="-45" dirty="0">
                <a:latin typeface="Times New Roman"/>
                <a:cs typeface="Times New Roman"/>
              </a:rPr>
              <a:t>part </a:t>
            </a:r>
            <a:r>
              <a:rPr sz="2600" spc="-114" dirty="0">
                <a:latin typeface="Times New Roman"/>
                <a:cs typeface="Times New Roman"/>
              </a:rPr>
              <a:t>d’une </a:t>
            </a:r>
            <a:r>
              <a:rPr sz="2600" spc="-65" dirty="0">
                <a:latin typeface="Times New Roman"/>
                <a:cs typeface="Times New Roman"/>
              </a:rPr>
              <a:t>entité 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générale </a:t>
            </a:r>
            <a:r>
              <a:rPr sz="2600" spc="-120" dirty="0">
                <a:latin typeface="Times New Roman"/>
                <a:cs typeface="Times New Roman"/>
              </a:rPr>
              <a:t>que </a:t>
            </a:r>
            <a:r>
              <a:rPr sz="2600" spc="-110" dirty="0">
                <a:latin typeface="Times New Roman"/>
                <a:cs typeface="Times New Roman"/>
              </a:rPr>
              <a:t>l’on </a:t>
            </a:r>
            <a:r>
              <a:rPr sz="2600" spc="-125" dirty="0">
                <a:latin typeface="Times New Roman"/>
                <a:cs typeface="Times New Roman"/>
              </a:rPr>
              <a:t>décline </a:t>
            </a:r>
            <a:r>
              <a:rPr sz="2600" spc="-130" dirty="0">
                <a:latin typeface="Times New Roman"/>
                <a:cs typeface="Times New Roman"/>
              </a:rPr>
              <a:t>selon </a:t>
            </a:r>
            <a:r>
              <a:rPr sz="2600" spc="-140" dirty="0">
                <a:latin typeface="Times New Roman"/>
                <a:cs typeface="Times New Roman"/>
              </a:rPr>
              <a:t>les </a:t>
            </a:r>
            <a:r>
              <a:rPr sz="2600" spc="-190" dirty="0">
                <a:latin typeface="Times New Roman"/>
                <a:cs typeface="Times New Roman"/>
              </a:rPr>
              <a:t>cas </a:t>
            </a:r>
            <a:r>
              <a:rPr sz="2600" spc="-90" dirty="0">
                <a:latin typeface="Times New Roman"/>
                <a:cs typeface="Times New Roman"/>
              </a:rPr>
              <a:t>particuliers </a:t>
            </a:r>
            <a:r>
              <a:rPr sz="2600" spc="30" dirty="0">
                <a:latin typeface="Times New Roman"/>
                <a:cs typeface="Times New Roman"/>
              </a:rPr>
              <a:t>: </a:t>
            </a:r>
            <a:r>
              <a:rPr sz="2600" spc="-105" dirty="0">
                <a:latin typeface="Times New Roman"/>
                <a:cs typeface="Times New Roman"/>
              </a:rPr>
              <a:t>c’est le 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mécanisme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spécialisation.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soit,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on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part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d’entités 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spé</a:t>
            </a:r>
            <a:r>
              <a:rPr sz="2600" spc="-130" dirty="0">
                <a:latin typeface="Times New Roman"/>
                <a:cs typeface="Times New Roman"/>
              </a:rPr>
              <a:t>c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160" dirty="0">
                <a:latin typeface="Times New Roman"/>
                <a:cs typeface="Times New Roman"/>
              </a:rPr>
              <a:t>ali</a:t>
            </a:r>
            <a:r>
              <a:rPr sz="2600" spc="-175" dirty="0">
                <a:latin typeface="Times New Roman"/>
                <a:cs typeface="Times New Roman"/>
              </a:rPr>
              <a:t>s</a:t>
            </a:r>
            <a:r>
              <a:rPr sz="2600" spc="-105" dirty="0">
                <a:latin typeface="Times New Roman"/>
                <a:cs typeface="Times New Roman"/>
              </a:rPr>
              <a:t>é</a:t>
            </a:r>
            <a:r>
              <a:rPr sz="2600" spc="-95" dirty="0">
                <a:latin typeface="Times New Roman"/>
                <a:cs typeface="Times New Roman"/>
              </a:rPr>
              <a:t>e</a:t>
            </a:r>
            <a:r>
              <a:rPr sz="2600" spc="-204" dirty="0">
                <a:latin typeface="Times New Roman"/>
                <a:cs typeface="Times New Roman"/>
              </a:rPr>
              <a:t>s</a:t>
            </a:r>
            <a:r>
              <a:rPr sz="2600" spc="-35" dirty="0">
                <a:latin typeface="Times New Roman"/>
                <a:cs typeface="Times New Roman"/>
              </a:rPr>
              <a:t> et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f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65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</a:t>
            </a:r>
            <a:r>
              <a:rPr sz="2600" spc="-165" dirty="0">
                <a:latin typeface="Times New Roman"/>
                <a:cs typeface="Times New Roman"/>
              </a:rPr>
              <a:t>s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le</a:t>
            </a:r>
            <a:r>
              <a:rPr sz="2600" spc="-145" dirty="0">
                <a:latin typeface="Times New Roman"/>
                <a:cs typeface="Times New Roman"/>
              </a:rPr>
              <a:t>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p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05" dirty="0">
                <a:latin typeface="Times New Roman"/>
                <a:cs typeface="Times New Roman"/>
              </a:rPr>
              <a:t>p</a:t>
            </a:r>
            <a:r>
              <a:rPr sz="2600" spc="65" dirty="0">
                <a:latin typeface="Times New Roman"/>
                <a:cs typeface="Times New Roman"/>
              </a:rPr>
              <a:t>r</a:t>
            </a:r>
            <a:r>
              <a:rPr sz="2600" spc="-90" dirty="0">
                <a:latin typeface="Times New Roman"/>
                <a:cs typeface="Times New Roman"/>
              </a:rPr>
              <a:t>i</a:t>
            </a:r>
            <a:r>
              <a:rPr sz="2600" spc="-140" dirty="0">
                <a:latin typeface="Times New Roman"/>
                <a:cs typeface="Times New Roman"/>
              </a:rPr>
              <a:t>é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155" dirty="0">
                <a:latin typeface="Times New Roman"/>
                <a:cs typeface="Times New Roman"/>
              </a:rPr>
              <a:t>és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60" dirty="0">
                <a:latin typeface="Times New Roman"/>
                <a:cs typeface="Times New Roman"/>
              </a:rPr>
              <a:t>m</a:t>
            </a:r>
            <a:r>
              <a:rPr sz="2600" spc="-180" dirty="0">
                <a:latin typeface="Times New Roman"/>
                <a:cs typeface="Times New Roman"/>
              </a:rPr>
              <a:t>m</a:t>
            </a:r>
            <a:r>
              <a:rPr sz="2600" spc="-105" dirty="0">
                <a:latin typeface="Times New Roman"/>
                <a:cs typeface="Times New Roman"/>
              </a:rPr>
              <a:t>u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55" dirty="0">
                <a:latin typeface="Times New Roman"/>
                <a:cs typeface="Times New Roman"/>
              </a:rPr>
              <a:t>es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204" dirty="0">
                <a:latin typeface="Times New Roman"/>
                <a:cs typeface="Times New Roman"/>
              </a:rPr>
              <a:t>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une  </a:t>
            </a:r>
            <a:r>
              <a:rPr sz="2600" spc="-70" dirty="0">
                <a:latin typeface="Times New Roman"/>
                <a:cs typeface="Times New Roman"/>
              </a:rPr>
              <a:t>en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45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é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2600" spc="-200" dirty="0">
                <a:solidFill>
                  <a:srgbClr val="C00000"/>
                </a:solidFill>
                <a:latin typeface="Times New Roman"/>
                <a:cs typeface="Times New Roman"/>
              </a:rPr>
              <a:t>h</a:t>
            </a:r>
            <a:r>
              <a:rPr sz="2600" spc="-19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600" spc="-130" dirty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sz="2600" spc="-15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600" spc="-16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600" spc="-114" dirty="0">
                <a:solidFill>
                  <a:srgbClr val="C00000"/>
                </a:solidFill>
                <a:latin typeface="Times New Roman"/>
                <a:cs typeface="Times New Roman"/>
              </a:rPr>
              <a:t>u</a:t>
            </a:r>
            <a:r>
              <a:rPr sz="26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16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05" dirty="0">
                <a:latin typeface="Times New Roman"/>
                <a:cs typeface="Times New Roman"/>
              </a:rPr>
              <a:t>’</a:t>
            </a:r>
            <a:r>
              <a:rPr sz="2600" spc="-90" dirty="0">
                <a:latin typeface="Times New Roman"/>
                <a:cs typeface="Times New Roman"/>
              </a:rPr>
              <a:t>est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m</a:t>
            </a:r>
            <a:r>
              <a:rPr sz="2600" spc="-90" dirty="0">
                <a:latin typeface="Times New Roman"/>
                <a:cs typeface="Times New Roman"/>
              </a:rPr>
              <a:t>é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4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170" dirty="0">
                <a:latin typeface="Times New Roman"/>
                <a:cs typeface="Times New Roman"/>
              </a:rPr>
              <a:t>m</a:t>
            </a:r>
            <a:r>
              <a:rPr sz="2600" spc="-95" dirty="0">
                <a:latin typeface="Times New Roman"/>
                <a:cs typeface="Times New Roman"/>
              </a:rPr>
              <a:t>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gé</a:t>
            </a:r>
            <a:r>
              <a:rPr sz="2600" spc="-165" dirty="0">
                <a:latin typeface="Times New Roman"/>
                <a:cs typeface="Times New Roman"/>
              </a:rPr>
              <a:t>n</a:t>
            </a:r>
            <a:r>
              <a:rPr sz="2600" spc="-90" dirty="0">
                <a:latin typeface="Times New Roman"/>
                <a:cs typeface="Times New Roman"/>
              </a:rPr>
              <a:t>ér</a:t>
            </a:r>
            <a:r>
              <a:rPr sz="2600" spc="-120" dirty="0">
                <a:latin typeface="Times New Roman"/>
                <a:cs typeface="Times New Roman"/>
              </a:rPr>
              <a:t>a</a:t>
            </a:r>
            <a:r>
              <a:rPr sz="2600" spc="-135" dirty="0">
                <a:latin typeface="Times New Roman"/>
                <a:cs typeface="Times New Roman"/>
              </a:rPr>
              <a:t>li</a:t>
            </a:r>
            <a:r>
              <a:rPr sz="2600" spc="-175" dirty="0">
                <a:latin typeface="Times New Roman"/>
                <a:cs typeface="Times New Roman"/>
              </a:rPr>
              <a:t>s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io</a:t>
            </a:r>
            <a:r>
              <a:rPr sz="2600" spc="-155" dirty="0">
                <a:latin typeface="Times New Roman"/>
                <a:cs typeface="Times New Roman"/>
              </a:rPr>
              <a:t>n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594995" indent="-274320" algn="just">
              <a:lnSpc>
                <a:spcPct val="100000"/>
              </a:lnSpc>
              <a:spcBef>
                <a:spcPts val="61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25" dirty="0">
                <a:latin typeface="Times New Roman"/>
                <a:cs typeface="Times New Roman"/>
              </a:rPr>
              <a:t>Exemple1: </a:t>
            </a:r>
            <a:r>
              <a:rPr sz="2600" spc="-70" dirty="0">
                <a:latin typeface="Times New Roman"/>
                <a:cs typeface="Times New Roman"/>
              </a:rPr>
              <a:t>l’entité </a:t>
            </a:r>
            <a:r>
              <a:rPr sz="2600" spc="-270" dirty="0">
                <a:latin typeface="Times New Roman"/>
                <a:cs typeface="Times New Roman"/>
              </a:rPr>
              <a:t>EMPLOYE </a:t>
            </a:r>
            <a:r>
              <a:rPr sz="2600" spc="-90" dirty="0">
                <a:latin typeface="Times New Roman"/>
                <a:cs typeface="Times New Roman"/>
              </a:rPr>
              <a:t>est </a:t>
            </a:r>
            <a:r>
              <a:rPr sz="2600" spc="-120" dirty="0">
                <a:latin typeface="Times New Roman"/>
                <a:cs typeface="Times New Roman"/>
              </a:rPr>
              <a:t>une </a:t>
            </a:r>
            <a:r>
              <a:rPr sz="2600" spc="-125" dirty="0">
                <a:latin typeface="Times New Roman"/>
                <a:cs typeface="Times New Roman"/>
              </a:rPr>
              <a:t>généralisation </a:t>
            </a:r>
            <a:r>
              <a:rPr sz="2600" spc="-145" dirty="0">
                <a:latin typeface="Times New Roman"/>
                <a:cs typeface="Times New Roman"/>
              </a:rPr>
              <a:t>des 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en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155" dirty="0">
                <a:latin typeface="Times New Roman"/>
                <a:cs typeface="Times New Roman"/>
              </a:rPr>
              <a:t>és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INGENIEUR,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PIL</a:t>
            </a:r>
            <a:r>
              <a:rPr sz="2600" spc="-290" dirty="0">
                <a:latin typeface="Times New Roman"/>
                <a:cs typeface="Times New Roman"/>
              </a:rPr>
              <a:t>O</a:t>
            </a:r>
            <a:r>
              <a:rPr sz="2600" spc="-200" dirty="0">
                <a:latin typeface="Times New Roman"/>
                <a:cs typeface="Times New Roman"/>
              </a:rPr>
              <a:t>TE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2335" y="4005071"/>
            <a:ext cx="1222375" cy="360045"/>
          </a:xfrm>
          <a:prstGeom prst="rect">
            <a:avLst/>
          </a:prstGeom>
          <a:ln w="12192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8270">
              <a:lnSpc>
                <a:spcPts val="1910"/>
              </a:lnSpc>
            </a:pPr>
            <a:r>
              <a:rPr sz="1800" b="1" spc="-215" dirty="0">
                <a:latin typeface="Times New Roman"/>
                <a:cs typeface="Times New Roman"/>
              </a:rPr>
              <a:t>EMPLOYE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67400" y="5443728"/>
            <a:ext cx="1511935" cy="433070"/>
          </a:xfrm>
          <a:prstGeom prst="rect">
            <a:avLst/>
          </a:prstGeom>
          <a:ln w="12192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72720">
              <a:lnSpc>
                <a:spcPts val="1925"/>
              </a:lnSpc>
            </a:pPr>
            <a:r>
              <a:rPr sz="1800" b="1" spc="-135" dirty="0">
                <a:latin typeface="Times New Roman"/>
                <a:cs typeface="Times New Roman"/>
              </a:rPr>
              <a:t>INGÉNIEUR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4560" y="5373623"/>
            <a:ext cx="1225550" cy="360045"/>
          </a:xfrm>
          <a:prstGeom prst="rect">
            <a:avLst/>
          </a:prstGeom>
          <a:ln w="12192">
            <a:solidFill>
              <a:srgbClr val="9B310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0825">
              <a:lnSpc>
                <a:spcPts val="1914"/>
              </a:lnSpc>
            </a:pPr>
            <a:r>
              <a:rPr sz="1800" b="1" spc="-185" dirty="0">
                <a:latin typeface="Times New Roman"/>
                <a:cs typeface="Times New Roman"/>
              </a:rPr>
              <a:t>PILOTE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26079" y="4349521"/>
            <a:ext cx="3649979" cy="1181100"/>
            <a:chOff x="2926079" y="4349521"/>
            <a:chExt cx="3649979" cy="11811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7551" y="4349521"/>
              <a:ext cx="120161" cy="4585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60035" y="4366259"/>
              <a:ext cx="0" cy="360045"/>
            </a:xfrm>
            <a:custGeom>
              <a:avLst/>
              <a:gdLst/>
              <a:ahLst/>
              <a:cxnLst/>
              <a:rect l="l" t="t" r="r" b="b"/>
              <a:pathLst>
                <a:path h="360045">
                  <a:moveTo>
                    <a:pt x="0" y="0"/>
                  </a:moveTo>
                  <a:lnTo>
                    <a:pt x="0" y="360044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428743" y="4724399"/>
              <a:ext cx="792480" cy="289560"/>
            </a:xfrm>
            <a:custGeom>
              <a:avLst/>
              <a:gdLst/>
              <a:ahLst/>
              <a:cxnLst/>
              <a:rect l="l" t="t" r="r" b="b"/>
              <a:pathLst>
                <a:path w="792479" h="289560">
                  <a:moveTo>
                    <a:pt x="396239" y="0"/>
                  </a:moveTo>
                  <a:lnTo>
                    <a:pt x="0" y="289560"/>
                  </a:lnTo>
                  <a:lnTo>
                    <a:pt x="792479" y="289560"/>
                  </a:lnTo>
                  <a:lnTo>
                    <a:pt x="396239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8743" y="4724399"/>
              <a:ext cx="792480" cy="289560"/>
            </a:xfrm>
            <a:custGeom>
              <a:avLst/>
              <a:gdLst/>
              <a:ahLst/>
              <a:cxnLst/>
              <a:rect l="l" t="t" r="r" b="b"/>
              <a:pathLst>
                <a:path w="792479" h="289560">
                  <a:moveTo>
                    <a:pt x="0" y="289560"/>
                  </a:moveTo>
                  <a:lnTo>
                    <a:pt x="396239" y="0"/>
                  </a:lnTo>
                  <a:lnTo>
                    <a:pt x="792479" y="289560"/>
                  </a:lnTo>
                  <a:lnTo>
                    <a:pt x="0" y="289560"/>
                  </a:lnTo>
                  <a:close/>
                </a:path>
              </a:pathLst>
            </a:custGeom>
            <a:ln w="12192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79" y="4980457"/>
              <a:ext cx="1546733" cy="4768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88563" y="5015483"/>
              <a:ext cx="1440180" cy="360045"/>
            </a:xfrm>
            <a:custGeom>
              <a:avLst/>
              <a:gdLst/>
              <a:ahLst/>
              <a:cxnLst/>
              <a:rect l="l" t="t" r="r" b="b"/>
              <a:pathLst>
                <a:path w="1440179" h="360045">
                  <a:moveTo>
                    <a:pt x="1440180" y="0"/>
                  </a:moveTo>
                  <a:lnTo>
                    <a:pt x="0" y="360045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2455" y="4980393"/>
              <a:ext cx="1403477" cy="54994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222747" y="5015483"/>
              <a:ext cx="1296670" cy="432434"/>
            </a:xfrm>
            <a:custGeom>
              <a:avLst/>
              <a:gdLst/>
              <a:ahLst/>
              <a:cxnLst/>
              <a:rect l="l" t="t" r="r" b="b"/>
              <a:pathLst>
                <a:path w="1296670" h="432435">
                  <a:moveTo>
                    <a:pt x="0" y="0"/>
                  </a:moveTo>
                  <a:lnTo>
                    <a:pt x="1296161" y="432054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" y="583647"/>
            <a:ext cx="665099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2"/>
                </a:solidFill>
              </a:rPr>
              <a:t>Systèmes de fichiers - exemple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01317" y="1766442"/>
            <a:ext cx="1309370" cy="1866900"/>
            <a:chOff x="1901317" y="1766442"/>
            <a:chExt cx="1309370" cy="1866900"/>
          </a:xfrm>
        </p:grpSpPr>
        <p:sp>
          <p:nvSpPr>
            <p:cNvPr id="4" name="object 4"/>
            <p:cNvSpPr/>
            <p:nvPr/>
          </p:nvSpPr>
          <p:spPr>
            <a:xfrm>
              <a:off x="1907667" y="1772792"/>
              <a:ext cx="1296670" cy="370840"/>
            </a:xfrm>
            <a:custGeom>
              <a:avLst/>
              <a:gdLst/>
              <a:ahLst/>
              <a:cxnLst/>
              <a:rect l="l" t="t" r="r" b="b"/>
              <a:pathLst>
                <a:path w="1296670" h="370839">
                  <a:moveTo>
                    <a:pt x="1296162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296162" y="370839"/>
                  </a:lnTo>
                  <a:lnTo>
                    <a:pt x="1296162" y="0"/>
                  </a:lnTo>
                  <a:close/>
                </a:path>
              </a:pathLst>
            </a:custGeom>
            <a:solidFill>
              <a:srgbClr val="946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07667" y="2143632"/>
              <a:ext cx="1296670" cy="370840"/>
            </a:xfrm>
            <a:custGeom>
              <a:avLst/>
              <a:gdLst/>
              <a:ahLst/>
              <a:cxnLst/>
              <a:rect l="l" t="t" r="r" b="b"/>
              <a:pathLst>
                <a:path w="1296670" h="370839">
                  <a:moveTo>
                    <a:pt x="1296162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296162" y="370839"/>
                  </a:lnTo>
                  <a:lnTo>
                    <a:pt x="1296162" y="0"/>
                  </a:lnTo>
                  <a:close/>
                </a:path>
              </a:pathLst>
            </a:custGeom>
            <a:solidFill>
              <a:srgbClr val="EEE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01317" y="2137282"/>
              <a:ext cx="1309370" cy="383540"/>
            </a:xfrm>
            <a:custGeom>
              <a:avLst/>
              <a:gdLst/>
              <a:ahLst/>
              <a:cxnLst/>
              <a:rect l="l" t="t" r="r" b="b"/>
              <a:pathLst>
                <a:path w="1309370" h="383539">
                  <a:moveTo>
                    <a:pt x="1308862" y="370840"/>
                  </a:moveTo>
                  <a:lnTo>
                    <a:pt x="0" y="370840"/>
                  </a:lnTo>
                  <a:lnTo>
                    <a:pt x="0" y="383540"/>
                  </a:lnTo>
                  <a:lnTo>
                    <a:pt x="1308862" y="383540"/>
                  </a:lnTo>
                  <a:lnTo>
                    <a:pt x="1308862" y="370840"/>
                  </a:lnTo>
                  <a:close/>
                </a:path>
                <a:path w="1309370" h="383539">
                  <a:moveTo>
                    <a:pt x="130886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308862" y="12700"/>
                  </a:lnTo>
                  <a:lnTo>
                    <a:pt x="1308862" y="0"/>
                  </a:lnTo>
                  <a:close/>
                </a:path>
              </a:pathLst>
            </a:custGeom>
            <a:solidFill>
              <a:srgbClr val="946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07667" y="2885312"/>
              <a:ext cx="1296670" cy="370840"/>
            </a:xfrm>
            <a:custGeom>
              <a:avLst/>
              <a:gdLst/>
              <a:ahLst/>
              <a:cxnLst/>
              <a:rect l="l" t="t" r="r" b="b"/>
              <a:pathLst>
                <a:path w="1296670" h="370839">
                  <a:moveTo>
                    <a:pt x="1296162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296162" y="370839"/>
                  </a:lnTo>
                  <a:lnTo>
                    <a:pt x="1296162" y="0"/>
                  </a:lnTo>
                  <a:close/>
                </a:path>
              </a:pathLst>
            </a:custGeom>
            <a:solidFill>
              <a:srgbClr val="EEEA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01317" y="2878962"/>
              <a:ext cx="1309370" cy="383540"/>
            </a:xfrm>
            <a:custGeom>
              <a:avLst/>
              <a:gdLst/>
              <a:ahLst/>
              <a:cxnLst/>
              <a:rect l="l" t="t" r="r" b="b"/>
              <a:pathLst>
                <a:path w="1309370" h="383539">
                  <a:moveTo>
                    <a:pt x="1308862" y="370840"/>
                  </a:moveTo>
                  <a:lnTo>
                    <a:pt x="0" y="370840"/>
                  </a:lnTo>
                  <a:lnTo>
                    <a:pt x="0" y="383540"/>
                  </a:lnTo>
                  <a:lnTo>
                    <a:pt x="1308862" y="383540"/>
                  </a:lnTo>
                  <a:lnTo>
                    <a:pt x="1308862" y="370840"/>
                  </a:lnTo>
                  <a:close/>
                </a:path>
                <a:path w="1309370" h="383539">
                  <a:moveTo>
                    <a:pt x="1308862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308862" y="12700"/>
                  </a:lnTo>
                  <a:lnTo>
                    <a:pt x="1308862" y="0"/>
                  </a:lnTo>
                  <a:close/>
                </a:path>
              </a:pathLst>
            </a:custGeom>
            <a:solidFill>
              <a:srgbClr val="946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1317" y="1766442"/>
              <a:ext cx="1309370" cy="1866900"/>
            </a:xfrm>
            <a:custGeom>
              <a:avLst/>
              <a:gdLst/>
              <a:ahLst/>
              <a:cxnLst/>
              <a:rect l="l" t="t" r="r" b="b"/>
              <a:pathLst>
                <a:path w="1309370" h="1866900">
                  <a:moveTo>
                    <a:pt x="6350" y="0"/>
                  </a:moveTo>
                  <a:lnTo>
                    <a:pt x="6350" y="1866900"/>
                  </a:lnTo>
                </a:path>
                <a:path w="1309370" h="1866900">
                  <a:moveTo>
                    <a:pt x="1302512" y="0"/>
                  </a:moveTo>
                  <a:lnTo>
                    <a:pt x="1302512" y="1866900"/>
                  </a:lnTo>
                </a:path>
                <a:path w="1309370" h="1866900">
                  <a:moveTo>
                    <a:pt x="0" y="6350"/>
                  </a:moveTo>
                  <a:lnTo>
                    <a:pt x="1308862" y="6350"/>
                  </a:lnTo>
                </a:path>
                <a:path w="1309370" h="1866900">
                  <a:moveTo>
                    <a:pt x="0" y="1860550"/>
                  </a:moveTo>
                  <a:lnTo>
                    <a:pt x="1308862" y="1860550"/>
                  </a:lnTo>
                </a:path>
              </a:pathLst>
            </a:custGeom>
            <a:ln w="12700">
              <a:solidFill>
                <a:srgbClr val="946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87042" y="1773173"/>
            <a:ext cx="1127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Admi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b="1" spc="7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7042" y="2143709"/>
            <a:ext cx="446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Times New Roman"/>
                <a:cs typeface="Times New Roman"/>
              </a:rPr>
              <a:t>N</a:t>
            </a:r>
            <a:r>
              <a:rPr sz="1800" spc="-90" dirty="0">
                <a:latin typeface="Times New Roman"/>
                <a:cs typeface="Times New Roman"/>
              </a:rPr>
              <a:t>o</a:t>
            </a:r>
            <a:r>
              <a:rPr sz="1800" spc="-105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87042" y="2515057"/>
            <a:ext cx="683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Times New Roman"/>
                <a:cs typeface="Times New Roman"/>
              </a:rPr>
              <a:t>P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40" dirty="0">
                <a:latin typeface="Times New Roman"/>
                <a:cs typeface="Times New Roman"/>
              </a:rPr>
              <a:t>é</a:t>
            </a:r>
            <a:r>
              <a:rPr sz="1800" spc="-85" dirty="0">
                <a:latin typeface="Times New Roman"/>
                <a:cs typeface="Times New Roman"/>
              </a:rPr>
              <a:t>no</a:t>
            </a:r>
            <a:r>
              <a:rPr sz="1800" spc="-105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7042" y="2886202"/>
            <a:ext cx="612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Times New Roman"/>
                <a:cs typeface="Times New Roman"/>
              </a:rPr>
              <a:t>a</a:t>
            </a:r>
            <a:r>
              <a:rPr sz="1800" spc="-90" dirty="0">
                <a:latin typeface="Times New Roman"/>
                <a:cs typeface="Times New Roman"/>
              </a:rPr>
              <a:t>d</a:t>
            </a:r>
            <a:r>
              <a:rPr sz="1800" spc="-5" dirty="0">
                <a:latin typeface="Times New Roman"/>
                <a:cs typeface="Times New Roman"/>
              </a:rPr>
              <a:t>r</a:t>
            </a:r>
            <a:r>
              <a:rPr sz="1800" spc="-85" dirty="0">
                <a:latin typeface="Times New Roman"/>
                <a:cs typeface="Times New Roman"/>
              </a:rPr>
              <a:t>e</a:t>
            </a:r>
            <a:r>
              <a:rPr sz="1800" spc="-155" dirty="0">
                <a:latin typeface="Times New Roman"/>
                <a:cs typeface="Times New Roman"/>
              </a:rPr>
              <a:t>ss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87042" y="3257169"/>
            <a:ext cx="762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imes New Roman"/>
                <a:cs typeface="Times New Roman"/>
              </a:rPr>
              <a:t>Type-bac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8833" y="1259840"/>
            <a:ext cx="3133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Times New Roman"/>
                <a:cs typeface="Times New Roman"/>
              </a:rPr>
              <a:t>C</a:t>
            </a:r>
            <a:r>
              <a:rPr sz="2400" spc="-185" dirty="0">
                <a:latin typeface="Times New Roman"/>
                <a:cs typeface="Times New Roman"/>
              </a:rPr>
              <a:t>as</a:t>
            </a:r>
            <a:r>
              <a:rPr sz="2400" spc="-105" dirty="0">
                <a:latin typeface="Times New Roman"/>
                <a:cs typeface="Times New Roman"/>
              </a:rPr>
              <a:t> d</a:t>
            </a:r>
            <a:r>
              <a:rPr sz="2400" spc="-85" dirty="0">
                <a:latin typeface="Times New Roman"/>
                <a:cs typeface="Times New Roman"/>
              </a:rPr>
              <a:t>e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0" dirty="0">
                <a:latin typeface="Times New Roman"/>
                <a:cs typeface="Times New Roman"/>
              </a:rPr>
              <a:t>«</a:t>
            </a:r>
            <a:r>
              <a:rPr sz="2400" spc="-145" dirty="0">
                <a:latin typeface="Times New Roman"/>
                <a:cs typeface="Times New Roman"/>
              </a:rPr>
              <a:t>d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n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85" dirty="0">
                <a:latin typeface="Times New Roman"/>
                <a:cs typeface="Times New Roman"/>
              </a:rPr>
              <a:t>é</a:t>
            </a:r>
            <a:r>
              <a:rPr sz="2400" spc="-90" dirty="0">
                <a:latin typeface="Times New Roman"/>
                <a:cs typeface="Times New Roman"/>
              </a:rPr>
              <a:t>e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é</a:t>
            </a:r>
            <a:r>
              <a:rPr sz="2400" spc="-75" dirty="0">
                <a:latin typeface="Times New Roman"/>
                <a:cs typeface="Times New Roman"/>
              </a:rPr>
              <a:t>tudi</a:t>
            </a:r>
            <a:r>
              <a:rPr sz="2400" spc="-185" dirty="0">
                <a:latin typeface="Times New Roman"/>
                <a:cs typeface="Times New Roman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nt</a:t>
            </a:r>
            <a:r>
              <a:rPr sz="2400" spc="-95" dirty="0">
                <a:latin typeface="Times New Roman"/>
                <a:cs typeface="Times New Roman"/>
              </a:rPr>
              <a:t>s</a:t>
            </a:r>
            <a:r>
              <a:rPr sz="2400" spc="-200" dirty="0">
                <a:latin typeface="Times New Roman"/>
                <a:cs typeface="Times New Roman"/>
              </a:rPr>
              <a:t>»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561960" y="1112011"/>
            <a:ext cx="1343660" cy="2237740"/>
            <a:chOff x="7561960" y="1112011"/>
            <a:chExt cx="1343660" cy="2237740"/>
          </a:xfrm>
        </p:grpSpPr>
        <p:sp>
          <p:nvSpPr>
            <p:cNvPr id="17" name="object 17"/>
            <p:cNvSpPr/>
            <p:nvPr/>
          </p:nvSpPr>
          <p:spPr>
            <a:xfrm>
              <a:off x="7574660" y="1124711"/>
              <a:ext cx="1318260" cy="370840"/>
            </a:xfrm>
            <a:custGeom>
              <a:avLst/>
              <a:gdLst/>
              <a:ahLst/>
              <a:cxnLst/>
              <a:rect l="l" t="t" r="r" b="b"/>
              <a:pathLst>
                <a:path w="1318259" h="370840">
                  <a:moveTo>
                    <a:pt x="1317878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317878" y="370839"/>
                  </a:lnTo>
                  <a:lnTo>
                    <a:pt x="1317878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74660" y="1495551"/>
              <a:ext cx="1318260" cy="370840"/>
            </a:xfrm>
            <a:custGeom>
              <a:avLst/>
              <a:gdLst/>
              <a:ahLst/>
              <a:cxnLst/>
              <a:rect l="l" t="t" r="r" b="b"/>
              <a:pathLst>
                <a:path w="1318259" h="370839">
                  <a:moveTo>
                    <a:pt x="1317878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317878" y="370839"/>
                  </a:lnTo>
                  <a:lnTo>
                    <a:pt x="1317878" y="0"/>
                  </a:lnTo>
                  <a:close/>
                </a:path>
              </a:pathLst>
            </a:custGeom>
            <a:solidFill>
              <a:srgbClr val="EEC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74660" y="1866391"/>
              <a:ext cx="1318260" cy="370840"/>
            </a:xfrm>
            <a:custGeom>
              <a:avLst/>
              <a:gdLst/>
              <a:ahLst/>
              <a:cxnLst/>
              <a:rect l="l" t="t" r="r" b="b"/>
              <a:pathLst>
                <a:path w="1318259" h="370839">
                  <a:moveTo>
                    <a:pt x="1317878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317878" y="370839"/>
                  </a:lnTo>
                  <a:lnTo>
                    <a:pt x="1317878" y="0"/>
                  </a:lnTo>
                  <a:close/>
                </a:path>
              </a:pathLst>
            </a:custGeom>
            <a:solidFill>
              <a:srgbClr val="F7E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74660" y="2237231"/>
              <a:ext cx="1318260" cy="370840"/>
            </a:xfrm>
            <a:custGeom>
              <a:avLst/>
              <a:gdLst/>
              <a:ahLst/>
              <a:cxnLst/>
              <a:rect l="l" t="t" r="r" b="b"/>
              <a:pathLst>
                <a:path w="1318259" h="370839">
                  <a:moveTo>
                    <a:pt x="1317878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317878" y="370839"/>
                  </a:lnTo>
                  <a:lnTo>
                    <a:pt x="1317878" y="0"/>
                  </a:lnTo>
                  <a:close/>
                </a:path>
              </a:pathLst>
            </a:custGeom>
            <a:solidFill>
              <a:srgbClr val="EEC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74660" y="2608072"/>
              <a:ext cx="1318260" cy="370840"/>
            </a:xfrm>
            <a:custGeom>
              <a:avLst/>
              <a:gdLst/>
              <a:ahLst/>
              <a:cxnLst/>
              <a:rect l="l" t="t" r="r" b="b"/>
              <a:pathLst>
                <a:path w="1318259" h="370839">
                  <a:moveTo>
                    <a:pt x="1317878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317878" y="370839"/>
                  </a:lnTo>
                  <a:lnTo>
                    <a:pt x="1317878" y="0"/>
                  </a:lnTo>
                  <a:close/>
                </a:path>
              </a:pathLst>
            </a:custGeom>
            <a:solidFill>
              <a:srgbClr val="F7E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74661" y="2978911"/>
              <a:ext cx="1318260" cy="370840"/>
            </a:xfrm>
            <a:custGeom>
              <a:avLst/>
              <a:gdLst/>
              <a:ahLst/>
              <a:cxnLst/>
              <a:rect l="l" t="t" r="r" b="b"/>
              <a:pathLst>
                <a:path w="1318259" h="370839">
                  <a:moveTo>
                    <a:pt x="1317866" y="0"/>
                  </a:moveTo>
                  <a:lnTo>
                    <a:pt x="0" y="0"/>
                  </a:lnTo>
                  <a:lnTo>
                    <a:pt x="0" y="306070"/>
                  </a:lnTo>
                  <a:lnTo>
                    <a:pt x="0" y="370840"/>
                  </a:lnTo>
                  <a:lnTo>
                    <a:pt x="429387" y="370840"/>
                  </a:lnTo>
                  <a:lnTo>
                    <a:pt x="429387" y="306070"/>
                  </a:lnTo>
                  <a:lnTo>
                    <a:pt x="1317866" y="306070"/>
                  </a:lnTo>
                  <a:lnTo>
                    <a:pt x="1317866" y="0"/>
                  </a:lnTo>
                  <a:close/>
                </a:path>
              </a:pathLst>
            </a:custGeom>
            <a:solidFill>
              <a:srgbClr val="EEC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68311" y="1476501"/>
              <a:ext cx="1330960" cy="1508760"/>
            </a:xfrm>
            <a:custGeom>
              <a:avLst/>
              <a:gdLst/>
              <a:ahLst/>
              <a:cxnLst/>
              <a:rect l="l" t="t" r="r" b="b"/>
              <a:pathLst>
                <a:path w="1330959" h="1508760">
                  <a:moveTo>
                    <a:pt x="1330579" y="1496060"/>
                  </a:moveTo>
                  <a:lnTo>
                    <a:pt x="0" y="1496060"/>
                  </a:lnTo>
                  <a:lnTo>
                    <a:pt x="0" y="1508760"/>
                  </a:lnTo>
                  <a:lnTo>
                    <a:pt x="1330579" y="1508760"/>
                  </a:lnTo>
                  <a:lnTo>
                    <a:pt x="1330579" y="1496060"/>
                  </a:lnTo>
                  <a:close/>
                </a:path>
                <a:path w="1330959" h="1508760">
                  <a:moveTo>
                    <a:pt x="1330579" y="1125220"/>
                  </a:moveTo>
                  <a:lnTo>
                    <a:pt x="0" y="1125220"/>
                  </a:lnTo>
                  <a:lnTo>
                    <a:pt x="0" y="1137920"/>
                  </a:lnTo>
                  <a:lnTo>
                    <a:pt x="1330579" y="1137920"/>
                  </a:lnTo>
                  <a:lnTo>
                    <a:pt x="1330579" y="1125220"/>
                  </a:lnTo>
                  <a:close/>
                </a:path>
                <a:path w="1330959" h="1508760">
                  <a:moveTo>
                    <a:pt x="1330579" y="754380"/>
                  </a:moveTo>
                  <a:lnTo>
                    <a:pt x="0" y="754380"/>
                  </a:lnTo>
                  <a:lnTo>
                    <a:pt x="0" y="767080"/>
                  </a:lnTo>
                  <a:lnTo>
                    <a:pt x="1330579" y="767080"/>
                  </a:lnTo>
                  <a:lnTo>
                    <a:pt x="1330579" y="754380"/>
                  </a:lnTo>
                  <a:close/>
                </a:path>
                <a:path w="1330959" h="1508760">
                  <a:moveTo>
                    <a:pt x="1330579" y="383540"/>
                  </a:moveTo>
                  <a:lnTo>
                    <a:pt x="0" y="383540"/>
                  </a:lnTo>
                  <a:lnTo>
                    <a:pt x="0" y="396240"/>
                  </a:lnTo>
                  <a:lnTo>
                    <a:pt x="1330579" y="396240"/>
                  </a:lnTo>
                  <a:lnTo>
                    <a:pt x="1330579" y="383540"/>
                  </a:lnTo>
                  <a:close/>
                </a:path>
                <a:path w="1330959" h="1508760">
                  <a:moveTo>
                    <a:pt x="1330579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330579" y="38100"/>
                  </a:lnTo>
                  <a:lnTo>
                    <a:pt x="13305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68310" y="1118361"/>
              <a:ext cx="1330960" cy="2166620"/>
            </a:xfrm>
            <a:custGeom>
              <a:avLst/>
              <a:gdLst/>
              <a:ahLst/>
              <a:cxnLst/>
              <a:rect l="l" t="t" r="r" b="b"/>
              <a:pathLst>
                <a:path w="1330959" h="2166620">
                  <a:moveTo>
                    <a:pt x="6350" y="0"/>
                  </a:moveTo>
                  <a:lnTo>
                    <a:pt x="6350" y="2166620"/>
                  </a:lnTo>
                </a:path>
                <a:path w="1330959" h="2166620">
                  <a:moveTo>
                    <a:pt x="1324229" y="0"/>
                  </a:moveTo>
                  <a:lnTo>
                    <a:pt x="1324229" y="2166620"/>
                  </a:lnTo>
                </a:path>
                <a:path w="1330959" h="2166620">
                  <a:moveTo>
                    <a:pt x="0" y="6350"/>
                  </a:moveTo>
                  <a:lnTo>
                    <a:pt x="1330579" y="63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655814" y="1124839"/>
            <a:ext cx="882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co</a:t>
            </a:r>
            <a:r>
              <a:rPr sz="18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55814" y="1495805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Times New Roman"/>
                <a:cs typeface="Times New Roman"/>
              </a:rPr>
              <a:t>N</a:t>
            </a:r>
            <a:r>
              <a:rPr sz="1800" spc="-85" dirty="0">
                <a:latin typeface="Times New Roman"/>
                <a:cs typeface="Times New Roman"/>
              </a:rPr>
              <a:t>o</a:t>
            </a:r>
            <a:r>
              <a:rPr sz="1800" spc="-11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55814" y="1866722"/>
            <a:ext cx="683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Times New Roman"/>
                <a:cs typeface="Times New Roman"/>
              </a:rPr>
              <a:t>P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40" dirty="0">
                <a:latin typeface="Times New Roman"/>
                <a:cs typeface="Times New Roman"/>
              </a:rPr>
              <a:t>é</a:t>
            </a:r>
            <a:r>
              <a:rPr sz="1800" spc="-85" dirty="0">
                <a:latin typeface="Times New Roman"/>
                <a:cs typeface="Times New Roman"/>
              </a:rPr>
              <a:t>no</a:t>
            </a:r>
            <a:r>
              <a:rPr sz="1800" spc="-105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55814" y="2237689"/>
            <a:ext cx="780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imes New Roman"/>
                <a:cs typeface="Times New Roman"/>
              </a:rPr>
              <a:t>spécialité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55814" y="2608834"/>
            <a:ext cx="612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Times New Roman"/>
                <a:cs typeface="Times New Roman"/>
              </a:rPr>
              <a:t>a</a:t>
            </a:r>
            <a:r>
              <a:rPr sz="1800" spc="-90" dirty="0">
                <a:latin typeface="Times New Roman"/>
                <a:cs typeface="Times New Roman"/>
              </a:rPr>
              <a:t>d</a:t>
            </a:r>
            <a:r>
              <a:rPr sz="1800" spc="-5" dirty="0">
                <a:latin typeface="Times New Roman"/>
                <a:cs typeface="Times New Roman"/>
              </a:rPr>
              <a:t>r</a:t>
            </a:r>
            <a:r>
              <a:rPr sz="1800" spc="-85" dirty="0">
                <a:latin typeface="Times New Roman"/>
                <a:cs typeface="Times New Roman"/>
              </a:rPr>
              <a:t>e</a:t>
            </a:r>
            <a:r>
              <a:rPr sz="1800" spc="-155" dirty="0">
                <a:latin typeface="Times New Roman"/>
                <a:cs typeface="Times New Roman"/>
              </a:rPr>
              <a:t>ss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55814" y="2979801"/>
            <a:ext cx="762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imes New Roman"/>
                <a:cs typeface="Times New Roman"/>
              </a:rPr>
              <a:t>Type-bac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70864" y="4094860"/>
            <a:ext cx="1465580" cy="2219960"/>
            <a:chOff x="670864" y="4094860"/>
            <a:chExt cx="1465580" cy="2219960"/>
          </a:xfrm>
        </p:grpSpPr>
        <p:sp>
          <p:nvSpPr>
            <p:cNvPr id="32" name="object 32"/>
            <p:cNvSpPr/>
            <p:nvPr/>
          </p:nvSpPr>
          <p:spPr>
            <a:xfrm>
              <a:off x="683564" y="4107560"/>
              <a:ext cx="1440180" cy="365760"/>
            </a:xfrm>
            <a:custGeom>
              <a:avLst/>
              <a:gdLst/>
              <a:ahLst/>
              <a:cxnLst/>
              <a:rect l="l" t="t" r="r" b="b"/>
              <a:pathLst>
                <a:path w="1440180" h="365760">
                  <a:moveTo>
                    <a:pt x="144018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440180" y="365760"/>
                  </a:lnTo>
                  <a:lnTo>
                    <a:pt x="1440180" y="0"/>
                  </a:lnTo>
                  <a:close/>
                </a:path>
              </a:pathLst>
            </a:custGeom>
            <a:solidFill>
              <a:srgbClr val="A18E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3564" y="4473320"/>
              <a:ext cx="1440180" cy="365760"/>
            </a:xfrm>
            <a:custGeom>
              <a:avLst/>
              <a:gdLst/>
              <a:ahLst/>
              <a:cxnLst/>
              <a:rect l="l" t="t" r="r" b="b"/>
              <a:pathLst>
                <a:path w="1440180" h="365760">
                  <a:moveTo>
                    <a:pt x="1440180" y="0"/>
                  </a:moveTo>
                  <a:lnTo>
                    <a:pt x="0" y="0"/>
                  </a:lnTo>
                  <a:lnTo>
                    <a:pt x="0" y="179832"/>
                  </a:lnTo>
                  <a:lnTo>
                    <a:pt x="0" y="365760"/>
                  </a:lnTo>
                  <a:lnTo>
                    <a:pt x="1440180" y="365760"/>
                  </a:lnTo>
                  <a:lnTo>
                    <a:pt x="1440180" y="179832"/>
                  </a:lnTo>
                  <a:lnTo>
                    <a:pt x="1440180" y="0"/>
                  </a:lnTo>
                  <a:close/>
                </a:path>
              </a:pathLst>
            </a:custGeom>
            <a:solidFill>
              <a:srgbClr val="EFE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7214" y="4466970"/>
              <a:ext cx="1452880" cy="378460"/>
            </a:xfrm>
            <a:custGeom>
              <a:avLst/>
              <a:gdLst/>
              <a:ahLst/>
              <a:cxnLst/>
              <a:rect l="l" t="t" r="r" b="b"/>
              <a:pathLst>
                <a:path w="1452880" h="378460">
                  <a:moveTo>
                    <a:pt x="1452829" y="365760"/>
                  </a:moveTo>
                  <a:lnTo>
                    <a:pt x="0" y="365760"/>
                  </a:lnTo>
                  <a:lnTo>
                    <a:pt x="0" y="378460"/>
                  </a:lnTo>
                  <a:lnTo>
                    <a:pt x="1452829" y="378460"/>
                  </a:lnTo>
                  <a:lnTo>
                    <a:pt x="1452829" y="365760"/>
                  </a:lnTo>
                  <a:close/>
                </a:path>
                <a:path w="1452880" h="378460">
                  <a:moveTo>
                    <a:pt x="1452829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452829" y="12700"/>
                  </a:lnTo>
                  <a:lnTo>
                    <a:pt x="1452829" y="0"/>
                  </a:lnTo>
                  <a:close/>
                </a:path>
              </a:pathLst>
            </a:custGeom>
            <a:solidFill>
              <a:srgbClr val="A18E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3564" y="5204840"/>
              <a:ext cx="1440180" cy="365760"/>
            </a:xfrm>
            <a:custGeom>
              <a:avLst/>
              <a:gdLst/>
              <a:ahLst/>
              <a:cxnLst/>
              <a:rect l="l" t="t" r="r" b="b"/>
              <a:pathLst>
                <a:path w="1440180" h="365760">
                  <a:moveTo>
                    <a:pt x="1440180" y="0"/>
                  </a:moveTo>
                  <a:lnTo>
                    <a:pt x="0" y="0"/>
                  </a:lnTo>
                  <a:lnTo>
                    <a:pt x="0" y="246126"/>
                  </a:lnTo>
                  <a:lnTo>
                    <a:pt x="0" y="365760"/>
                  </a:lnTo>
                  <a:lnTo>
                    <a:pt x="1440180" y="365760"/>
                  </a:lnTo>
                  <a:lnTo>
                    <a:pt x="1440180" y="246126"/>
                  </a:lnTo>
                  <a:lnTo>
                    <a:pt x="1440180" y="0"/>
                  </a:lnTo>
                  <a:close/>
                </a:path>
              </a:pathLst>
            </a:custGeom>
            <a:solidFill>
              <a:srgbClr val="EFE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7214" y="5204840"/>
              <a:ext cx="1230630" cy="365760"/>
            </a:xfrm>
            <a:custGeom>
              <a:avLst/>
              <a:gdLst/>
              <a:ahLst/>
              <a:cxnLst/>
              <a:rect l="l" t="t" r="r" b="b"/>
              <a:pathLst>
                <a:path w="1230630" h="365760">
                  <a:moveTo>
                    <a:pt x="0" y="0"/>
                  </a:moveTo>
                  <a:lnTo>
                    <a:pt x="1230452" y="0"/>
                  </a:lnTo>
                </a:path>
                <a:path w="1230630" h="365760">
                  <a:moveTo>
                    <a:pt x="0" y="365759"/>
                  </a:moveTo>
                  <a:lnTo>
                    <a:pt x="1230452" y="365759"/>
                  </a:lnTo>
                </a:path>
              </a:pathLst>
            </a:custGeom>
            <a:ln w="12700">
              <a:solidFill>
                <a:srgbClr val="A18E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3564" y="5936348"/>
              <a:ext cx="1440180" cy="365760"/>
            </a:xfrm>
            <a:custGeom>
              <a:avLst/>
              <a:gdLst/>
              <a:ahLst/>
              <a:cxnLst/>
              <a:rect l="l" t="t" r="r" b="b"/>
              <a:pathLst>
                <a:path w="1440180" h="365760">
                  <a:moveTo>
                    <a:pt x="1440180" y="0"/>
                  </a:moveTo>
                  <a:lnTo>
                    <a:pt x="0" y="0"/>
                  </a:lnTo>
                  <a:lnTo>
                    <a:pt x="0" y="246113"/>
                  </a:lnTo>
                  <a:lnTo>
                    <a:pt x="0" y="365760"/>
                  </a:lnTo>
                  <a:lnTo>
                    <a:pt x="1440180" y="365760"/>
                  </a:lnTo>
                  <a:lnTo>
                    <a:pt x="1440180" y="246113"/>
                  </a:lnTo>
                  <a:lnTo>
                    <a:pt x="1440180" y="0"/>
                  </a:lnTo>
                  <a:close/>
                </a:path>
              </a:pathLst>
            </a:custGeom>
            <a:solidFill>
              <a:srgbClr val="EFE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77214" y="4101210"/>
              <a:ext cx="1452880" cy="2207260"/>
            </a:xfrm>
            <a:custGeom>
              <a:avLst/>
              <a:gdLst/>
              <a:ahLst/>
              <a:cxnLst/>
              <a:rect l="l" t="t" r="r" b="b"/>
              <a:pathLst>
                <a:path w="1452880" h="2207260">
                  <a:moveTo>
                    <a:pt x="0" y="1835137"/>
                  </a:moveTo>
                  <a:lnTo>
                    <a:pt x="1230452" y="1835137"/>
                  </a:lnTo>
                </a:path>
                <a:path w="1452880" h="2207260">
                  <a:moveTo>
                    <a:pt x="6350" y="0"/>
                  </a:moveTo>
                  <a:lnTo>
                    <a:pt x="6350" y="2207247"/>
                  </a:lnTo>
                </a:path>
                <a:path w="1452880" h="2207260">
                  <a:moveTo>
                    <a:pt x="1446479" y="2081250"/>
                  </a:moveTo>
                  <a:lnTo>
                    <a:pt x="1446479" y="2207247"/>
                  </a:lnTo>
                </a:path>
                <a:path w="1452880" h="2207260">
                  <a:moveTo>
                    <a:pt x="1446479" y="0"/>
                  </a:moveTo>
                  <a:lnTo>
                    <a:pt x="1446479" y="983995"/>
                  </a:lnTo>
                </a:path>
                <a:path w="1452880" h="2207260">
                  <a:moveTo>
                    <a:pt x="0" y="6350"/>
                  </a:moveTo>
                  <a:lnTo>
                    <a:pt x="1452829" y="6350"/>
                  </a:lnTo>
                </a:path>
              </a:pathLst>
            </a:custGeom>
            <a:ln w="12700">
              <a:solidFill>
                <a:srgbClr val="A18E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7214" y="6295758"/>
              <a:ext cx="1452880" cy="12700"/>
            </a:xfrm>
            <a:custGeom>
              <a:avLst/>
              <a:gdLst/>
              <a:ahLst/>
              <a:cxnLst/>
              <a:rect l="l" t="t" r="r" b="b"/>
              <a:pathLst>
                <a:path w="1452880" h="12700">
                  <a:moveTo>
                    <a:pt x="0" y="12700"/>
                  </a:moveTo>
                  <a:lnTo>
                    <a:pt x="1452829" y="12700"/>
                  </a:lnTo>
                  <a:lnTo>
                    <a:pt x="1452829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A18E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62711" y="4108780"/>
            <a:ext cx="826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r>
              <a:rPr sz="1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2711" y="4474845"/>
            <a:ext cx="4464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5" dirty="0">
                <a:latin typeface="Times New Roman"/>
                <a:cs typeface="Times New Roman"/>
              </a:rPr>
              <a:t>N</a:t>
            </a:r>
            <a:r>
              <a:rPr sz="1800" spc="-85" dirty="0">
                <a:latin typeface="Times New Roman"/>
                <a:cs typeface="Times New Roman"/>
              </a:rPr>
              <a:t>o</a:t>
            </a:r>
            <a:r>
              <a:rPr sz="1800" spc="-11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2711" y="4840681"/>
            <a:ext cx="6838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Times New Roman"/>
                <a:cs typeface="Times New Roman"/>
              </a:rPr>
              <a:t>P</a:t>
            </a:r>
            <a:r>
              <a:rPr sz="1800" spc="-25" dirty="0">
                <a:latin typeface="Times New Roman"/>
                <a:cs typeface="Times New Roman"/>
              </a:rPr>
              <a:t>r</a:t>
            </a:r>
            <a:r>
              <a:rPr sz="1800" spc="-40" dirty="0">
                <a:latin typeface="Times New Roman"/>
                <a:cs typeface="Times New Roman"/>
              </a:rPr>
              <a:t>é</a:t>
            </a:r>
            <a:r>
              <a:rPr sz="1800" spc="-85" dirty="0">
                <a:latin typeface="Times New Roman"/>
                <a:cs typeface="Times New Roman"/>
              </a:rPr>
              <a:t>no</a:t>
            </a:r>
            <a:r>
              <a:rPr sz="1800" spc="-105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62711" y="5206746"/>
            <a:ext cx="855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imes New Roman"/>
                <a:cs typeface="Times New Roman"/>
              </a:rPr>
              <a:t>R</a:t>
            </a:r>
            <a:r>
              <a:rPr sz="1800" spc="-85" dirty="0">
                <a:latin typeface="Times New Roman"/>
                <a:cs typeface="Times New Roman"/>
              </a:rPr>
              <a:t>é</a:t>
            </a:r>
            <a:r>
              <a:rPr sz="1800" spc="-155" dirty="0">
                <a:latin typeface="Times New Roman"/>
                <a:cs typeface="Times New Roman"/>
              </a:rPr>
              <a:t>s</a:t>
            </a:r>
            <a:r>
              <a:rPr sz="1800" spc="-60" dirty="0">
                <a:latin typeface="Times New Roman"/>
                <a:cs typeface="Times New Roman"/>
              </a:rPr>
              <a:t>i</a:t>
            </a:r>
            <a:r>
              <a:rPr sz="1800" spc="-125" dirty="0">
                <a:latin typeface="Times New Roman"/>
                <a:cs typeface="Times New Roman"/>
              </a:rPr>
              <a:t>d</a:t>
            </a:r>
            <a:r>
              <a:rPr sz="1800" spc="-85" dirty="0">
                <a:latin typeface="Times New Roman"/>
                <a:cs typeface="Times New Roman"/>
              </a:rPr>
              <a:t>e</a:t>
            </a:r>
            <a:r>
              <a:rPr sz="1800" spc="-90" dirty="0">
                <a:latin typeface="Times New Roman"/>
                <a:cs typeface="Times New Roman"/>
              </a:rPr>
              <a:t>nce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62711" y="5572455"/>
            <a:ext cx="7397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Times New Roman"/>
                <a:cs typeface="Times New Roman"/>
              </a:rPr>
              <a:t>c</a:t>
            </a:r>
            <a:r>
              <a:rPr sz="1800" spc="-135" dirty="0">
                <a:latin typeface="Times New Roman"/>
                <a:cs typeface="Times New Roman"/>
              </a:rPr>
              <a:t>h</a:t>
            </a:r>
            <a:r>
              <a:rPr sz="1800" spc="-130" dirty="0">
                <a:latin typeface="Times New Roman"/>
                <a:cs typeface="Times New Roman"/>
              </a:rPr>
              <a:t>a</a:t>
            </a:r>
            <a:r>
              <a:rPr sz="1800" spc="-125" dirty="0">
                <a:latin typeface="Times New Roman"/>
                <a:cs typeface="Times New Roman"/>
              </a:rPr>
              <a:t>m</a:t>
            </a:r>
            <a:r>
              <a:rPr sz="1800" spc="-75" dirty="0">
                <a:latin typeface="Times New Roman"/>
                <a:cs typeface="Times New Roman"/>
              </a:rPr>
              <a:t>b</a:t>
            </a:r>
            <a:r>
              <a:rPr sz="1800" spc="-5" dirty="0">
                <a:latin typeface="Times New Roman"/>
                <a:cs typeface="Times New Roman"/>
              </a:rPr>
              <a:t>r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2711" y="5938520"/>
            <a:ext cx="612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latin typeface="Times New Roman"/>
                <a:cs typeface="Times New Roman"/>
              </a:rPr>
              <a:t>a</a:t>
            </a:r>
            <a:r>
              <a:rPr sz="1800" spc="-90" dirty="0">
                <a:latin typeface="Times New Roman"/>
                <a:cs typeface="Times New Roman"/>
              </a:rPr>
              <a:t>d</a:t>
            </a:r>
            <a:r>
              <a:rPr sz="1800" spc="-5" dirty="0">
                <a:latin typeface="Times New Roman"/>
                <a:cs typeface="Times New Roman"/>
              </a:rPr>
              <a:t>r</a:t>
            </a:r>
            <a:r>
              <a:rPr sz="1800" spc="-85" dirty="0">
                <a:latin typeface="Times New Roman"/>
                <a:cs typeface="Times New Roman"/>
              </a:rPr>
              <a:t>e</a:t>
            </a:r>
            <a:r>
              <a:rPr sz="1800" spc="-155" dirty="0">
                <a:latin typeface="Times New Roman"/>
                <a:cs typeface="Times New Roman"/>
              </a:rPr>
              <a:t>ss</a:t>
            </a:r>
            <a:r>
              <a:rPr sz="1800" spc="-7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882267" y="4640453"/>
            <a:ext cx="3939540" cy="1555115"/>
            <a:chOff x="1882267" y="4640453"/>
            <a:chExt cx="3939540" cy="1555115"/>
          </a:xfrm>
        </p:grpSpPr>
        <p:sp>
          <p:nvSpPr>
            <p:cNvPr id="47" name="object 47"/>
            <p:cNvSpPr/>
            <p:nvPr/>
          </p:nvSpPr>
          <p:spPr>
            <a:xfrm>
              <a:off x="1907667" y="4653153"/>
              <a:ext cx="3888740" cy="432434"/>
            </a:xfrm>
            <a:custGeom>
              <a:avLst/>
              <a:gdLst/>
              <a:ahLst/>
              <a:cxnLst/>
              <a:rect l="l" t="t" r="r" b="b"/>
              <a:pathLst>
                <a:path w="3888740" h="432435">
                  <a:moveTo>
                    <a:pt x="1152131" y="0"/>
                  </a:moveTo>
                  <a:lnTo>
                    <a:pt x="0" y="0"/>
                  </a:lnTo>
                  <a:lnTo>
                    <a:pt x="0" y="432054"/>
                  </a:lnTo>
                  <a:lnTo>
                    <a:pt x="1152131" y="432054"/>
                  </a:lnTo>
                  <a:lnTo>
                    <a:pt x="1152131" y="0"/>
                  </a:lnTo>
                  <a:close/>
                </a:path>
                <a:path w="3888740" h="432435">
                  <a:moveTo>
                    <a:pt x="2232266" y="0"/>
                  </a:moveTo>
                  <a:lnTo>
                    <a:pt x="1152144" y="0"/>
                  </a:lnTo>
                  <a:lnTo>
                    <a:pt x="1152144" y="432054"/>
                  </a:lnTo>
                  <a:lnTo>
                    <a:pt x="2232266" y="432054"/>
                  </a:lnTo>
                  <a:lnTo>
                    <a:pt x="2232266" y="0"/>
                  </a:lnTo>
                  <a:close/>
                </a:path>
                <a:path w="3888740" h="432435">
                  <a:moveTo>
                    <a:pt x="2808338" y="0"/>
                  </a:moveTo>
                  <a:lnTo>
                    <a:pt x="2232279" y="0"/>
                  </a:lnTo>
                  <a:lnTo>
                    <a:pt x="2232279" y="432054"/>
                  </a:lnTo>
                  <a:lnTo>
                    <a:pt x="2808338" y="432054"/>
                  </a:lnTo>
                  <a:lnTo>
                    <a:pt x="2808338" y="0"/>
                  </a:lnTo>
                  <a:close/>
                </a:path>
                <a:path w="3888740" h="432435">
                  <a:moveTo>
                    <a:pt x="3888473" y="0"/>
                  </a:moveTo>
                  <a:lnTo>
                    <a:pt x="2808351" y="0"/>
                  </a:lnTo>
                  <a:lnTo>
                    <a:pt x="2808351" y="110109"/>
                  </a:lnTo>
                  <a:lnTo>
                    <a:pt x="2808351" y="432054"/>
                  </a:lnTo>
                  <a:lnTo>
                    <a:pt x="3888473" y="432054"/>
                  </a:lnTo>
                  <a:lnTo>
                    <a:pt x="3888473" y="110109"/>
                  </a:lnTo>
                  <a:lnTo>
                    <a:pt x="3888473" y="0"/>
                  </a:lnTo>
                  <a:close/>
                </a:path>
              </a:pathLst>
            </a:custGeom>
            <a:solidFill>
              <a:srgbClr val="A18E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07667" y="5085207"/>
              <a:ext cx="3888740" cy="365760"/>
            </a:xfrm>
            <a:custGeom>
              <a:avLst/>
              <a:gdLst/>
              <a:ahLst/>
              <a:cxnLst/>
              <a:rect l="l" t="t" r="r" b="b"/>
              <a:pathLst>
                <a:path w="3888740" h="365760">
                  <a:moveTo>
                    <a:pt x="1152131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152131" y="365760"/>
                  </a:lnTo>
                  <a:lnTo>
                    <a:pt x="1152131" y="0"/>
                  </a:lnTo>
                  <a:close/>
                </a:path>
                <a:path w="3888740" h="365760">
                  <a:moveTo>
                    <a:pt x="2232266" y="0"/>
                  </a:moveTo>
                  <a:lnTo>
                    <a:pt x="1152144" y="0"/>
                  </a:lnTo>
                  <a:lnTo>
                    <a:pt x="1152144" y="365760"/>
                  </a:lnTo>
                  <a:lnTo>
                    <a:pt x="2232266" y="365760"/>
                  </a:lnTo>
                  <a:lnTo>
                    <a:pt x="2232266" y="0"/>
                  </a:lnTo>
                  <a:close/>
                </a:path>
                <a:path w="3888740" h="365760">
                  <a:moveTo>
                    <a:pt x="2808338" y="0"/>
                  </a:moveTo>
                  <a:lnTo>
                    <a:pt x="2232279" y="0"/>
                  </a:lnTo>
                  <a:lnTo>
                    <a:pt x="2232279" y="365760"/>
                  </a:lnTo>
                  <a:lnTo>
                    <a:pt x="2808338" y="365760"/>
                  </a:lnTo>
                  <a:lnTo>
                    <a:pt x="2808338" y="0"/>
                  </a:lnTo>
                  <a:close/>
                </a:path>
                <a:path w="3888740" h="365760">
                  <a:moveTo>
                    <a:pt x="3888473" y="0"/>
                  </a:moveTo>
                  <a:lnTo>
                    <a:pt x="2808351" y="0"/>
                  </a:lnTo>
                  <a:lnTo>
                    <a:pt x="2808351" y="365760"/>
                  </a:lnTo>
                  <a:lnTo>
                    <a:pt x="3888473" y="365760"/>
                  </a:lnTo>
                  <a:lnTo>
                    <a:pt x="3888473" y="0"/>
                  </a:lnTo>
                  <a:close/>
                </a:path>
              </a:pathLst>
            </a:custGeom>
            <a:solidFill>
              <a:srgbClr val="DFD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07667" y="5450941"/>
              <a:ext cx="3888740" cy="365760"/>
            </a:xfrm>
            <a:custGeom>
              <a:avLst/>
              <a:gdLst/>
              <a:ahLst/>
              <a:cxnLst/>
              <a:rect l="l" t="t" r="r" b="b"/>
              <a:pathLst>
                <a:path w="3888740" h="365760">
                  <a:moveTo>
                    <a:pt x="1152131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152131" y="365760"/>
                  </a:lnTo>
                  <a:lnTo>
                    <a:pt x="1152131" y="0"/>
                  </a:lnTo>
                  <a:close/>
                </a:path>
                <a:path w="3888740" h="365760">
                  <a:moveTo>
                    <a:pt x="2232266" y="0"/>
                  </a:moveTo>
                  <a:lnTo>
                    <a:pt x="1152144" y="0"/>
                  </a:lnTo>
                  <a:lnTo>
                    <a:pt x="1152144" y="365760"/>
                  </a:lnTo>
                  <a:lnTo>
                    <a:pt x="2232266" y="365760"/>
                  </a:lnTo>
                  <a:lnTo>
                    <a:pt x="2232266" y="0"/>
                  </a:lnTo>
                  <a:close/>
                </a:path>
                <a:path w="3888740" h="365760">
                  <a:moveTo>
                    <a:pt x="2808338" y="0"/>
                  </a:moveTo>
                  <a:lnTo>
                    <a:pt x="2232279" y="0"/>
                  </a:lnTo>
                  <a:lnTo>
                    <a:pt x="2232279" y="365760"/>
                  </a:lnTo>
                  <a:lnTo>
                    <a:pt x="2808338" y="365760"/>
                  </a:lnTo>
                  <a:lnTo>
                    <a:pt x="2808338" y="0"/>
                  </a:lnTo>
                  <a:close/>
                </a:path>
                <a:path w="3888740" h="365760">
                  <a:moveTo>
                    <a:pt x="3888473" y="0"/>
                  </a:moveTo>
                  <a:lnTo>
                    <a:pt x="2808351" y="0"/>
                  </a:lnTo>
                  <a:lnTo>
                    <a:pt x="2808351" y="365760"/>
                  </a:lnTo>
                  <a:lnTo>
                    <a:pt x="3888473" y="365760"/>
                  </a:lnTo>
                  <a:lnTo>
                    <a:pt x="3888473" y="0"/>
                  </a:lnTo>
                  <a:close/>
                </a:path>
              </a:pathLst>
            </a:custGeom>
            <a:solidFill>
              <a:srgbClr val="EFED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907667" y="5816701"/>
              <a:ext cx="3888740" cy="365760"/>
            </a:xfrm>
            <a:custGeom>
              <a:avLst/>
              <a:gdLst/>
              <a:ahLst/>
              <a:cxnLst/>
              <a:rect l="l" t="t" r="r" b="b"/>
              <a:pathLst>
                <a:path w="3888740" h="365760">
                  <a:moveTo>
                    <a:pt x="1152131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152131" y="365760"/>
                  </a:lnTo>
                  <a:lnTo>
                    <a:pt x="1152131" y="0"/>
                  </a:lnTo>
                  <a:close/>
                </a:path>
                <a:path w="3888740" h="365760">
                  <a:moveTo>
                    <a:pt x="2232266" y="0"/>
                  </a:moveTo>
                  <a:lnTo>
                    <a:pt x="1152144" y="0"/>
                  </a:lnTo>
                  <a:lnTo>
                    <a:pt x="1152144" y="365760"/>
                  </a:lnTo>
                  <a:lnTo>
                    <a:pt x="2232266" y="365760"/>
                  </a:lnTo>
                  <a:lnTo>
                    <a:pt x="2232266" y="0"/>
                  </a:lnTo>
                  <a:close/>
                </a:path>
                <a:path w="3888740" h="365760">
                  <a:moveTo>
                    <a:pt x="2808338" y="0"/>
                  </a:moveTo>
                  <a:lnTo>
                    <a:pt x="2232279" y="0"/>
                  </a:lnTo>
                  <a:lnTo>
                    <a:pt x="2232279" y="365760"/>
                  </a:lnTo>
                  <a:lnTo>
                    <a:pt x="2808338" y="365760"/>
                  </a:lnTo>
                  <a:lnTo>
                    <a:pt x="2808338" y="0"/>
                  </a:lnTo>
                  <a:close/>
                </a:path>
                <a:path w="3888740" h="365760">
                  <a:moveTo>
                    <a:pt x="3888473" y="0"/>
                  </a:moveTo>
                  <a:lnTo>
                    <a:pt x="2808351" y="0"/>
                  </a:lnTo>
                  <a:lnTo>
                    <a:pt x="2808351" y="365760"/>
                  </a:lnTo>
                  <a:lnTo>
                    <a:pt x="3888473" y="365760"/>
                  </a:lnTo>
                  <a:lnTo>
                    <a:pt x="3888473" y="0"/>
                  </a:lnTo>
                  <a:close/>
                </a:path>
              </a:pathLst>
            </a:custGeom>
            <a:solidFill>
              <a:srgbClr val="DFDB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59811" y="4646803"/>
              <a:ext cx="1656714" cy="1542415"/>
            </a:xfrm>
            <a:custGeom>
              <a:avLst/>
              <a:gdLst/>
              <a:ahLst/>
              <a:cxnLst/>
              <a:rect l="l" t="t" r="r" b="b"/>
              <a:pathLst>
                <a:path w="1656714" h="1542414">
                  <a:moveTo>
                    <a:pt x="0" y="0"/>
                  </a:moveTo>
                  <a:lnTo>
                    <a:pt x="0" y="1542008"/>
                  </a:lnTo>
                </a:path>
                <a:path w="1656714" h="1542414">
                  <a:moveTo>
                    <a:pt x="1080135" y="0"/>
                  </a:moveTo>
                  <a:lnTo>
                    <a:pt x="1080135" y="1542008"/>
                  </a:lnTo>
                </a:path>
                <a:path w="1656714" h="1542414">
                  <a:moveTo>
                    <a:pt x="1656206" y="0"/>
                  </a:moveTo>
                  <a:lnTo>
                    <a:pt x="1656206" y="154200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901317" y="5085207"/>
              <a:ext cx="3901440" cy="0"/>
            </a:xfrm>
            <a:custGeom>
              <a:avLst/>
              <a:gdLst/>
              <a:ahLst/>
              <a:cxnLst/>
              <a:rect l="l" t="t" r="r" b="b"/>
              <a:pathLst>
                <a:path w="3901440">
                  <a:moveTo>
                    <a:pt x="0" y="0"/>
                  </a:moveTo>
                  <a:lnTo>
                    <a:pt x="3901185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901317" y="4646803"/>
              <a:ext cx="3901440" cy="1542415"/>
            </a:xfrm>
            <a:custGeom>
              <a:avLst/>
              <a:gdLst/>
              <a:ahLst/>
              <a:cxnLst/>
              <a:rect l="l" t="t" r="r" b="b"/>
              <a:pathLst>
                <a:path w="3901440" h="1542414">
                  <a:moveTo>
                    <a:pt x="0" y="804164"/>
                  </a:moveTo>
                  <a:lnTo>
                    <a:pt x="3901185" y="804164"/>
                  </a:lnTo>
                </a:path>
                <a:path w="3901440" h="1542414">
                  <a:moveTo>
                    <a:pt x="0" y="1169898"/>
                  </a:moveTo>
                  <a:lnTo>
                    <a:pt x="3901185" y="1169898"/>
                  </a:lnTo>
                </a:path>
                <a:path w="3901440" h="1542414">
                  <a:moveTo>
                    <a:pt x="6350" y="0"/>
                  </a:moveTo>
                  <a:lnTo>
                    <a:pt x="6350" y="1542008"/>
                  </a:lnTo>
                </a:path>
                <a:path w="3901440" h="1542414">
                  <a:moveTo>
                    <a:pt x="3894835" y="116459"/>
                  </a:moveTo>
                  <a:lnTo>
                    <a:pt x="3894835" y="1542008"/>
                  </a:lnTo>
                </a:path>
                <a:path w="3901440" h="1542414">
                  <a:moveTo>
                    <a:pt x="0" y="6350"/>
                  </a:moveTo>
                  <a:lnTo>
                    <a:pt x="3822827" y="6350"/>
                  </a:lnTo>
                </a:path>
                <a:path w="3901440" h="1542414">
                  <a:moveTo>
                    <a:pt x="0" y="1535658"/>
                  </a:moveTo>
                  <a:lnTo>
                    <a:pt x="3901185" y="1535658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987042" y="4654677"/>
            <a:ext cx="461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139567" y="4654677"/>
            <a:ext cx="791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én</a:t>
            </a:r>
            <a:r>
              <a:rPr sz="18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20083" y="4654677"/>
            <a:ext cx="38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cité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820792" y="4654677"/>
            <a:ext cx="870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ch</a:t>
            </a:r>
            <a:r>
              <a:rPr sz="18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8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8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987042" y="5086553"/>
            <a:ext cx="899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20" dirty="0">
                <a:latin typeface="Times New Roman"/>
                <a:cs typeface="Times New Roman"/>
              </a:rPr>
              <a:t>A</a:t>
            </a:r>
            <a:r>
              <a:rPr sz="1800" spc="-100" dirty="0">
                <a:latin typeface="Times New Roman"/>
                <a:cs typeface="Times New Roman"/>
              </a:rPr>
              <a:t>C</a:t>
            </a:r>
            <a:r>
              <a:rPr sz="1800" spc="-110" dirty="0">
                <a:latin typeface="Times New Roman"/>
                <a:cs typeface="Times New Roman"/>
              </a:rPr>
              <a:t>H</a:t>
            </a:r>
            <a:r>
              <a:rPr sz="1800" spc="10" dirty="0">
                <a:latin typeface="Times New Roman"/>
                <a:cs typeface="Times New Roman"/>
              </a:rPr>
              <a:t>O</a:t>
            </a:r>
            <a:r>
              <a:rPr sz="1800" spc="-114" dirty="0">
                <a:latin typeface="Times New Roman"/>
                <a:cs typeface="Times New Roman"/>
              </a:rPr>
              <a:t>UR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39567" y="5086553"/>
            <a:ext cx="467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60" dirty="0">
                <a:latin typeface="Times New Roman"/>
                <a:cs typeface="Times New Roman"/>
              </a:rPr>
              <a:t>S</a:t>
            </a:r>
            <a:r>
              <a:rPr sz="1800" spc="-225" dirty="0">
                <a:latin typeface="Times New Roman"/>
                <a:cs typeface="Times New Roman"/>
              </a:rPr>
              <a:t>A</a:t>
            </a:r>
            <a:r>
              <a:rPr sz="1800" spc="-150" dirty="0">
                <a:latin typeface="Times New Roman"/>
                <a:cs typeface="Times New Roman"/>
              </a:rPr>
              <a:t>I</a:t>
            </a:r>
            <a:r>
              <a:rPr sz="1800" spc="-10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220083" y="5086553"/>
            <a:ext cx="9131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645" algn="l"/>
              </a:tabLst>
            </a:pPr>
            <a:r>
              <a:rPr sz="1800" spc="-229" dirty="0">
                <a:latin typeface="Times New Roman"/>
                <a:cs typeface="Times New Roman"/>
              </a:rPr>
              <a:t>A	</a:t>
            </a:r>
            <a:r>
              <a:rPr sz="1800" spc="-85" dirty="0">
                <a:latin typeface="Times New Roman"/>
                <a:cs typeface="Times New Roman"/>
              </a:rPr>
              <a:t>110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987042" y="5452973"/>
            <a:ext cx="83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latin typeface="Times New Roman"/>
                <a:cs typeface="Times New Roman"/>
              </a:rPr>
              <a:t>A</a:t>
            </a:r>
            <a:r>
              <a:rPr sz="1800" spc="-290" dirty="0">
                <a:latin typeface="Times New Roman"/>
                <a:cs typeface="Times New Roman"/>
              </a:rPr>
              <a:t>B</a:t>
            </a:r>
            <a:r>
              <a:rPr sz="1800" spc="-155" dirty="0">
                <a:latin typeface="Times New Roman"/>
                <a:cs typeface="Times New Roman"/>
              </a:rPr>
              <a:t>D</a:t>
            </a:r>
            <a:r>
              <a:rPr sz="1800" spc="-140" dirty="0">
                <a:latin typeface="Times New Roman"/>
                <a:cs typeface="Times New Roman"/>
              </a:rPr>
              <a:t>E</a:t>
            </a:r>
            <a:r>
              <a:rPr sz="1800" spc="-190" dirty="0">
                <a:latin typeface="Times New Roman"/>
                <a:cs typeface="Times New Roman"/>
              </a:rPr>
              <a:t>LL</a:t>
            </a:r>
            <a:r>
              <a:rPr sz="1800" spc="-135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139567" y="5452973"/>
            <a:ext cx="683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65" dirty="0">
                <a:latin typeface="Times New Roman"/>
                <a:cs typeface="Times New Roman"/>
              </a:rPr>
              <a:t>S</a:t>
            </a:r>
            <a:r>
              <a:rPr sz="1800" spc="-229" dirty="0">
                <a:latin typeface="Times New Roman"/>
                <a:cs typeface="Times New Roman"/>
              </a:rPr>
              <a:t>A</a:t>
            </a:r>
            <a:r>
              <a:rPr sz="1800" spc="-130" dirty="0">
                <a:latin typeface="Times New Roman"/>
                <a:cs typeface="Times New Roman"/>
              </a:rPr>
              <a:t>R</a:t>
            </a:r>
            <a:r>
              <a:rPr sz="1800" spc="-229" dirty="0">
                <a:latin typeface="Times New Roman"/>
                <a:cs typeface="Times New Roman"/>
              </a:rPr>
              <a:t>A</a:t>
            </a:r>
            <a:r>
              <a:rPr sz="1800" spc="-10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220083" y="5452973"/>
            <a:ext cx="913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645" algn="l"/>
              </a:tabLst>
            </a:pPr>
            <a:r>
              <a:rPr sz="1800" spc="-285" dirty="0">
                <a:latin typeface="Times New Roman"/>
                <a:cs typeface="Times New Roman"/>
              </a:rPr>
              <a:t>B	</a:t>
            </a:r>
            <a:r>
              <a:rPr sz="1800" spc="-90" dirty="0">
                <a:latin typeface="Times New Roman"/>
                <a:cs typeface="Times New Roman"/>
              </a:rPr>
              <a:t>200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987042" y="5818733"/>
            <a:ext cx="652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latin typeface="Times New Roman"/>
                <a:cs typeface="Times New Roman"/>
              </a:rPr>
              <a:t>KAD</a:t>
            </a:r>
            <a:r>
              <a:rPr sz="1800" spc="-145" dirty="0">
                <a:latin typeface="Times New Roman"/>
                <a:cs typeface="Times New Roman"/>
              </a:rPr>
              <a:t>R</a:t>
            </a:r>
            <a:r>
              <a:rPr sz="1800" spc="-135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139567" y="5818733"/>
            <a:ext cx="5918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latin typeface="Times New Roman"/>
                <a:cs typeface="Times New Roman"/>
              </a:rPr>
              <a:t>A</a:t>
            </a:r>
            <a:r>
              <a:rPr sz="1800" spc="-175" dirty="0">
                <a:latin typeface="Times New Roman"/>
                <a:cs typeface="Times New Roman"/>
              </a:rPr>
              <a:t>MER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220083" y="5818733"/>
            <a:ext cx="9131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645" algn="l"/>
              </a:tabLst>
            </a:pPr>
            <a:r>
              <a:rPr sz="1800" spc="-229" dirty="0">
                <a:latin typeface="Times New Roman"/>
                <a:cs typeface="Times New Roman"/>
              </a:rPr>
              <a:t>A	</a:t>
            </a:r>
            <a:r>
              <a:rPr sz="1800" spc="-85" dirty="0">
                <a:latin typeface="Times New Roman"/>
                <a:cs typeface="Times New Roman"/>
              </a:rPr>
              <a:t>350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7" name="object 6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7507" y="1781105"/>
            <a:ext cx="907188" cy="787693"/>
          </a:xfrm>
          <a:prstGeom prst="rect">
            <a:avLst/>
          </a:prstGeom>
        </p:spPr>
      </p:pic>
      <p:pic>
        <p:nvPicPr>
          <p:cNvPr id="68" name="object 6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0140" y="1205033"/>
            <a:ext cx="907188" cy="787693"/>
          </a:xfrm>
          <a:prstGeom prst="rect">
            <a:avLst/>
          </a:prstGeom>
        </p:spPr>
      </p:pic>
      <p:grpSp>
        <p:nvGrpSpPr>
          <p:cNvPr id="69" name="object 69"/>
          <p:cNvGrpSpPr/>
          <p:nvPr/>
        </p:nvGrpSpPr>
        <p:grpSpPr>
          <a:xfrm>
            <a:off x="2151609" y="3278632"/>
            <a:ext cx="6998970" cy="1490980"/>
            <a:chOff x="2151609" y="3278632"/>
            <a:chExt cx="6998970" cy="1490980"/>
          </a:xfrm>
        </p:grpSpPr>
        <p:sp>
          <p:nvSpPr>
            <p:cNvPr id="70" name="object 70"/>
            <p:cNvSpPr/>
            <p:nvPr/>
          </p:nvSpPr>
          <p:spPr>
            <a:xfrm>
              <a:off x="5724144" y="3284981"/>
              <a:ext cx="3420110" cy="346710"/>
            </a:xfrm>
            <a:custGeom>
              <a:avLst/>
              <a:gdLst/>
              <a:ahLst/>
              <a:cxnLst/>
              <a:rect l="l" t="t" r="r" b="b"/>
              <a:pathLst>
                <a:path w="3420109" h="346710">
                  <a:moveTo>
                    <a:pt x="3419856" y="0"/>
                  </a:moveTo>
                  <a:lnTo>
                    <a:pt x="2279904" y="0"/>
                  </a:lnTo>
                  <a:lnTo>
                    <a:pt x="1139952" y="0"/>
                  </a:lnTo>
                  <a:lnTo>
                    <a:pt x="0" y="0"/>
                  </a:lnTo>
                  <a:lnTo>
                    <a:pt x="0" y="346710"/>
                  </a:lnTo>
                  <a:lnTo>
                    <a:pt x="1139952" y="346710"/>
                  </a:lnTo>
                  <a:lnTo>
                    <a:pt x="2279904" y="346710"/>
                  </a:lnTo>
                  <a:lnTo>
                    <a:pt x="3419856" y="346710"/>
                  </a:lnTo>
                  <a:lnTo>
                    <a:pt x="341985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1609" y="3869239"/>
              <a:ext cx="907188" cy="787693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724144" y="3669791"/>
              <a:ext cx="3420110" cy="351790"/>
            </a:xfrm>
            <a:custGeom>
              <a:avLst/>
              <a:gdLst/>
              <a:ahLst/>
              <a:cxnLst/>
              <a:rect l="l" t="t" r="r" b="b"/>
              <a:pathLst>
                <a:path w="3420109" h="351789">
                  <a:moveTo>
                    <a:pt x="3419856" y="0"/>
                  </a:moveTo>
                  <a:lnTo>
                    <a:pt x="2279904" y="0"/>
                  </a:lnTo>
                  <a:lnTo>
                    <a:pt x="1139952" y="0"/>
                  </a:lnTo>
                  <a:lnTo>
                    <a:pt x="0" y="0"/>
                  </a:lnTo>
                  <a:lnTo>
                    <a:pt x="0" y="351790"/>
                  </a:lnTo>
                  <a:lnTo>
                    <a:pt x="1139952" y="351790"/>
                  </a:lnTo>
                  <a:lnTo>
                    <a:pt x="2279904" y="351790"/>
                  </a:lnTo>
                  <a:lnTo>
                    <a:pt x="3419856" y="351790"/>
                  </a:lnTo>
                  <a:lnTo>
                    <a:pt x="3419856" y="0"/>
                  </a:lnTo>
                  <a:close/>
                </a:path>
              </a:pathLst>
            </a:custGeom>
            <a:solidFill>
              <a:srgbClr val="EEC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724144" y="4021594"/>
              <a:ext cx="3420110" cy="370840"/>
            </a:xfrm>
            <a:custGeom>
              <a:avLst/>
              <a:gdLst/>
              <a:ahLst/>
              <a:cxnLst/>
              <a:rect l="l" t="t" r="r" b="b"/>
              <a:pathLst>
                <a:path w="3420109" h="370839">
                  <a:moveTo>
                    <a:pt x="3419856" y="0"/>
                  </a:moveTo>
                  <a:lnTo>
                    <a:pt x="2279904" y="0"/>
                  </a:lnTo>
                  <a:lnTo>
                    <a:pt x="1139952" y="0"/>
                  </a:lnTo>
                  <a:lnTo>
                    <a:pt x="0" y="0"/>
                  </a:lnTo>
                  <a:lnTo>
                    <a:pt x="0" y="370827"/>
                  </a:lnTo>
                  <a:lnTo>
                    <a:pt x="1139952" y="370827"/>
                  </a:lnTo>
                  <a:lnTo>
                    <a:pt x="2279904" y="370827"/>
                  </a:lnTo>
                  <a:lnTo>
                    <a:pt x="3419856" y="370827"/>
                  </a:lnTo>
                  <a:lnTo>
                    <a:pt x="3419856" y="0"/>
                  </a:lnTo>
                  <a:close/>
                </a:path>
              </a:pathLst>
            </a:custGeom>
            <a:solidFill>
              <a:srgbClr val="F7E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24144" y="4392421"/>
              <a:ext cx="3420110" cy="370840"/>
            </a:xfrm>
            <a:custGeom>
              <a:avLst/>
              <a:gdLst/>
              <a:ahLst/>
              <a:cxnLst/>
              <a:rect l="l" t="t" r="r" b="b"/>
              <a:pathLst>
                <a:path w="3420109" h="370839">
                  <a:moveTo>
                    <a:pt x="3419856" y="0"/>
                  </a:moveTo>
                  <a:lnTo>
                    <a:pt x="2279904" y="0"/>
                  </a:lnTo>
                  <a:lnTo>
                    <a:pt x="1139952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139952" y="370840"/>
                  </a:lnTo>
                  <a:lnTo>
                    <a:pt x="2279904" y="370840"/>
                  </a:lnTo>
                  <a:lnTo>
                    <a:pt x="3419856" y="370840"/>
                  </a:lnTo>
                  <a:lnTo>
                    <a:pt x="3419856" y="0"/>
                  </a:lnTo>
                  <a:close/>
                </a:path>
              </a:pathLst>
            </a:custGeom>
            <a:solidFill>
              <a:srgbClr val="EEC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64096" y="3278632"/>
              <a:ext cx="1140460" cy="1490980"/>
            </a:xfrm>
            <a:custGeom>
              <a:avLst/>
              <a:gdLst/>
              <a:ahLst/>
              <a:cxnLst/>
              <a:rect l="l" t="t" r="r" b="b"/>
              <a:pathLst>
                <a:path w="1140459" h="1490979">
                  <a:moveTo>
                    <a:pt x="0" y="0"/>
                  </a:moveTo>
                  <a:lnTo>
                    <a:pt x="0" y="1490979"/>
                  </a:lnTo>
                </a:path>
                <a:path w="1140459" h="1490979">
                  <a:moveTo>
                    <a:pt x="1139952" y="0"/>
                  </a:moveTo>
                  <a:lnTo>
                    <a:pt x="1139952" y="149097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17794" y="3631691"/>
              <a:ext cx="3426460" cy="767080"/>
            </a:xfrm>
            <a:custGeom>
              <a:avLst/>
              <a:gdLst/>
              <a:ahLst/>
              <a:cxnLst/>
              <a:rect l="l" t="t" r="r" b="b"/>
              <a:pathLst>
                <a:path w="3426459" h="767079">
                  <a:moveTo>
                    <a:pt x="3426193" y="754380"/>
                  </a:moveTo>
                  <a:lnTo>
                    <a:pt x="0" y="754380"/>
                  </a:lnTo>
                  <a:lnTo>
                    <a:pt x="0" y="767080"/>
                  </a:lnTo>
                  <a:lnTo>
                    <a:pt x="3426193" y="767080"/>
                  </a:lnTo>
                  <a:lnTo>
                    <a:pt x="3426193" y="754380"/>
                  </a:lnTo>
                  <a:close/>
                </a:path>
                <a:path w="3426459" h="767079">
                  <a:moveTo>
                    <a:pt x="3426193" y="383540"/>
                  </a:moveTo>
                  <a:lnTo>
                    <a:pt x="0" y="383540"/>
                  </a:lnTo>
                  <a:lnTo>
                    <a:pt x="0" y="396240"/>
                  </a:lnTo>
                  <a:lnTo>
                    <a:pt x="3426193" y="396240"/>
                  </a:lnTo>
                  <a:lnTo>
                    <a:pt x="3426193" y="383540"/>
                  </a:lnTo>
                  <a:close/>
                </a:path>
                <a:path w="3426459" h="767079">
                  <a:moveTo>
                    <a:pt x="342619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3426193" y="38100"/>
                  </a:lnTo>
                  <a:lnTo>
                    <a:pt x="34261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724144" y="3278632"/>
              <a:ext cx="0" cy="1490980"/>
            </a:xfrm>
            <a:custGeom>
              <a:avLst/>
              <a:gdLst/>
              <a:ahLst/>
              <a:cxnLst/>
              <a:rect l="l" t="t" r="r" b="b"/>
              <a:pathLst>
                <a:path h="1490979">
                  <a:moveTo>
                    <a:pt x="0" y="0"/>
                  </a:moveTo>
                  <a:lnTo>
                    <a:pt x="0" y="149097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144000" y="3278632"/>
              <a:ext cx="0" cy="1490980"/>
            </a:xfrm>
            <a:custGeom>
              <a:avLst/>
              <a:gdLst/>
              <a:ahLst/>
              <a:cxnLst/>
              <a:rect l="l" t="t" r="r" b="b"/>
              <a:pathLst>
                <a:path h="1490979">
                  <a:moveTo>
                    <a:pt x="0" y="0"/>
                  </a:moveTo>
                  <a:lnTo>
                    <a:pt x="0" y="149097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717794" y="3278631"/>
              <a:ext cx="3426460" cy="1490980"/>
            </a:xfrm>
            <a:custGeom>
              <a:avLst/>
              <a:gdLst/>
              <a:ahLst/>
              <a:cxnLst/>
              <a:rect l="l" t="t" r="r" b="b"/>
              <a:pathLst>
                <a:path w="3426459" h="1490979">
                  <a:moveTo>
                    <a:pt x="3426193" y="1478280"/>
                  </a:moveTo>
                  <a:lnTo>
                    <a:pt x="0" y="1478280"/>
                  </a:lnTo>
                  <a:lnTo>
                    <a:pt x="0" y="1490980"/>
                  </a:lnTo>
                  <a:lnTo>
                    <a:pt x="3426193" y="1490980"/>
                  </a:lnTo>
                  <a:lnTo>
                    <a:pt x="3426193" y="1478280"/>
                  </a:lnTo>
                  <a:close/>
                </a:path>
                <a:path w="3426459" h="1490979">
                  <a:moveTo>
                    <a:pt x="3426193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3426193" y="12700"/>
                  </a:lnTo>
                  <a:lnTo>
                    <a:pt x="34261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5804661" y="3285820"/>
            <a:ext cx="461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944994" y="3285820"/>
            <a:ext cx="791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r>
              <a:rPr sz="18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085581" y="3285820"/>
            <a:ext cx="9442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b="1" spc="4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ci</a:t>
            </a:r>
            <a:r>
              <a:rPr sz="18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sz="18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804661" y="3651884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30" dirty="0">
                <a:latin typeface="Times New Roman"/>
                <a:cs typeface="Times New Roman"/>
              </a:rPr>
              <a:t>ACHOUR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944994" y="3651884"/>
            <a:ext cx="4673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65" dirty="0">
                <a:latin typeface="Times New Roman"/>
                <a:cs typeface="Times New Roman"/>
              </a:rPr>
              <a:t>S</a:t>
            </a:r>
            <a:r>
              <a:rPr sz="1800" spc="-229" dirty="0">
                <a:latin typeface="Times New Roman"/>
                <a:cs typeface="Times New Roman"/>
              </a:rPr>
              <a:t>A</a:t>
            </a:r>
            <a:r>
              <a:rPr sz="1800" spc="-150" dirty="0">
                <a:latin typeface="Times New Roman"/>
                <a:cs typeface="Times New Roman"/>
              </a:rPr>
              <a:t>I</a:t>
            </a:r>
            <a:r>
              <a:rPr sz="1800" spc="-10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085581" y="3651884"/>
            <a:ext cx="340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Times New Roman"/>
                <a:cs typeface="Times New Roman"/>
              </a:rPr>
              <a:t>I</a:t>
            </a:r>
            <a:r>
              <a:rPr sz="1800" spc="-140" dirty="0">
                <a:latin typeface="Times New Roman"/>
                <a:cs typeface="Times New Roman"/>
              </a:rPr>
              <a:t>NF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804661" y="4022852"/>
            <a:ext cx="83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9" dirty="0">
                <a:latin typeface="Times New Roman"/>
                <a:cs typeface="Times New Roman"/>
              </a:rPr>
              <a:t>A</a:t>
            </a:r>
            <a:r>
              <a:rPr sz="1800" spc="-290" dirty="0">
                <a:latin typeface="Times New Roman"/>
                <a:cs typeface="Times New Roman"/>
              </a:rPr>
              <a:t>B</a:t>
            </a:r>
            <a:r>
              <a:rPr sz="1800" spc="-155" dirty="0">
                <a:latin typeface="Times New Roman"/>
                <a:cs typeface="Times New Roman"/>
              </a:rPr>
              <a:t>D</a:t>
            </a:r>
            <a:r>
              <a:rPr sz="1800" spc="-140" dirty="0">
                <a:latin typeface="Times New Roman"/>
                <a:cs typeface="Times New Roman"/>
              </a:rPr>
              <a:t>E</a:t>
            </a:r>
            <a:r>
              <a:rPr sz="1800" spc="-190" dirty="0">
                <a:latin typeface="Times New Roman"/>
                <a:cs typeface="Times New Roman"/>
              </a:rPr>
              <a:t>LL</a:t>
            </a:r>
            <a:r>
              <a:rPr sz="1800" spc="-135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944994" y="4022852"/>
            <a:ext cx="683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65" dirty="0">
                <a:latin typeface="Times New Roman"/>
                <a:cs typeface="Times New Roman"/>
              </a:rPr>
              <a:t>S</a:t>
            </a:r>
            <a:r>
              <a:rPr sz="1800" spc="-229" dirty="0">
                <a:latin typeface="Times New Roman"/>
                <a:cs typeface="Times New Roman"/>
              </a:rPr>
              <a:t>A</a:t>
            </a:r>
            <a:r>
              <a:rPr sz="1800" spc="-130" dirty="0">
                <a:latin typeface="Times New Roman"/>
                <a:cs typeface="Times New Roman"/>
              </a:rPr>
              <a:t>R</a:t>
            </a:r>
            <a:r>
              <a:rPr sz="1800" spc="-229" dirty="0">
                <a:latin typeface="Times New Roman"/>
                <a:cs typeface="Times New Roman"/>
              </a:rPr>
              <a:t>A</a:t>
            </a:r>
            <a:r>
              <a:rPr sz="1800" spc="-100" dirty="0">
                <a:latin typeface="Times New Roman"/>
                <a:cs typeface="Times New Roman"/>
              </a:rPr>
              <a:t>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085581" y="4022852"/>
            <a:ext cx="601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15" dirty="0">
                <a:latin typeface="Times New Roman"/>
                <a:cs typeface="Times New Roman"/>
              </a:rPr>
              <a:t>M</a:t>
            </a:r>
            <a:r>
              <a:rPr sz="1800" spc="-365" dirty="0">
                <a:latin typeface="Times New Roman"/>
                <a:cs typeface="Times New Roman"/>
              </a:rPr>
              <a:t>A</a:t>
            </a:r>
            <a:r>
              <a:rPr sz="1800" spc="-100" dirty="0">
                <a:latin typeface="Times New Roman"/>
                <a:cs typeface="Times New Roman"/>
              </a:rPr>
              <a:t>TH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804661" y="4393768"/>
            <a:ext cx="293497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2525" algn="l"/>
                <a:tab pos="2292985" algn="l"/>
              </a:tabLst>
            </a:pPr>
            <a:r>
              <a:rPr sz="1800" spc="-170" dirty="0">
                <a:latin typeface="Times New Roman"/>
                <a:cs typeface="Times New Roman"/>
              </a:rPr>
              <a:t>KAD</a:t>
            </a:r>
            <a:r>
              <a:rPr sz="1800" spc="-145" dirty="0">
                <a:latin typeface="Times New Roman"/>
                <a:cs typeface="Times New Roman"/>
              </a:rPr>
              <a:t>R</a:t>
            </a:r>
            <a:r>
              <a:rPr sz="1800" spc="-13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25" dirty="0">
                <a:latin typeface="Times New Roman"/>
                <a:cs typeface="Times New Roman"/>
              </a:rPr>
              <a:t>A</a:t>
            </a:r>
            <a:r>
              <a:rPr sz="1800" spc="-175" dirty="0">
                <a:latin typeface="Times New Roman"/>
                <a:cs typeface="Times New Roman"/>
              </a:rPr>
              <a:t>MER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60" dirty="0">
                <a:latin typeface="Times New Roman"/>
                <a:cs typeface="Times New Roman"/>
              </a:rPr>
              <a:t>S</a:t>
            </a:r>
            <a:r>
              <a:rPr sz="1800" spc="-95" dirty="0">
                <a:latin typeface="Times New Roman"/>
                <a:cs typeface="Times New Roman"/>
              </a:rPr>
              <a:t>P</a:t>
            </a:r>
            <a:r>
              <a:rPr sz="1800" spc="10" dirty="0">
                <a:latin typeface="Times New Roman"/>
                <a:cs typeface="Times New Roman"/>
              </a:rPr>
              <a:t>O</a:t>
            </a:r>
            <a:r>
              <a:rPr sz="1800" spc="-245" dirty="0">
                <a:latin typeface="Times New Roman"/>
                <a:cs typeface="Times New Roman"/>
              </a:rPr>
              <a:t>R</a:t>
            </a:r>
            <a:r>
              <a:rPr sz="1800" spc="-85" dirty="0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444500" marR="288290" algn="just">
              <a:lnSpc>
                <a:spcPct val="100000"/>
              </a:lnSpc>
            </a:pPr>
            <a:r>
              <a:rPr sz="20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0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fichiers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différents </a:t>
            </a:r>
            <a:r>
              <a:rPr sz="2000" b="1" spc="-48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pour</a:t>
            </a:r>
            <a:r>
              <a:rPr sz="20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définir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les </a:t>
            </a:r>
            <a:r>
              <a:rPr sz="20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mêmes</a:t>
            </a:r>
            <a:r>
              <a:rPr sz="2000" b="1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étudiants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08456"/>
            <a:ext cx="7578725" cy="8172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0"/>
              </a:spcBef>
            </a:pPr>
            <a:r>
              <a:rPr sz="2600" b="0" spc="-21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600" b="0" spc="-240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sz="2600" b="0" spc="-9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600" b="0" spc="-160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6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600" b="0" spc="-85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600" b="0" spc="-12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6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25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sz="2600" b="0" spc="30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z="2600"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47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60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’</a:t>
            </a:r>
            <a:r>
              <a:rPr sz="2600" b="0" spc="-120" dirty="0">
                <a:solidFill>
                  <a:srgbClr val="000000"/>
                </a:solidFill>
                <a:latin typeface="Times New Roman"/>
                <a:cs typeface="Times New Roman"/>
              </a:rPr>
              <a:t>ense</a:t>
            </a:r>
            <a:r>
              <a:rPr sz="2600" b="0" spc="-204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600" b="0" spc="-200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sz="2600" b="0" spc="-85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600" b="0" spc="-12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6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600"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es</a:t>
            </a:r>
            <a:r>
              <a:rPr sz="2600" b="0" spc="1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280" dirty="0">
                <a:solidFill>
                  <a:srgbClr val="000000"/>
                </a:solidFill>
                <a:latin typeface="Times New Roman"/>
                <a:cs typeface="Times New Roman"/>
              </a:rPr>
              <a:t>VEH</a:t>
            </a:r>
            <a:r>
              <a:rPr sz="2600" b="0" spc="-14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600"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600" b="0" spc="-270" dirty="0">
                <a:solidFill>
                  <a:srgbClr val="000000"/>
                </a:solidFill>
                <a:latin typeface="Times New Roman"/>
                <a:cs typeface="Times New Roman"/>
              </a:rPr>
              <a:t>ULES</a:t>
            </a:r>
            <a:r>
              <a:rPr sz="26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6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600" b="0" spc="-14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600" b="0" spc="3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600" b="0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un</a:t>
            </a:r>
            <a:r>
              <a:rPr sz="2600"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6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45" dirty="0">
                <a:solidFill>
                  <a:srgbClr val="000000"/>
                </a:solidFill>
                <a:latin typeface="Times New Roman"/>
                <a:cs typeface="Times New Roman"/>
              </a:rPr>
              <a:t>gé</a:t>
            </a:r>
            <a:r>
              <a:rPr sz="2600" b="0" spc="-16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spc="-95" dirty="0">
                <a:solidFill>
                  <a:srgbClr val="000000"/>
                </a:solidFill>
                <a:latin typeface="Times New Roman"/>
                <a:cs typeface="Times New Roman"/>
              </a:rPr>
              <a:t>ér</a:t>
            </a:r>
            <a:r>
              <a:rPr sz="2600" b="0" spc="-114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b="0" spc="-12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600" b="0" spc="-114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600" b="0" spc="-19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600" b="0" spc="-25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b="0" spc="3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60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ion  </a:t>
            </a:r>
            <a:r>
              <a:rPr sz="2600" b="0" spc="-114" dirty="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sz="26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l’ensemble</a:t>
            </a:r>
            <a:r>
              <a:rPr sz="2600"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45" dirty="0">
                <a:solidFill>
                  <a:srgbClr val="000000"/>
                </a:solidFill>
                <a:latin typeface="Times New Roman"/>
                <a:cs typeface="Times New Roman"/>
              </a:rPr>
              <a:t>des</a:t>
            </a:r>
            <a:r>
              <a:rPr sz="2600" b="0" spc="-2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250" dirty="0">
                <a:solidFill>
                  <a:srgbClr val="000000"/>
                </a:solidFill>
                <a:latin typeface="Times New Roman"/>
                <a:cs typeface="Times New Roman"/>
              </a:rPr>
              <a:t>AUTOMOBILES</a:t>
            </a:r>
            <a:r>
              <a:rPr sz="2600"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et</a:t>
            </a:r>
            <a:r>
              <a:rPr sz="2600"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50" dirty="0">
                <a:solidFill>
                  <a:srgbClr val="000000"/>
                </a:solidFill>
                <a:latin typeface="Times New Roman"/>
                <a:cs typeface="Times New Roman"/>
              </a:rPr>
              <a:t>des</a:t>
            </a:r>
            <a:r>
              <a:rPr sz="2600"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80" dirty="0">
                <a:solidFill>
                  <a:srgbClr val="000000"/>
                </a:solidFill>
                <a:latin typeface="Times New Roman"/>
                <a:cs typeface="Times New Roman"/>
              </a:rPr>
              <a:t>CAMIONS.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279391" y="1837944"/>
          <a:ext cx="1438910" cy="15137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931">
                <a:tc gridSpan="2">
                  <a:txBody>
                    <a:bodyPr/>
                    <a:lstStyle/>
                    <a:p>
                      <a:pPr marL="291465">
                        <a:lnSpc>
                          <a:spcPts val="1614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Véhicule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9525">
                      <a:solidFill>
                        <a:srgbClr val="AE340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212">
                <a:tc gridSpan="2">
                  <a:txBody>
                    <a:bodyPr/>
                    <a:lstStyle/>
                    <a:p>
                      <a:pPr marL="118110" marR="11176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8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b="1" u="sng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b="1" u="sng" spc="3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ic</a:t>
                      </a:r>
                      <a:r>
                        <a:rPr sz="18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le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Marque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25" dirty="0">
                          <a:latin typeface="Times New Roman"/>
                          <a:cs typeface="Times New Roman"/>
                        </a:rPr>
                        <a:t>modèle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9525">
                      <a:solidFill>
                        <a:srgbClr val="AE3408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6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9B310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940552" y="4078223"/>
            <a:ext cx="1511935" cy="789940"/>
          </a:xfrm>
          <a:custGeom>
            <a:avLst/>
            <a:gdLst/>
            <a:ahLst/>
            <a:cxnLst/>
            <a:rect l="l" t="t" r="r" b="b"/>
            <a:pathLst>
              <a:path w="1511934" h="789939">
                <a:moveTo>
                  <a:pt x="0" y="789432"/>
                </a:moveTo>
                <a:lnTo>
                  <a:pt x="1511807" y="789432"/>
                </a:lnTo>
                <a:lnTo>
                  <a:pt x="1511807" y="0"/>
                </a:lnTo>
                <a:lnTo>
                  <a:pt x="0" y="0"/>
                </a:lnTo>
                <a:lnTo>
                  <a:pt x="0" y="789432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46647" y="4032884"/>
            <a:ext cx="149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92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Times New Roman"/>
                <a:cs typeface="Times New Roman"/>
              </a:rPr>
              <a:t>Camion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6647" y="4307204"/>
            <a:ext cx="149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latin typeface="Times New Roman"/>
                <a:cs typeface="Times New Roman"/>
              </a:rPr>
              <a:t>type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24455" y="4005071"/>
            <a:ext cx="1369060" cy="792480"/>
          </a:xfrm>
          <a:custGeom>
            <a:avLst/>
            <a:gdLst/>
            <a:ahLst/>
            <a:cxnLst/>
            <a:rect l="l" t="t" r="r" b="b"/>
            <a:pathLst>
              <a:path w="1369060" h="792479">
                <a:moveTo>
                  <a:pt x="0" y="792479"/>
                </a:moveTo>
                <a:lnTo>
                  <a:pt x="1368552" y="792479"/>
                </a:lnTo>
                <a:lnTo>
                  <a:pt x="1368552" y="0"/>
                </a:lnTo>
                <a:lnTo>
                  <a:pt x="0" y="0"/>
                </a:lnTo>
                <a:lnTo>
                  <a:pt x="0" y="792479"/>
                </a:lnTo>
                <a:close/>
              </a:path>
            </a:pathLst>
          </a:custGeom>
          <a:ln w="12192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30551" y="3960317"/>
            <a:ext cx="13563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Times New Roman"/>
                <a:cs typeface="Times New Roman"/>
              </a:rPr>
              <a:t>Automobile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0551" y="4235322"/>
            <a:ext cx="1356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Times New Roman"/>
                <a:cs typeface="Times New Roman"/>
              </a:rPr>
              <a:t>Puissance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99232" y="2980969"/>
            <a:ext cx="3646804" cy="1181100"/>
            <a:chOff x="2999232" y="2980969"/>
            <a:chExt cx="3646804" cy="11811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0704" y="2980969"/>
              <a:ext cx="120161" cy="45857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98848" y="3355847"/>
              <a:ext cx="792480" cy="289560"/>
            </a:xfrm>
            <a:custGeom>
              <a:avLst/>
              <a:gdLst/>
              <a:ahLst/>
              <a:cxnLst/>
              <a:rect l="l" t="t" r="r" b="b"/>
              <a:pathLst>
                <a:path w="792479" h="289560">
                  <a:moveTo>
                    <a:pt x="396239" y="0"/>
                  </a:moveTo>
                  <a:lnTo>
                    <a:pt x="0" y="289559"/>
                  </a:lnTo>
                  <a:lnTo>
                    <a:pt x="792479" y="289559"/>
                  </a:lnTo>
                  <a:lnTo>
                    <a:pt x="396239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98848" y="3355847"/>
              <a:ext cx="792480" cy="289560"/>
            </a:xfrm>
            <a:custGeom>
              <a:avLst/>
              <a:gdLst/>
              <a:ahLst/>
              <a:cxnLst/>
              <a:rect l="l" t="t" r="r" b="b"/>
              <a:pathLst>
                <a:path w="792479" h="289560">
                  <a:moveTo>
                    <a:pt x="0" y="289559"/>
                  </a:moveTo>
                  <a:lnTo>
                    <a:pt x="396239" y="0"/>
                  </a:lnTo>
                  <a:lnTo>
                    <a:pt x="792479" y="289559"/>
                  </a:lnTo>
                  <a:lnTo>
                    <a:pt x="0" y="289559"/>
                  </a:lnTo>
                  <a:close/>
                </a:path>
              </a:pathLst>
            </a:custGeom>
            <a:ln w="12191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9232" y="3611905"/>
              <a:ext cx="1546733" cy="47685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61716" y="3646931"/>
              <a:ext cx="1440180" cy="360045"/>
            </a:xfrm>
            <a:custGeom>
              <a:avLst/>
              <a:gdLst/>
              <a:ahLst/>
              <a:cxnLst/>
              <a:rect l="l" t="t" r="r" b="b"/>
              <a:pathLst>
                <a:path w="1440179" h="360045">
                  <a:moveTo>
                    <a:pt x="1440180" y="0"/>
                  </a:moveTo>
                  <a:lnTo>
                    <a:pt x="0" y="360045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2560" y="3611841"/>
              <a:ext cx="1403477" cy="5499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292852" y="3646931"/>
              <a:ext cx="1296670" cy="432434"/>
            </a:xfrm>
            <a:custGeom>
              <a:avLst/>
              <a:gdLst/>
              <a:ahLst/>
              <a:cxnLst/>
              <a:rect l="l" t="t" r="r" b="b"/>
              <a:pathLst>
                <a:path w="1296670" h="432435">
                  <a:moveTo>
                    <a:pt x="0" y="0"/>
                  </a:moveTo>
                  <a:lnTo>
                    <a:pt x="1296162" y="432054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2125979" y="4293108"/>
            <a:ext cx="1368425" cy="0"/>
          </a:xfrm>
          <a:custGeom>
            <a:avLst/>
            <a:gdLst/>
            <a:ahLst/>
            <a:cxnLst/>
            <a:rect l="l" t="t" r="r" b="b"/>
            <a:pathLst>
              <a:path w="1368425">
                <a:moveTo>
                  <a:pt x="0" y="0"/>
                </a:moveTo>
                <a:lnTo>
                  <a:pt x="1368170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42076" y="4366259"/>
            <a:ext cx="1512570" cy="0"/>
          </a:xfrm>
          <a:custGeom>
            <a:avLst/>
            <a:gdLst/>
            <a:ahLst/>
            <a:cxnLst/>
            <a:rect l="l" t="t" r="r" b="b"/>
            <a:pathLst>
              <a:path w="1512570">
                <a:moveTo>
                  <a:pt x="0" y="0"/>
                </a:moveTo>
                <a:lnTo>
                  <a:pt x="1512189" y="0"/>
                </a:lnTo>
              </a:path>
            </a:pathLst>
          </a:custGeom>
          <a:ln w="9144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24"/>
            <a:ext cx="57543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495" dirty="0">
                <a:solidFill>
                  <a:srgbClr val="696363"/>
                </a:solidFill>
                <a:latin typeface="Arial"/>
                <a:cs typeface="Arial"/>
              </a:rPr>
              <a:t>V</a:t>
            </a:r>
            <a:r>
              <a:rPr sz="4000" spc="-120" dirty="0">
                <a:solidFill>
                  <a:srgbClr val="696363"/>
                </a:solidFill>
                <a:latin typeface="Arial"/>
                <a:cs typeface="Arial"/>
              </a:rPr>
              <a:t>é</a:t>
            </a:r>
            <a:r>
              <a:rPr sz="4000" spc="-220" dirty="0">
                <a:solidFill>
                  <a:srgbClr val="696363"/>
                </a:solidFill>
                <a:latin typeface="Arial"/>
                <a:cs typeface="Arial"/>
              </a:rPr>
              <a:t>r</a:t>
            </a:r>
            <a:r>
              <a:rPr sz="4000" spc="-155" dirty="0">
                <a:solidFill>
                  <a:srgbClr val="696363"/>
                </a:solidFill>
                <a:latin typeface="Arial"/>
                <a:cs typeface="Arial"/>
              </a:rPr>
              <a:t>i</a:t>
            </a:r>
            <a:r>
              <a:rPr sz="4000" spc="-165" dirty="0">
                <a:solidFill>
                  <a:srgbClr val="696363"/>
                </a:solidFill>
                <a:latin typeface="Arial"/>
                <a:cs typeface="Arial"/>
              </a:rPr>
              <a:t>f</a:t>
            </a:r>
            <a:r>
              <a:rPr sz="4000" spc="-204" dirty="0">
                <a:solidFill>
                  <a:srgbClr val="696363"/>
                </a:solidFill>
                <a:latin typeface="Arial"/>
                <a:cs typeface="Arial"/>
              </a:rPr>
              <a:t>ic</a:t>
            </a:r>
            <a:r>
              <a:rPr sz="4000" spc="-280" dirty="0">
                <a:solidFill>
                  <a:srgbClr val="696363"/>
                </a:solidFill>
                <a:latin typeface="Arial"/>
                <a:cs typeface="Arial"/>
              </a:rPr>
              <a:t>a</a:t>
            </a:r>
            <a:r>
              <a:rPr sz="4000" spc="-95" dirty="0">
                <a:solidFill>
                  <a:srgbClr val="696363"/>
                </a:solidFill>
                <a:latin typeface="Arial"/>
                <a:cs typeface="Arial"/>
              </a:rPr>
              <a:t>t</a:t>
            </a:r>
            <a:r>
              <a:rPr sz="4000" spc="-250" dirty="0">
                <a:solidFill>
                  <a:srgbClr val="696363"/>
                </a:solidFill>
                <a:latin typeface="Arial"/>
                <a:cs typeface="Arial"/>
              </a:rPr>
              <a:t>io</a:t>
            </a:r>
            <a:r>
              <a:rPr sz="4000" spc="-335" dirty="0">
                <a:solidFill>
                  <a:srgbClr val="696363"/>
                </a:solidFill>
                <a:latin typeface="Arial"/>
                <a:cs typeface="Arial"/>
              </a:rPr>
              <a:t>n</a:t>
            </a:r>
            <a:r>
              <a:rPr sz="4000" spc="-200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spc="-265" dirty="0">
                <a:solidFill>
                  <a:srgbClr val="696363"/>
                </a:solidFill>
                <a:latin typeface="Arial"/>
                <a:cs typeface="Arial"/>
              </a:rPr>
              <a:t>d</a:t>
            </a:r>
            <a:r>
              <a:rPr sz="4000" spc="-275" dirty="0">
                <a:solidFill>
                  <a:srgbClr val="696363"/>
                </a:solidFill>
                <a:latin typeface="Arial"/>
                <a:cs typeface="Arial"/>
              </a:rPr>
              <a:t>u</a:t>
            </a:r>
            <a:r>
              <a:rPr sz="4000" spc="-140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spc="-275" dirty="0">
                <a:solidFill>
                  <a:srgbClr val="696363"/>
                </a:solidFill>
                <a:latin typeface="Arial"/>
                <a:cs typeface="Arial"/>
              </a:rPr>
              <a:t>m</a:t>
            </a:r>
            <a:r>
              <a:rPr sz="4000" spc="-335" dirty="0">
                <a:solidFill>
                  <a:srgbClr val="696363"/>
                </a:solidFill>
                <a:latin typeface="Arial"/>
                <a:cs typeface="Arial"/>
              </a:rPr>
              <a:t>o</a:t>
            </a:r>
            <a:r>
              <a:rPr sz="4000" spc="-265" dirty="0">
                <a:solidFill>
                  <a:srgbClr val="696363"/>
                </a:solidFill>
                <a:latin typeface="Arial"/>
                <a:cs typeface="Arial"/>
              </a:rPr>
              <a:t>d</a:t>
            </a:r>
            <a:r>
              <a:rPr sz="4000" spc="-155" dirty="0">
                <a:solidFill>
                  <a:srgbClr val="696363"/>
                </a:solidFill>
                <a:latin typeface="Arial"/>
                <a:cs typeface="Arial"/>
              </a:rPr>
              <a:t>èle</a:t>
            </a:r>
            <a:r>
              <a:rPr sz="4000" spc="-190" dirty="0">
                <a:solidFill>
                  <a:srgbClr val="696363"/>
                </a:solidFill>
                <a:latin typeface="Arial"/>
                <a:cs typeface="Arial"/>
              </a:rPr>
              <a:t> </a:t>
            </a:r>
            <a:r>
              <a:rPr sz="4000" spc="165" dirty="0">
                <a:solidFill>
                  <a:srgbClr val="696363"/>
                </a:solidFill>
                <a:latin typeface="Arial"/>
                <a:cs typeface="Arial"/>
              </a:rPr>
              <a:t>E</a:t>
            </a:r>
            <a:r>
              <a:rPr sz="4000" spc="100" dirty="0">
                <a:solidFill>
                  <a:srgbClr val="696363"/>
                </a:solidFill>
                <a:latin typeface="Arial"/>
                <a:cs typeface="Arial"/>
              </a:rPr>
              <a:t>/</a:t>
            </a:r>
            <a:r>
              <a:rPr sz="4000" spc="-745" dirty="0">
                <a:solidFill>
                  <a:srgbClr val="696363"/>
                </a:solidFill>
                <a:latin typeface="Arial"/>
                <a:cs typeface="Arial"/>
              </a:rPr>
              <a:t>A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390268"/>
            <a:ext cx="6911340" cy="4738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275" dirty="0">
                <a:latin typeface="Times New Roman"/>
                <a:cs typeface="Times New Roman"/>
              </a:rPr>
              <a:t>V</a:t>
            </a:r>
            <a:r>
              <a:rPr sz="2200" spc="-95" dirty="0">
                <a:latin typeface="Times New Roman"/>
                <a:cs typeface="Times New Roman"/>
              </a:rPr>
              <a:t>é</a:t>
            </a:r>
            <a:r>
              <a:rPr sz="2200" spc="75" dirty="0">
                <a:latin typeface="Times New Roman"/>
                <a:cs typeface="Times New Roman"/>
              </a:rPr>
              <a:t>r</a:t>
            </a:r>
            <a:r>
              <a:rPr sz="2200" spc="-105" dirty="0">
                <a:latin typeface="Times New Roman"/>
                <a:cs typeface="Times New Roman"/>
              </a:rPr>
              <a:t>ifi</a:t>
            </a:r>
            <a:r>
              <a:rPr sz="2200" spc="-165" dirty="0">
                <a:latin typeface="Times New Roman"/>
                <a:cs typeface="Times New Roman"/>
              </a:rPr>
              <a:t>e</a:t>
            </a:r>
            <a:r>
              <a:rPr sz="2200" spc="25" dirty="0">
                <a:latin typeface="Times New Roman"/>
                <a:cs typeface="Times New Roman"/>
              </a:rPr>
              <a:t>r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q</a:t>
            </a:r>
            <a:r>
              <a:rPr sz="2200" spc="-110" dirty="0">
                <a:latin typeface="Times New Roman"/>
                <a:cs typeface="Times New Roman"/>
              </a:rPr>
              <a:t>u</a:t>
            </a:r>
            <a:r>
              <a:rPr sz="2200" spc="-85" dirty="0">
                <a:latin typeface="Times New Roman"/>
                <a:cs typeface="Times New Roman"/>
              </a:rPr>
              <a:t>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c</a:t>
            </a:r>
            <a:r>
              <a:rPr sz="2200" spc="-145" dirty="0">
                <a:latin typeface="Times New Roman"/>
                <a:cs typeface="Times New Roman"/>
              </a:rPr>
              <a:t>h</a:t>
            </a:r>
            <a:r>
              <a:rPr sz="2200" spc="-165" dirty="0">
                <a:latin typeface="Times New Roman"/>
                <a:cs typeface="Times New Roman"/>
              </a:rPr>
              <a:t>a</a:t>
            </a:r>
            <a:r>
              <a:rPr sz="2200" spc="-100" dirty="0">
                <a:latin typeface="Times New Roman"/>
                <a:cs typeface="Times New Roman"/>
              </a:rPr>
              <a:t>q</a:t>
            </a:r>
            <a:r>
              <a:rPr sz="2200" spc="-110" dirty="0">
                <a:latin typeface="Times New Roman"/>
                <a:cs typeface="Times New Roman"/>
              </a:rPr>
              <a:t>u</a:t>
            </a:r>
            <a:r>
              <a:rPr sz="2200" spc="-85" dirty="0">
                <a:latin typeface="Times New Roman"/>
                <a:cs typeface="Times New Roman"/>
              </a:rPr>
              <a:t>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Entité 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-70" dirty="0">
                <a:latin typeface="Times New Roman"/>
                <a:cs typeface="Times New Roman"/>
              </a:rPr>
              <a:t>st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b</a:t>
            </a:r>
            <a:r>
              <a:rPr sz="2200" spc="-90" dirty="0">
                <a:latin typeface="Times New Roman"/>
                <a:cs typeface="Times New Roman"/>
              </a:rPr>
              <a:t>i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-90" dirty="0">
                <a:latin typeface="Times New Roman"/>
                <a:cs typeface="Times New Roman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c</a:t>
            </a:r>
            <a:r>
              <a:rPr sz="2200" spc="-125" dirty="0">
                <a:latin typeface="Times New Roman"/>
                <a:cs typeface="Times New Roman"/>
              </a:rPr>
              <a:t>o</a:t>
            </a:r>
            <a:r>
              <a:rPr sz="2200" spc="-114" dirty="0">
                <a:latin typeface="Times New Roman"/>
                <a:cs typeface="Times New Roman"/>
              </a:rPr>
              <a:t>n</a:t>
            </a:r>
            <a:r>
              <a:rPr sz="2200" spc="-120" dirty="0">
                <a:latin typeface="Times New Roman"/>
                <a:cs typeface="Times New Roman"/>
              </a:rPr>
              <a:t>ç</a:t>
            </a:r>
            <a:r>
              <a:rPr sz="2200" spc="-85" dirty="0">
                <a:latin typeface="Times New Roman"/>
                <a:cs typeface="Times New Roman"/>
              </a:rPr>
              <a:t>ue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75"/>
              </a:spcBef>
              <a:buClr>
                <a:srgbClr val="D24717"/>
              </a:buClr>
              <a:buSzPct val="84090"/>
              <a:buFont typeface="Wingdings"/>
              <a:buChar char=""/>
              <a:tabLst>
                <a:tab pos="351155" algn="l"/>
                <a:tab pos="351790" algn="l"/>
              </a:tabLst>
            </a:pPr>
            <a:r>
              <a:rPr sz="2200" spc="-170" dirty="0">
                <a:latin typeface="Times New Roman"/>
                <a:cs typeface="Times New Roman"/>
              </a:rPr>
              <a:t>Les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propriétés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décrivent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l’Entité</a:t>
            </a:r>
            <a:endParaRPr sz="2200">
              <a:latin typeface="Times New Roman"/>
              <a:cs typeface="Times New Roman"/>
            </a:endParaRPr>
          </a:p>
          <a:p>
            <a:pPr marL="351155" indent="-339090">
              <a:lnSpc>
                <a:spcPct val="100000"/>
              </a:lnSpc>
              <a:spcBef>
                <a:spcPts val="75"/>
              </a:spcBef>
              <a:buClr>
                <a:srgbClr val="D24717"/>
              </a:buClr>
              <a:buSzPct val="84090"/>
              <a:buFont typeface="Wingdings"/>
              <a:buChar char=""/>
              <a:tabLst>
                <a:tab pos="351155" algn="l"/>
                <a:tab pos="351790" algn="l"/>
              </a:tabLst>
            </a:pPr>
            <a:r>
              <a:rPr sz="2200" spc="-105" dirty="0">
                <a:latin typeface="Times New Roman"/>
                <a:cs typeface="Times New Roman"/>
              </a:rPr>
              <a:t>C</a:t>
            </a:r>
            <a:r>
              <a:rPr sz="2200" spc="-145" dirty="0">
                <a:latin typeface="Times New Roman"/>
                <a:cs typeface="Times New Roman"/>
              </a:rPr>
              <a:t>h</a:t>
            </a:r>
            <a:r>
              <a:rPr sz="2200" spc="-165" dirty="0">
                <a:latin typeface="Times New Roman"/>
                <a:cs typeface="Times New Roman"/>
              </a:rPr>
              <a:t>a</a:t>
            </a:r>
            <a:r>
              <a:rPr sz="2200" spc="-100" dirty="0">
                <a:latin typeface="Times New Roman"/>
                <a:cs typeface="Times New Roman"/>
              </a:rPr>
              <a:t>q</a:t>
            </a:r>
            <a:r>
              <a:rPr sz="2200" spc="-110" dirty="0">
                <a:latin typeface="Times New Roman"/>
                <a:cs typeface="Times New Roman"/>
              </a:rPr>
              <a:t>u</a:t>
            </a:r>
            <a:r>
              <a:rPr sz="2200" spc="-85" dirty="0">
                <a:latin typeface="Times New Roman"/>
                <a:cs typeface="Times New Roman"/>
              </a:rPr>
              <a:t>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p</a:t>
            </a:r>
            <a:r>
              <a:rPr sz="2200" spc="-45" dirty="0">
                <a:latin typeface="Times New Roman"/>
                <a:cs typeface="Times New Roman"/>
              </a:rPr>
              <a:t>r</a:t>
            </a:r>
            <a:r>
              <a:rPr sz="2200" spc="-60" dirty="0">
                <a:latin typeface="Times New Roman"/>
                <a:cs typeface="Times New Roman"/>
              </a:rPr>
              <a:t>op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spc="-75" dirty="0">
                <a:latin typeface="Times New Roman"/>
                <a:cs typeface="Times New Roman"/>
              </a:rPr>
              <a:t>i</a:t>
            </a:r>
            <a:r>
              <a:rPr sz="2200" spc="-130" dirty="0">
                <a:latin typeface="Times New Roman"/>
                <a:cs typeface="Times New Roman"/>
              </a:rPr>
              <a:t>é</a:t>
            </a:r>
            <a:r>
              <a:rPr sz="2200" spc="-25" dirty="0">
                <a:latin typeface="Times New Roman"/>
                <a:cs typeface="Times New Roman"/>
              </a:rPr>
              <a:t>té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-70" dirty="0">
                <a:latin typeface="Times New Roman"/>
                <a:cs typeface="Times New Roman"/>
              </a:rPr>
              <a:t>st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85" dirty="0">
                <a:latin typeface="Times New Roman"/>
                <a:cs typeface="Times New Roman"/>
              </a:rPr>
              <a:t>a</a:t>
            </a:r>
            <a:r>
              <a:rPr sz="2200" spc="-80" dirty="0">
                <a:latin typeface="Times New Roman"/>
                <a:cs typeface="Times New Roman"/>
              </a:rPr>
              <a:t>tomi</a:t>
            </a:r>
            <a:r>
              <a:rPr sz="2200" spc="-100" dirty="0">
                <a:latin typeface="Times New Roman"/>
                <a:cs typeface="Times New Roman"/>
              </a:rPr>
              <a:t>q</a:t>
            </a:r>
            <a:r>
              <a:rPr sz="2200" spc="-85" dirty="0">
                <a:latin typeface="Times New Roman"/>
                <a:cs typeface="Times New Roman"/>
              </a:rPr>
              <a:t>ue </a:t>
            </a:r>
            <a:r>
              <a:rPr sz="2200" spc="-80" dirty="0">
                <a:latin typeface="Times New Roman"/>
                <a:cs typeface="Times New Roman"/>
              </a:rPr>
              <a:t>(non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dé</a:t>
            </a:r>
            <a:r>
              <a:rPr sz="2200" spc="-145" dirty="0">
                <a:latin typeface="Times New Roman"/>
                <a:cs typeface="Times New Roman"/>
              </a:rPr>
              <a:t>c</a:t>
            </a:r>
            <a:r>
              <a:rPr sz="2200" spc="-85" dirty="0">
                <a:latin typeface="Times New Roman"/>
                <a:cs typeface="Times New Roman"/>
              </a:rPr>
              <a:t>o</a:t>
            </a:r>
            <a:r>
              <a:rPr sz="2200" spc="-140" dirty="0">
                <a:latin typeface="Times New Roman"/>
                <a:cs typeface="Times New Roman"/>
              </a:rPr>
              <a:t>m</a:t>
            </a:r>
            <a:r>
              <a:rPr sz="2200" spc="-130" dirty="0">
                <a:latin typeface="Times New Roman"/>
                <a:cs typeface="Times New Roman"/>
              </a:rPr>
              <a:t>pos</a:t>
            </a:r>
            <a:r>
              <a:rPr sz="2200" spc="-120" dirty="0">
                <a:latin typeface="Times New Roman"/>
                <a:cs typeface="Times New Roman"/>
              </a:rPr>
              <a:t>a</a:t>
            </a:r>
            <a:r>
              <a:rPr sz="2200" spc="-145" dirty="0">
                <a:latin typeface="Times New Roman"/>
                <a:cs typeface="Times New Roman"/>
              </a:rPr>
              <a:t>b</a:t>
            </a:r>
            <a:r>
              <a:rPr sz="2200" spc="-70" dirty="0">
                <a:latin typeface="Times New Roman"/>
                <a:cs typeface="Times New Roman"/>
              </a:rPr>
              <a:t>l</a:t>
            </a:r>
            <a:r>
              <a:rPr sz="2200" spc="-114" dirty="0">
                <a:latin typeface="Times New Roman"/>
                <a:cs typeface="Times New Roman"/>
              </a:rPr>
              <a:t>e</a:t>
            </a:r>
            <a:r>
              <a:rPr sz="2200" spc="-4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351155" indent="-339090">
              <a:lnSpc>
                <a:spcPts val="2610"/>
              </a:lnSpc>
              <a:spcBef>
                <a:spcPts val="70"/>
              </a:spcBef>
              <a:buClr>
                <a:srgbClr val="D24717"/>
              </a:buClr>
              <a:buSzPct val="84090"/>
              <a:buFont typeface="Wingdings"/>
              <a:buChar char=""/>
              <a:tabLst>
                <a:tab pos="351155" algn="l"/>
                <a:tab pos="351790" algn="l"/>
              </a:tabLst>
            </a:pPr>
            <a:r>
              <a:rPr sz="2200" spc="-110" dirty="0">
                <a:latin typeface="Times New Roman"/>
                <a:cs typeface="Times New Roman"/>
              </a:rPr>
              <a:t>Un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identifiant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(clé)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qui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identifie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effectivement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l’Entité</a:t>
            </a:r>
            <a:endParaRPr sz="2200">
              <a:latin typeface="Times New Roman"/>
              <a:cs typeface="Times New Roman"/>
            </a:endParaRPr>
          </a:p>
          <a:p>
            <a:pPr marL="619125" lvl="1" indent="-287020">
              <a:lnSpc>
                <a:spcPts val="2335"/>
              </a:lnSpc>
              <a:buClr>
                <a:srgbClr val="9B2C1F"/>
              </a:buClr>
              <a:buSzPct val="85000"/>
              <a:buFont typeface="Wingdings"/>
              <a:buChar char=""/>
              <a:tabLst>
                <a:tab pos="619125" algn="l"/>
                <a:tab pos="619760" algn="l"/>
              </a:tabLst>
            </a:pPr>
            <a:r>
              <a:rPr sz="2000" spc="-120" dirty="0">
                <a:latin typeface="Times New Roman"/>
                <a:cs typeface="Times New Roman"/>
              </a:rPr>
              <a:t>C</a:t>
            </a:r>
            <a:r>
              <a:rPr sz="2000" spc="-80" dirty="0">
                <a:latin typeface="Times New Roman"/>
                <a:cs typeface="Times New Roman"/>
              </a:rPr>
              <a:t>e</a:t>
            </a:r>
            <a:r>
              <a:rPr sz="2000" spc="25" dirty="0">
                <a:latin typeface="Times New Roman"/>
                <a:cs typeface="Times New Roman"/>
              </a:rPr>
              <a:t>t</a:t>
            </a:r>
            <a:r>
              <a:rPr sz="2000" spc="10" dirty="0">
                <a:latin typeface="Times New Roman"/>
                <a:cs typeface="Times New Roman"/>
              </a:rPr>
              <a:t>t</a:t>
            </a:r>
            <a:r>
              <a:rPr sz="2000" spc="-80" dirty="0">
                <a:latin typeface="Times New Roman"/>
                <a:cs typeface="Times New Roman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clé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e</a:t>
            </a:r>
            <a:r>
              <a:rPr sz="2000" spc="-65" dirty="0">
                <a:latin typeface="Times New Roman"/>
                <a:cs typeface="Times New Roman"/>
              </a:rPr>
              <a:t>st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m</a:t>
            </a:r>
            <a:r>
              <a:rPr sz="2000" spc="-80" dirty="0">
                <a:latin typeface="Times New Roman"/>
                <a:cs typeface="Times New Roman"/>
              </a:rPr>
              <a:t>ini</a:t>
            </a:r>
            <a:r>
              <a:rPr sz="2000" spc="-170" dirty="0">
                <a:latin typeface="Times New Roman"/>
                <a:cs typeface="Times New Roman"/>
              </a:rPr>
              <a:t>m</a:t>
            </a:r>
            <a:r>
              <a:rPr sz="2000" spc="-175" dirty="0">
                <a:latin typeface="Times New Roman"/>
                <a:cs typeface="Times New Roman"/>
              </a:rPr>
              <a:t>a</a:t>
            </a:r>
            <a:r>
              <a:rPr sz="2000" spc="-85" dirty="0">
                <a:latin typeface="Times New Roman"/>
                <a:cs typeface="Times New Roman"/>
              </a:rPr>
              <a:t>le</a:t>
            </a:r>
            <a:endParaRPr sz="2000">
              <a:latin typeface="Times New Roman"/>
              <a:cs typeface="Times New Roman"/>
            </a:endParaRPr>
          </a:p>
          <a:p>
            <a:pPr marL="619125" lvl="1" indent="-287020">
              <a:lnSpc>
                <a:spcPts val="2330"/>
              </a:lnSpc>
              <a:buClr>
                <a:srgbClr val="9B2C1F"/>
              </a:buClr>
              <a:buSzPct val="85000"/>
              <a:buFont typeface="Wingdings"/>
              <a:buChar char=""/>
              <a:tabLst>
                <a:tab pos="619125" algn="l"/>
                <a:tab pos="619760" algn="l"/>
              </a:tabLst>
            </a:pPr>
            <a:r>
              <a:rPr sz="2000" spc="-220" dirty="0">
                <a:latin typeface="Times New Roman"/>
                <a:cs typeface="Times New Roman"/>
              </a:rPr>
              <a:t>L</a:t>
            </a:r>
            <a:r>
              <a:rPr sz="2000" spc="-165" dirty="0">
                <a:latin typeface="Times New Roman"/>
                <a:cs typeface="Times New Roman"/>
              </a:rPr>
              <a:t>a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clé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dé</a:t>
            </a:r>
            <a:r>
              <a:rPr sz="2000" spc="-15" dirty="0">
                <a:latin typeface="Times New Roman"/>
                <a:cs typeface="Times New Roman"/>
              </a:rPr>
              <a:t>te</a:t>
            </a:r>
            <a:r>
              <a:rPr sz="2000" spc="40" dirty="0">
                <a:latin typeface="Times New Roman"/>
                <a:cs typeface="Times New Roman"/>
              </a:rPr>
              <a:t>r</a:t>
            </a:r>
            <a:r>
              <a:rPr sz="2000" spc="-120" dirty="0">
                <a:latin typeface="Times New Roman"/>
                <a:cs typeface="Times New Roman"/>
              </a:rPr>
              <a:t>m</a:t>
            </a:r>
            <a:r>
              <a:rPr sz="2000" spc="-90" dirty="0">
                <a:latin typeface="Times New Roman"/>
                <a:cs typeface="Times New Roman"/>
              </a:rPr>
              <a:t>ine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o</a:t>
            </a:r>
            <a:r>
              <a:rPr sz="2000" spc="-40" dirty="0">
                <a:latin typeface="Times New Roman"/>
                <a:cs typeface="Times New Roman"/>
              </a:rPr>
              <a:t>u</a:t>
            </a:r>
            <a:r>
              <a:rPr sz="2000" spc="-35" dirty="0">
                <a:latin typeface="Times New Roman"/>
                <a:cs typeface="Times New Roman"/>
              </a:rPr>
              <a:t>t</a:t>
            </a:r>
            <a:r>
              <a:rPr sz="2000" spc="-75" dirty="0">
                <a:latin typeface="Times New Roman"/>
                <a:cs typeface="Times New Roman"/>
              </a:rPr>
              <a:t>e</a:t>
            </a:r>
            <a:r>
              <a:rPr sz="2000" spc="-155" dirty="0">
                <a:latin typeface="Times New Roman"/>
                <a:cs typeface="Times New Roman"/>
              </a:rPr>
              <a:t>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l</a:t>
            </a:r>
            <a:r>
              <a:rPr sz="2000" spc="-95" dirty="0">
                <a:latin typeface="Times New Roman"/>
                <a:cs typeface="Times New Roman"/>
              </a:rPr>
              <a:t>e</a:t>
            </a:r>
            <a:r>
              <a:rPr sz="2000" spc="-155" dirty="0">
                <a:latin typeface="Times New Roman"/>
                <a:cs typeface="Times New Roman"/>
              </a:rPr>
              <a:t>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pr</a:t>
            </a:r>
            <a:r>
              <a:rPr sz="2000" spc="-60" dirty="0">
                <a:latin typeface="Times New Roman"/>
                <a:cs typeface="Times New Roman"/>
              </a:rPr>
              <a:t>op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-70" dirty="0">
                <a:latin typeface="Times New Roman"/>
                <a:cs typeface="Times New Roman"/>
              </a:rPr>
              <a:t>i</a:t>
            </a:r>
            <a:r>
              <a:rPr sz="2000" spc="-105" dirty="0">
                <a:latin typeface="Times New Roman"/>
                <a:cs typeface="Times New Roman"/>
              </a:rPr>
              <a:t>é</a:t>
            </a:r>
            <a:r>
              <a:rPr sz="2000" spc="-70" dirty="0">
                <a:latin typeface="Times New Roman"/>
                <a:cs typeface="Times New Roman"/>
              </a:rPr>
              <a:t>tés</a:t>
            </a:r>
            <a:endParaRPr sz="2000">
              <a:latin typeface="Times New Roman"/>
              <a:cs typeface="Times New Roman"/>
            </a:endParaRPr>
          </a:p>
          <a:p>
            <a:pPr marL="619125" lvl="1" indent="-287020">
              <a:lnSpc>
                <a:spcPts val="2125"/>
              </a:lnSpc>
              <a:buClr>
                <a:srgbClr val="9B2C1F"/>
              </a:buClr>
              <a:buSzPct val="85000"/>
              <a:buFont typeface="Wingdings"/>
              <a:buChar char=""/>
              <a:tabLst>
                <a:tab pos="619125" algn="l"/>
                <a:tab pos="619760" algn="l"/>
              </a:tabLst>
            </a:pPr>
            <a:r>
              <a:rPr sz="2000" spc="-110" dirty="0">
                <a:latin typeface="Times New Roman"/>
                <a:cs typeface="Times New Roman"/>
              </a:rPr>
              <a:t>Il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n’existe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40" dirty="0">
                <a:latin typeface="Times New Roman"/>
                <a:cs typeface="Times New Roman"/>
              </a:rPr>
              <a:t>pas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d’autre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propriété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qui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détermine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un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sous-ensemble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des</a:t>
            </a:r>
            <a:endParaRPr sz="2000">
              <a:latin typeface="Times New Roman"/>
              <a:cs typeface="Times New Roman"/>
            </a:endParaRPr>
          </a:p>
          <a:p>
            <a:pPr marL="561340">
              <a:lnSpc>
                <a:spcPts val="2160"/>
              </a:lnSpc>
            </a:pPr>
            <a:r>
              <a:rPr sz="2000" spc="-60" dirty="0">
                <a:latin typeface="Times New Roman"/>
                <a:cs typeface="Times New Roman"/>
              </a:rPr>
              <a:t>propriétés</a:t>
            </a:r>
            <a:endParaRPr sz="2000">
              <a:latin typeface="Times New Roman"/>
              <a:cs typeface="Times New Roman"/>
            </a:endParaRPr>
          </a:p>
          <a:p>
            <a:pPr marL="351155" indent="-339090">
              <a:lnSpc>
                <a:spcPts val="2610"/>
              </a:lnSpc>
              <a:spcBef>
                <a:spcPts val="40"/>
              </a:spcBef>
              <a:buClr>
                <a:srgbClr val="D24717"/>
              </a:buClr>
              <a:buSzPct val="84090"/>
              <a:buFont typeface="Wingdings"/>
              <a:buChar char=""/>
              <a:tabLst>
                <a:tab pos="351155" algn="l"/>
                <a:tab pos="351790" algn="l"/>
              </a:tabLst>
            </a:pPr>
            <a:r>
              <a:rPr sz="2200" spc="-120" dirty="0">
                <a:latin typeface="Times New Roman"/>
                <a:cs typeface="Times New Roman"/>
              </a:rPr>
              <a:t>Il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n’y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170" dirty="0">
                <a:latin typeface="Times New Roman"/>
                <a:cs typeface="Times New Roman"/>
              </a:rPr>
              <a:t>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pas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de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spc="-90" dirty="0">
                <a:latin typeface="Times New Roman"/>
                <a:cs typeface="Times New Roman"/>
              </a:rPr>
              <a:t>ed</a:t>
            </a:r>
            <a:r>
              <a:rPr sz="2200" spc="-100" dirty="0">
                <a:latin typeface="Times New Roman"/>
                <a:cs typeface="Times New Roman"/>
              </a:rPr>
              <a:t>o</a:t>
            </a:r>
            <a:r>
              <a:rPr sz="2200" spc="-90" dirty="0">
                <a:latin typeface="Times New Roman"/>
                <a:cs typeface="Times New Roman"/>
              </a:rPr>
              <a:t>n</a:t>
            </a:r>
            <a:r>
              <a:rPr sz="2200" spc="-100" dirty="0">
                <a:latin typeface="Times New Roman"/>
                <a:cs typeface="Times New Roman"/>
              </a:rPr>
              <a:t>d</a:t>
            </a:r>
            <a:r>
              <a:rPr sz="2200" spc="-165" dirty="0">
                <a:latin typeface="Times New Roman"/>
                <a:cs typeface="Times New Roman"/>
              </a:rPr>
              <a:t>a</a:t>
            </a:r>
            <a:r>
              <a:rPr sz="2200" spc="-114" dirty="0">
                <a:latin typeface="Times New Roman"/>
                <a:cs typeface="Times New Roman"/>
              </a:rPr>
              <a:t>n</a:t>
            </a:r>
            <a:r>
              <a:rPr sz="2200" spc="-125" dirty="0">
                <a:latin typeface="Times New Roman"/>
                <a:cs typeface="Times New Roman"/>
              </a:rPr>
              <a:t>c</a:t>
            </a:r>
            <a:r>
              <a:rPr sz="2200" spc="-8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  <a:p>
            <a:pPr marL="588645" lvl="1" indent="-256540">
              <a:lnSpc>
                <a:spcPts val="2370"/>
              </a:lnSpc>
              <a:buClr>
                <a:srgbClr val="9B2C1F"/>
              </a:buClr>
              <a:buSzPct val="85000"/>
              <a:buFont typeface="Wingdings"/>
              <a:buChar char=""/>
              <a:tabLst>
                <a:tab pos="588645" algn="l"/>
                <a:tab pos="589280" algn="l"/>
              </a:tabLst>
            </a:pPr>
            <a:r>
              <a:rPr sz="2000" spc="-120" dirty="0">
                <a:latin typeface="Times New Roman"/>
                <a:cs typeface="Times New Roman"/>
              </a:rPr>
              <a:t>Toute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propriété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apparaît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une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seule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fois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(unicité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des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0" dirty="0">
                <a:latin typeface="Times New Roman"/>
                <a:cs typeface="Times New Roman"/>
              </a:rPr>
              <a:t>noms)</a:t>
            </a:r>
            <a:endParaRPr sz="2000">
              <a:latin typeface="Times New Roman"/>
              <a:cs typeface="Times New Roman"/>
            </a:endParaRPr>
          </a:p>
          <a:p>
            <a:pPr marL="286385" indent="-274320">
              <a:lnSpc>
                <a:spcPts val="2610"/>
              </a:lnSpc>
              <a:spcBef>
                <a:spcPts val="65"/>
              </a:spcBef>
              <a:buClr>
                <a:srgbClr val="D24717"/>
              </a:buClr>
              <a:buSzPct val="84090"/>
              <a:buFont typeface="Wingdings"/>
              <a:buChar char=""/>
              <a:tabLst>
                <a:tab pos="287020" algn="l"/>
              </a:tabLst>
            </a:pPr>
            <a:r>
              <a:rPr sz="2200" spc="-275" dirty="0">
                <a:latin typeface="Times New Roman"/>
                <a:cs typeface="Times New Roman"/>
              </a:rPr>
              <a:t>V</a:t>
            </a:r>
            <a:r>
              <a:rPr sz="2200" spc="-90" dirty="0">
                <a:latin typeface="Times New Roman"/>
                <a:cs typeface="Times New Roman"/>
              </a:rPr>
              <a:t>é</a:t>
            </a:r>
            <a:r>
              <a:rPr sz="2200" spc="75" dirty="0">
                <a:latin typeface="Times New Roman"/>
                <a:cs typeface="Times New Roman"/>
              </a:rPr>
              <a:t>r</a:t>
            </a:r>
            <a:r>
              <a:rPr sz="2200" spc="-85" dirty="0">
                <a:latin typeface="Times New Roman"/>
                <a:cs typeface="Times New Roman"/>
              </a:rPr>
              <a:t>ifier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que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l</a:t>
            </a:r>
            <a:r>
              <a:rPr sz="2200" spc="-110" dirty="0">
                <a:latin typeface="Times New Roman"/>
                <a:cs typeface="Times New Roman"/>
              </a:rPr>
              <a:t>e</a:t>
            </a:r>
            <a:r>
              <a:rPr sz="2200" spc="-165" dirty="0">
                <a:latin typeface="Times New Roman"/>
                <a:cs typeface="Times New Roman"/>
              </a:rPr>
              <a:t>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65" dirty="0">
                <a:latin typeface="Times New Roman"/>
                <a:cs typeface="Times New Roman"/>
              </a:rPr>
              <a:t>as</a:t>
            </a:r>
            <a:r>
              <a:rPr sz="2200" spc="-155" dirty="0">
                <a:latin typeface="Times New Roman"/>
                <a:cs typeface="Times New Roman"/>
              </a:rPr>
              <a:t>s</a:t>
            </a:r>
            <a:r>
              <a:rPr sz="2200" spc="-114" dirty="0">
                <a:latin typeface="Times New Roman"/>
                <a:cs typeface="Times New Roman"/>
              </a:rPr>
              <a:t>o</a:t>
            </a:r>
            <a:r>
              <a:rPr sz="2200" spc="-120" dirty="0">
                <a:latin typeface="Times New Roman"/>
                <a:cs typeface="Times New Roman"/>
              </a:rPr>
              <a:t>c</a:t>
            </a:r>
            <a:r>
              <a:rPr sz="2200" spc="-110" dirty="0">
                <a:latin typeface="Times New Roman"/>
                <a:cs typeface="Times New Roman"/>
              </a:rPr>
              <a:t>i</a:t>
            </a:r>
            <a:r>
              <a:rPr sz="2200" spc="-185" dirty="0">
                <a:latin typeface="Times New Roman"/>
                <a:cs typeface="Times New Roman"/>
              </a:rPr>
              <a:t>a</a:t>
            </a:r>
            <a:r>
              <a:rPr sz="2200" spc="-85" dirty="0">
                <a:latin typeface="Times New Roman"/>
                <a:cs typeface="Times New Roman"/>
              </a:rPr>
              <a:t>tions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sont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bi</a:t>
            </a:r>
            <a:r>
              <a:rPr sz="2200" spc="-125" dirty="0">
                <a:latin typeface="Times New Roman"/>
                <a:cs typeface="Times New Roman"/>
              </a:rPr>
              <a:t>e</a:t>
            </a:r>
            <a:r>
              <a:rPr sz="2200" spc="-90" dirty="0">
                <a:latin typeface="Times New Roman"/>
                <a:cs typeface="Times New Roman"/>
              </a:rPr>
              <a:t>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c</a:t>
            </a:r>
            <a:r>
              <a:rPr sz="2200" spc="-105" dirty="0">
                <a:latin typeface="Times New Roman"/>
                <a:cs typeface="Times New Roman"/>
              </a:rPr>
              <a:t>on</a:t>
            </a:r>
            <a:r>
              <a:rPr sz="2200" spc="-110" dirty="0">
                <a:latin typeface="Times New Roman"/>
                <a:cs typeface="Times New Roman"/>
              </a:rPr>
              <a:t>ç</a:t>
            </a:r>
            <a:r>
              <a:rPr sz="2200" spc="-90" dirty="0">
                <a:latin typeface="Times New Roman"/>
                <a:cs typeface="Times New Roman"/>
              </a:rPr>
              <a:t>ue</a:t>
            </a:r>
            <a:r>
              <a:rPr sz="2200" spc="-165" dirty="0">
                <a:latin typeface="Times New Roman"/>
                <a:cs typeface="Times New Roman"/>
              </a:rPr>
              <a:t>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619125" lvl="1" indent="-287020">
              <a:lnSpc>
                <a:spcPts val="2370"/>
              </a:lnSpc>
              <a:buClr>
                <a:srgbClr val="9B2C1F"/>
              </a:buClr>
              <a:buSzPct val="85000"/>
              <a:buFont typeface="Wingdings"/>
              <a:buChar char=""/>
              <a:tabLst>
                <a:tab pos="619125" algn="l"/>
                <a:tab pos="619760" algn="l"/>
              </a:tabLst>
            </a:pPr>
            <a:r>
              <a:rPr sz="2000" spc="-170" dirty="0">
                <a:latin typeface="Times New Roman"/>
                <a:cs typeface="Times New Roman"/>
              </a:rPr>
              <a:t>C</a:t>
            </a:r>
            <a:r>
              <a:rPr sz="2000" spc="-120" dirty="0">
                <a:latin typeface="Times New Roman"/>
                <a:cs typeface="Times New Roman"/>
              </a:rPr>
              <a:t>a</a:t>
            </a:r>
            <a:r>
              <a:rPr sz="2000" spc="20" dirty="0">
                <a:latin typeface="Times New Roman"/>
                <a:cs typeface="Times New Roman"/>
              </a:rPr>
              <a:t>r</a:t>
            </a:r>
            <a:r>
              <a:rPr sz="2000" spc="-110" dirty="0">
                <a:latin typeface="Times New Roman"/>
                <a:cs typeface="Times New Roman"/>
              </a:rPr>
              <a:t>din</a:t>
            </a:r>
            <a:r>
              <a:rPr sz="2000" spc="-125" dirty="0">
                <a:latin typeface="Times New Roman"/>
                <a:cs typeface="Times New Roman"/>
              </a:rPr>
              <a:t>a</a:t>
            </a:r>
            <a:r>
              <a:rPr sz="2000" spc="-60" dirty="0">
                <a:latin typeface="Times New Roman"/>
                <a:cs typeface="Times New Roman"/>
              </a:rPr>
              <a:t>lités</a:t>
            </a:r>
            <a:r>
              <a:rPr sz="2000" spc="-40" dirty="0">
                <a:latin typeface="Times New Roman"/>
                <a:cs typeface="Times New Roman"/>
              </a:rPr>
              <a:t>,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no</a:t>
            </a:r>
            <a:r>
              <a:rPr sz="2000" spc="-130" dirty="0">
                <a:latin typeface="Times New Roman"/>
                <a:cs typeface="Times New Roman"/>
              </a:rPr>
              <a:t>m</a:t>
            </a:r>
            <a:r>
              <a:rPr sz="2000" spc="-114" dirty="0">
                <a:latin typeface="Times New Roman"/>
                <a:cs typeface="Times New Roman"/>
              </a:rPr>
              <a:t>in</a:t>
            </a:r>
            <a:r>
              <a:rPr sz="2000" spc="-165" dirty="0">
                <a:latin typeface="Times New Roman"/>
                <a:cs typeface="Times New Roman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ti</a:t>
            </a:r>
            <a:r>
              <a:rPr sz="2000" spc="-9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n,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é</a:t>
            </a:r>
            <a:r>
              <a:rPr sz="2000" spc="-210" dirty="0">
                <a:latin typeface="Times New Roman"/>
                <a:cs typeface="Times New Roman"/>
              </a:rPr>
              <a:t>v</a:t>
            </a:r>
            <a:r>
              <a:rPr sz="2000" spc="-75" dirty="0">
                <a:latin typeface="Times New Roman"/>
                <a:cs typeface="Times New Roman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n</a:t>
            </a:r>
            <a:r>
              <a:rPr sz="2000" spc="-35" dirty="0">
                <a:latin typeface="Times New Roman"/>
                <a:cs typeface="Times New Roman"/>
              </a:rPr>
              <a:t>t</a:t>
            </a:r>
            <a:r>
              <a:rPr sz="2000" spc="-85" dirty="0">
                <a:latin typeface="Times New Roman"/>
                <a:cs typeface="Times New Roman"/>
              </a:rPr>
              <a:t>ue</a:t>
            </a:r>
            <a:r>
              <a:rPr sz="2000" spc="-70" dirty="0">
                <a:latin typeface="Times New Roman"/>
                <a:cs typeface="Times New Roman"/>
              </a:rPr>
              <a:t>ll</a:t>
            </a:r>
            <a:r>
              <a:rPr sz="2000" spc="-100" dirty="0">
                <a:latin typeface="Times New Roman"/>
                <a:cs typeface="Times New Roman"/>
              </a:rPr>
              <a:t>e</a:t>
            </a:r>
            <a:r>
              <a:rPr sz="2000" spc="-120" dirty="0">
                <a:latin typeface="Times New Roman"/>
                <a:cs typeface="Times New Roman"/>
              </a:rPr>
              <a:t>m</a:t>
            </a:r>
            <a:r>
              <a:rPr sz="2000" spc="-75" dirty="0">
                <a:latin typeface="Times New Roman"/>
                <a:cs typeface="Times New Roman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no</a:t>
            </a:r>
            <a:r>
              <a:rPr sz="2000" spc="-130" dirty="0">
                <a:latin typeface="Times New Roman"/>
                <a:cs typeface="Times New Roman"/>
              </a:rPr>
              <a:t>m</a:t>
            </a:r>
            <a:r>
              <a:rPr sz="2000" spc="-114" dirty="0">
                <a:latin typeface="Times New Roman"/>
                <a:cs typeface="Times New Roman"/>
              </a:rPr>
              <a:t>in</a:t>
            </a:r>
            <a:r>
              <a:rPr sz="2000" spc="-165" dirty="0">
                <a:latin typeface="Times New Roman"/>
                <a:cs typeface="Times New Roman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ti</a:t>
            </a:r>
            <a:r>
              <a:rPr sz="2000" spc="-90" dirty="0">
                <a:latin typeface="Times New Roman"/>
                <a:cs typeface="Times New Roman"/>
              </a:rPr>
              <a:t>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de</a:t>
            </a:r>
            <a:r>
              <a:rPr sz="2000" spc="-155" dirty="0">
                <a:latin typeface="Times New Roman"/>
                <a:cs typeface="Times New Roman"/>
              </a:rPr>
              <a:t>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r</a:t>
            </a:r>
            <a:r>
              <a:rPr sz="2000" spc="-80" dirty="0">
                <a:latin typeface="Times New Roman"/>
                <a:cs typeface="Times New Roman"/>
              </a:rPr>
              <a:t>ôl</a:t>
            </a:r>
            <a:r>
              <a:rPr sz="2000" spc="-85" dirty="0">
                <a:latin typeface="Times New Roman"/>
                <a:cs typeface="Times New Roman"/>
              </a:rPr>
              <a:t>e</a:t>
            </a:r>
            <a:r>
              <a:rPr sz="2000" spc="-155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286385" indent="-274320">
              <a:lnSpc>
                <a:spcPts val="2610"/>
              </a:lnSpc>
              <a:spcBef>
                <a:spcPts val="65"/>
              </a:spcBef>
              <a:buClr>
                <a:srgbClr val="D24717"/>
              </a:buClr>
              <a:buSzPct val="84090"/>
              <a:buFont typeface="Wingdings"/>
              <a:buChar char=""/>
              <a:tabLst>
                <a:tab pos="287020" algn="l"/>
              </a:tabLst>
            </a:pPr>
            <a:r>
              <a:rPr sz="2200" spc="-160" dirty="0">
                <a:latin typeface="Times New Roman"/>
                <a:cs typeface="Times New Roman"/>
              </a:rPr>
              <a:t>Le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60" dirty="0">
                <a:latin typeface="Times New Roman"/>
                <a:cs typeface="Times New Roman"/>
              </a:rPr>
              <a:t>s</a:t>
            </a:r>
            <a:r>
              <a:rPr sz="2200" spc="-95" dirty="0">
                <a:latin typeface="Times New Roman"/>
                <a:cs typeface="Times New Roman"/>
              </a:rPr>
              <a:t>c</a:t>
            </a:r>
            <a:r>
              <a:rPr sz="2200" spc="-114" dirty="0">
                <a:latin typeface="Times New Roman"/>
                <a:cs typeface="Times New Roman"/>
              </a:rPr>
              <a:t>hé</a:t>
            </a:r>
            <a:r>
              <a:rPr sz="2200" spc="-190" dirty="0">
                <a:latin typeface="Times New Roman"/>
                <a:cs typeface="Times New Roman"/>
              </a:rPr>
              <a:t>m</a:t>
            </a:r>
            <a:r>
              <a:rPr sz="2200" spc="-110" dirty="0">
                <a:latin typeface="Times New Roman"/>
                <a:cs typeface="Times New Roman"/>
              </a:rPr>
              <a:t>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e</a:t>
            </a:r>
            <a:r>
              <a:rPr sz="2200" spc="-70" dirty="0">
                <a:latin typeface="Times New Roman"/>
                <a:cs typeface="Times New Roman"/>
              </a:rPr>
              <a:t>st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c</a:t>
            </a:r>
            <a:r>
              <a:rPr sz="2200" spc="-110" dirty="0">
                <a:latin typeface="Times New Roman"/>
                <a:cs typeface="Times New Roman"/>
              </a:rPr>
              <a:t>om</a:t>
            </a:r>
            <a:r>
              <a:rPr sz="2200" spc="-95" dirty="0">
                <a:latin typeface="Times New Roman"/>
                <a:cs typeface="Times New Roman"/>
              </a:rPr>
              <a:t>p</a:t>
            </a:r>
            <a:r>
              <a:rPr sz="2200" spc="-70" dirty="0">
                <a:latin typeface="Times New Roman"/>
                <a:cs typeface="Times New Roman"/>
              </a:rPr>
              <a:t>l</a:t>
            </a:r>
            <a:r>
              <a:rPr sz="2200" spc="-110" dirty="0">
                <a:latin typeface="Times New Roman"/>
                <a:cs typeface="Times New Roman"/>
              </a:rPr>
              <a:t>e</a:t>
            </a:r>
            <a:r>
              <a:rPr sz="2200" spc="30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  <a:p>
            <a:pPr marL="588645" lvl="1" indent="-256540">
              <a:lnSpc>
                <a:spcPts val="2320"/>
              </a:lnSpc>
              <a:buClr>
                <a:srgbClr val="9B2C1F"/>
              </a:buClr>
              <a:buSzPct val="85000"/>
              <a:buFont typeface="Wingdings"/>
              <a:buChar char=""/>
              <a:tabLst>
                <a:tab pos="588645" algn="l"/>
                <a:tab pos="589280" algn="l"/>
              </a:tabLst>
            </a:pPr>
            <a:r>
              <a:rPr sz="2000" spc="-365" dirty="0">
                <a:latin typeface="Times New Roman"/>
                <a:cs typeface="Times New Roman"/>
              </a:rPr>
              <a:t>T</a:t>
            </a:r>
            <a:r>
              <a:rPr sz="2000" spc="-50" dirty="0">
                <a:latin typeface="Times New Roman"/>
                <a:cs typeface="Times New Roman"/>
              </a:rPr>
              <a:t>out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l</a:t>
            </a:r>
            <a:r>
              <a:rPr sz="2000" spc="-100" dirty="0">
                <a:latin typeface="Times New Roman"/>
                <a:cs typeface="Times New Roman"/>
              </a:rPr>
              <a:t>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texte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(suj</a:t>
            </a:r>
            <a:r>
              <a:rPr sz="2000" spc="-105" dirty="0">
                <a:latin typeface="Times New Roman"/>
                <a:cs typeface="Times New Roman"/>
              </a:rPr>
              <a:t>e</a:t>
            </a:r>
            <a:r>
              <a:rPr sz="2000" spc="50" dirty="0">
                <a:latin typeface="Times New Roman"/>
                <a:cs typeface="Times New Roman"/>
              </a:rPr>
              <a:t>t,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120" dirty="0">
                <a:latin typeface="Times New Roman"/>
                <a:cs typeface="Times New Roman"/>
              </a:rPr>
              <a:t>m</a:t>
            </a:r>
            <a:r>
              <a:rPr sz="2000" spc="-90" dirty="0">
                <a:latin typeface="Times New Roman"/>
                <a:cs typeface="Times New Roman"/>
              </a:rPr>
              <a:t>onde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r</a:t>
            </a:r>
            <a:r>
              <a:rPr sz="2000" spc="-75" dirty="0">
                <a:latin typeface="Times New Roman"/>
                <a:cs typeface="Times New Roman"/>
              </a:rPr>
              <a:t>ée</a:t>
            </a:r>
            <a:r>
              <a:rPr sz="2000" spc="-60" dirty="0">
                <a:latin typeface="Times New Roman"/>
                <a:cs typeface="Times New Roman"/>
              </a:rPr>
              <a:t>l</a:t>
            </a:r>
            <a:r>
              <a:rPr sz="2000" spc="-70" dirty="0">
                <a:latin typeface="Times New Roman"/>
                <a:cs typeface="Times New Roman"/>
              </a:rPr>
              <a:t>) </a:t>
            </a:r>
            <a:r>
              <a:rPr sz="2000" spc="-75" dirty="0">
                <a:latin typeface="Times New Roman"/>
                <a:cs typeface="Times New Roman"/>
              </a:rPr>
              <a:t>e</a:t>
            </a:r>
            <a:r>
              <a:rPr sz="2000" spc="-65" dirty="0">
                <a:latin typeface="Times New Roman"/>
                <a:cs typeface="Times New Roman"/>
              </a:rPr>
              <a:t>st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75" dirty="0">
                <a:latin typeface="Times New Roman"/>
                <a:cs typeface="Times New Roman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p</a:t>
            </a:r>
            <a:r>
              <a:rPr sz="2000" spc="-25" dirty="0">
                <a:latin typeface="Times New Roman"/>
                <a:cs typeface="Times New Roman"/>
              </a:rPr>
              <a:t>r</a:t>
            </a:r>
            <a:r>
              <a:rPr sz="2000" spc="-75" dirty="0">
                <a:latin typeface="Times New Roman"/>
                <a:cs typeface="Times New Roman"/>
              </a:rPr>
              <a:t>é</a:t>
            </a:r>
            <a:r>
              <a:rPr sz="2000" spc="-110" dirty="0">
                <a:latin typeface="Times New Roman"/>
                <a:cs typeface="Times New Roman"/>
              </a:rPr>
              <a:t>s</a:t>
            </a:r>
            <a:r>
              <a:rPr sz="2000" spc="-120" dirty="0">
                <a:latin typeface="Times New Roman"/>
                <a:cs typeface="Times New Roman"/>
              </a:rPr>
              <a:t>e</a:t>
            </a:r>
            <a:r>
              <a:rPr sz="2000" spc="-40" dirty="0">
                <a:latin typeface="Times New Roman"/>
                <a:cs typeface="Times New Roman"/>
              </a:rPr>
              <a:t>n</a:t>
            </a:r>
            <a:r>
              <a:rPr sz="2000" spc="-35" dirty="0">
                <a:latin typeface="Times New Roman"/>
                <a:cs typeface="Times New Roman"/>
              </a:rPr>
              <a:t>t</a:t>
            </a:r>
            <a:r>
              <a:rPr sz="2000" spc="-80" dirty="0">
                <a:latin typeface="Times New Roman"/>
                <a:cs typeface="Times New Roman"/>
              </a:rPr>
              <a:t>é</a:t>
            </a:r>
            <a:endParaRPr sz="2000">
              <a:latin typeface="Times New Roman"/>
              <a:cs typeface="Times New Roman"/>
            </a:endParaRPr>
          </a:p>
          <a:p>
            <a:pPr marL="588645" lvl="1" indent="-256540">
              <a:lnSpc>
                <a:spcPts val="2350"/>
              </a:lnSpc>
              <a:buClr>
                <a:srgbClr val="9B2C1F"/>
              </a:buClr>
              <a:buSzPct val="85000"/>
              <a:buFont typeface="Wingdings"/>
              <a:buChar char=""/>
              <a:tabLst>
                <a:tab pos="588645" algn="l"/>
                <a:tab pos="589280" algn="l"/>
              </a:tabLst>
            </a:pPr>
            <a:r>
              <a:rPr sz="2000" spc="-125" dirty="0">
                <a:latin typeface="Times New Roman"/>
                <a:cs typeface="Times New Roman"/>
              </a:rPr>
              <a:t>Toutes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les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mise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Times New Roman"/>
                <a:cs typeface="Times New Roman"/>
              </a:rPr>
              <a:t>à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75" dirty="0">
                <a:latin typeface="Times New Roman"/>
                <a:cs typeface="Times New Roman"/>
              </a:rPr>
              <a:t>jours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et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les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états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de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sorties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sont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14" dirty="0">
                <a:latin typeface="Times New Roman"/>
                <a:cs typeface="Times New Roman"/>
              </a:rPr>
              <a:t>possible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AB14C-10DD-48B3-90F4-22A20ADB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400"/>
            <a:ext cx="4629150" cy="4881563"/>
          </a:xfrm>
        </p:spPr>
        <p:txBody>
          <a:bodyPr>
            <a:normAutofit/>
          </a:bodyPr>
          <a:lstStyle/>
          <a:p>
            <a:r>
              <a:rPr lang="fr-FR" b="1" dirty="0"/>
              <a:t>Exercice 1 </a:t>
            </a:r>
            <a:r>
              <a:rPr lang="fr-FR" dirty="0"/>
              <a:t>On vous donne un schéma E/A représentant des visites dans un centre médical. Répondez aux questions suivantes en fonction des caractéristiques de ce schéma: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Un patient peut-il effectuer plusieurs visites ?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Un médecin peut-il recevoir plusieurs patients dans la même consultation ?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Peut-on prescrire plusieurs médicaments dans une même consultation ?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Deux médecins différents peuvent-ils prescrire le même médicament ?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2135ED1-F1B6-4854-B484-10CBBB800B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1470"/>
            <a:ext cx="7886700" cy="1063753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382905" rIns="0" bIns="0" rtlCol="0">
            <a:spAutoFit/>
          </a:bodyPr>
          <a:lstStyle/>
          <a:p>
            <a:pPr marL="989330" algn="ctr">
              <a:lnSpc>
                <a:spcPct val="100000"/>
              </a:lnSpc>
              <a:spcBef>
                <a:spcPts val="3015"/>
              </a:spcBef>
            </a:pPr>
            <a:r>
              <a:rPr lang="fr-FR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Exercices</a:t>
            </a:r>
            <a:endParaRPr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FDD85E-445C-4CB5-A825-F2431C93D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61" t="24803" r="38333" b="47035"/>
          <a:stretch/>
        </p:blipFill>
        <p:spPr>
          <a:xfrm>
            <a:off x="4800601" y="1676400"/>
            <a:ext cx="4343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86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AB14C-10DD-48B3-90F4-22A20ADB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5400"/>
            <a:ext cx="7886700" cy="4881563"/>
          </a:xfrm>
        </p:spPr>
        <p:txBody>
          <a:bodyPr>
            <a:normAutofit/>
          </a:bodyPr>
          <a:lstStyle/>
          <a:p>
            <a:r>
              <a:rPr lang="fr-FR" b="1" dirty="0"/>
              <a:t>Exercice 2 </a:t>
            </a:r>
            <a:r>
              <a:rPr lang="fr-FR" dirty="0"/>
              <a:t>schéma (figure 3.15) représente des rencontres dans un tournoi de tennis,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Peut-on jouer des matchs de double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Un joueur peut-il gagner un match sans y avoir participé ?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Peut-il y avoir deux matchs sur le même terrain à la même heure ? 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Connaissant un joueur, peut-on savoir sur quels terrains il a joué ?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2135ED1-F1B6-4854-B484-10CBBB800B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1470"/>
            <a:ext cx="7886700" cy="1063753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382905" rIns="0" bIns="0" rtlCol="0">
            <a:spAutoFit/>
          </a:bodyPr>
          <a:lstStyle/>
          <a:p>
            <a:pPr marL="989330" algn="ctr">
              <a:lnSpc>
                <a:spcPct val="100000"/>
              </a:lnSpc>
              <a:spcBef>
                <a:spcPts val="3015"/>
              </a:spcBef>
            </a:pPr>
            <a:r>
              <a:rPr lang="fr-FR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Exercices</a:t>
            </a:r>
            <a:endParaRPr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4E6FED-30A2-4AF6-A215-8330E2F54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6" t="33697" r="34167" b="30730"/>
          <a:stretch/>
        </p:blipFill>
        <p:spPr>
          <a:xfrm>
            <a:off x="2133600" y="3429000"/>
            <a:ext cx="5410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27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576" y="349060"/>
            <a:ext cx="2061210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r-FR" sz="2400" b="1" dirty="0"/>
              <a:t>Exercice 3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906576" y="823036"/>
            <a:ext cx="7630795" cy="4217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8415" indent="-274955" algn="just">
              <a:lnSpc>
                <a:spcPct val="100000"/>
              </a:lnSpc>
              <a:spcBef>
                <a:spcPts val="95"/>
              </a:spcBef>
            </a:pPr>
            <a:r>
              <a:rPr sz="2600" spc="-200" dirty="0">
                <a:latin typeface="Times New Roman"/>
                <a:cs typeface="Times New Roman"/>
              </a:rPr>
              <a:t>Le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propriétaire </a:t>
            </a:r>
            <a:r>
              <a:rPr sz="2600" spc="-114" dirty="0">
                <a:latin typeface="Times New Roman"/>
                <a:cs typeface="Times New Roman"/>
              </a:rPr>
              <a:t>d’un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garage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voitures</a:t>
            </a:r>
            <a:r>
              <a:rPr sz="2600" spc="42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souhaite</a:t>
            </a:r>
            <a:r>
              <a:rPr sz="2600" spc="39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utiliser </a:t>
            </a:r>
            <a:r>
              <a:rPr sz="2600" spc="-110" dirty="0">
                <a:latin typeface="Times New Roman"/>
                <a:cs typeface="Times New Roman"/>
              </a:rPr>
              <a:t>une 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base </a:t>
            </a:r>
            <a:r>
              <a:rPr sz="2600" spc="-120" dirty="0">
                <a:latin typeface="Times New Roman"/>
                <a:cs typeface="Times New Roman"/>
              </a:rPr>
              <a:t>de </a:t>
            </a:r>
            <a:r>
              <a:rPr sz="2600" spc="-130" dirty="0">
                <a:latin typeface="Times New Roman"/>
                <a:cs typeface="Times New Roman"/>
              </a:rPr>
              <a:t>données </a:t>
            </a:r>
            <a:r>
              <a:rPr sz="2600" spc="-85" dirty="0">
                <a:latin typeface="Times New Roman"/>
                <a:cs typeface="Times New Roman"/>
              </a:rPr>
              <a:t>pour </a:t>
            </a:r>
            <a:r>
              <a:rPr sz="2600" spc="-45" dirty="0">
                <a:latin typeface="Times New Roman"/>
                <a:cs typeface="Times New Roman"/>
              </a:rPr>
              <a:t>traiter </a:t>
            </a:r>
            <a:r>
              <a:rPr sz="2600" spc="-140" dirty="0">
                <a:latin typeface="Times New Roman"/>
                <a:cs typeface="Times New Roman"/>
              </a:rPr>
              <a:t>les </a:t>
            </a:r>
            <a:r>
              <a:rPr sz="2600" spc="-114" dirty="0">
                <a:latin typeface="Times New Roman"/>
                <a:cs typeface="Times New Roman"/>
              </a:rPr>
              <a:t>informations </a:t>
            </a:r>
            <a:r>
              <a:rPr sz="2600" spc="-100" dirty="0">
                <a:latin typeface="Times New Roman"/>
                <a:cs typeface="Times New Roman"/>
              </a:rPr>
              <a:t>concernant </a:t>
            </a:r>
            <a:r>
              <a:rPr sz="2600" spc="-135" dirty="0">
                <a:latin typeface="Times New Roman"/>
                <a:cs typeface="Times New Roman"/>
              </a:rPr>
              <a:t>les 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clients, </a:t>
            </a:r>
            <a:r>
              <a:rPr sz="2600" spc="-95" dirty="0">
                <a:latin typeface="Times New Roman"/>
                <a:cs typeface="Times New Roman"/>
              </a:rPr>
              <a:t>leurs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voitures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et </a:t>
            </a:r>
            <a:r>
              <a:rPr sz="2600" spc="-140" dirty="0">
                <a:latin typeface="Times New Roman"/>
                <a:cs typeface="Times New Roman"/>
              </a:rPr>
              <a:t>les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réparations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effectuées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sur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ces 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6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s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O</a:t>
            </a:r>
            <a:r>
              <a:rPr sz="2600" spc="-45" dirty="0">
                <a:latin typeface="Times New Roman"/>
                <a:cs typeface="Times New Roman"/>
              </a:rPr>
              <a:t>n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25" dirty="0">
                <a:latin typeface="Times New Roman"/>
                <a:cs typeface="Times New Roman"/>
              </a:rPr>
              <a:t>onn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ît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Arial MT"/>
              <a:buChar char="•"/>
              <a:tabLst>
                <a:tab pos="287020" algn="l"/>
                <a:tab pos="287655" algn="l"/>
                <a:tab pos="2903220" algn="l"/>
              </a:tabLst>
            </a:pPr>
            <a:r>
              <a:rPr sz="2600" spc="-155" dirty="0">
                <a:latin typeface="Times New Roman"/>
                <a:cs typeface="Times New Roman"/>
              </a:rPr>
              <a:t>Des</a:t>
            </a:r>
            <a:r>
              <a:rPr sz="2600" spc="35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voitures</a:t>
            </a:r>
            <a:r>
              <a:rPr sz="2600" spc="36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: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le</a:t>
            </a:r>
            <a:r>
              <a:rPr sz="2600" spc="35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n°	</a:t>
            </a:r>
            <a:r>
              <a:rPr sz="2600" spc="-95" dirty="0">
                <a:latin typeface="Times New Roman"/>
                <a:cs typeface="Times New Roman"/>
              </a:rPr>
              <a:t>d'immatriculation,</a:t>
            </a:r>
            <a:r>
              <a:rPr sz="2600" spc="27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la</a:t>
            </a:r>
            <a:r>
              <a:rPr sz="2600" spc="32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marque,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le</a:t>
            </a:r>
            <a:r>
              <a:rPr sz="2600" spc="33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type,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l'année.</a:t>
            </a:r>
            <a:endParaRPr sz="2600">
              <a:latin typeface="Times New Roman"/>
              <a:cs typeface="Times New Roman"/>
            </a:endParaRPr>
          </a:p>
          <a:p>
            <a:pPr marL="287020" marR="26034" indent="-27495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Arial MT"/>
              <a:buChar char="•"/>
              <a:tabLst>
                <a:tab pos="287020" algn="l"/>
                <a:tab pos="287655" algn="l"/>
              </a:tabLst>
            </a:pPr>
            <a:r>
              <a:rPr sz="2600" spc="-155" dirty="0">
                <a:latin typeface="Times New Roman"/>
                <a:cs typeface="Times New Roman"/>
              </a:rPr>
              <a:t>Des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clients</a:t>
            </a:r>
            <a:r>
              <a:rPr sz="2600" spc="345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: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le</a:t>
            </a:r>
            <a:r>
              <a:rPr sz="2600" spc="33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n°</a:t>
            </a:r>
            <a:r>
              <a:rPr sz="2600" spc="3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</a:t>
            </a:r>
            <a:r>
              <a:rPr sz="2600" spc="34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client,</a:t>
            </a:r>
            <a:r>
              <a:rPr sz="2600" spc="26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le</a:t>
            </a:r>
            <a:r>
              <a:rPr sz="2600" spc="3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nom,</a:t>
            </a:r>
            <a:r>
              <a:rPr sz="2600" spc="254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le</a:t>
            </a:r>
            <a:r>
              <a:rPr sz="2600" spc="33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prénom,</a:t>
            </a:r>
            <a:r>
              <a:rPr sz="2600" spc="2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le</a:t>
            </a:r>
            <a:r>
              <a:rPr sz="2600" spc="33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n°</a:t>
            </a:r>
            <a:r>
              <a:rPr sz="2600" spc="33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de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téléphone.</a:t>
            </a:r>
            <a:endParaRPr sz="2600">
              <a:latin typeface="Times New Roman"/>
              <a:cs typeface="Times New Roman"/>
            </a:endParaRPr>
          </a:p>
          <a:p>
            <a:pPr marL="287020" marR="26670" indent="-2749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Arial MT"/>
              <a:buChar char="•"/>
              <a:tabLst>
                <a:tab pos="287020" algn="l"/>
                <a:tab pos="287655" algn="l"/>
                <a:tab pos="878205" algn="l"/>
                <a:tab pos="2341880" algn="l"/>
                <a:tab pos="2912110" algn="l"/>
                <a:tab pos="3333115" algn="l"/>
                <a:tab pos="3750310" algn="l"/>
                <a:tab pos="5534025" algn="l"/>
                <a:tab pos="6595745" algn="l"/>
              </a:tabLst>
            </a:pPr>
            <a:r>
              <a:rPr sz="2600" spc="-150" dirty="0">
                <a:latin typeface="Times New Roman"/>
                <a:cs typeface="Times New Roman"/>
              </a:rPr>
              <a:t>Des	</a:t>
            </a:r>
            <a:r>
              <a:rPr sz="2600" spc="-65" dirty="0">
                <a:latin typeface="Times New Roman"/>
                <a:cs typeface="Times New Roman"/>
              </a:rPr>
              <a:t>ré</a:t>
            </a:r>
            <a:r>
              <a:rPr sz="2600" spc="-70" dirty="0">
                <a:latin typeface="Times New Roman"/>
                <a:cs typeface="Times New Roman"/>
              </a:rPr>
              <a:t>p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145" dirty="0">
                <a:latin typeface="Times New Roman"/>
                <a:cs typeface="Times New Roman"/>
              </a:rPr>
              <a:t>a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90" dirty="0">
                <a:latin typeface="Times New Roman"/>
                <a:cs typeface="Times New Roman"/>
              </a:rPr>
              <a:t>i</a:t>
            </a:r>
            <a:r>
              <a:rPr sz="2600" spc="-140" dirty="0">
                <a:latin typeface="Times New Roman"/>
                <a:cs typeface="Times New Roman"/>
              </a:rPr>
              <a:t>o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31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5" dirty="0">
                <a:latin typeface="Times New Roman"/>
                <a:cs typeface="Times New Roman"/>
              </a:rPr>
              <a:t>n</a:t>
            </a:r>
            <a:r>
              <a:rPr sz="2600" spc="-5" dirty="0">
                <a:latin typeface="Times New Roman"/>
                <a:cs typeface="Times New Roman"/>
              </a:rPr>
              <a:t>°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40" dirty="0">
                <a:latin typeface="Times New Roman"/>
                <a:cs typeface="Times New Roman"/>
              </a:rPr>
              <a:t>r</a:t>
            </a:r>
            <a:r>
              <a:rPr sz="2600" spc="-25" dirty="0">
                <a:latin typeface="Times New Roman"/>
                <a:cs typeface="Times New Roman"/>
              </a:rPr>
              <a:t>é</a:t>
            </a:r>
            <a:r>
              <a:rPr sz="2600" spc="-130" dirty="0">
                <a:latin typeface="Times New Roman"/>
                <a:cs typeface="Times New Roman"/>
              </a:rPr>
              <a:t>p</a:t>
            </a:r>
            <a:r>
              <a:rPr sz="2600" spc="-200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a</a:t>
            </a:r>
            <a:r>
              <a:rPr sz="2600" spc="45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i</a:t>
            </a:r>
            <a:r>
              <a:rPr sz="2600" spc="-130" dirty="0">
                <a:latin typeface="Times New Roman"/>
                <a:cs typeface="Times New Roman"/>
              </a:rPr>
              <a:t>on</a:t>
            </a:r>
            <a:r>
              <a:rPr sz="2600" spc="105" dirty="0">
                <a:latin typeface="Times New Roman"/>
                <a:cs typeface="Times New Roman"/>
              </a:rPr>
              <a:t>,</a:t>
            </a:r>
            <a:r>
              <a:rPr sz="2600" spc="31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45" dirty="0">
                <a:latin typeface="Times New Roman"/>
                <a:cs typeface="Times New Roman"/>
              </a:rPr>
              <a:t>t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05" dirty="0">
                <a:latin typeface="Times New Roman"/>
                <a:cs typeface="Times New Roman"/>
              </a:rPr>
              <a:t>,</a:t>
            </a:r>
            <a:r>
              <a:rPr sz="2600" spc="31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70" dirty="0">
                <a:latin typeface="Times New Roman"/>
                <a:cs typeface="Times New Roman"/>
              </a:rPr>
              <a:t>m</a:t>
            </a:r>
            <a:r>
              <a:rPr sz="2600" spc="-95" dirty="0">
                <a:latin typeface="Times New Roman"/>
                <a:cs typeface="Times New Roman"/>
              </a:rPr>
              <a:t>o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30" dirty="0">
                <a:latin typeface="Times New Roman"/>
                <a:cs typeface="Times New Roman"/>
              </a:rPr>
              <a:t>t  </a:t>
            </a:r>
            <a:r>
              <a:rPr sz="2600" spc="-75" dirty="0">
                <a:latin typeface="Times New Roman"/>
                <a:cs typeface="Times New Roman"/>
              </a:rPr>
              <a:t>total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E669A5F7-6DC1-475A-A0EE-9680A9DB1443}"/>
              </a:ext>
            </a:extLst>
          </p:cNvPr>
          <p:cNvGrpSpPr/>
          <p:nvPr/>
        </p:nvGrpSpPr>
        <p:grpSpPr>
          <a:xfrm>
            <a:off x="762000" y="457200"/>
            <a:ext cx="1981200" cy="2438400"/>
            <a:chOff x="990600" y="990600"/>
            <a:chExt cx="1981200" cy="2438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D130D4-9D3F-4A71-9CE7-6EF5D7106F26}"/>
                </a:ext>
              </a:extLst>
            </p:cNvPr>
            <p:cNvSpPr/>
            <p:nvPr/>
          </p:nvSpPr>
          <p:spPr>
            <a:xfrm>
              <a:off x="990600" y="990600"/>
              <a:ext cx="1981200" cy="243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Mat</a:t>
              </a:r>
            </a:p>
            <a:p>
              <a:pPr algn="ctr"/>
              <a:r>
                <a:rPr lang="fr-FR" dirty="0"/>
                <a:t>…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31D753-4571-4504-B9DF-649826905EC9}"/>
                </a:ext>
              </a:extLst>
            </p:cNvPr>
            <p:cNvSpPr/>
            <p:nvPr/>
          </p:nvSpPr>
          <p:spPr>
            <a:xfrm>
              <a:off x="990600" y="990600"/>
              <a:ext cx="1981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Voiture</a:t>
              </a:r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D658BE49-DD9F-4059-95D8-63549E66CCF6}"/>
              </a:ext>
            </a:extLst>
          </p:cNvPr>
          <p:cNvGrpSpPr/>
          <p:nvPr/>
        </p:nvGrpSpPr>
        <p:grpSpPr>
          <a:xfrm>
            <a:off x="6191250" y="381000"/>
            <a:ext cx="1981200" cy="2438400"/>
            <a:chOff x="990600" y="990600"/>
            <a:chExt cx="1981200" cy="2438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415178-D1F3-47D0-ACF2-BD37EBA0DA0E}"/>
                </a:ext>
              </a:extLst>
            </p:cNvPr>
            <p:cNvSpPr/>
            <p:nvPr/>
          </p:nvSpPr>
          <p:spPr>
            <a:xfrm>
              <a:off x="990600" y="990600"/>
              <a:ext cx="1981200" cy="243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Nclient</a:t>
              </a:r>
              <a:endParaRPr lang="fr-FR" dirty="0"/>
            </a:p>
            <a:p>
              <a:pPr algn="ctr"/>
              <a:r>
                <a:rPr lang="fr-FR" dirty="0"/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6059B5-19DA-4F4C-BEC1-DB246BD36F06}"/>
                </a:ext>
              </a:extLst>
            </p:cNvPr>
            <p:cNvSpPr/>
            <p:nvPr/>
          </p:nvSpPr>
          <p:spPr>
            <a:xfrm>
              <a:off x="990600" y="990600"/>
              <a:ext cx="1981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Client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4B6D7180-1785-4355-8033-A988FD3CBB95}"/>
              </a:ext>
            </a:extLst>
          </p:cNvPr>
          <p:cNvGrpSpPr/>
          <p:nvPr/>
        </p:nvGrpSpPr>
        <p:grpSpPr>
          <a:xfrm>
            <a:off x="3581400" y="2895600"/>
            <a:ext cx="1981200" cy="2438400"/>
            <a:chOff x="990600" y="990600"/>
            <a:chExt cx="1981200" cy="2438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15D79F7-60AA-4DCA-8E2E-2F74B3866953}"/>
                </a:ext>
              </a:extLst>
            </p:cNvPr>
            <p:cNvSpPr/>
            <p:nvPr/>
          </p:nvSpPr>
          <p:spPr>
            <a:xfrm>
              <a:off x="990600" y="990600"/>
              <a:ext cx="1981200" cy="2438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Nrep</a:t>
              </a:r>
              <a:endParaRPr lang="fr-FR" dirty="0"/>
            </a:p>
            <a:p>
              <a:pPr algn="ctr"/>
              <a:r>
                <a:rPr lang="fr-FR" dirty="0"/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5C8C09B-BB5C-4F73-A642-4C3DFCFF63DB}"/>
                </a:ext>
              </a:extLst>
            </p:cNvPr>
            <p:cNvSpPr/>
            <p:nvPr/>
          </p:nvSpPr>
          <p:spPr>
            <a:xfrm>
              <a:off x="990600" y="990600"/>
              <a:ext cx="1981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Reprtion</a:t>
              </a:r>
              <a:endParaRPr lang="fr-FR" dirty="0"/>
            </a:p>
          </p:txBody>
        </p: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E2E11A2C-D5BC-4D10-9EC6-5B49B68E49EF}"/>
              </a:ext>
            </a:extLst>
          </p:cNvPr>
          <p:cNvSpPr/>
          <p:nvPr/>
        </p:nvSpPr>
        <p:spPr>
          <a:xfrm>
            <a:off x="3733800" y="647700"/>
            <a:ext cx="1371600" cy="723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possède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0022DD3-0E92-46CF-8943-53A614BBAC1A}"/>
              </a:ext>
            </a:extLst>
          </p:cNvPr>
          <p:cNvCxnSpPr>
            <a:cxnSpLocks/>
            <a:stCxn id="8" idx="1"/>
            <a:endCxn id="15" idx="6"/>
          </p:cNvCxnSpPr>
          <p:nvPr/>
        </p:nvCxnSpPr>
        <p:spPr>
          <a:xfrm flipH="1" flipV="1">
            <a:off x="5105400" y="1009650"/>
            <a:ext cx="1085850" cy="590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0097768-DC50-4A61-BD43-E76D0F883959}"/>
              </a:ext>
            </a:extLst>
          </p:cNvPr>
          <p:cNvCxnSpPr>
            <a:cxnSpLocks/>
            <a:stCxn id="15" idx="2"/>
            <a:endCxn id="4" idx="3"/>
          </p:cNvCxnSpPr>
          <p:nvPr/>
        </p:nvCxnSpPr>
        <p:spPr>
          <a:xfrm flipH="1">
            <a:off x="2743200" y="1009650"/>
            <a:ext cx="990600" cy="666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B051EB89-3273-47FA-B3BD-DED27F794472}"/>
              </a:ext>
            </a:extLst>
          </p:cNvPr>
          <p:cNvSpPr/>
          <p:nvPr/>
        </p:nvSpPr>
        <p:spPr>
          <a:xfrm>
            <a:off x="2133600" y="3429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subir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90F34352-531B-4137-AB9B-F6C4F8E97733}"/>
              </a:ext>
            </a:extLst>
          </p:cNvPr>
          <p:cNvCxnSpPr>
            <a:stCxn id="4" idx="2"/>
            <a:endCxn id="23" idx="2"/>
          </p:cNvCxnSpPr>
          <p:nvPr/>
        </p:nvCxnSpPr>
        <p:spPr>
          <a:xfrm>
            <a:off x="1752600" y="2895600"/>
            <a:ext cx="3810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E9E4821-42DD-4B28-8D73-B6F1EA4A3CD5}"/>
              </a:ext>
            </a:extLst>
          </p:cNvPr>
          <p:cNvCxnSpPr>
            <a:stCxn id="23" idx="6"/>
            <a:endCxn id="13" idx="1"/>
          </p:cNvCxnSpPr>
          <p:nvPr/>
        </p:nvCxnSpPr>
        <p:spPr>
          <a:xfrm>
            <a:off x="3048000" y="3733800"/>
            <a:ext cx="533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774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24864" y="774954"/>
            <a:ext cx="7579359" cy="505841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05"/>
              </a:spcBef>
            </a:pPr>
            <a:r>
              <a:rPr sz="2600" spc="-200" dirty="0">
                <a:latin typeface="Times New Roman"/>
                <a:cs typeface="Times New Roman"/>
              </a:rPr>
              <a:t>Le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gestionnaire</a:t>
            </a:r>
            <a:r>
              <a:rPr sz="2600" spc="-114" dirty="0">
                <a:latin typeface="Times New Roman"/>
                <a:cs typeface="Times New Roman"/>
              </a:rPr>
              <a:t> d’un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magasin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de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location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films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souhaite 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stocker </a:t>
            </a:r>
            <a:r>
              <a:rPr sz="2600" spc="-165" dirty="0">
                <a:latin typeface="Times New Roman"/>
                <a:cs typeface="Times New Roman"/>
              </a:rPr>
              <a:t>dans </a:t>
            </a:r>
            <a:r>
              <a:rPr sz="2600" spc="-110" dirty="0">
                <a:latin typeface="Times New Roman"/>
                <a:cs typeface="Times New Roman"/>
              </a:rPr>
              <a:t>une </a:t>
            </a:r>
            <a:r>
              <a:rPr sz="2600" spc="-170" dirty="0">
                <a:latin typeface="Times New Roman"/>
                <a:cs typeface="Times New Roman"/>
              </a:rPr>
              <a:t>base </a:t>
            </a:r>
            <a:r>
              <a:rPr sz="2600" spc="-114" dirty="0">
                <a:latin typeface="Times New Roman"/>
                <a:cs typeface="Times New Roman"/>
              </a:rPr>
              <a:t>de </a:t>
            </a:r>
            <a:r>
              <a:rPr sz="2600" spc="-130" dirty="0">
                <a:latin typeface="Times New Roman"/>
                <a:cs typeface="Times New Roman"/>
              </a:rPr>
              <a:t>données </a:t>
            </a:r>
            <a:r>
              <a:rPr sz="2600" spc="-140" dirty="0">
                <a:latin typeface="Times New Roman"/>
                <a:cs typeface="Times New Roman"/>
              </a:rPr>
              <a:t>les </a:t>
            </a:r>
            <a:r>
              <a:rPr sz="2600" spc="-114" dirty="0">
                <a:latin typeface="Times New Roman"/>
                <a:cs typeface="Times New Roman"/>
              </a:rPr>
              <a:t>informations </a:t>
            </a:r>
            <a:r>
              <a:rPr sz="2600" spc="-125" dirty="0">
                <a:latin typeface="Times New Roman"/>
                <a:cs typeface="Times New Roman"/>
              </a:rPr>
              <a:t>relatives </a:t>
            </a:r>
            <a:r>
              <a:rPr sz="2600" spc="-145" dirty="0">
                <a:latin typeface="Times New Roman"/>
                <a:cs typeface="Times New Roman"/>
              </a:rPr>
              <a:t>aux 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différents </a:t>
            </a:r>
            <a:r>
              <a:rPr sz="2600" spc="-155" dirty="0">
                <a:latin typeface="Times New Roman"/>
                <a:cs typeface="Times New Roman"/>
              </a:rPr>
              <a:t>films</a:t>
            </a:r>
            <a:r>
              <a:rPr sz="2600" spc="34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qu’il </a:t>
            </a:r>
            <a:r>
              <a:rPr sz="2600" spc="-114" dirty="0">
                <a:latin typeface="Times New Roman"/>
                <a:cs typeface="Times New Roman"/>
              </a:rPr>
              <a:t>possède. </a:t>
            </a:r>
            <a:r>
              <a:rPr sz="2600" spc="-150" dirty="0">
                <a:solidFill>
                  <a:srgbClr val="FF0000"/>
                </a:solidFill>
                <a:latin typeface="Times New Roman"/>
                <a:cs typeface="Times New Roman"/>
              </a:rPr>
              <a:t>Chaque </a:t>
            </a:r>
            <a:r>
              <a:rPr sz="2600" spc="-145" dirty="0">
                <a:solidFill>
                  <a:srgbClr val="FF0000"/>
                </a:solidFill>
                <a:latin typeface="Times New Roman"/>
                <a:cs typeface="Times New Roman"/>
              </a:rPr>
              <a:t>film </a:t>
            </a:r>
            <a:r>
              <a:rPr sz="2600" spc="-90" dirty="0">
                <a:solidFill>
                  <a:srgbClr val="FF0000"/>
                </a:solidFill>
                <a:latin typeface="Times New Roman"/>
                <a:cs typeface="Times New Roman"/>
              </a:rPr>
              <a:t>est </a:t>
            </a:r>
            <a:r>
              <a:rPr sz="2600" spc="-105" dirty="0">
                <a:solidFill>
                  <a:srgbClr val="FF0000"/>
                </a:solidFill>
                <a:latin typeface="Times New Roman"/>
                <a:cs typeface="Times New Roman"/>
              </a:rPr>
              <a:t>caractérisé par </a:t>
            </a:r>
            <a:r>
              <a:rPr sz="26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FF0000"/>
                </a:solidFill>
                <a:latin typeface="Times New Roman"/>
                <a:cs typeface="Times New Roman"/>
              </a:rPr>
              <a:t>son</a:t>
            </a:r>
            <a:r>
              <a:rPr sz="260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5" dirty="0">
                <a:solidFill>
                  <a:srgbClr val="FF0000"/>
                </a:solidFill>
                <a:latin typeface="Times New Roman"/>
                <a:cs typeface="Times New Roman"/>
              </a:rPr>
              <a:t>titre,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FF0000"/>
                </a:solidFill>
                <a:latin typeface="Times New Roman"/>
                <a:cs typeface="Times New Roman"/>
              </a:rPr>
              <a:t>son</a:t>
            </a:r>
            <a:r>
              <a:rPr sz="260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35" dirty="0">
                <a:solidFill>
                  <a:srgbClr val="FF0000"/>
                </a:solidFill>
                <a:latin typeface="Times New Roman"/>
                <a:cs typeface="Times New Roman"/>
              </a:rPr>
              <a:t>année</a:t>
            </a:r>
            <a:r>
              <a:rPr sz="26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14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26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solidFill>
                  <a:srgbClr val="FF0000"/>
                </a:solidFill>
                <a:latin typeface="Times New Roman"/>
                <a:cs typeface="Times New Roman"/>
              </a:rPr>
              <a:t>sortie</a:t>
            </a:r>
            <a:r>
              <a:rPr sz="26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FF0000"/>
                </a:solidFill>
                <a:latin typeface="Times New Roman"/>
                <a:cs typeface="Times New Roman"/>
              </a:rPr>
              <a:t>et</a:t>
            </a:r>
            <a:r>
              <a:rPr sz="26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FF0000"/>
                </a:solidFill>
                <a:latin typeface="Times New Roman"/>
                <a:cs typeface="Times New Roman"/>
              </a:rPr>
              <a:t>son</a:t>
            </a:r>
            <a:r>
              <a:rPr sz="260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85" dirty="0">
                <a:solidFill>
                  <a:srgbClr val="FF0000"/>
                </a:solidFill>
                <a:latin typeface="Times New Roman"/>
                <a:cs typeface="Times New Roman"/>
              </a:rPr>
              <a:t>genre</a:t>
            </a:r>
            <a:r>
              <a:rPr sz="2600" spc="-85" dirty="0">
                <a:latin typeface="Times New Roman"/>
                <a:cs typeface="Times New Roman"/>
              </a:rPr>
              <a:t>.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En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outre,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le 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gestionnaire </a:t>
            </a:r>
            <a:r>
              <a:rPr sz="2600" spc="-114" dirty="0">
                <a:latin typeface="Times New Roman"/>
                <a:cs typeface="Times New Roman"/>
              </a:rPr>
              <a:t>veut également </a:t>
            </a:r>
            <a:r>
              <a:rPr sz="2600" spc="-75" dirty="0">
                <a:latin typeface="Times New Roman"/>
                <a:cs typeface="Times New Roman"/>
              </a:rPr>
              <a:t>fournir </a:t>
            </a:r>
            <a:r>
              <a:rPr sz="2600" spc="-145" dirty="0">
                <a:latin typeface="Times New Roman"/>
                <a:cs typeface="Times New Roman"/>
              </a:rPr>
              <a:t>des </a:t>
            </a:r>
            <a:r>
              <a:rPr sz="2600" spc="-114" dirty="0">
                <a:latin typeface="Times New Roman"/>
                <a:cs typeface="Times New Roman"/>
              </a:rPr>
              <a:t>informations </a:t>
            </a:r>
            <a:r>
              <a:rPr sz="2600" spc="-120" dirty="0">
                <a:latin typeface="Times New Roman"/>
                <a:cs typeface="Times New Roman"/>
              </a:rPr>
              <a:t>relatives 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aux </a:t>
            </a:r>
            <a:r>
              <a:rPr sz="2600" spc="-100" dirty="0">
                <a:latin typeface="Times New Roman"/>
                <a:cs typeface="Times New Roman"/>
              </a:rPr>
              <a:t>acteurs </a:t>
            </a:r>
            <a:r>
              <a:rPr sz="2600" spc="-35" dirty="0">
                <a:latin typeface="Times New Roman"/>
                <a:cs typeface="Times New Roman"/>
              </a:rPr>
              <a:t>et </a:t>
            </a:r>
            <a:r>
              <a:rPr sz="2600" spc="-150" dirty="0">
                <a:latin typeface="Times New Roman"/>
                <a:cs typeface="Times New Roman"/>
              </a:rPr>
              <a:t>aux </a:t>
            </a:r>
            <a:r>
              <a:rPr sz="2600" spc="-105" dirty="0">
                <a:latin typeface="Times New Roman"/>
                <a:cs typeface="Times New Roman"/>
              </a:rPr>
              <a:t>réalisateurs </a:t>
            </a:r>
            <a:r>
              <a:rPr sz="2600" spc="-145" dirty="0">
                <a:latin typeface="Times New Roman"/>
                <a:cs typeface="Times New Roman"/>
              </a:rPr>
              <a:t>des </a:t>
            </a:r>
            <a:r>
              <a:rPr sz="2600" spc="-114" dirty="0">
                <a:latin typeface="Times New Roman"/>
                <a:cs typeface="Times New Roman"/>
              </a:rPr>
              <a:t>différents </a:t>
            </a:r>
            <a:r>
              <a:rPr sz="2600" spc="-155" dirty="0">
                <a:latin typeface="Times New Roman"/>
                <a:cs typeface="Times New Roman"/>
              </a:rPr>
              <a:t>films </a:t>
            </a:r>
            <a:r>
              <a:rPr sz="2600" spc="-140" dirty="0">
                <a:latin typeface="Times New Roman"/>
                <a:cs typeface="Times New Roman"/>
              </a:rPr>
              <a:t>disponibles 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dans </a:t>
            </a:r>
            <a:r>
              <a:rPr sz="2600" spc="-140" dirty="0">
                <a:latin typeface="Times New Roman"/>
                <a:cs typeface="Times New Roman"/>
              </a:rPr>
              <a:t>son magasin. </a:t>
            </a:r>
            <a:r>
              <a:rPr sz="2600" spc="-150" dirty="0">
                <a:solidFill>
                  <a:srgbClr val="FF0000"/>
                </a:solidFill>
                <a:latin typeface="Times New Roman"/>
                <a:cs typeface="Times New Roman"/>
              </a:rPr>
              <a:t>Chaque </a:t>
            </a:r>
            <a:r>
              <a:rPr sz="2600" spc="-90" dirty="0">
                <a:solidFill>
                  <a:srgbClr val="FF0000"/>
                </a:solidFill>
                <a:latin typeface="Times New Roman"/>
                <a:cs typeface="Times New Roman"/>
              </a:rPr>
              <a:t>acteur est </a:t>
            </a:r>
            <a:r>
              <a:rPr sz="2600" spc="-105" dirty="0">
                <a:solidFill>
                  <a:srgbClr val="FF0000"/>
                </a:solidFill>
                <a:latin typeface="Times New Roman"/>
                <a:cs typeface="Times New Roman"/>
              </a:rPr>
              <a:t>caractérisé </a:t>
            </a:r>
            <a:r>
              <a:rPr sz="2600" spc="-100" dirty="0">
                <a:solidFill>
                  <a:srgbClr val="FF0000"/>
                </a:solidFill>
                <a:latin typeface="Times New Roman"/>
                <a:cs typeface="Times New Roman"/>
              </a:rPr>
              <a:t>par </a:t>
            </a:r>
            <a:r>
              <a:rPr sz="2600" spc="-145" dirty="0">
                <a:solidFill>
                  <a:srgbClr val="FF0000"/>
                </a:solidFill>
                <a:latin typeface="Times New Roman"/>
                <a:cs typeface="Times New Roman"/>
              </a:rPr>
              <a:t>son </a:t>
            </a:r>
            <a:r>
              <a:rPr sz="2600" spc="-75" dirty="0">
                <a:solidFill>
                  <a:srgbClr val="FF0000"/>
                </a:solidFill>
                <a:latin typeface="Times New Roman"/>
                <a:cs typeface="Times New Roman"/>
              </a:rPr>
              <a:t>nom, </a:t>
            </a:r>
            <a:r>
              <a:rPr sz="26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FF0000"/>
                </a:solidFill>
                <a:latin typeface="Times New Roman"/>
                <a:cs typeface="Times New Roman"/>
              </a:rPr>
              <a:t>son</a:t>
            </a:r>
            <a:r>
              <a:rPr sz="2600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70" dirty="0">
                <a:solidFill>
                  <a:srgbClr val="FF0000"/>
                </a:solidFill>
                <a:latin typeface="Times New Roman"/>
                <a:cs typeface="Times New Roman"/>
              </a:rPr>
              <a:t>prénom,</a:t>
            </a:r>
            <a:r>
              <a:rPr sz="26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204" dirty="0">
                <a:solidFill>
                  <a:srgbClr val="FF0000"/>
                </a:solidFill>
                <a:latin typeface="Times New Roman"/>
                <a:cs typeface="Times New Roman"/>
              </a:rPr>
              <a:t>sa</a:t>
            </a:r>
            <a:r>
              <a:rPr sz="2600" spc="-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FF0000"/>
                </a:solidFill>
                <a:latin typeface="Times New Roman"/>
                <a:cs typeface="Times New Roman"/>
              </a:rPr>
              <a:t>date</a:t>
            </a:r>
            <a:r>
              <a:rPr sz="2600" spc="-105" dirty="0">
                <a:solidFill>
                  <a:srgbClr val="FF0000"/>
                </a:solidFill>
                <a:latin typeface="Times New Roman"/>
                <a:cs typeface="Times New Roman"/>
              </a:rPr>
              <a:t> de</a:t>
            </a:r>
            <a:r>
              <a:rPr sz="26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60" dirty="0">
                <a:solidFill>
                  <a:srgbClr val="FF0000"/>
                </a:solidFill>
                <a:latin typeface="Times New Roman"/>
                <a:cs typeface="Times New Roman"/>
              </a:rPr>
              <a:t>naissance</a:t>
            </a:r>
            <a:r>
              <a:rPr sz="2600" spc="-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solidFill>
                  <a:srgbClr val="FF0000"/>
                </a:solidFill>
                <a:latin typeface="Times New Roman"/>
                <a:cs typeface="Times New Roman"/>
              </a:rPr>
              <a:t>et</a:t>
            </a:r>
            <a:r>
              <a:rPr sz="26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95" dirty="0">
                <a:solidFill>
                  <a:srgbClr val="FF0000"/>
                </a:solidFill>
                <a:latin typeface="Times New Roman"/>
                <a:cs typeface="Times New Roman"/>
              </a:rPr>
              <a:t>sa</a:t>
            </a:r>
            <a:r>
              <a:rPr sz="2600" spc="-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FF0000"/>
                </a:solidFill>
                <a:latin typeface="Times New Roman"/>
                <a:cs typeface="Times New Roman"/>
              </a:rPr>
              <a:t>nationalité</a:t>
            </a:r>
            <a:r>
              <a:rPr sz="2600" spc="-90" dirty="0">
                <a:latin typeface="Times New Roman"/>
                <a:cs typeface="Times New Roman"/>
              </a:rPr>
              <a:t>.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200" dirty="0">
                <a:solidFill>
                  <a:srgbClr val="FF0000"/>
                </a:solidFill>
                <a:latin typeface="Times New Roman"/>
                <a:cs typeface="Times New Roman"/>
              </a:rPr>
              <a:t>Les </a:t>
            </a:r>
            <a:r>
              <a:rPr sz="2600" spc="-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FF0000"/>
                </a:solidFill>
                <a:latin typeface="Times New Roman"/>
                <a:cs typeface="Times New Roman"/>
              </a:rPr>
              <a:t>réalisateurs </a:t>
            </a:r>
            <a:r>
              <a:rPr sz="2600" spc="-120" dirty="0">
                <a:solidFill>
                  <a:srgbClr val="FF0000"/>
                </a:solidFill>
                <a:latin typeface="Times New Roman"/>
                <a:cs typeface="Times New Roman"/>
              </a:rPr>
              <a:t>possèdent </a:t>
            </a:r>
            <a:r>
              <a:rPr sz="2600" spc="-140" dirty="0">
                <a:solidFill>
                  <a:srgbClr val="FF0000"/>
                </a:solidFill>
                <a:latin typeface="Times New Roman"/>
                <a:cs typeface="Times New Roman"/>
              </a:rPr>
              <a:t>les </a:t>
            </a:r>
            <a:r>
              <a:rPr sz="2600" spc="-145" dirty="0">
                <a:solidFill>
                  <a:srgbClr val="FF0000"/>
                </a:solidFill>
                <a:latin typeface="Times New Roman"/>
                <a:cs typeface="Times New Roman"/>
              </a:rPr>
              <a:t>mêmes 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propriétés </a:t>
            </a:r>
            <a:r>
              <a:rPr sz="2600" spc="-130" dirty="0">
                <a:solidFill>
                  <a:srgbClr val="FF0000"/>
                </a:solidFill>
                <a:latin typeface="Times New Roman"/>
                <a:cs typeface="Times New Roman"/>
              </a:rPr>
              <a:t>que </a:t>
            </a:r>
            <a:r>
              <a:rPr sz="2600" spc="-140" dirty="0">
                <a:solidFill>
                  <a:srgbClr val="FF0000"/>
                </a:solidFill>
                <a:latin typeface="Times New Roman"/>
                <a:cs typeface="Times New Roman"/>
              </a:rPr>
              <a:t>les </a:t>
            </a:r>
            <a:r>
              <a:rPr sz="2600" spc="-80" dirty="0">
                <a:solidFill>
                  <a:srgbClr val="FF0000"/>
                </a:solidFill>
                <a:latin typeface="Times New Roman"/>
                <a:cs typeface="Times New Roman"/>
              </a:rPr>
              <a:t>acteurs</a:t>
            </a:r>
            <a:r>
              <a:rPr sz="2600" spc="-80" dirty="0">
                <a:latin typeface="Times New Roman"/>
                <a:cs typeface="Times New Roman"/>
              </a:rPr>
              <a:t>. </a:t>
            </a:r>
            <a:r>
              <a:rPr sz="2600" spc="-195" dirty="0">
                <a:latin typeface="Times New Roman"/>
                <a:cs typeface="Times New Roman"/>
              </a:rPr>
              <a:t>En 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examinant </a:t>
            </a:r>
            <a:r>
              <a:rPr sz="2600" spc="-204" dirty="0">
                <a:latin typeface="Times New Roman"/>
                <a:cs typeface="Times New Roman"/>
              </a:rPr>
              <a:t>sa </a:t>
            </a:r>
            <a:r>
              <a:rPr sz="2600" spc="-100" dirty="0">
                <a:latin typeface="Times New Roman"/>
                <a:cs typeface="Times New Roman"/>
              </a:rPr>
              <a:t>vidéothèque, </a:t>
            </a:r>
            <a:r>
              <a:rPr sz="2600" spc="-105" dirty="0">
                <a:latin typeface="Times New Roman"/>
                <a:cs typeface="Times New Roman"/>
              </a:rPr>
              <a:t>le </a:t>
            </a:r>
            <a:r>
              <a:rPr sz="2600" spc="-120" dirty="0">
                <a:latin typeface="Times New Roman"/>
                <a:cs typeface="Times New Roman"/>
              </a:rPr>
              <a:t>gestionnaire </a:t>
            </a:r>
            <a:r>
              <a:rPr sz="2600" spc="-110" dirty="0">
                <a:latin typeface="Times New Roman"/>
                <a:cs typeface="Times New Roman"/>
              </a:rPr>
              <a:t>s’aperçoit </a:t>
            </a:r>
            <a:r>
              <a:rPr sz="2600" spc="-130" dirty="0">
                <a:latin typeface="Times New Roman"/>
                <a:cs typeface="Times New Roman"/>
              </a:rPr>
              <a:t>que </a:t>
            </a:r>
            <a:r>
              <a:rPr sz="2600" spc="-114" dirty="0">
                <a:latin typeface="Times New Roman"/>
                <a:cs typeface="Times New Roman"/>
              </a:rPr>
              <a:t>d’une 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part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plusieurs</a:t>
            </a:r>
            <a:r>
              <a:rPr sz="2600" spc="-1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006FC0"/>
                </a:solidFill>
                <a:latin typeface="Times New Roman"/>
                <a:cs typeface="Times New Roman"/>
              </a:rPr>
              <a:t>acteurs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peuvent</a:t>
            </a:r>
            <a:r>
              <a:rPr sz="2600" spc="-1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85" dirty="0">
                <a:solidFill>
                  <a:srgbClr val="006FC0"/>
                </a:solidFill>
                <a:latin typeface="Times New Roman"/>
                <a:cs typeface="Times New Roman"/>
              </a:rPr>
              <a:t>jouer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65" dirty="0">
                <a:solidFill>
                  <a:srgbClr val="006FC0"/>
                </a:solidFill>
                <a:latin typeface="Times New Roman"/>
                <a:cs typeface="Times New Roman"/>
              </a:rPr>
              <a:t>dans</a:t>
            </a:r>
            <a:r>
              <a:rPr sz="2600" spc="-1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25" dirty="0">
                <a:solidFill>
                  <a:srgbClr val="006FC0"/>
                </a:solidFill>
                <a:latin typeface="Times New Roman"/>
                <a:cs typeface="Times New Roman"/>
              </a:rPr>
              <a:t>un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40" dirty="0">
                <a:solidFill>
                  <a:srgbClr val="006FC0"/>
                </a:solidFill>
                <a:latin typeface="Times New Roman"/>
                <a:cs typeface="Times New Roman"/>
              </a:rPr>
              <a:t>film</a:t>
            </a:r>
            <a:r>
              <a:rPr sz="2600" spc="-1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et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qu’un 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006FC0"/>
                </a:solidFill>
                <a:latin typeface="Times New Roman"/>
                <a:cs typeface="Times New Roman"/>
              </a:rPr>
              <a:t>acteur</a:t>
            </a:r>
            <a:r>
              <a:rPr sz="2600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peut</a:t>
            </a:r>
            <a:r>
              <a:rPr sz="2600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solidFill>
                  <a:srgbClr val="006FC0"/>
                </a:solidFill>
                <a:latin typeface="Times New Roman"/>
                <a:cs typeface="Times New Roman"/>
              </a:rPr>
              <a:t>jouer</a:t>
            </a:r>
            <a:r>
              <a:rPr sz="2600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65" dirty="0">
                <a:solidFill>
                  <a:srgbClr val="006FC0"/>
                </a:solidFill>
                <a:latin typeface="Times New Roman"/>
                <a:cs typeface="Times New Roman"/>
              </a:rPr>
              <a:t>dans</a:t>
            </a:r>
            <a:r>
              <a:rPr sz="2600" spc="-1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plusieurs</a:t>
            </a:r>
            <a:r>
              <a:rPr sz="2600" spc="-1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films</a:t>
            </a:r>
            <a:r>
              <a:rPr sz="2600" spc="-120" dirty="0">
                <a:latin typeface="Times New Roman"/>
                <a:cs typeface="Times New Roman"/>
              </a:rPr>
              <a:t>.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D’autre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part,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006FC0"/>
                </a:solidFill>
                <a:latin typeface="Times New Roman"/>
                <a:cs typeface="Times New Roman"/>
              </a:rPr>
              <a:t>un </a:t>
            </a:r>
            <a:r>
              <a:rPr sz="2600" spc="-1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05" dirty="0">
                <a:solidFill>
                  <a:srgbClr val="006FC0"/>
                </a:solidFill>
                <a:latin typeface="Times New Roman"/>
                <a:cs typeface="Times New Roman"/>
              </a:rPr>
              <a:t>réalisateur</a:t>
            </a:r>
            <a:r>
              <a:rPr sz="2600" spc="-1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75" dirty="0">
                <a:solidFill>
                  <a:srgbClr val="006FC0"/>
                </a:solidFill>
                <a:latin typeface="Times New Roman"/>
                <a:cs typeface="Times New Roman"/>
              </a:rPr>
              <a:t>peut</a:t>
            </a:r>
            <a:r>
              <a:rPr sz="2600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006FC0"/>
                </a:solidFill>
                <a:latin typeface="Times New Roman"/>
                <a:cs typeface="Times New Roman"/>
              </a:rPr>
              <a:t>réaliser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plusieurs</a:t>
            </a:r>
            <a:r>
              <a:rPr sz="2600" spc="-1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55" dirty="0">
                <a:solidFill>
                  <a:srgbClr val="006FC0"/>
                </a:solidFill>
                <a:latin typeface="Times New Roman"/>
                <a:cs typeface="Times New Roman"/>
              </a:rPr>
              <a:t>films</a:t>
            </a:r>
            <a:r>
              <a:rPr sz="2600" spc="-1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mais</a:t>
            </a:r>
            <a:r>
              <a:rPr sz="2600" spc="-170" dirty="0">
                <a:latin typeface="Times New Roman"/>
                <a:cs typeface="Times New Roman"/>
              </a:rPr>
              <a:t> </a:t>
            </a:r>
            <a:r>
              <a:rPr sz="2600" spc="-110" dirty="0">
                <a:solidFill>
                  <a:srgbClr val="006FC0"/>
                </a:solidFill>
                <a:latin typeface="Times New Roman"/>
                <a:cs typeface="Times New Roman"/>
              </a:rPr>
              <a:t>un</a:t>
            </a:r>
            <a:r>
              <a:rPr sz="2600" spc="4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45" dirty="0">
                <a:solidFill>
                  <a:srgbClr val="006FC0"/>
                </a:solidFill>
                <a:latin typeface="Times New Roman"/>
                <a:cs typeface="Times New Roman"/>
              </a:rPr>
              <a:t>film</a:t>
            </a:r>
            <a:r>
              <a:rPr sz="2600" spc="3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006FC0"/>
                </a:solidFill>
                <a:latin typeface="Times New Roman"/>
                <a:cs typeface="Times New Roman"/>
              </a:rPr>
              <a:t>n’est 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 ré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600" spc="-135" dirty="0">
                <a:solidFill>
                  <a:srgbClr val="006FC0"/>
                </a:solidFill>
                <a:latin typeface="Times New Roman"/>
                <a:cs typeface="Times New Roman"/>
              </a:rPr>
              <a:t>li</a:t>
            </a:r>
            <a:r>
              <a:rPr sz="2600" spc="-17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600" spc="-105" dirty="0">
                <a:solidFill>
                  <a:srgbClr val="006FC0"/>
                </a:solidFill>
                <a:latin typeface="Times New Roman"/>
                <a:cs typeface="Times New Roman"/>
              </a:rPr>
              <a:t>é</a:t>
            </a:r>
            <a:r>
              <a:rPr sz="26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006FC0"/>
                </a:solidFill>
                <a:latin typeface="Times New Roman"/>
                <a:cs typeface="Times New Roman"/>
              </a:rPr>
              <a:t>q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2600" spc="-10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6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2600" spc="-22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600" spc="2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6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2600" spc="-40" dirty="0">
                <a:solidFill>
                  <a:srgbClr val="006FC0"/>
                </a:solidFill>
                <a:latin typeface="Times New Roman"/>
                <a:cs typeface="Times New Roman"/>
              </a:rPr>
              <a:t> e</a:t>
            </a:r>
            <a:r>
              <a:rPr sz="2600" spc="-3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6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26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seul</a:t>
            </a:r>
            <a:r>
              <a:rPr sz="2600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ré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600" spc="-135" dirty="0">
                <a:solidFill>
                  <a:srgbClr val="006FC0"/>
                </a:solidFill>
                <a:latin typeface="Times New Roman"/>
                <a:cs typeface="Times New Roman"/>
              </a:rPr>
              <a:t>li</a:t>
            </a:r>
            <a:r>
              <a:rPr sz="2600" spc="-17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600" spc="-24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600" spc="4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600" spc="-10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600" spc="-125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2600" spc="-21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6DC562E3-B244-4013-BAF2-50576BECEB72}"/>
              </a:ext>
            </a:extLst>
          </p:cNvPr>
          <p:cNvSpPr txBox="1">
            <a:spLocks/>
          </p:cNvSpPr>
          <p:nvPr/>
        </p:nvSpPr>
        <p:spPr>
          <a:xfrm>
            <a:off x="906576" y="349060"/>
            <a:ext cx="2061210" cy="383438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fr-FR" sz="2400" b="1" dirty="0"/>
              <a:t>Exercice 4</a:t>
            </a:r>
            <a:endParaRPr lang="fr-FR" sz="36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59190CF7-8DF2-47D5-AA89-FC62A0DC266B}"/>
              </a:ext>
            </a:extLst>
          </p:cNvPr>
          <p:cNvGrpSpPr/>
          <p:nvPr/>
        </p:nvGrpSpPr>
        <p:grpSpPr>
          <a:xfrm>
            <a:off x="-12468" y="1942061"/>
            <a:ext cx="2394065" cy="2967644"/>
            <a:chOff x="1246909" y="1280160"/>
            <a:chExt cx="3192087" cy="395685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DAD332-460A-4747-AB1E-74F4886AC813}"/>
                </a:ext>
              </a:extLst>
            </p:cNvPr>
            <p:cNvSpPr/>
            <p:nvPr/>
          </p:nvSpPr>
          <p:spPr>
            <a:xfrm>
              <a:off x="1246909" y="1280160"/>
              <a:ext cx="3192087" cy="39568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300" b="1" dirty="0"/>
                <a:t>Film</a:t>
              </a:r>
            </a:p>
            <a:p>
              <a:pPr algn="ctr"/>
              <a:endParaRPr lang="fr-FR" sz="3300" b="1" dirty="0"/>
            </a:p>
            <a:p>
              <a:pPr algn="ctr"/>
              <a:r>
                <a:rPr lang="fr-FR" sz="3300" b="1" dirty="0"/>
                <a:t>Titre</a:t>
              </a:r>
            </a:p>
            <a:p>
              <a:pPr algn="ctr"/>
              <a:r>
                <a:rPr lang="fr-FR" sz="3300" b="1" dirty="0" err="1"/>
                <a:t>Annee</a:t>
              </a:r>
              <a:endParaRPr lang="fr-FR" sz="3300" b="1" dirty="0"/>
            </a:p>
            <a:p>
              <a:pPr algn="ctr"/>
              <a:r>
                <a:rPr lang="fr-FR" sz="3300" b="1" dirty="0"/>
                <a:t>genre</a:t>
              </a: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FC44D61D-6FEE-40CC-B116-ADB30E151C21}"/>
                </a:ext>
              </a:extLst>
            </p:cNvPr>
            <p:cNvCxnSpPr/>
            <p:nvPr/>
          </p:nvCxnSpPr>
          <p:spPr>
            <a:xfrm>
              <a:off x="1246909" y="2344189"/>
              <a:ext cx="31920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25B7CD8F-972C-4FE1-B6BB-8C68ECE85885}"/>
              </a:ext>
            </a:extLst>
          </p:cNvPr>
          <p:cNvGrpSpPr/>
          <p:nvPr/>
        </p:nvGrpSpPr>
        <p:grpSpPr>
          <a:xfrm>
            <a:off x="3374968" y="3039343"/>
            <a:ext cx="2394065" cy="1645919"/>
            <a:chOff x="1246909" y="1280160"/>
            <a:chExt cx="3192087" cy="395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AC9635-2392-4725-AA9B-817DBD2786C2}"/>
                </a:ext>
              </a:extLst>
            </p:cNvPr>
            <p:cNvSpPr/>
            <p:nvPr/>
          </p:nvSpPr>
          <p:spPr>
            <a:xfrm>
              <a:off x="1246909" y="1280160"/>
              <a:ext cx="3192087" cy="39568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700" b="1" dirty="0"/>
                <a:t>Acteur</a:t>
              </a:r>
            </a:p>
            <a:p>
              <a:pPr algn="ctr"/>
              <a:endParaRPr lang="fr-FR" sz="2700" b="1" dirty="0"/>
            </a:p>
            <a:p>
              <a:pPr algn="ctr"/>
              <a:r>
                <a:rPr lang="fr-FR" sz="2700" b="1" dirty="0" err="1"/>
                <a:t>Nact</a:t>
              </a:r>
              <a:endParaRPr lang="fr-FR" sz="2700" b="1" dirty="0"/>
            </a:p>
            <a:p>
              <a:pPr algn="ctr"/>
              <a:endParaRPr lang="fr-FR" sz="2700" b="1" dirty="0"/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2A44F3A8-71D6-422A-B426-D012D12C9DED}"/>
                </a:ext>
              </a:extLst>
            </p:cNvPr>
            <p:cNvCxnSpPr/>
            <p:nvPr/>
          </p:nvCxnSpPr>
          <p:spPr>
            <a:xfrm>
              <a:off x="1246909" y="2344189"/>
              <a:ext cx="31920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8621D2A5-6BC2-42FB-B613-D99C4EE4ACA8}"/>
              </a:ext>
            </a:extLst>
          </p:cNvPr>
          <p:cNvGrpSpPr/>
          <p:nvPr/>
        </p:nvGrpSpPr>
        <p:grpSpPr>
          <a:xfrm>
            <a:off x="6309361" y="3026873"/>
            <a:ext cx="2394065" cy="1645920"/>
            <a:chOff x="1246909" y="1280160"/>
            <a:chExt cx="3192087" cy="257694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E83221-F90A-4510-BBA1-13C69A700912}"/>
                </a:ext>
              </a:extLst>
            </p:cNvPr>
            <p:cNvSpPr/>
            <p:nvPr/>
          </p:nvSpPr>
          <p:spPr>
            <a:xfrm>
              <a:off x="1246909" y="1280160"/>
              <a:ext cx="3192087" cy="25769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700" b="1" dirty="0" err="1"/>
                <a:t>Realisateur</a:t>
              </a:r>
              <a:endParaRPr lang="fr-FR" sz="2700" b="1" dirty="0"/>
            </a:p>
            <a:p>
              <a:pPr algn="ctr"/>
              <a:endParaRPr lang="fr-FR" sz="2700" b="1" dirty="0"/>
            </a:p>
            <a:p>
              <a:pPr algn="ctr"/>
              <a:r>
                <a:rPr lang="fr-FR" sz="2700" b="1" dirty="0" err="1"/>
                <a:t>Neas</a:t>
              </a:r>
              <a:endParaRPr lang="fr-FR" sz="2700" b="1" dirty="0"/>
            </a:p>
          </p:txBody>
        </p: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9BD9033F-5C10-4F1F-B72D-FDB6A779253D}"/>
                </a:ext>
              </a:extLst>
            </p:cNvPr>
            <p:cNvCxnSpPr/>
            <p:nvPr/>
          </p:nvCxnSpPr>
          <p:spPr>
            <a:xfrm>
              <a:off x="1246909" y="2344189"/>
              <a:ext cx="31920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7EEC49A-AF98-41FF-9333-BBA1B6F4CCF9}"/>
              </a:ext>
            </a:extLst>
          </p:cNvPr>
          <p:cNvGrpSpPr/>
          <p:nvPr/>
        </p:nvGrpSpPr>
        <p:grpSpPr>
          <a:xfrm>
            <a:off x="4721629" y="228599"/>
            <a:ext cx="2394065" cy="2268335"/>
            <a:chOff x="1246909" y="1280160"/>
            <a:chExt cx="3192087" cy="395685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503DFCF-D5D2-405B-AFF6-859090F775DA}"/>
                </a:ext>
              </a:extLst>
            </p:cNvPr>
            <p:cNvSpPr/>
            <p:nvPr/>
          </p:nvSpPr>
          <p:spPr>
            <a:xfrm>
              <a:off x="1246909" y="1280160"/>
              <a:ext cx="3192087" cy="39568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dirty="0"/>
                <a:t>Personne</a:t>
              </a:r>
            </a:p>
            <a:p>
              <a:pPr algn="ctr"/>
              <a:endParaRPr lang="fr-FR" sz="2000" b="1" dirty="0"/>
            </a:p>
            <a:p>
              <a:pPr algn="ctr"/>
              <a:r>
                <a:rPr lang="fr-FR" sz="2000" b="1" dirty="0"/>
                <a:t>Nom</a:t>
              </a:r>
            </a:p>
            <a:p>
              <a:pPr algn="ctr"/>
              <a:r>
                <a:rPr lang="fr-FR" sz="2000" b="1" dirty="0" err="1"/>
                <a:t>Prenom</a:t>
              </a:r>
              <a:endParaRPr lang="fr-FR" sz="2000" b="1" dirty="0"/>
            </a:p>
            <a:p>
              <a:pPr algn="ctr"/>
              <a:r>
                <a:rPr lang="fr-FR" sz="2000" b="1" dirty="0" err="1"/>
                <a:t>dateN</a:t>
              </a:r>
              <a:endParaRPr lang="fr-FR" sz="2000" b="1" dirty="0"/>
            </a:p>
            <a:p>
              <a:pPr algn="ctr"/>
              <a:r>
                <a:rPr lang="fr-FR" sz="2000" b="1" dirty="0" err="1"/>
                <a:t>nationalite</a:t>
              </a:r>
              <a:endParaRPr lang="fr-FR" sz="2000" b="1" dirty="0"/>
            </a:p>
          </p:txBody>
        </p: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99F04D1C-EF84-429A-A8DC-DF35CD00E870}"/>
                </a:ext>
              </a:extLst>
            </p:cNvPr>
            <p:cNvCxnSpPr/>
            <p:nvPr/>
          </p:nvCxnSpPr>
          <p:spPr>
            <a:xfrm>
              <a:off x="1246909" y="2344189"/>
              <a:ext cx="319208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ED592B3-630D-48DD-915F-96F9DE374B75}"/>
              </a:ext>
            </a:extLst>
          </p:cNvPr>
          <p:cNvCxnSpPr>
            <a:stCxn id="9" idx="0"/>
          </p:cNvCxnSpPr>
          <p:nvPr/>
        </p:nvCxnSpPr>
        <p:spPr>
          <a:xfrm flipV="1">
            <a:off x="4572000" y="2496936"/>
            <a:ext cx="752302" cy="5424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D5A7BFD-090B-4524-B3CF-94D6D8C3DD4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521335" y="2496936"/>
            <a:ext cx="985058" cy="5299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C9DE4F52-94F6-4E4E-94D9-A9A1AFA0E9D1}"/>
              </a:ext>
            </a:extLst>
          </p:cNvPr>
          <p:cNvSpPr/>
          <p:nvPr/>
        </p:nvSpPr>
        <p:spPr>
          <a:xfrm>
            <a:off x="2743200" y="5333654"/>
            <a:ext cx="1346662" cy="548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Jouer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DF2AA610-2309-403D-A552-8CB9C4269378}"/>
              </a:ext>
            </a:extLst>
          </p:cNvPr>
          <p:cNvSpPr/>
          <p:nvPr/>
        </p:nvSpPr>
        <p:spPr>
          <a:xfrm>
            <a:off x="5636029" y="5000132"/>
            <a:ext cx="1346662" cy="5486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350" dirty="0"/>
              <a:t>Jouer</a:t>
            </a: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6A064C2-230D-4B22-825B-D3D4A4B49057}"/>
              </a:ext>
            </a:extLst>
          </p:cNvPr>
          <p:cNvCxnSpPr>
            <a:stCxn id="9" idx="2"/>
          </p:cNvCxnSpPr>
          <p:nvPr/>
        </p:nvCxnSpPr>
        <p:spPr>
          <a:xfrm flipH="1">
            <a:off x="4572000" y="4685262"/>
            <a:ext cx="1" cy="102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D7AAD231-DD6A-4FA3-A036-86E4D8A92C9E}"/>
              </a:ext>
            </a:extLst>
          </p:cNvPr>
          <p:cNvCxnSpPr>
            <a:cxnSpLocks/>
            <a:endCxn id="29" idx="6"/>
          </p:cNvCxnSpPr>
          <p:nvPr/>
        </p:nvCxnSpPr>
        <p:spPr>
          <a:xfrm flipH="1">
            <a:off x="4089862" y="5607974"/>
            <a:ext cx="596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8B6DA2F9-FCE1-4A4A-AB25-AC94D682BB85}"/>
              </a:ext>
            </a:extLst>
          </p:cNvPr>
          <p:cNvCxnSpPr>
            <a:cxnSpLocks/>
          </p:cNvCxnSpPr>
          <p:nvPr/>
        </p:nvCxnSpPr>
        <p:spPr>
          <a:xfrm flipH="1">
            <a:off x="1184563" y="5607973"/>
            <a:ext cx="1558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187E6A7A-A201-4CB3-8B31-7F3F24C9182D}"/>
              </a:ext>
            </a:extLst>
          </p:cNvPr>
          <p:cNvCxnSpPr>
            <a:cxnSpLocks/>
          </p:cNvCxnSpPr>
          <p:nvPr/>
        </p:nvCxnSpPr>
        <p:spPr>
          <a:xfrm flipH="1">
            <a:off x="819841" y="5882293"/>
            <a:ext cx="5489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618DCE1D-9B7A-41F0-A694-6493EE4AEFF1}"/>
              </a:ext>
            </a:extLst>
          </p:cNvPr>
          <p:cNvCxnSpPr>
            <a:cxnSpLocks/>
          </p:cNvCxnSpPr>
          <p:nvPr/>
        </p:nvCxnSpPr>
        <p:spPr>
          <a:xfrm flipH="1">
            <a:off x="6982691" y="5274451"/>
            <a:ext cx="9227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6F30A743-4EF5-4397-9599-857B75974AC7}"/>
              </a:ext>
            </a:extLst>
          </p:cNvPr>
          <p:cNvCxnSpPr>
            <a:cxnSpLocks/>
          </p:cNvCxnSpPr>
          <p:nvPr/>
        </p:nvCxnSpPr>
        <p:spPr>
          <a:xfrm flipH="1">
            <a:off x="7728759" y="4672792"/>
            <a:ext cx="1" cy="679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D2D72B3-A89F-4175-95A0-D12FE07AD491}"/>
              </a:ext>
            </a:extLst>
          </p:cNvPr>
          <p:cNvCxnSpPr>
            <a:cxnSpLocks/>
          </p:cNvCxnSpPr>
          <p:nvPr/>
        </p:nvCxnSpPr>
        <p:spPr>
          <a:xfrm flipH="1">
            <a:off x="6150379" y="5400667"/>
            <a:ext cx="1" cy="679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207D564-8EA8-47AF-BEAE-56DB5165C492}"/>
              </a:ext>
            </a:extLst>
          </p:cNvPr>
          <p:cNvCxnSpPr/>
          <p:nvPr/>
        </p:nvCxnSpPr>
        <p:spPr>
          <a:xfrm flipH="1">
            <a:off x="1234440" y="4685262"/>
            <a:ext cx="1" cy="102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55BF8FA8-C360-413F-B441-9F5E007B1B7B}"/>
              </a:ext>
            </a:extLst>
          </p:cNvPr>
          <p:cNvCxnSpPr/>
          <p:nvPr/>
        </p:nvCxnSpPr>
        <p:spPr>
          <a:xfrm flipH="1">
            <a:off x="819842" y="4859829"/>
            <a:ext cx="1" cy="1022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E1A86512-A1C6-4B91-8B9F-2E1D00BC288D}"/>
              </a:ext>
            </a:extLst>
          </p:cNvPr>
          <p:cNvSpPr txBox="1"/>
          <p:nvPr/>
        </p:nvSpPr>
        <p:spPr>
          <a:xfrm>
            <a:off x="4190644" y="4866700"/>
            <a:ext cx="4283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0,N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0A84A28-C1F1-44C0-8911-9AF7185B4997}"/>
              </a:ext>
            </a:extLst>
          </p:cNvPr>
          <p:cNvSpPr txBox="1"/>
          <p:nvPr/>
        </p:nvSpPr>
        <p:spPr>
          <a:xfrm>
            <a:off x="1274793" y="5008171"/>
            <a:ext cx="4283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1,N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EE38235-DD64-41F6-B778-833A5879B1FD}"/>
              </a:ext>
            </a:extLst>
          </p:cNvPr>
          <p:cNvSpPr txBox="1"/>
          <p:nvPr/>
        </p:nvSpPr>
        <p:spPr>
          <a:xfrm>
            <a:off x="7342978" y="4808612"/>
            <a:ext cx="4283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50" dirty="0"/>
              <a:t>1,N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40C5609-0F52-4733-B4FD-102A76F2C9D2}"/>
              </a:ext>
            </a:extLst>
          </p:cNvPr>
          <p:cNvSpPr txBox="1"/>
          <p:nvPr/>
        </p:nvSpPr>
        <p:spPr>
          <a:xfrm>
            <a:off x="398134" y="5064840"/>
            <a:ext cx="3813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1,1</a:t>
            </a:r>
          </a:p>
        </p:txBody>
      </p:sp>
    </p:spTree>
    <p:extLst>
      <p:ext uri="{BB962C8B-B14F-4D97-AF65-F5344CB8AC3E}">
        <p14:creationId xmlns:p14="http://schemas.microsoft.com/office/powerpoint/2010/main" val="2037793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409" y="2620124"/>
            <a:ext cx="9022080" cy="1617751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382905" rIns="0" bIns="0" rtlCol="0">
            <a:spAutoFit/>
          </a:bodyPr>
          <a:lstStyle/>
          <a:p>
            <a:pPr marL="989330" algn="ctr">
              <a:lnSpc>
                <a:spcPct val="100000"/>
              </a:lnSpc>
              <a:spcBef>
                <a:spcPts val="3015"/>
              </a:spcBef>
            </a:pPr>
            <a:r>
              <a:rPr sz="4000" spc="-455" dirty="0">
                <a:solidFill>
                  <a:srgbClr val="FFFFFF"/>
                </a:solidFill>
              </a:rPr>
              <a:t>L</a:t>
            </a:r>
            <a:r>
              <a:rPr sz="4000" spc="-140" dirty="0">
                <a:solidFill>
                  <a:srgbClr val="FFFFFF"/>
                </a:solidFill>
              </a:rPr>
              <a:t>e</a:t>
            </a:r>
            <a:r>
              <a:rPr sz="4000" spc="-135" dirty="0">
                <a:solidFill>
                  <a:srgbClr val="FFFFFF"/>
                </a:solidFill>
              </a:rPr>
              <a:t> </a:t>
            </a:r>
            <a:r>
              <a:rPr sz="4000" spc="-275" dirty="0" err="1">
                <a:solidFill>
                  <a:srgbClr val="FFFFFF"/>
                </a:solidFill>
              </a:rPr>
              <a:t>m</a:t>
            </a:r>
            <a:r>
              <a:rPr sz="4000" spc="-335" dirty="0" err="1">
                <a:solidFill>
                  <a:srgbClr val="FFFFFF"/>
                </a:solidFill>
              </a:rPr>
              <a:t>o</a:t>
            </a:r>
            <a:r>
              <a:rPr sz="4000" spc="-265" dirty="0" err="1">
                <a:solidFill>
                  <a:srgbClr val="FFFFFF"/>
                </a:solidFill>
              </a:rPr>
              <a:t>d</a:t>
            </a:r>
            <a:r>
              <a:rPr sz="4000" spc="-220" dirty="0" err="1">
                <a:solidFill>
                  <a:srgbClr val="FFFFFF"/>
                </a:solidFill>
              </a:rPr>
              <a:t>è</a:t>
            </a:r>
            <a:r>
              <a:rPr sz="4000" spc="-100" dirty="0" err="1">
                <a:solidFill>
                  <a:srgbClr val="FFFFFF"/>
                </a:solidFill>
              </a:rPr>
              <a:t>l</a:t>
            </a:r>
            <a:r>
              <a:rPr sz="4000" spc="-140" dirty="0" err="1">
                <a:solidFill>
                  <a:srgbClr val="FFFFFF"/>
                </a:solidFill>
              </a:rPr>
              <a:t>e</a:t>
            </a:r>
            <a:r>
              <a:rPr sz="4000" spc="-225" dirty="0">
                <a:solidFill>
                  <a:srgbClr val="FFFFFF"/>
                </a:solidFill>
              </a:rPr>
              <a:t> </a:t>
            </a:r>
            <a:r>
              <a:rPr sz="4000" spc="-220" dirty="0" err="1">
                <a:solidFill>
                  <a:srgbClr val="FFFFFF"/>
                </a:solidFill>
              </a:rPr>
              <a:t>r</a:t>
            </a:r>
            <a:r>
              <a:rPr sz="4000" spc="-120" dirty="0" err="1">
                <a:solidFill>
                  <a:srgbClr val="FFFFFF"/>
                </a:solidFill>
              </a:rPr>
              <a:t>e</a:t>
            </a:r>
            <a:r>
              <a:rPr sz="4000" spc="-185" dirty="0" err="1">
                <a:solidFill>
                  <a:srgbClr val="FFFFFF"/>
                </a:solidFill>
              </a:rPr>
              <a:t>l</a:t>
            </a:r>
            <a:r>
              <a:rPr sz="4000" spc="-95" dirty="0" err="1">
                <a:solidFill>
                  <a:srgbClr val="FFFFFF"/>
                </a:solidFill>
              </a:rPr>
              <a:t>at</a:t>
            </a:r>
            <a:r>
              <a:rPr sz="4000" spc="-265" dirty="0" err="1">
                <a:solidFill>
                  <a:srgbClr val="FFFFFF"/>
                </a:solidFill>
              </a:rPr>
              <a:t>ion</a:t>
            </a:r>
            <a:r>
              <a:rPr sz="4000" spc="-310" dirty="0" err="1">
                <a:solidFill>
                  <a:srgbClr val="FFFFFF"/>
                </a:solidFill>
              </a:rPr>
              <a:t>n</a:t>
            </a:r>
            <a:r>
              <a:rPr sz="4000" spc="-165" dirty="0" err="1">
                <a:solidFill>
                  <a:srgbClr val="FFFFFF"/>
                </a:solidFill>
              </a:rPr>
              <a:t>el</a:t>
            </a:r>
            <a:br>
              <a:rPr lang="fr-FR" sz="4000" spc="-165" dirty="0">
                <a:solidFill>
                  <a:srgbClr val="FFFFFF"/>
                </a:solidFill>
              </a:rPr>
            </a:br>
            <a:endParaRPr sz="4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04038"/>
            <a:ext cx="23571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5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711" y="1184605"/>
            <a:ext cx="7615555" cy="38629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6985" indent="-274320" algn="just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00" dirty="0">
                <a:latin typeface="Times New Roman"/>
                <a:cs typeface="Times New Roman"/>
              </a:rPr>
              <a:t>Le </a:t>
            </a:r>
            <a:r>
              <a:rPr sz="2600" spc="-120" dirty="0">
                <a:latin typeface="Times New Roman"/>
                <a:cs typeface="Times New Roman"/>
              </a:rPr>
              <a:t>modèle </a:t>
            </a:r>
            <a:r>
              <a:rPr sz="2600" spc="-100" dirty="0">
                <a:latin typeface="Times New Roman"/>
                <a:cs typeface="Times New Roman"/>
              </a:rPr>
              <a:t>relationnel </a:t>
            </a:r>
            <a:r>
              <a:rPr sz="2600" spc="-210" dirty="0">
                <a:latin typeface="Times New Roman"/>
                <a:cs typeface="Times New Roman"/>
              </a:rPr>
              <a:t>a </a:t>
            </a:r>
            <a:r>
              <a:rPr sz="2600" spc="-55" dirty="0">
                <a:latin typeface="Times New Roman"/>
                <a:cs typeface="Times New Roman"/>
              </a:rPr>
              <a:t>été </a:t>
            </a:r>
            <a:r>
              <a:rPr sz="2600" spc="-114" dirty="0" err="1">
                <a:latin typeface="Times New Roman"/>
                <a:cs typeface="Times New Roman"/>
              </a:rPr>
              <a:t>proposé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au </a:t>
            </a:r>
            <a:r>
              <a:rPr sz="2600" spc="-100" dirty="0">
                <a:latin typeface="Times New Roman"/>
                <a:cs typeface="Times New Roman"/>
              </a:rPr>
              <a:t>début </a:t>
            </a:r>
            <a:r>
              <a:rPr sz="2600" spc="-145" dirty="0">
                <a:latin typeface="Times New Roman"/>
                <a:cs typeface="Times New Roman"/>
              </a:rPr>
              <a:t>des 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05" dirty="0">
                <a:latin typeface="Times New Roman"/>
                <a:cs typeface="Times New Roman"/>
              </a:rPr>
              <a:t>n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35" dirty="0">
                <a:latin typeface="Times New Roman"/>
                <a:cs typeface="Times New Roman"/>
              </a:rPr>
              <a:t>ées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7</a:t>
            </a:r>
            <a:r>
              <a:rPr sz="2600" spc="-130" dirty="0">
                <a:latin typeface="Times New Roman"/>
                <a:cs typeface="Times New Roman"/>
              </a:rPr>
              <a:t>0</a:t>
            </a:r>
            <a:r>
              <a:rPr sz="2600" spc="105" dirty="0">
                <a:latin typeface="Times New Roman"/>
                <a:cs typeface="Times New Roman"/>
              </a:rPr>
              <a:t>,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I</a:t>
            </a:r>
            <a:r>
              <a:rPr sz="2600" spc="-135" dirty="0">
                <a:latin typeface="Times New Roman"/>
                <a:cs typeface="Times New Roman"/>
              </a:rPr>
              <a:t>l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e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185" dirty="0">
                <a:latin typeface="Times New Roman"/>
                <a:cs typeface="Times New Roman"/>
              </a:rPr>
              <a:t>vi</a:t>
            </a:r>
            <a:r>
              <a:rPr sz="2600" spc="-180" dirty="0">
                <a:latin typeface="Times New Roman"/>
                <a:cs typeface="Times New Roman"/>
              </a:rPr>
              <a:t>s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165" dirty="0">
                <a:latin typeface="Times New Roman"/>
                <a:cs typeface="Times New Roman"/>
              </a:rPr>
              <a:t>ge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l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Times New Roman"/>
                <a:cs typeface="Times New Roman"/>
              </a:rPr>
              <a:t>B</a:t>
            </a:r>
            <a:r>
              <a:rPr sz="2600" spc="-295" dirty="0">
                <a:latin typeface="Times New Roman"/>
                <a:cs typeface="Times New Roman"/>
              </a:rPr>
              <a:t>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60" dirty="0">
                <a:latin typeface="Times New Roman"/>
                <a:cs typeface="Times New Roman"/>
              </a:rPr>
              <a:t>mm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u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ense</a:t>
            </a:r>
            <a:r>
              <a:rPr sz="2600" spc="-204" dirty="0">
                <a:latin typeface="Times New Roman"/>
                <a:cs typeface="Times New Roman"/>
              </a:rPr>
              <a:t>m</a:t>
            </a:r>
            <a:r>
              <a:rPr sz="2600" spc="-200" dirty="0">
                <a:latin typeface="Times New Roman"/>
                <a:cs typeface="Times New Roman"/>
              </a:rPr>
              <a:t>b</a:t>
            </a:r>
            <a:r>
              <a:rPr sz="2600" spc="-85" dirty="0">
                <a:latin typeface="Times New Roman"/>
                <a:cs typeface="Times New Roman"/>
              </a:rPr>
              <a:t>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b</a:t>
            </a:r>
            <a:r>
              <a:rPr sz="2600" spc="-130" dirty="0">
                <a:latin typeface="Times New Roman"/>
                <a:cs typeface="Times New Roman"/>
              </a:rPr>
              <a:t>lea</a:t>
            </a:r>
            <a:r>
              <a:rPr sz="2600" spc="-160" dirty="0">
                <a:latin typeface="Times New Roman"/>
                <a:cs typeface="Times New Roman"/>
              </a:rPr>
              <a:t>u</a:t>
            </a:r>
            <a:r>
              <a:rPr sz="2600" spc="-80" dirty="0">
                <a:latin typeface="Times New Roman"/>
                <a:cs typeface="Times New Roman"/>
              </a:rPr>
              <a:t>x  </a:t>
            </a:r>
            <a:r>
              <a:rPr sz="2600" spc="-210" dirty="0">
                <a:latin typeface="Times New Roman"/>
                <a:cs typeface="Times New Roman"/>
              </a:rPr>
              <a:t>à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deux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dimensions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appelés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relations.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Parmi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ces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objectifs:</a:t>
            </a:r>
            <a:endParaRPr sz="2600" dirty="0">
              <a:latin typeface="Times New Roman"/>
              <a:cs typeface="Times New Roman"/>
            </a:endParaRPr>
          </a:p>
          <a:p>
            <a:pPr marL="835660" marR="7620" lvl="1" indent="-228600" algn="just">
              <a:lnSpc>
                <a:spcPct val="110100"/>
              </a:lnSpc>
              <a:spcBef>
                <a:spcPts val="660"/>
              </a:spcBef>
              <a:buClr>
                <a:schemeClr val="accent2"/>
              </a:buClr>
              <a:buSzPct val="84090"/>
              <a:buFont typeface="Wingdings"/>
              <a:buChar char=""/>
              <a:tabLst>
                <a:tab pos="836294" algn="l"/>
              </a:tabLst>
            </a:pPr>
            <a:r>
              <a:rPr sz="2200" spc="-105" dirty="0">
                <a:latin typeface="Times New Roman"/>
                <a:cs typeface="Times New Roman"/>
              </a:rPr>
              <a:t>l’accroissement </a:t>
            </a:r>
            <a:r>
              <a:rPr sz="2200" spc="-90" dirty="0">
                <a:latin typeface="Times New Roman"/>
                <a:cs typeface="Times New Roman"/>
              </a:rPr>
              <a:t>de </a:t>
            </a:r>
            <a:r>
              <a:rPr sz="2200" spc="-105" dirty="0">
                <a:latin typeface="Times New Roman"/>
                <a:cs typeface="Times New Roman"/>
              </a:rPr>
              <a:t>l’indépendance </a:t>
            </a:r>
            <a:r>
              <a:rPr sz="2200" spc="-120" dirty="0">
                <a:latin typeface="Times New Roman"/>
                <a:cs typeface="Times New Roman"/>
              </a:rPr>
              <a:t>des </a:t>
            </a:r>
            <a:r>
              <a:rPr sz="2200" spc="-100" dirty="0">
                <a:latin typeface="Times New Roman"/>
                <a:cs typeface="Times New Roman"/>
              </a:rPr>
              <a:t>programmes </a:t>
            </a:r>
            <a:r>
              <a:rPr sz="2200" spc="-165" dirty="0">
                <a:latin typeface="Times New Roman"/>
                <a:cs typeface="Times New Roman"/>
              </a:rPr>
              <a:t>vis </a:t>
            </a:r>
            <a:r>
              <a:rPr sz="2200" spc="-170" dirty="0">
                <a:latin typeface="Times New Roman"/>
                <a:cs typeface="Times New Roman"/>
              </a:rPr>
              <a:t>à </a:t>
            </a:r>
            <a:r>
              <a:rPr sz="2200" spc="-175" dirty="0">
                <a:latin typeface="Times New Roman"/>
                <a:cs typeface="Times New Roman"/>
              </a:rPr>
              <a:t>vis </a:t>
            </a:r>
            <a:r>
              <a:rPr sz="2200" spc="-90" dirty="0">
                <a:latin typeface="Times New Roman"/>
                <a:cs typeface="Times New Roman"/>
              </a:rPr>
              <a:t>de </a:t>
            </a:r>
            <a:r>
              <a:rPr sz="2200" spc="-160" dirty="0">
                <a:latin typeface="Times New Roman"/>
                <a:cs typeface="Times New Roman"/>
              </a:rPr>
              <a:t>la 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-80" dirty="0">
                <a:latin typeface="Times New Roman"/>
                <a:cs typeface="Times New Roman"/>
              </a:rPr>
              <a:t>prés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-75" dirty="0">
                <a:latin typeface="Times New Roman"/>
                <a:cs typeface="Times New Roman"/>
              </a:rPr>
              <a:t>nt</a:t>
            </a:r>
            <a:r>
              <a:rPr sz="2200" spc="-100" dirty="0">
                <a:latin typeface="Times New Roman"/>
                <a:cs typeface="Times New Roman"/>
              </a:rPr>
              <a:t>a</a:t>
            </a:r>
            <a:r>
              <a:rPr sz="2200" spc="-65" dirty="0">
                <a:latin typeface="Times New Roman"/>
                <a:cs typeface="Times New Roman"/>
              </a:rPr>
              <a:t>tion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d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-170" dirty="0">
                <a:latin typeface="Times New Roman"/>
                <a:cs typeface="Times New Roman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do</a:t>
            </a:r>
            <a:r>
              <a:rPr sz="2200" spc="-100" dirty="0">
                <a:latin typeface="Times New Roman"/>
                <a:cs typeface="Times New Roman"/>
              </a:rPr>
              <a:t>n</a:t>
            </a:r>
            <a:r>
              <a:rPr sz="2200" spc="-90" dirty="0">
                <a:latin typeface="Times New Roman"/>
                <a:cs typeface="Times New Roman"/>
              </a:rPr>
              <a:t>n</a:t>
            </a:r>
            <a:r>
              <a:rPr sz="2200" spc="-95" dirty="0">
                <a:latin typeface="Times New Roman"/>
                <a:cs typeface="Times New Roman"/>
              </a:rPr>
              <a:t>ée</a:t>
            </a:r>
            <a:r>
              <a:rPr sz="2200" spc="-215" dirty="0">
                <a:latin typeface="Times New Roman"/>
                <a:cs typeface="Times New Roman"/>
              </a:rPr>
              <a:t>s</a:t>
            </a:r>
            <a:r>
              <a:rPr sz="2200" spc="9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835660" lvl="1" indent="-229235">
              <a:lnSpc>
                <a:spcPct val="100000"/>
              </a:lnSpc>
              <a:spcBef>
                <a:spcPts val="1470"/>
              </a:spcBef>
              <a:buClr>
                <a:schemeClr val="accent2"/>
              </a:buClr>
              <a:buSzPct val="84090"/>
              <a:buFont typeface="Wingdings"/>
              <a:buChar char=""/>
              <a:tabLst>
                <a:tab pos="836294" algn="l"/>
              </a:tabLst>
            </a:pPr>
            <a:r>
              <a:rPr sz="2200" spc="-80" dirty="0">
                <a:latin typeface="Times New Roman"/>
                <a:cs typeface="Times New Roman"/>
              </a:rPr>
              <a:t>Fournir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une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base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solide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pour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traiter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les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problèmes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de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cohérence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et</a:t>
            </a:r>
            <a:endParaRPr sz="2200" dirty="0">
              <a:latin typeface="Times New Roman"/>
              <a:cs typeface="Times New Roman"/>
            </a:endParaRPr>
          </a:p>
          <a:p>
            <a:pPr marL="835660">
              <a:lnSpc>
                <a:spcPct val="100000"/>
              </a:lnSpc>
              <a:spcBef>
                <a:spcPts val="260"/>
              </a:spcBef>
            </a:pPr>
            <a:r>
              <a:rPr sz="2200" spc="-95" dirty="0">
                <a:latin typeface="Times New Roman"/>
                <a:cs typeface="Times New Roman"/>
              </a:rPr>
              <a:t>d</a:t>
            </a:r>
            <a:r>
              <a:rPr sz="2200" spc="-80" dirty="0">
                <a:latin typeface="Times New Roman"/>
                <a:cs typeface="Times New Roman"/>
              </a:rPr>
              <a:t>e 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-90" dirty="0">
                <a:latin typeface="Times New Roman"/>
                <a:cs typeface="Times New Roman"/>
              </a:rPr>
              <a:t>do</a:t>
            </a:r>
            <a:r>
              <a:rPr sz="2200" spc="-100" dirty="0">
                <a:latin typeface="Times New Roman"/>
                <a:cs typeface="Times New Roman"/>
              </a:rPr>
              <a:t>n</a:t>
            </a:r>
            <a:r>
              <a:rPr sz="2200" spc="-130" dirty="0">
                <a:latin typeface="Times New Roman"/>
                <a:cs typeface="Times New Roman"/>
              </a:rPr>
              <a:t>da</a:t>
            </a:r>
            <a:r>
              <a:rPr sz="2200" spc="-114" dirty="0">
                <a:latin typeface="Times New Roman"/>
                <a:cs typeface="Times New Roman"/>
              </a:rPr>
              <a:t>n</a:t>
            </a:r>
            <a:r>
              <a:rPr sz="2200" spc="-120" dirty="0">
                <a:latin typeface="Times New Roman"/>
                <a:cs typeface="Times New Roman"/>
              </a:rPr>
              <a:t>c</a:t>
            </a:r>
            <a:r>
              <a:rPr sz="2200" spc="-85" dirty="0">
                <a:latin typeface="Times New Roman"/>
                <a:cs typeface="Times New Roman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d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-170" dirty="0">
                <a:latin typeface="Times New Roman"/>
                <a:cs typeface="Times New Roman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do</a:t>
            </a:r>
            <a:r>
              <a:rPr sz="2200" spc="-100" dirty="0">
                <a:latin typeface="Times New Roman"/>
                <a:cs typeface="Times New Roman"/>
              </a:rPr>
              <a:t>n</a:t>
            </a:r>
            <a:r>
              <a:rPr sz="2200" spc="-90" dirty="0">
                <a:latin typeface="Times New Roman"/>
                <a:cs typeface="Times New Roman"/>
              </a:rPr>
              <a:t>n</a:t>
            </a:r>
            <a:r>
              <a:rPr sz="2200" spc="-95" dirty="0">
                <a:latin typeface="Times New Roman"/>
                <a:cs typeface="Times New Roman"/>
              </a:rPr>
              <a:t>ée</a:t>
            </a:r>
            <a:r>
              <a:rPr sz="2200" spc="-215" dirty="0">
                <a:latin typeface="Times New Roman"/>
                <a:cs typeface="Times New Roman"/>
              </a:rPr>
              <a:t>s</a:t>
            </a:r>
            <a:r>
              <a:rPr sz="2200" spc="9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835660" lvl="1" indent="-229235">
              <a:lnSpc>
                <a:spcPct val="100000"/>
              </a:lnSpc>
              <a:spcBef>
                <a:spcPts val="1470"/>
              </a:spcBef>
              <a:buClr>
                <a:schemeClr val="accent2"/>
              </a:buClr>
              <a:buSzPct val="84090"/>
              <a:buFont typeface="Wingdings"/>
              <a:buChar char=""/>
              <a:tabLst>
                <a:tab pos="836294" algn="l"/>
                <a:tab pos="2042795" algn="l"/>
                <a:tab pos="2396490" algn="l"/>
                <a:tab pos="4119245" algn="l"/>
                <a:tab pos="4533900" algn="l"/>
                <a:tab pos="5454650" algn="l"/>
                <a:tab pos="5869305" algn="l"/>
                <a:tab pos="7360284" algn="l"/>
              </a:tabLst>
            </a:pPr>
            <a:r>
              <a:rPr sz="2200" spc="-215" dirty="0">
                <a:latin typeface="Times New Roman"/>
                <a:cs typeface="Times New Roman"/>
              </a:rPr>
              <a:t>P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100" dirty="0">
                <a:latin typeface="Times New Roman"/>
                <a:cs typeface="Times New Roman"/>
              </a:rPr>
              <a:t>r</a:t>
            </a:r>
            <a:r>
              <a:rPr sz="2200" spc="-135" dirty="0">
                <a:latin typeface="Times New Roman"/>
                <a:cs typeface="Times New Roman"/>
              </a:rPr>
              <a:t>m</a:t>
            </a:r>
            <a:r>
              <a:rPr sz="2200" spc="-90" dirty="0">
                <a:latin typeface="Times New Roman"/>
                <a:cs typeface="Times New Roman"/>
              </a:rPr>
              <a:t>e</a:t>
            </a:r>
            <a:r>
              <a:rPr sz="2200" spc="25" dirty="0">
                <a:latin typeface="Times New Roman"/>
                <a:cs typeface="Times New Roman"/>
              </a:rPr>
              <a:t>ttr</a:t>
            </a:r>
            <a:r>
              <a:rPr sz="2200" spc="-8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70" dirty="0">
                <a:latin typeface="Times New Roman"/>
                <a:cs typeface="Times New Roman"/>
              </a:rPr>
              <a:t>l</a:t>
            </a:r>
            <a:r>
              <a:rPr sz="2200" spc="-10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90" dirty="0">
                <a:latin typeface="Times New Roman"/>
                <a:cs typeface="Times New Roman"/>
              </a:rPr>
              <a:t>d</a:t>
            </a:r>
            <a:r>
              <a:rPr sz="2200" spc="-95" dirty="0">
                <a:latin typeface="Times New Roman"/>
                <a:cs typeface="Times New Roman"/>
              </a:rPr>
              <a:t>é</a:t>
            </a:r>
            <a:r>
              <a:rPr sz="2200" spc="-240" dirty="0">
                <a:latin typeface="Times New Roman"/>
                <a:cs typeface="Times New Roman"/>
              </a:rPr>
              <a:t>v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-85" dirty="0">
                <a:latin typeface="Times New Roman"/>
                <a:cs typeface="Times New Roman"/>
              </a:rPr>
              <a:t>lo</a:t>
            </a:r>
            <a:r>
              <a:rPr sz="2200" spc="-114" dirty="0">
                <a:latin typeface="Times New Roman"/>
                <a:cs typeface="Times New Roman"/>
              </a:rPr>
              <a:t>p</a:t>
            </a:r>
            <a:r>
              <a:rPr sz="2200" spc="-90" dirty="0">
                <a:latin typeface="Times New Roman"/>
                <a:cs typeface="Times New Roman"/>
              </a:rPr>
              <a:t>p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-135" dirty="0">
                <a:latin typeface="Times New Roman"/>
                <a:cs typeface="Times New Roman"/>
              </a:rPr>
              <a:t>m</a:t>
            </a:r>
            <a:r>
              <a:rPr sz="2200" spc="-90" dirty="0">
                <a:latin typeface="Times New Roman"/>
                <a:cs typeface="Times New Roman"/>
              </a:rPr>
              <a:t>e</a:t>
            </a:r>
            <a:r>
              <a:rPr sz="2200" spc="-30" dirty="0">
                <a:latin typeface="Times New Roman"/>
                <a:cs typeface="Times New Roman"/>
              </a:rPr>
              <a:t>nt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95" dirty="0">
                <a:latin typeface="Times New Roman"/>
                <a:cs typeface="Times New Roman"/>
              </a:rPr>
              <a:t>d</a:t>
            </a:r>
            <a:r>
              <a:rPr sz="2200" spc="-8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5" dirty="0">
                <a:latin typeface="Times New Roman"/>
                <a:cs typeface="Times New Roman"/>
              </a:rPr>
              <a:t>l</a:t>
            </a:r>
            <a:r>
              <a:rPr sz="2200" spc="-150" dirty="0">
                <a:latin typeface="Times New Roman"/>
                <a:cs typeface="Times New Roman"/>
              </a:rPr>
              <a:t>a</a:t>
            </a:r>
            <a:r>
              <a:rPr sz="2200" spc="-135" dirty="0">
                <a:latin typeface="Times New Roman"/>
                <a:cs typeface="Times New Roman"/>
              </a:rPr>
              <a:t>n</a:t>
            </a:r>
            <a:r>
              <a:rPr sz="2200" spc="-150" dirty="0">
                <a:latin typeface="Times New Roman"/>
                <a:cs typeface="Times New Roman"/>
              </a:rPr>
              <a:t>g</a:t>
            </a:r>
            <a:r>
              <a:rPr sz="2200" spc="-165" dirty="0">
                <a:latin typeface="Times New Roman"/>
                <a:cs typeface="Times New Roman"/>
              </a:rPr>
              <a:t>a</a:t>
            </a:r>
            <a:r>
              <a:rPr sz="2200" spc="-190" dirty="0">
                <a:latin typeface="Times New Roman"/>
                <a:cs typeface="Times New Roman"/>
              </a:rPr>
              <a:t>g</a:t>
            </a:r>
            <a:r>
              <a:rPr sz="2200" spc="-8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95" dirty="0">
                <a:latin typeface="Times New Roman"/>
                <a:cs typeface="Times New Roman"/>
              </a:rPr>
              <a:t>d</a:t>
            </a:r>
            <a:r>
              <a:rPr sz="2200" spc="-8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20" dirty="0">
                <a:latin typeface="Times New Roman"/>
                <a:cs typeface="Times New Roman"/>
              </a:rPr>
              <a:t>manipu</a:t>
            </a:r>
            <a:r>
              <a:rPr sz="2200" spc="-100" dirty="0">
                <a:latin typeface="Times New Roman"/>
                <a:cs typeface="Times New Roman"/>
              </a:rPr>
              <a:t>l</a:t>
            </a:r>
            <a:r>
              <a:rPr sz="2200" spc="-185" dirty="0">
                <a:latin typeface="Times New Roman"/>
                <a:cs typeface="Times New Roman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ti</a:t>
            </a:r>
            <a:r>
              <a:rPr sz="2200" spc="-110" dirty="0">
                <a:latin typeface="Times New Roman"/>
                <a:cs typeface="Times New Roman"/>
              </a:rPr>
              <a:t>o</a:t>
            </a:r>
            <a:r>
              <a:rPr sz="2200" spc="-90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90" dirty="0">
                <a:latin typeface="Times New Roman"/>
                <a:cs typeface="Times New Roman"/>
              </a:rPr>
              <a:t>de</a:t>
            </a:r>
            <a:endParaRPr sz="2200" dirty="0">
              <a:latin typeface="Times New Roman"/>
              <a:cs typeface="Times New Roman"/>
            </a:endParaRPr>
          </a:p>
          <a:p>
            <a:pPr marL="835660">
              <a:lnSpc>
                <a:spcPct val="100000"/>
              </a:lnSpc>
              <a:spcBef>
                <a:spcPts val="265"/>
              </a:spcBef>
            </a:pPr>
            <a:r>
              <a:rPr sz="2200" spc="-105" dirty="0">
                <a:latin typeface="Times New Roman"/>
                <a:cs typeface="Times New Roman"/>
              </a:rPr>
              <a:t>données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non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procéduraux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basés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sur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des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théories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95" dirty="0" err="1">
                <a:latin typeface="Times New Roman"/>
                <a:cs typeface="Times New Roman"/>
              </a:rPr>
              <a:t>solides</a:t>
            </a:r>
            <a:r>
              <a:rPr sz="2200" spc="-95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608" y="684775"/>
            <a:ext cx="8292592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Limites de l’approche systèmes de fichier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358254"/>
            <a:ext cx="7403465" cy="405066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7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-10" dirty="0">
                <a:latin typeface="Times New Roman"/>
                <a:cs typeface="Times New Roman"/>
              </a:rPr>
              <a:t>Information</a:t>
            </a:r>
            <a:r>
              <a:rPr sz="2600" b="1" spc="-95" dirty="0">
                <a:latin typeface="Times New Roman"/>
                <a:cs typeface="Times New Roman"/>
              </a:rPr>
              <a:t> </a:t>
            </a:r>
            <a:r>
              <a:rPr sz="2600" b="1" spc="15" dirty="0">
                <a:latin typeface="Times New Roman"/>
                <a:cs typeface="Times New Roman"/>
              </a:rPr>
              <a:t>redondante</a:t>
            </a:r>
            <a:endParaRPr sz="2600" dirty="0">
              <a:latin typeface="Times New Roman"/>
              <a:cs typeface="Times New Roman"/>
            </a:endParaRPr>
          </a:p>
          <a:p>
            <a:pPr marL="307975">
              <a:lnSpc>
                <a:spcPct val="100000"/>
              </a:lnSpc>
              <a:spcBef>
                <a:spcPts val="600"/>
              </a:spcBef>
            </a:pPr>
            <a:r>
              <a:rPr sz="2600" spc="-200" dirty="0">
                <a:latin typeface="Times New Roman"/>
                <a:cs typeface="Times New Roman"/>
              </a:rPr>
              <a:t>Les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mê</a:t>
            </a:r>
            <a:r>
              <a:rPr sz="2600" spc="-160" dirty="0">
                <a:latin typeface="Times New Roman"/>
                <a:cs typeface="Times New Roman"/>
              </a:rPr>
              <a:t>m</a:t>
            </a:r>
            <a:r>
              <a:rPr sz="2600" spc="-155" dirty="0">
                <a:latin typeface="Times New Roman"/>
                <a:cs typeface="Times New Roman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étu</a:t>
            </a:r>
            <a:r>
              <a:rPr sz="2600" spc="-105" dirty="0">
                <a:latin typeface="Times New Roman"/>
                <a:cs typeface="Times New Roman"/>
              </a:rPr>
              <a:t>d</a:t>
            </a:r>
            <a:r>
              <a:rPr sz="2600" spc="-135" dirty="0">
                <a:latin typeface="Times New Roman"/>
                <a:cs typeface="Times New Roman"/>
              </a:rPr>
              <a:t>ia</a:t>
            </a:r>
            <a:r>
              <a:rPr sz="2600" spc="-204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204" dirty="0">
                <a:latin typeface="Times New Roman"/>
                <a:cs typeface="Times New Roman"/>
              </a:rPr>
              <a:t>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se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t</a:t>
            </a:r>
            <a:r>
              <a:rPr sz="2600" spc="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ou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65" dirty="0">
                <a:latin typeface="Times New Roman"/>
                <a:cs typeface="Times New Roman"/>
              </a:rPr>
              <a:t>ent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204" dirty="0">
                <a:latin typeface="Times New Roman"/>
                <a:cs typeface="Times New Roman"/>
              </a:rPr>
              <a:t>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ou</a:t>
            </a:r>
            <a:r>
              <a:rPr sz="2600" spc="-204" dirty="0">
                <a:latin typeface="Times New Roman"/>
                <a:cs typeface="Times New Roman"/>
              </a:rPr>
              <a:t>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le</a:t>
            </a:r>
            <a:r>
              <a:rPr sz="2600" spc="-145" dirty="0">
                <a:latin typeface="Times New Roman"/>
                <a:cs typeface="Times New Roman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f</a:t>
            </a:r>
            <a:r>
              <a:rPr sz="2600" spc="-110" dirty="0">
                <a:latin typeface="Times New Roman"/>
                <a:cs typeface="Times New Roman"/>
              </a:rPr>
              <a:t>i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-100" dirty="0">
                <a:latin typeface="Times New Roman"/>
                <a:cs typeface="Times New Roman"/>
              </a:rPr>
              <a:t>hie</a:t>
            </a:r>
            <a:r>
              <a:rPr sz="2600" spc="-40" dirty="0">
                <a:latin typeface="Times New Roman"/>
                <a:cs typeface="Times New Roman"/>
              </a:rPr>
              <a:t>r</a:t>
            </a:r>
            <a:r>
              <a:rPr sz="2600" spc="-204" dirty="0">
                <a:latin typeface="Times New Roman"/>
                <a:cs typeface="Times New Roman"/>
              </a:rPr>
              <a:t>s</a:t>
            </a:r>
            <a:endParaRPr sz="2600" dirty="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56870" algn="l"/>
                <a:tab pos="357505" algn="l"/>
              </a:tabLst>
            </a:pPr>
            <a:r>
              <a:rPr sz="2600" b="1" spc="-55" dirty="0">
                <a:latin typeface="Times New Roman"/>
                <a:cs typeface="Times New Roman"/>
              </a:rPr>
              <a:t>M</a:t>
            </a:r>
            <a:r>
              <a:rPr sz="2600" b="1" spc="-10" dirty="0">
                <a:latin typeface="Times New Roman"/>
                <a:cs typeface="Times New Roman"/>
              </a:rPr>
              <a:t>i</a:t>
            </a:r>
            <a:r>
              <a:rPr sz="2600" b="1" spc="-80" dirty="0">
                <a:latin typeface="Times New Roman"/>
                <a:cs typeface="Times New Roman"/>
              </a:rPr>
              <a:t>s</a:t>
            </a:r>
            <a:r>
              <a:rPr sz="2600" b="1" spc="60" dirty="0">
                <a:latin typeface="Times New Roman"/>
                <a:cs typeface="Times New Roman"/>
              </a:rPr>
              <a:t>e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spc="-114" dirty="0">
                <a:latin typeface="Times New Roman"/>
                <a:cs typeface="Times New Roman"/>
              </a:rPr>
              <a:t>à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-105" dirty="0">
                <a:latin typeface="Times New Roman"/>
                <a:cs typeface="Times New Roman"/>
              </a:rPr>
              <a:t>j</a:t>
            </a:r>
            <a:r>
              <a:rPr sz="2600" b="1" spc="110" dirty="0">
                <a:latin typeface="Times New Roman"/>
                <a:cs typeface="Times New Roman"/>
              </a:rPr>
              <a:t>o</a:t>
            </a:r>
            <a:r>
              <a:rPr sz="2600" b="1" spc="-45" dirty="0">
                <a:latin typeface="Times New Roman"/>
                <a:cs typeface="Times New Roman"/>
              </a:rPr>
              <a:t>ur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spc="35" dirty="0">
                <a:latin typeface="Times New Roman"/>
                <a:cs typeface="Times New Roman"/>
              </a:rPr>
              <a:t>pé</a:t>
            </a:r>
            <a:r>
              <a:rPr sz="2600" b="1" spc="45" dirty="0">
                <a:latin typeface="Times New Roman"/>
                <a:cs typeface="Times New Roman"/>
              </a:rPr>
              <a:t>n</a:t>
            </a:r>
            <a:r>
              <a:rPr sz="2600" b="1" spc="40" dirty="0">
                <a:latin typeface="Times New Roman"/>
                <a:cs typeface="Times New Roman"/>
              </a:rPr>
              <a:t>i</a:t>
            </a:r>
            <a:r>
              <a:rPr sz="2600" b="1" spc="-55" dirty="0">
                <a:latin typeface="Times New Roman"/>
                <a:cs typeface="Times New Roman"/>
              </a:rPr>
              <a:t>b</a:t>
            </a:r>
            <a:r>
              <a:rPr sz="2600" b="1" spc="40" dirty="0">
                <a:latin typeface="Times New Roman"/>
                <a:cs typeface="Times New Roman"/>
              </a:rPr>
              <a:t>l</a:t>
            </a:r>
            <a:r>
              <a:rPr sz="2600" b="1" spc="60" dirty="0">
                <a:latin typeface="Times New Roman"/>
                <a:cs typeface="Times New Roman"/>
              </a:rPr>
              <a:t>e</a:t>
            </a:r>
            <a:endParaRPr sz="2600" dirty="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605"/>
              </a:spcBef>
            </a:pPr>
            <a:r>
              <a:rPr sz="2600" spc="-210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x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75" dirty="0">
                <a:latin typeface="Times New Roman"/>
                <a:cs typeface="Times New Roman"/>
              </a:rPr>
              <a:t>h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55" dirty="0">
                <a:latin typeface="Times New Roman"/>
                <a:cs typeface="Times New Roman"/>
              </a:rPr>
              <a:t>gem</a:t>
            </a:r>
            <a:r>
              <a:rPr sz="2600" spc="-114" dirty="0">
                <a:latin typeface="Times New Roman"/>
                <a:cs typeface="Times New Roman"/>
              </a:rPr>
              <a:t>e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’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75" dirty="0">
                <a:latin typeface="Times New Roman"/>
                <a:cs typeface="Times New Roman"/>
              </a:rPr>
              <a:t>es</a:t>
            </a:r>
            <a:r>
              <a:rPr sz="2600" spc="-155" dirty="0">
                <a:latin typeface="Times New Roman"/>
                <a:cs typeface="Times New Roman"/>
              </a:rPr>
              <a:t>s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(</a:t>
            </a:r>
            <a:r>
              <a:rPr sz="2600" spc="-80" dirty="0">
                <a:latin typeface="Times New Roman"/>
                <a:cs typeface="Times New Roman"/>
              </a:rPr>
              <a:t>i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Times New Roman"/>
                <a:cs typeface="Times New Roman"/>
              </a:rPr>
              <a:t>f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</a:t>
            </a:r>
            <a:r>
              <a:rPr sz="2600" spc="-175" dirty="0">
                <a:latin typeface="Times New Roman"/>
                <a:cs typeface="Times New Roman"/>
              </a:rPr>
              <a:t>h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00" dirty="0">
                <a:latin typeface="Times New Roman"/>
                <a:cs typeface="Times New Roman"/>
              </a:rPr>
              <a:t>ger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p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110" dirty="0">
                <a:latin typeface="Times New Roman"/>
                <a:cs typeface="Times New Roman"/>
              </a:rPr>
              <a:t>r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ou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55" dirty="0">
                <a:latin typeface="Times New Roman"/>
                <a:cs typeface="Times New Roman"/>
              </a:rPr>
              <a:t>)</a:t>
            </a:r>
            <a:endParaRPr sz="2600" dirty="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9700"/>
              </a:lnSpc>
              <a:spcBef>
                <a:spcPts val="29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56870" algn="l"/>
                <a:tab pos="357505" algn="l"/>
              </a:tabLst>
            </a:pPr>
            <a:r>
              <a:rPr dirty="0"/>
              <a:t>	</a:t>
            </a:r>
            <a:r>
              <a:rPr sz="2600" b="1" spc="20" dirty="0">
                <a:latin typeface="Times New Roman"/>
                <a:cs typeface="Times New Roman"/>
              </a:rPr>
              <a:t>Dépendance </a:t>
            </a:r>
            <a:r>
              <a:rPr sz="2600" b="1" spc="10" dirty="0">
                <a:latin typeface="Times New Roman"/>
                <a:cs typeface="Times New Roman"/>
              </a:rPr>
              <a:t>entre les </a:t>
            </a:r>
            <a:r>
              <a:rPr sz="2600" b="1" spc="30" dirty="0">
                <a:latin typeface="Times New Roman"/>
                <a:cs typeface="Times New Roman"/>
              </a:rPr>
              <a:t>données </a:t>
            </a:r>
            <a:r>
              <a:rPr sz="2600" b="1" spc="40" dirty="0">
                <a:latin typeface="Times New Roman"/>
                <a:cs typeface="Times New Roman"/>
              </a:rPr>
              <a:t>et </a:t>
            </a:r>
            <a:r>
              <a:rPr sz="2600" b="1" spc="10" dirty="0">
                <a:latin typeface="Times New Roman"/>
                <a:cs typeface="Times New Roman"/>
              </a:rPr>
              <a:t>les </a:t>
            </a:r>
            <a:r>
              <a:rPr sz="2600" b="1" spc="-30" dirty="0">
                <a:latin typeface="Times New Roman"/>
                <a:cs typeface="Times New Roman"/>
              </a:rPr>
              <a:t>programmes </a:t>
            </a:r>
            <a:r>
              <a:rPr sz="2600" b="1" spc="-2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Toute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modification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la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structure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d’enregistrements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(ajout 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’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c</a:t>
            </a:r>
            <a:r>
              <a:rPr sz="2600" spc="-175" dirty="0">
                <a:latin typeface="Times New Roman"/>
                <a:cs typeface="Times New Roman"/>
              </a:rPr>
              <a:t>h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70" dirty="0">
                <a:latin typeface="Times New Roman"/>
                <a:cs typeface="Times New Roman"/>
              </a:rPr>
              <a:t>m</a:t>
            </a:r>
            <a:r>
              <a:rPr sz="2600" spc="-105" dirty="0">
                <a:latin typeface="Times New Roman"/>
                <a:cs typeface="Times New Roman"/>
              </a:rPr>
              <a:t>p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m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io</a:t>
            </a:r>
            <a:r>
              <a:rPr sz="2600" spc="-160" dirty="0">
                <a:latin typeface="Times New Roman"/>
                <a:cs typeface="Times New Roman"/>
              </a:rPr>
              <a:t>n</a:t>
            </a:r>
            <a:r>
              <a:rPr sz="2600" spc="-75" dirty="0">
                <a:latin typeface="Times New Roman"/>
                <a:cs typeface="Times New Roman"/>
              </a:rPr>
              <a:t>_</a:t>
            </a:r>
            <a:r>
              <a:rPr sz="2600" spc="-90" dirty="0">
                <a:latin typeface="Times New Roman"/>
                <a:cs typeface="Times New Roman"/>
              </a:rPr>
              <a:t>b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60" dirty="0">
                <a:latin typeface="Times New Roman"/>
                <a:cs typeface="Times New Roman"/>
              </a:rPr>
              <a:t>c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fi</a:t>
            </a:r>
            <a:r>
              <a:rPr sz="2600" spc="-150" dirty="0">
                <a:latin typeface="Times New Roman"/>
                <a:cs typeface="Times New Roman"/>
              </a:rPr>
              <a:t>c</a:t>
            </a:r>
            <a:r>
              <a:rPr sz="2600" spc="-175" dirty="0">
                <a:latin typeface="Times New Roman"/>
                <a:cs typeface="Times New Roman"/>
              </a:rPr>
              <a:t>h</a:t>
            </a:r>
            <a:r>
              <a:rPr sz="2600" spc="-90" dirty="0">
                <a:latin typeface="Times New Roman"/>
                <a:cs typeface="Times New Roman"/>
              </a:rPr>
              <a:t>i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s</a:t>
            </a:r>
            <a:r>
              <a:rPr sz="2600" spc="-180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25" dirty="0">
                <a:latin typeface="Times New Roman"/>
                <a:cs typeface="Times New Roman"/>
              </a:rPr>
              <a:t>l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6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é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p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endParaRPr sz="2600" dirty="0">
              <a:latin typeface="Times New Roman"/>
              <a:cs typeface="Times New Roman"/>
            </a:endParaRPr>
          </a:p>
          <a:p>
            <a:pPr marL="286385" marR="1050925">
              <a:lnSpc>
                <a:spcPts val="3050"/>
              </a:lnSpc>
              <a:spcBef>
                <a:spcPts val="229"/>
              </a:spcBef>
              <a:tabLst>
                <a:tab pos="5972810" algn="l"/>
              </a:tabLst>
            </a:pP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70" dirty="0">
                <a:latin typeface="Times New Roman"/>
                <a:cs typeface="Times New Roman"/>
              </a:rPr>
              <a:t>x</a:t>
            </a:r>
            <a:r>
              <a:rPr sz="2600" spc="-95" dirty="0">
                <a:latin typeface="Times New Roman"/>
                <a:cs typeface="Times New Roman"/>
              </a:rPr>
              <a:t>e</a:t>
            </a:r>
            <a:r>
              <a:rPr sz="2600" spc="-160" dirty="0">
                <a:latin typeface="Times New Roman"/>
                <a:cs typeface="Times New Roman"/>
              </a:rPr>
              <a:t>m</a:t>
            </a:r>
            <a:r>
              <a:rPr sz="2600" spc="-130" dirty="0">
                <a:latin typeface="Times New Roman"/>
                <a:cs typeface="Times New Roman"/>
              </a:rPr>
              <a:t>p</a:t>
            </a:r>
            <a:r>
              <a:rPr sz="2600" spc="-95" dirty="0">
                <a:latin typeface="Times New Roman"/>
                <a:cs typeface="Times New Roman"/>
              </a:rPr>
              <a:t>le</a:t>
            </a:r>
            <a:r>
              <a:rPr sz="2600" spc="-75" dirty="0">
                <a:latin typeface="Times New Roman"/>
                <a:cs typeface="Times New Roman"/>
              </a:rPr>
              <a:t>)</a:t>
            </a:r>
            <a:r>
              <a:rPr sz="2600" spc="-5" dirty="0">
                <a:latin typeface="Wingdings"/>
                <a:cs typeface="Wingdings"/>
              </a:rPr>
              <a:t></a:t>
            </a:r>
            <a:r>
              <a:rPr sz="2600" spc="-90" dirty="0">
                <a:latin typeface="Times New Roman"/>
                <a:cs typeface="Times New Roman"/>
              </a:rPr>
              <a:t>réé</a:t>
            </a:r>
            <a:r>
              <a:rPr sz="2600" spc="-85" dirty="0">
                <a:latin typeface="Times New Roman"/>
                <a:cs typeface="Times New Roman"/>
              </a:rPr>
              <a:t>c</a:t>
            </a:r>
            <a:r>
              <a:rPr sz="2600" spc="6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130" dirty="0">
                <a:latin typeface="Times New Roman"/>
                <a:cs typeface="Times New Roman"/>
              </a:rPr>
              <a:t>ou</a:t>
            </a:r>
            <a:r>
              <a:rPr sz="2600" spc="-204" dirty="0">
                <a:latin typeface="Times New Roman"/>
                <a:cs typeface="Times New Roman"/>
              </a:rPr>
              <a:t>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le</a:t>
            </a:r>
            <a:r>
              <a:rPr sz="2600" spc="-145" dirty="0">
                <a:latin typeface="Times New Roman"/>
                <a:cs typeface="Times New Roman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p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80" dirty="0">
                <a:latin typeface="Times New Roman"/>
                <a:cs typeface="Times New Roman"/>
              </a:rPr>
              <a:t>g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a</a:t>
            </a:r>
            <a:r>
              <a:rPr sz="2600" spc="-160" dirty="0">
                <a:latin typeface="Times New Roman"/>
                <a:cs typeface="Times New Roman"/>
              </a:rPr>
              <a:t>mm</a:t>
            </a:r>
            <a:r>
              <a:rPr sz="2600" spc="-155" dirty="0">
                <a:latin typeface="Times New Roman"/>
                <a:cs typeface="Times New Roman"/>
              </a:rPr>
              <a:t>es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50" dirty="0">
                <a:latin typeface="Times New Roman"/>
                <a:cs typeface="Times New Roman"/>
              </a:rPr>
              <a:t>q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i  </a:t>
            </a:r>
            <a:r>
              <a:rPr sz="2600" spc="-175" dirty="0">
                <a:latin typeface="Times New Roman"/>
                <a:cs typeface="Times New Roman"/>
              </a:rPr>
              <a:t>ma</a:t>
            </a:r>
            <a:r>
              <a:rPr sz="2600" spc="-16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ip</a:t>
            </a:r>
            <a:r>
              <a:rPr sz="2600" spc="-160" dirty="0">
                <a:latin typeface="Times New Roman"/>
                <a:cs typeface="Times New Roman"/>
              </a:rPr>
              <a:t>u</a:t>
            </a:r>
            <a:r>
              <a:rPr sz="2600" spc="-100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fi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75" dirty="0">
                <a:latin typeface="Times New Roman"/>
                <a:cs typeface="Times New Roman"/>
              </a:rPr>
              <a:t>h</a:t>
            </a:r>
            <a:r>
              <a:rPr sz="2600" spc="-90" dirty="0">
                <a:latin typeface="Times New Roman"/>
                <a:cs typeface="Times New Roman"/>
              </a:rPr>
              <a:t>i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220" dirty="0">
                <a:latin typeface="Times New Roman"/>
                <a:cs typeface="Times New Roman"/>
              </a:rPr>
              <a:t>r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8924"/>
            <a:ext cx="62528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0" spc="-1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Concepts</a:t>
            </a:r>
            <a:r>
              <a:rPr sz="4000" b="0" spc="-12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4000" b="0" spc="-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de </a:t>
            </a:r>
            <a:r>
              <a:rPr sz="4000" b="0" spc="-1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base</a:t>
            </a:r>
            <a:r>
              <a:rPr sz="4000" b="0" spc="-30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4000" b="0" spc="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du</a:t>
            </a:r>
            <a:r>
              <a:rPr sz="4000" b="0" spc="-4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 </a:t>
            </a:r>
            <a:r>
              <a:rPr sz="4000" b="0" spc="-55" dirty="0">
                <a:solidFill>
                  <a:srgbClr val="696363"/>
                </a:solidFill>
                <a:latin typeface="Franklin Gothic Medium"/>
                <a:cs typeface="Franklin Gothic Medium"/>
              </a:rPr>
              <a:t>modèle</a:t>
            </a:r>
            <a:endParaRPr sz="4000" dirty="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447800"/>
            <a:ext cx="7772400" cy="2053589"/>
          </a:xfrm>
          <a:prstGeom prst="rect">
            <a:avLst/>
          </a:prstGeom>
          <a:solidFill>
            <a:srgbClr val="EBDFDB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 algn="just">
              <a:lnSpc>
                <a:spcPts val="3120"/>
              </a:lnSpc>
            </a:pPr>
            <a:r>
              <a:rPr sz="2200" b="1" spc="-35" dirty="0">
                <a:solidFill>
                  <a:srgbClr val="D24717"/>
                </a:solidFill>
                <a:latin typeface="Times New Roman"/>
                <a:cs typeface="Times New Roman"/>
              </a:rPr>
              <a:t>1.</a:t>
            </a:r>
            <a:r>
              <a:rPr sz="2200" b="1" spc="1350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Domaine:</a:t>
            </a:r>
            <a:endParaRPr sz="2600">
              <a:latin typeface="Times New Roman"/>
              <a:cs typeface="Times New Roman"/>
            </a:endParaRPr>
          </a:p>
          <a:p>
            <a:pPr marL="607060" marR="80645" algn="just">
              <a:lnSpc>
                <a:spcPct val="100000"/>
              </a:lnSpc>
              <a:spcBef>
                <a:spcPts val="600"/>
              </a:spcBef>
            </a:pPr>
            <a:r>
              <a:rPr sz="2600" spc="-135" dirty="0">
                <a:latin typeface="Times New Roman"/>
                <a:cs typeface="Times New Roman"/>
              </a:rPr>
              <a:t>Un domaine </a:t>
            </a:r>
            <a:r>
              <a:rPr sz="2600" spc="-90" dirty="0">
                <a:latin typeface="Times New Roman"/>
                <a:cs typeface="Times New Roman"/>
              </a:rPr>
              <a:t>est </a:t>
            </a:r>
            <a:r>
              <a:rPr sz="2600" spc="-110" dirty="0">
                <a:latin typeface="Times New Roman"/>
                <a:cs typeface="Times New Roman"/>
              </a:rPr>
              <a:t>un </a:t>
            </a:r>
            <a:r>
              <a:rPr sz="2600" spc="-135" dirty="0">
                <a:latin typeface="Times New Roman"/>
                <a:cs typeface="Times New Roman"/>
              </a:rPr>
              <a:t>ensemble </a:t>
            </a:r>
            <a:r>
              <a:rPr sz="2600" spc="-120" dirty="0">
                <a:latin typeface="Times New Roman"/>
                <a:cs typeface="Times New Roman"/>
              </a:rPr>
              <a:t>de </a:t>
            </a:r>
            <a:r>
              <a:rPr sz="2600" spc="-135" dirty="0">
                <a:latin typeface="Times New Roman"/>
                <a:cs typeface="Times New Roman"/>
              </a:rPr>
              <a:t>valeurs </a:t>
            </a:r>
            <a:r>
              <a:rPr sz="2600" spc="-105" dirty="0">
                <a:latin typeface="Times New Roman"/>
                <a:cs typeface="Times New Roman"/>
              </a:rPr>
              <a:t>caractérisé </a:t>
            </a:r>
            <a:r>
              <a:rPr sz="2600" spc="-100" dirty="0">
                <a:latin typeface="Times New Roman"/>
                <a:cs typeface="Times New Roman"/>
              </a:rPr>
              <a:t>par </a:t>
            </a:r>
            <a:r>
              <a:rPr sz="2600" spc="-105" dirty="0">
                <a:latin typeface="Times New Roman"/>
                <a:cs typeface="Times New Roman"/>
              </a:rPr>
              <a:t>un 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nom. </a:t>
            </a:r>
            <a:r>
              <a:rPr sz="2600" spc="-105" dirty="0">
                <a:latin typeface="Times New Roman"/>
                <a:cs typeface="Times New Roman"/>
              </a:rPr>
              <a:t>C’est </a:t>
            </a:r>
            <a:r>
              <a:rPr sz="2600" spc="-120" dirty="0">
                <a:latin typeface="Times New Roman"/>
                <a:cs typeface="Times New Roman"/>
              </a:rPr>
              <a:t>un </a:t>
            </a:r>
            <a:r>
              <a:rPr sz="2600" spc="-135" dirty="0">
                <a:latin typeface="Times New Roman"/>
                <a:cs typeface="Times New Roman"/>
              </a:rPr>
              <a:t>ensemble nommé </a:t>
            </a:r>
            <a:r>
              <a:rPr sz="2600" spc="-160" dirty="0">
                <a:latin typeface="Times New Roman"/>
                <a:cs typeface="Times New Roman"/>
              </a:rPr>
              <a:t>dans </a:t>
            </a:r>
            <a:r>
              <a:rPr sz="2600" spc="-114" dirty="0">
                <a:latin typeface="Times New Roman"/>
                <a:cs typeface="Times New Roman"/>
              </a:rPr>
              <a:t>lequel </a:t>
            </a:r>
            <a:r>
              <a:rPr sz="2600" spc="-140" dirty="0">
                <a:latin typeface="Times New Roman"/>
                <a:cs typeface="Times New Roman"/>
              </a:rPr>
              <a:t>les </a:t>
            </a:r>
            <a:r>
              <a:rPr sz="2600" spc="-130" dirty="0">
                <a:latin typeface="Times New Roman"/>
                <a:cs typeface="Times New Roman"/>
              </a:rPr>
              <a:t>données 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p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p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u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u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2680" y="3781170"/>
            <a:ext cx="535305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Times New Roman"/>
                <a:cs typeface="Times New Roman"/>
              </a:rPr>
              <a:t>Exemple</a:t>
            </a:r>
            <a:r>
              <a:rPr sz="2400" spc="-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125" dirty="0">
                <a:latin typeface="Times New Roman"/>
                <a:cs typeface="Times New Roman"/>
              </a:rPr>
              <a:t>Domaine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(couleurs)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{Bleu,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Rouge,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130" dirty="0">
                <a:latin typeface="Times New Roman"/>
                <a:cs typeface="Times New Roman"/>
              </a:rPr>
              <a:t>Blanc,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...}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40" dirty="0">
                <a:latin typeface="Times New Roman"/>
                <a:cs typeface="Times New Roman"/>
              </a:rPr>
              <a:t>D</a:t>
            </a:r>
            <a:r>
              <a:rPr sz="2400" spc="-90" dirty="0">
                <a:latin typeface="Times New Roman"/>
                <a:cs typeface="Times New Roman"/>
              </a:rPr>
              <a:t>o</a:t>
            </a:r>
            <a:r>
              <a:rPr sz="2400" spc="-215" dirty="0">
                <a:latin typeface="Times New Roman"/>
                <a:cs typeface="Times New Roman"/>
              </a:rPr>
              <a:t>m</a:t>
            </a:r>
            <a:r>
              <a:rPr sz="2400" spc="-114" dirty="0">
                <a:latin typeface="Times New Roman"/>
                <a:cs typeface="Times New Roman"/>
              </a:rPr>
              <a:t>a</a:t>
            </a:r>
            <a:r>
              <a:rPr sz="2400" spc="-105" dirty="0">
                <a:latin typeface="Times New Roman"/>
                <a:cs typeface="Times New Roman"/>
              </a:rPr>
              <a:t>ine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(</a:t>
            </a:r>
            <a:r>
              <a:rPr sz="2400" spc="-100" dirty="0">
                <a:latin typeface="Times New Roman"/>
                <a:cs typeface="Times New Roman"/>
              </a:rPr>
              <a:t>no</a:t>
            </a:r>
            <a:r>
              <a:rPr sz="2400" spc="-220" dirty="0">
                <a:latin typeface="Times New Roman"/>
                <a:cs typeface="Times New Roman"/>
              </a:rPr>
              <a:t>m</a:t>
            </a:r>
            <a:r>
              <a:rPr sz="2400" spc="-120" dirty="0">
                <a:latin typeface="Times New Roman"/>
                <a:cs typeface="Times New Roman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)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245" dirty="0">
                <a:latin typeface="Times New Roman"/>
                <a:cs typeface="Times New Roman"/>
              </a:rPr>
              <a:t>=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{</a:t>
            </a:r>
            <a:r>
              <a:rPr sz="2400" spc="-325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li</a:t>
            </a:r>
            <a:r>
              <a:rPr sz="2400" spc="-35" dirty="0">
                <a:latin typeface="Times New Roman"/>
                <a:cs typeface="Times New Roman"/>
              </a:rPr>
              <a:t>,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290" dirty="0">
                <a:latin typeface="Times New Roman"/>
                <a:cs typeface="Times New Roman"/>
              </a:rPr>
              <a:t>S</a:t>
            </a:r>
            <a:r>
              <a:rPr sz="2400" spc="-225" dirty="0">
                <a:latin typeface="Times New Roman"/>
                <a:cs typeface="Times New Roman"/>
              </a:rPr>
              <a:t>a</a:t>
            </a:r>
            <a:r>
              <a:rPr sz="2400" spc="-114" dirty="0">
                <a:latin typeface="Times New Roman"/>
                <a:cs typeface="Times New Roman"/>
              </a:rPr>
              <a:t>l</a:t>
            </a:r>
            <a:r>
              <a:rPr sz="2400" spc="-17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h</a:t>
            </a:r>
            <a:r>
              <a:rPr sz="2400" spc="5" dirty="0">
                <a:latin typeface="Times New Roman"/>
                <a:cs typeface="Times New Roman"/>
              </a:rPr>
              <a:t>,</a:t>
            </a:r>
            <a:r>
              <a:rPr sz="2400" spc="-635" dirty="0">
                <a:latin typeface="Times New Roman"/>
                <a:cs typeface="Times New Roman"/>
              </a:rPr>
              <a:t>Y</a:t>
            </a:r>
            <a:r>
              <a:rPr sz="2400" spc="-185" dirty="0">
                <a:latin typeface="Times New Roman"/>
                <a:cs typeface="Times New Roman"/>
              </a:rPr>
              <a:t>a</a:t>
            </a:r>
            <a:r>
              <a:rPr sz="2400" spc="-195" dirty="0">
                <a:latin typeface="Times New Roman"/>
                <a:cs typeface="Times New Roman"/>
              </a:rPr>
              <a:t>s</a:t>
            </a:r>
            <a:r>
              <a:rPr sz="2400" spc="-125" dirty="0">
                <a:latin typeface="Times New Roman"/>
                <a:cs typeface="Times New Roman"/>
              </a:rPr>
              <a:t>min</a:t>
            </a:r>
            <a:r>
              <a:rPr sz="2400" spc="-130" dirty="0">
                <a:latin typeface="Times New Roman"/>
                <a:cs typeface="Times New Roman"/>
              </a:rPr>
              <a:t>e</a:t>
            </a:r>
            <a:r>
              <a:rPr sz="2400" spc="65" dirty="0">
                <a:latin typeface="Times New Roman"/>
                <a:cs typeface="Times New Roman"/>
              </a:rPr>
              <a:t>...}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7582" y="980694"/>
            <a:ext cx="7772400" cy="1656714"/>
          </a:xfrm>
          <a:custGeom>
            <a:avLst/>
            <a:gdLst/>
            <a:ahLst/>
            <a:cxnLst/>
            <a:rect l="l" t="t" r="r" b="b"/>
            <a:pathLst>
              <a:path w="7772400" h="1656714">
                <a:moveTo>
                  <a:pt x="7772400" y="0"/>
                </a:moveTo>
                <a:lnTo>
                  <a:pt x="0" y="0"/>
                </a:lnTo>
                <a:lnTo>
                  <a:pt x="0" y="1656206"/>
                </a:lnTo>
                <a:lnTo>
                  <a:pt x="7772400" y="1656206"/>
                </a:lnTo>
                <a:lnTo>
                  <a:pt x="7772400" y="0"/>
                </a:lnTo>
                <a:close/>
              </a:path>
            </a:pathLst>
          </a:custGeom>
          <a:solidFill>
            <a:srgbClr val="EBD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6576" y="860520"/>
            <a:ext cx="7613015" cy="145859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  <a:tabLst>
                <a:tab pos="527685" algn="l"/>
              </a:tabLst>
            </a:pPr>
            <a:r>
              <a:rPr sz="2550" spc="-40" dirty="0">
                <a:solidFill>
                  <a:srgbClr val="D24717"/>
                </a:solidFill>
                <a:latin typeface="Times New Roman"/>
                <a:cs typeface="Times New Roman"/>
              </a:rPr>
              <a:t>2.	</a:t>
            </a:r>
            <a:r>
              <a:rPr sz="3000" spc="-5" dirty="0">
                <a:solidFill>
                  <a:srgbClr val="D24717"/>
                </a:solidFill>
                <a:latin typeface="Times New Roman"/>
                <a:cs typeface="Times New Roman"/>
              </a:rPr>
              <a:t>Relation</a:t>
            </a:r>
            <a:r>
              <a:rPr sz="2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2600" dirty="0">
              <a:latin typeface="Times New Roman"/>
              <a:cs typeface="Times New Roman"/>
            </a:endParaRPr>
          </a:p>
          <a:p>
            <a:pPr marL="527685" marR="5080" indent="-515620">
              <a:lnSpc>
                <a:spcPct val="100000"/>
              </a:lnSpc>
              <a:spcBef>
                <a:spcPts val="665"/>
              </a:spcBef>
            </a:pPr>
            <a:r>
              <a:rPr sz="26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Une</a:t>
            </a:r>
            <a:r>
              <a:rPr sz="26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95" dirty="0">
                <a:solidFill>
                  <a:srgbClr val="000000"/>
                </a:solidFill>
                <a:latin typeface="Times New Roman"/>
                <a:cs typeface="Times New Roman"/>
              </a:rPr>
              <a:t>relation</a:t>
            </a:r>
            <a:r>
              <a:rPr sz="26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9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6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90" dirty="0">
                <a:solidFill>
                  <a:srgbClr val="000000"/>
                </a:solidFill>
                <a:latin typeface="Times New Roman"/>
                <a:cs typeface="Times New Roman"/>
              </a:rPr>
              <a:t>est</a:t>
            </a:r>
            <a:r>
              <a:rPr sz="2600"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25" dirty="0">
                <a:solidFill>
                  <a:srgbClr val="000000"/>
                </a:solidFill>
                <a:latin typeface="Times New Roman"/>
                <a:cs typeface="Times New Roman"/>
              </a:rPr>
              <a:t>un</a:t>
            </a:r>
            <a:r>
              <a:rPr sz="26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35" dirty="0">
                <a:solidFill>
                  <a:srgbClr val="000000"/>
                </a:solidFill>
                <a:latin typeface="Times New Roman"/>
                <a:cs typeface="Times New Roman"/>
              </a:rPr>
              <a:t>sous-ensemble</a:t>
            </a:r>
            <a:r>
              <a:rPr sz="2600"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25" dirty="0">
                <a:solidFill>
                  <a:srgbClr val="000000"/>
                </a:solidFill>
                <a:latin typeface="Times New Roman"/>
                <a:cs typeface="Times New Roman"/>
              </a:rPr>
              <a:t>du</a:t>
            </a:r>
            <a:r>
              <a:rPr sz="26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produit</a:t>
            </a:r>
            <a:r>
              <a:rPr sz="2600"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95" dirty="0">
                <a:solidFill>
                  <a:srgbClr val="000000"/>
                </a:solidFill>
                <a:latin typeface="Times New Roman"/>
                <a:cs typeface="Times New Roman"/>
              </a:rPr>
              <a:t>cartésien</a:t>
            </a:r>
            <a:r>
              <a:rPr sz="26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95" dirty="0">
                <a:solidFill>
                  <a:srgbClr val="000000"/>
                </a:solidFill>
                <a:latin typeface="Times New Roman"/>
                <a:cs typeface="Times New Roman"/>
              </a:rPr>
              <a:t>d'une </a:t>
            </a:r>
            <a:r>
              <a:rPr sz="2600" b="0" spc="-6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2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600" b="0" spc="-114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60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600"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600"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600" b="0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35" dirty="0">
                <a:solidFill>
                  <a:srgbClr val="000000"/>
                </a:solidFill>
                <a:latin typeface="Times New Roman"/>
                <a:cs typeface="Times New Roman"/>
              </a:rPr>
              <a:t>finie</a:t>
            </a:r>
            <a:r>
              <a:rPr sz="2600"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600"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260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do</a:t>
            </a:r>
            <a:r>
              <a:rPr sz="2600" b="0" spc="-160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600" b="0" spc="-22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b="0" spc="-90" dirty="0">
                <a:solidFill>
                  <a:srgbClr val="000000"/>
                </a:solidFill>
                <a:latin typeface="Times New Roman"/>
                <a:cs typeface="Times New Roman"/>
              </a:rPr>
              <a:t>ines,</a:t>
            </a:r>
            <a:r>
              <a:rPr sz="260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600" b="0" spc="-22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b="0" spc="-8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600" b="0" spc="-12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600" b="0" spc="3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600"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é</a:t>
            </a:r>
            <a:r>
              <a:rPr sz="2600" b="0" spc="1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600" b="0" spc="-14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600" b="0" spc="-190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600"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é</a:t>
            </a:r>
            <a:r>
              <a:rPr sz="2600" b="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600" b="0" spc="-22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b="0" spc="2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600" b="0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2600" b="0" spc="-114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25" dirty="0">
                <a:solidFill>
                  <a:srgbClr val="000000"/>
                </a:solidFill>
                <a:latin typeface="Times New Roman"/>
                <a:cs typeface="Times New Roman"/>
              </a:rPr>
              <a:t>no</a:t>
            </a:r>
            <a:r>
              <a:rPr sz="2600" b="0" spc="-165" dirty="0">
                <a:solidFill>
                  <a:srgbClr val="000000"/>
                </a:solidFill>
                <a:latin typeface="Times New Roman"/>
                <a:cs typeface="Times New Roman"/>
              </a:rPr>
              <a:t>m</a:t>
            </a:r>
            <a:r>
              <a:rPr sz="2600" b="0" spc="105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3444" y="1372911"/>
            <a:ext cx="7157720" cy="45631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200" spc="-170" dirty="0">
                <a:latin typeface="Times New Roman"/>
                <a:cs typeface="Times New Roman"/>
              </a:rPr>
              <a:t>Ex</a:t>
            </a:r>
            <a:r>
              <a:rPr sz="2200" spc="-90" dirty="0">
                <a:latin typeface="Times New Roman"/>
                <a:cs typeface="Times New Roman"/>
              </a:rPr>
              <a:t>e</a:t>
            </a:r>
            <a:r>
              <a:rPr sz="2200" spc="-135" dirty="0">
                <a:latin typeface="Times New Roman"/>
                <a:cs typeface="Times New Roman"/>
              </a:rPr>
              <a:t>m</a:t>
            </a:r>
            <a:r>
              <a:rPr sz="2200" spc="-95" dirty="0">
                <a:latin typeface="Times New Roman"/>
                <a:cs typeface="Times New Roman"/>
              </a:rPr>
              <a:t>p</a:t>
            </a:r>
            <a:r>
              <a:rPr sz="2200" spc="-70" dirty="0">
                <a:latin typeface="Times New Roman"/>
                <a:cs typeface="Times New Roman"/>
              </a:rPr>
              <a:t>l</a:t>
            </a:r>
            <a:r>
              <a:rPr sz="2200" spc="-100" dirty="0">
                <a:latin typeface="Times New Roman"/>
                <a:cs typeface="Times New Roman"/>
              </a:rPr>
              <a:t>e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347345" indent="-335280">
              <a:lnSpc>
                <a:spcPct val="100000"/>
              </a:lnSpc>
              <a:spcBef>
                <a:spcPts val="33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347345" algn="l"/>
                <a:tab pos="347980" algn="l"/>
              </a:tabLst>
            </a:pPr>
            <a:r>
              <a:rPr sz="2200" spc="-190" dirty="0">
                <a:latin typeface="Times New Roman"/>
                <a:cs typeface="Times New Roman"/>
              </a:rPr>
              <a:t>L</a:t>
            </a:r>
            <a:r>
              <a:rPr sz="2200" spc="-145" dirty="0">
                <a:latin typeface="Times New Roman"/>
                <a:cs typeface="Times New Roman"/>
              </a:rPr>
              <a:t>e</a:t>
            </a:r>
            <a:r>
              <a:rPr sz="2200" spc="-170" dirty="0">
                <a:latin typeface="Times New Roman"/>
                <a:cs typeface="Times New Roman"/>
              </a:rPr>
              <a:t>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do</a:t>
            </a:r>
            <a:r>
              <a:rPr sz="2200" spc="-150" dirty="0">
                <a:latin typeface="Times New Roman"/>
                <a:cs typeface="Times New Roman"/>
              </a:rPr>
              <a:t>m</a:t>
            </a:r>
            <a:r>
              <a:rPr sz="2200" spc="-165" dirty="0">
                <a:latin typeface="Times New Roman"/>
                <a:cs typeface="Times New Roman"/>
              </a:rPr>
              <a:t>a</a:t>
            </a:r>
            <a:r>
              <a:rPr sz="2200" spc="-90" dirty="0">
                <a:latin typeface="Times New Roman"/>
                <a:cs typeface="Times New Roman"/>
              </a:rPr>
              <a:t>in</a:t>
            </a:r>
            <a:r>
              <a:rPr sz="2200" spc="-114" dirty="0">
                <a:latin typeface="Times New Roman"/>
                <a:cs typeface="Times New Roman"/>
              </a:rPr>
              <a:t>e</a:t>
            </a:r>
            <a:r>
              <a:rPr sz="2200" spc="-170" dirty="0">
                <a:latin typeface="Times New Roman"/>
                <a:cs typeface="Times New Roman"/>
              </a:rPr>
              <a:t>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 marL="347345">
              <a:lnSpc>
                <a:spcPct val="100000"/>
              </a:lnSpc>
              <a:spcBef>
                <a:spcPts val="340"/>
              </a:spcBef>
            </a:pPr>
            <a:r>
              <a:rPr sz="2200" spc="-130" dirty="0">
                <a:latin typeface="Times New Roman"/>
                <a:cs typeface="Times New Roman"/>
              </a:rPr>
              <a:t>N</a:t>
            </a:r>
            <a:r>
              <a:rPr sz="2200" spc="-114" dirty="0">
                <a:latin typeface="Times New Roman"/>
                <a:cs typeface="Times New Roman"/>
              </a:rPr>
              <a:t>OM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229" dirty="0">
                <a:latin typeface="Times New Roman"/>
                <a:cs typeface="Times New Roman"/>
              </a:rPr>
              <a:t>=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{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60" dirty="0">
                <a:latin typeface="Times New Roman"/>
                <a:cs typeface="Times New Roman"/>
              </a:rPr>
              <a:t>Z</a:t>
            </a:r>
            <a:r>
              <a:rPr sz="2200" spc="-105" dirty="0">
                <a:latin typeface="Times New Roman"/>
                <a:cs typeface="Times New Roman"/>
              </a:rPr>
              <a:t>a</a:t>
            </a:r>
            <a:r>
              <a:rPr sz="2200" spc="-90" dirty="0">
                <a:latin typeface="Times New Roman"/>
                <a:cs typeface="Times New Roman"/>
              </a:rPr>
              <a:t>o</a:t>
            </a:r>
            <a:r>
              <a:rPr sz="2200" spc="-100" dirty="0">
                <a:latin typeface="Times New Roman"/>
                <a:cs typeface="Times New Roman"/>
              </a:rPr>
              <a:t>u</a:t>
            </a:r>
            <a:r>
              <a:rPr sz="2200" spc="-110" dirty="0">
                <a:latin typeface="Times New Roman"/>
                <a:cs typeface="Times New Roman"/>
              </a:rPr>
              <a:t>i</a:t>
            </a:r>
            <a:r>
              <a:rPr sz="2200" spc="95" dirty="0">
                <a:latin typeface="Times New Roman"/>
                <a:cs typeface="Times New Roman"/>
              </a:rPr>
              <a:t>,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spc="-310" dirty="0">
                <a:latin typeface="Times New Roman"/>
                <a:cs typeface="Times New Roman"/>
              </a:rPr>
              <a:t>B</a:t>
            </a:r>
            <a:r>
              <a:rPr sz="2200" spc="-200" dirty="0">
                <a:latin typeface="Times New Roman"/>
                <a:cs typeface="Times New Roman"/>
              </a:rPr>
              <a:t>a</a:t>
            </a:r>
            <a:r>
              <a:rPr sz="2200" spc="-110" dirty="0">
                <a:latin typeface="Times New Roman"/>
                <a:cs typeface="Times New Roman"/>
              </a:rPr>
              <a:t>daoui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335"/>
              </a:spcBef>
            </a:pPr>
            <a:r>
              <a:rPr sz="2200" spc="-125" dirty="0">
                <a:latin typeface="Times New Roman"/>
                <a:cs typeface="Times New Roman"/>
              </a:rPr>
              <a:t>P</a:t>
            </a:r>
            <a:r>
              <a:rPr sz="2200" spc="-145" dirty="0">
                <a:latin typeface="Times New Roman"/>
                <a:cs typeface="Times New Roman"/>
              </a:rPr>
              <a:t>R</a:t>
            </a:r>
            <a:r>
              <a:rPr sz="2200" spc="-155" dirty="0">
                <a:latin typeface="Times New Roman"/>
                <a:cs typeface="Times New Roman"/>
              </a:rPr>
              <a:t>E</a:t>
            </a:r>
            <a:r>
              <a:rPr sz="2200" spc="-195" dirty="0">
                <a:latin typeface="Times New Roman"/>
                <a:cs typeface="Times New Roman"/>
              </a:rPr>
              <a:t>N</a:t>
            </a:r>
            <a:r>
              <a:rPr sz="2200" spc="-120" dirty="0">
                <a:latin typeface="Times New Roman"/>
                <a:cs typeface="Times New Roman"/>
              </a:rPr>
              <a:t>OM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229" dirty="0">
                <a:latin typeface="Times New Roman"/>
                <a:cs typeface="Times New Roman"/>
              </a:rPr>
              <a:t>=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</a:t>
            </a:r>
            <a:r>
              <a:rPr sz="2200" spc="-220" dirty="0">
                <a:latin typeface="Times New Roman"/>
                <a:cs typeface="Times New Roman"/>
              </a:rPr>
              <a:t> </a:t>
            </a:r>
            <a:r>
              <a:rPr sz="2200" spc="-275" dirty="0">
                <a:latin typeface="Times New Roman"/>
                <a:cs typeface="Times New Roman"/>
              </a:rPr>
              <a:t>A</a:t>
            </a:r>
            <a:r>
              <a:rPr sz="2200" spc="-40" dirty="0">
                <a:latin typeface="Times New Roman"/>
                <a:cs typeface="Times New Roman"/>
              </a:rPr>
              <a:t>li</a:t>
            </a:r>
            <a:r>
              <a:rPr sz="2200" spc="-30" dirty="0">
                <a:latin typeface="Times New Roman"/>
                <a:cs typeface="Times New Roman"/>
              </a:rPr>
              <a:t>,</a:t>
            </a:r>
            <a:r>
              <a:rPr sz="2200" spc="-17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N</a:t>
            </a:r>
            <a:r>
              <a:rPr sz="2200" spc="-80" dirty="0">
                <a:latin typeface="Times New Roman"/>
                <a:cs typeface="Times New Roman"/>
              </a:rPr>
              <a:t>or</a:t>
            </a:r>
            <a:r>
              <a:rPr sz="2200" spc="-75" dirty="0">
                <a:latin typeface="Times New Roman"/>
                <a:cs typeface="Times New Roman"/>
              </a:rPr>
              <a:t>a</a:t>
            </a:r>
            <a:r>
              <a:rPr sz="2200" spc="90" dirty="0">
                <a:latin typeface="Times New Roman"/>
                <a:cs typeface="Times New Roman"/>
              </a:rPr>
              <a:t>,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spc="-240" dirty="0">
                <a:latin typeface="Times New Roman"/>
                <a:cs typeface="Times New Roman"/>
              </a:rPr>
              <a:t>L</a:t>
            </a:r>
            <a:r>
              <a:rPr sz="2200" spc="-170" dirty="0">
                <a:latin typeface="Times New Roman"/>
                <a:cs typeface="Times New Roman"/>
              </a:rPr>
              <a:t>a</a:t>
            </a:r>
            <a:r>
              <a:rPr sz="2200" spc="30" dirty="0">
                <a:latin typeface="Times New Roman"/>
                <a:cs typeface="Times New Roman"/>
              </a:rPr>
              <a:t>r</a:t>
            </a:r>
            <a:r>
              <a:rPr sz="2200" spc="-110" dirty="0">
                <a:latin typeface="Times New Roman"/>
                <a:cs typeface="Times New Roman"/>
              </a:rPr>
              <a:t>bi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340"/>
              </a:spcBef>
            </a:pPr>
            <a:r>
              <a:rPr sz="2200" spc="-225" dirty="0">
                <a:latin typeface="Times New Roman"/>
                <a:cs typeface="Times New Roman"/>
              </a:rPr>
              <a:t>D</a:t>
            </a:r>
            <a:r>
              <a:rPr sz="2200" spc="-445" dirty="0">
                <a:latin typeface="Times New Roman"/>
                <a:cs typeface="Times New Roman"/>
              </a:rPr>
              <a:t>A</a:t>
            </a:r>
            <a:r>
              <a:rPr sz="2200" spc="-100" dirty="0">
                <a:latin typeface="Times New Roman"/>
                <a:cs typeface="Times New Roman"/>
              </a:rPr>
              <a:t>TE_</a:t>
            </a:r>
            <a:r>
              <a:rPr sz="2200" spc="-140" dirty="0">
                <a:latin typeface="Times New Roman"/>
                <a:cs typeface="Times New Roman"/>
              </a:rPr>
              <a:t>N</a:t>
            </a:r>
            <a:r>
              <a:rPr sz="2200" spc="-280" dirty="0">
                <a:latin typeface="Times New Roman"/>
                <a:cs typeface="Times New Roman"/>
              </a:rPr>
              <a:t>A</a:t>
            </a:r>
            <a:r>
              <a:rPr sz="2200" spc="-175" dirty="0">
                <a:latin typeface="Times New Roman"/>
                <a:cs typeface="Times New Roman"/>
              </a:rPr>
              <a:t>I</a:t>
            </a:r>
            <a:r>
              <a:rPr sz="2200" spc="-300" dirty="0">
                <a:latin typeface="Times New Roman"/>
                <a:cs typeface="Times New Roman"/>
              </a:rPr>
              <a:t>S</a:t>
            </a:r>
            <a:r>
              <a:rPr sz="2200" spc="-305" dirty="0">
                <a:latin typeface="Times New Roman"/>
                <a:cs typeface="Times New Roman"/>
              </a:rPr>
              <a:t>S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229" dirty="0">
                <a:latin typeface="Times New Roman"/>
                <a:cs typeface="Times New Roman"/>
              </a:rPr>
              <a:t>=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{</a:t>
            </a:r>
            <a:r>
              <a:rPr sz="2200" spc="-90" dirty="0">
                <a:latin typeface="Times New Roman"/>
                <a:cs typeface="Times New Roman"/>
              </a:rPr>
              <a:t>D</a:t>
            </a:r>
            <a:r>
              <a:rPr sz="2200" spc="-19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te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e</a:t>
            </a:r>
            <a:r>
              <a:rPr sz="2200" spc="-10" dirty="0">
                <a:latin typeface="Times New Roman"/>
                <a:cs typeface="Times New Roman"/>
              </a:rPr>
              <a:t>nt</a:t>
            </a:r>
            <a:r>
              <a:rPr sz="2200" spc="-30" dirty="0">
                <a:latin typeface="Times New Roman"/>
                <a:cs typeface="Times New Roman"/>
              </a:rPr>
              <a:t>r</a:t>
            </a:r>
            <a:r>
              <a:rPr sz="2200" spc="-80" dirty="0">
                <a:latin typeface="Times New Roman"/>
                <a:cs typeface="Times New Roman"/>
              </a:rPr>
              <a:t>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1</a:t>
            </a:r>
            <a:r>
              <a:rPr sz="2200" spc="484" dirty="0">
                <a:latin typeface="Times New Roman"/>
                <a:cs typeface="Times New Roman"/>
              </a:rPr>
              <a:t>/</a:t>
            </a:r>
            <a:r>
              <a:rPr sz="2200" spc="-95" dirty="0">
                <a:latin typeface="Times New Roman"/>
                <a:cs typeface="Times New Roman"/>
              </a:rPr>
              <a:t>1</a:t>
            </a:r>
            <a:r>
              <a:rPr sz="2200" spc="484" dirty="0">
                <a:latin typeface="Times New Roman"/>
                <a:cs typeface="Times New Roman"/>
              </a:rPr>
              <a:t>/</a:t>
            </a:r>
            <a:r>
              <a:rPr sz="2200" spc="-95" dirty="0">
                <a:latin typeface="Times New Roman"/>
                <a:cs typeface="Times New Roman"/>
              </a:rPr>
              <a:t>199</a:t>
            </a:r>
            <a:r>
              <a:rPr sz="2200" spc="-90" dirty="0">
                <a:latin typeface="Times New Roman"/>
                <a:cs typeface="Times New Roman"/>
              </a:rPr>
              <a:t>0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e</a:t>
            </a:r>
            <a:r>
              <a:rPr sz="2200" spc="30" dirty="0">
                <a:latin typeface="Times New Roman"/>
                <a:cs typeface="Times New Roman"/>
              </a:rPr>
              <a:t>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31</a:t>
            </a:r>
            <a:r>
              <a:rPr sz="2200" spc="484" dirty="0">
                <a:latin typeface="Times New Roman"/>
                <a:cs typeface="Times New Roman"/>
              </a:rPr>
              <a:t>/</a:t>
            </a:r>
            <a:r>
              <a:rPr sz="2200" spc="-95" dirty="0">
                <a:latin typeface="Times New Roman"/>
                <a:cs typeface="Times New Roman"/>
              </a:rPr>
              <a:t>12</a:t>
            </a:r>
            <a:r>
              <a:rPr sz="2200" spc="484" dirty="0">
                <a:latin typeface="Times New Roman"/>
                <a:cs typeface="Times New Roman"/>
              </a:rPr>
              <a:t>/</a:t>
            </a:r>
            <a:r>
              <a:rPr sz="2200" spc="-95" dirty="0">
                <a:latin typeface="Times New Roman"/>
                <a:cs typeface="Times New Roman"/>
              </a:rPr>
              <a:t>2020</a:t>
            </a:r>
            <a:r>
              <a:rPr sz="2200" spc="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335"/>
              </a:spcBef>
            </a:pPr>
            <a:r>
              <a:rPr sz="2200" spc="-130" dirty="0">
                <a:latin typeface="Times New Roman"/>
                <a:cs typeface="Times New Roman"/>
              </a:rPr>
              <a:t>N</a:t>
            </a:r>
            <a:r>
              <a:rPr sz="2200" spc="-145" dirty="0">
                <a:latin typeface="Times New Roman"/>
                <a:cs typeface="Times New Roman"/>
              </a:rPr>
              <a:t>OM_</a:t>
            </a:r>
            <a:r>
              <a:rPr sz="2200" spc="-125" dirty="0">
                <a:latin typeface="Times New Roman"/>
                <a:cs typeface="Times New Roman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PO</a:t>
            </a:r>
            <a:r>
              <a:rPr sz="2200" spc="-300" dirty="0">
                <a:latin typeface="Times New Roman"/>
                <a:cs typeface="Times New Roman"/>
              </a:rPr>
              <a:t>R</a:t>
            </a:r>
            <a:r>
              <a:rPr sz="2200" spc="-105" dirty="0">
                <a:latin typeface="Times New Roman"/>
                <a:cs typeface="Times New Roman"/>
              </a:rPr>
              <a:t>T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229" dirty="0">
                <a:latin typeface="Times New Roman"/>
                <a:cs typeface="Times New Roman"/>
              </a:rPr>
              <a:t>=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jud</a:t>
            </a:r>
            <a:r>
              <a:rPr sz="2200" spc="-165" dirty="0">
                <a:latin typeface="Times New Roman"/>
                <a:cs typeface="Times New Roman"/>
              </a:rPr>
              <a:t>o</a:t>
            </a:r>
            <a:r>
              <a:rPr sz="2200" spc="90" dirty="0">
                <a:latin typeface="Times New Roman"/>
                <a:cs typeface="Times New Roman"/>
              </a:rPr>
              <a:t>,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te</a:t>
            </a:r>
            <a:r>
              <a:rPr sz="2200" spc="-70" dirty="0">
                <a:latin typeface="Times New Roman"/>
                <a:cs typeface="Times New Roman"/>
              </a:rPr>
              <a:t>nnis,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foot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347345" indent="-335280">
              <a:lnSpc>
                <a:spcPct val="100000"/>
              </a:lnSpc>
              <a:spcBef>
                <a:spcPts val="34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347345" algn="l"/>
                <a:tab pos="347980" algn="l"/>
              </a:tabLst>
            </a:pPr>
            <a:r>
              <a:rPr sz="2200" spc="-204" dirty="0">
                <a:latin typeface="Times New Roman"/>
                <a:cs typeface="Times New Roman"/>
              </a:rPr>
              <a:t>La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spc="-90" dirty="0">
                <a:latin typeface="Times New Roman"/>
                <a:cs typeface="Times New Roman"/>
              </a:rPr>
              <a:t>e</a:t>
            </a:r>
            <a:r>
              <a:rPr sz="2200" spc="-105" dirty="0">
                <a:latin typeface="Times New Roman"/>
                <a:cs typeface="Times New Roman"/>
              </a:rPr>
              <a:t>l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65" dirty="0">
                <a:latin typeface="Times New Roman"/>
                <a:cs typeface="Times New Roman"/>
              </a:rPr>
              <a:t>tion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240" dirty="0">
                <a:latin typeface="Times New Roman"/>
                <a:cs typeface="Times New Roman"/>
              </a:rPr>
              <a:t>ELEV</a:t>
            </a:r>
            <a:r>
              <a:rPr sz="2200" spc="-220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  <a:p>
            <a:pPr marL="347345">
              <a:lnSpc>
                <a:spcPct val="100000"/>
              </a:lnSpc>
              <a:spcBef>
                <a:spcPts val="405"/>
              </a:spcBef>
            </a:pPr>
            <a:r>
              <a:rPr sz="2200" spc="-229" dirty="0">
                <a:latin typeface="Times New Roman"/>
                <a:cs typeface="Times New Roman"/>
              </a:rPr>
              <a:t>ELE</a:t>
            </a:r>
            <a:r>
              <a:rPr sz="2200" spc="-260" dirty="0">
                <a:latin typeface="Times New Roman"/>
                <a:cs typeface="Times New Roman"/>
              </a:rPr>
              <a:t>V</a:t>
            </a:r>
            <a:r>
              <a:rPr sz="2200" spc="-220" dirty="0">
                <a:latin typeface="Times New Roman"/>
                <a:cs typeface="Times New Roman"/>
              </a:rPr>
              <a:t>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⊂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N</a:t>
            </a:r>
            <a:r>
              <a:rPr sz="2200" spc="-120" dirty="0">
                <a:latin typeface="Times New Roman"/>
                <a:cs typeface="Times New Roman"/>
              </a:rPr>
              <a:t>OM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229" dirty="0">
                <a:latin typeface="Times New Roman"/>
                <a:cs typeface="Times New Roman"/>
              </a:rPr>
              <a:t>×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P</a:t>
            </a:r>
            <a:r>
              <a:rPr sz="2200" spc="-145" dirty="0">
                <a:latin typeface="Times New Roman"/>
                <a:cs typeface="Times New Roman"/>
              </a:rPr>
              <a:t>R</a:t>
            </a:r>
            <a:r>
              <a:rPr sz="2200" spc="-155" dirty="0">
                <a:latin typeface="Times New Roman"/>
                <a:cs typeface="Times New Roman"/>
              </a:rPr>
              <a:t>E</a:t>
            </a:r>
            <a:r>
              <a:rPr sz="2200" spc="-195" dirty="0">
                <a:latin typeface="Times New Roman"/>
                <a:cs typeface="Times New Roman"/>
              </a:rPr>
              <a:t>N</a:t>
            </a:r>
            <a:r>
              <a:rPr sz="2200" spc="-120" dirty="0">
                <a:latin typeface="Times New Roman"/>
                <a:cs typeface="Times New Roman"/>
              </a:rPr>
              <a:t>OM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229" dirty="0">
                <a:latin typeface="Times New Roman"/>
                <a:cs typeface="Times New Roman"/>
              </a:rPr>
              <a:t>×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25" dirty="0">
                <a:latin typeface="Times New Roman"/>
                <a:cs typeface="Times New Roman"/>
              </a:rPr>
              <a:t>D</a:t>
            </a:r>
            <a:r>
              <a:rPr sz="2200" spc="-440" dirty="0">
                <a:latin typeface="Times New Roman"/>
                <a:cs typeface="Times New Roman"/>
              </a:rPr>
              <a:t>A</a:t>
            </a:r>
            <a:r>
              <a:rPr sz="2200" spc="-160" dirty="0">
                <a:latin typeface="Times New Roman"/>
                <a:cs typeface="Times New Roman"/>
              </a:rPr>
              <a:t>TE</a:t>
            </a:r>
            <a:r>
              <a:rPr sz="2200" spc="-50" dirty="0">
                <a:latin typeface="Times New Roman"/>
                <a:cs typeface="Times New Roman"/>
              </a:rPr>
              <a:t>_</a:t>
            </a:r>
            <a:r>
              <a:rPr sz="2200" spc="-80" dirty="0">
                <a:latin typeface="Times New Roman"/>
                <a:cs typeface="Times New Roman"/>
              </a:rPr>
              <a:t>N</a:t>
            </a:r>
            <a:r>
              <a:rPr sz="2200" spc="-275" dirty="0">
                <a:latin typeface="Times New Roman"/>
                <a:cs typeface="Times New Roman"/>
              </a:rPr>
              <a:t>A</a:t>
            </a:r>
            <a:r>
              <a:rPr sz="2200" spc="-175" dirty="0">
                <a:latin typeface="Times New Roman"/>
                <a:cs typeface="Times New Roman"/>
              </a:rPr>
              <a:t>I</a:t>
            </a:r>
            <a:r>
              <a:rPr sz="2200" spc="-300" dirty="0">
                <a:latin typeface="Times New Roman"/>
                <a:cs typeface="Times New Roman"/>
              </a:rPr>
              <a:t>S</a:t>
            </a:r>
            <a:r>
              <a:rPr sz="2200" spc="-305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  <a:p>
            <a:pPr marL="347345">
              <a:lnSpc>
                <a:spcPct val="100000"/>
              </a:lnSpc>
              <a:spcBef>
                <a:spcPts val="270"/>
              </a:spcBef>
            </a:pPr>
            <a:r>
              <a:rPr sz="2200" spc="-235" dirty="0">
                <a:latin typeface="Times New Roman"/>
                <a:cs typeface="Times New Roman"/>
              </a:rPr>
              <a:t>ELEVE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={(Zaoui,</a:t>
            </a:r>
            <a:r>
              <a:rPr sz="2200" spc="-36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Ali,1/1/1992),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(Badaoui,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Nora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90" dirty="0">
                <a:latin typeface="Times New Roman"/>
                <a:cs typeface="Times New Roman"/>
              </a:rPr>
              <a:t>,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2/2/1994)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  <a:p>
            <a:pPr marL="347345" indent="-335280">
              <a:lnSpc>
                <a:spcPct val="100000"/>
              </a:lnSpc>
              <a:spcBef>
                <a:spcPts val="33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347345" algn="l"/>
                <a:tab pos="347980" algn="l"/>
              </a:tabLst>
            </a:pPr>
            <a:r>
              <a:rPr sz="2200" spc="-204" dirty="0">
                <a:latin typeface="Times New Roman"/>
                <a:cs typeface="Times New Roman"/>
              </a:rPr>
              <a:t>La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-105" dirty="0">
                <a:latin typeface="Times New Roman"/>
                <a:cs typeface="Times New Roman"/>
              </a:rPr>
              <a:t>l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65" dirty="0">
                <a:latin typeface="Times New Roman"/>
                <a:cs typeface="Times New Roman"/>
              </a:rPr>
              <a:t>tion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I</a:t>
            </a:r>
            <a:r>
              <a:rPr sz="2200" spc="-200" dirty="0">
                <a:latin typeface="Times New Roman"/>
                <a:cs typeface="Times New Roman"/>
              </a:rPr>
              <a:t>N</a:t>
            </a:r>
            <a:r>
              <a:rPr sz="2200" spc="-315" dirty="0">
                <a:latin typeface="Times New Roman"/>
                <a:cs typeface="Times New Roman"/>
              </a:rPr>
              <a:t>S</a:t>
            </a:r>
            <a:r>
              <a:rPr sz="2200" spc="-105" dirty="0">
                <a:latin typeface="Times New Roman"/>
                <a:cs typeface="Times New Roman"/>
              </a:rPr>
              <a:t>C</a:t>
            </a:r>
            <a:r>
              <a:rPr sz="2200" spc="-155" dirty="0">
                <a:latin typeface="Times New Roman"/>
                <a:cs typeface="Times New Roman"/>
              </a:rPr>
              <a:t>R</a:t>
            </a:r>
            <a:r>
              <a:rPr sz="2200" spc="-130" dirty="0">
                <a:latin typeface="Times New Roman"/>
                <a:cs typeface="Times New Roman"/>
              </a:rPr>
              <a:t>IPT</a:t>
            </a:r>
            <a:r>
              <a:rPr sz="2200" spc="-85" dirty="0">
                <a:latin typeface="Times New Roman"/>
                <a:cs typeface="Times New Roman"/>
              </a:rPr>
              <a:t>ION</a:t>
            </a:r>
            <a:endParaRPr sz="2200">
              <a:latin typeface="Times New Roman"/>
              <a:cs typeface="Times New Roman"/>
            </a:endParaRPr>
          </a:p>
          <a:p>
            <a:pPr marL="347345">
              <a:lnSpc>
                <a:spcPct val="100000"/>
              </a:lnSpc>
              <a:spcBef>
                <a:spcPts val="409"/>
              </a:spcBef>
            </a:pPr>
            <a:r>
              <a:rPr sz="2200" spc="-90" dirty="0">
                <a:latin typeface="Times New Roman"/>
                <a:cs typeface="Times New Roman"/>
              </a:rPr>
              <a:t>I</a:t>
            </a:r>
            <a:r>
              <a:rPr sz="2200" spc="-200" dirty="0">
                <a:latin typeface="Times New Roman"/>
                <a:cs typeface="Times New Roman"/>
              </a:rPr>
              <a:t>N</a:t>
            </a:r>
            <a:r>
              <a:rPr sz="2200" spc="-315" dirty="0">
                <a:latin typeface="Times New Roman"/>
                <a:cs typeface="Times New Roman"/>
              </a:rPr>
              <a:t>S</a:t>
            </a:r>
            <a:r>
              <a:rPr sz="2200" spc="-105" dirty="0">
                <a:latin typeface="Times New Roman"/>
                <a:cs typeface="Times New Roman"/>
              </a:rPr>
              <a:t>C</a:t>
            </a:r>
            <a:r>
              <a:rPr sz="2200" spc="-155" dirty="0">
                <a:latin typeface="Times New Roman"/>
                <a:cs typeface="Times New Roman"/>
              </a:rPr>
              <a:t>R</a:t>
            </a:r>
            <a:r>
              <a:rPr sz="2200" spc="-130" dirty="0">
                <a:latin typeface="Times New Roman"/>
                <a:cs typeface="Times New Roman"/>
              </a:rPr>
              <a:t>IPT</a:t>
            </a:r>
            <a:r>
              <a:rPr sz="2200" spc="-85" dirty="0">
                <a:latin typeface="Times New Roman"/>
                <a:cs typeface="Times New Roman"/>
              </a:rPr>
              <a:t>ION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Cambria Math"/>
                <a:cs typeface="Cambria Math"/>
              </a:rPr>
              <a:t>⊂</a:t>
            </a:r>
            <a:r>
              <a:rPr sz="2200" spc="25" dirty="0">
                <a:latin typeface="Cambria Math"/>
                <a:cs typeface="Cambria Math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N</a:t>
            </a:r>
            <a:r>
              <a:rPr sz="2200" spc="-120" dirty="0">
                <a:latin typeface="Times New Roman"/>
                <a:cs typeface="Times New Roman"/>
              </a:rPr>
              <a:t>OM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229" dirty="0">
                <a:latin typeface="Times New Roman"/>
                <a:cs typeface="Times New Roman"/>
              </a:rPr>
              <a:t>×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N</a:t>
            </a:r>
            <a:r>
              <a:rPr sz="2200" spc="-145" dirty="0">
                <a:latin typeface="Times New Roman"/>
                <a:cs typeface="Times New Roman"/>
              </a:rPr>
              <a:t>OM_</a:t>
            </a:r>
            <a:r>
              <a:rPr sz="2200" spc="-125" dirty="0">
                <a:latin typeface="Times New Roman"/>
                <a:cs typeface="Times New Roman"/>
              </a:rPr>
              <a:t>S</a:t>
            </a:r>
            <a:r>
              <a:rPr sz="2200" spc="-50" dirty="0">
                <a:latin typeface="Times New Roman"/>
                <a:cs typeface="Times New Roman"/>
              </a:rPr>
              <a:t>PO</a:t>
            </a:r>
            <a:r>
              <a:rPr sz="2200" spc="-300" dirty="0">
                <a:latin typeface="Times New Roman"/>
                <a:cs typeface="Times New Roman"/>
              </a:rPr>
              <a:t>R</a:t>
            </a:r>
            <a:r>
              <a:rPr sz="2200" spc="-105" dirty="0">
                <a:latin typeface="Times New Roman"/>
                <a:cs typeface="Times New Roman"/>
              </a:rPr>
              <a:t>T</a:t>
            </a:r>
            <a:endParaRPr sz="2200">
              <a:latin typeface="Times New Roman"/>
              <a:cs typeface="Times New Roman"/>
            </a:endParaRPr>
          </a:p>
          <a:p>
            <a:pPr marL="347345">
              <a:lnSpc>
                <a:spcPct val="100000"/>
              </a:lnSpc>
              <a:spcBef>
                <a:spcPts val="265"/>
              </a:spcBef>
            </a:pPr>
            <a:r>
              <a:rPr sz="2200" spc="-90" dirty="0">
                <a:latin typeface="Times New Roman"/>
                <a:cs typeface="Times New Roman"/>
              </a:rPr>
              <a:t>I</a:t>
            </a:r>
            <a:r>
              <a:rPr sz="2200" spc="-200" dirty="0">
                <a:latin typeface="Times New Roman"/>
                <a:cs typeface="Times New Roman"/>
              </a:rPr>
              <a:t>N</a:t>
            </a:r>
            <a:r>
              <a:rPr sz="2200" spc="-315" dirty="0">
                <a:latin typeface="Times New Roman"/>
                <a:cs typeface="Times New Roman"/>
              </a:rPr>
              <a:t>S</a:t>
            </a:r>
            <a:r>
              <a:rPr sz="2200" spc="-105" dirty="0">
                <a:latin typeface="Times New Roman"/>
                <a:cs typeface="Times New Roman"/>
              </a:rPr>
              <a:t>C</a:t>
            </a:r>
            <a:r>
              <a:rPr sz="2200" spc="-155" dirty="0">
                <a:latin typeface="Times New Roman"/>
                <a:cs typeface="Times New Roman"/>
              </a:rPr>
              <a:t>R</a:t>
            </a:r>
            <a:r>
              <a:rPr sz="2200" spc="-100" dirty="0">
                <a:latin typeface="Times New Roman"/>
                <a:cs typeface="Times New Roman"/>
              </a:rPr>
              <a:t>IPTIO</a:t>
            </a:r>
            <a:r>
              <a:rPr sz="2200" spc="-150" dirty="0">
                <a:latin typeface="Times New Roman"/>
                <a:cs typeface="Times New Roman"/>
              </a:rPr>
              <a:t>N</a:t>
            </a:r>
            <a:r>
              <a:rPr sz="2200" spc="229" dirty="0">
                <a:latin typeface="Times New Roman"/>
                <a:cs typeface="Times New Roman"/>
              </a:rPr>
              <a:t>=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{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(</a:t>
            </a:r>
            <a:r>
              <a:rPr sz="2200" spc="-160" dirty="0">
                <a:latin typeface="Times New Roman"/>
                <a:cs typeface="Times New Roman"/>
              </a:rPr>
              <a:t>Z</a:t>
            </a:r>
            <a:r>
              <a:rPr sz="2200" spc="-105" dirty="0">
                <a:latin typeface="Times New Roman"/>
                <a:cs typeface="Times New Roman"/>
              </a:rPr>
              <a:t>a</a:t>
            </a:r>
            <a:r>
              <a:rPr sz="2200" spc="-90" dirty="0">
                <a:latin typeface="Times New Roman"/>
                <a:cs typeface="Times New Roman"/>
              </a:rPr>
              <a:t>o</a:t>
            </a:r>
            <a:r>
              <a:rPr sz="2200" spc="-100" dirty="0">
                <a:latin typeface="Times New Roman"/>
                <a:cs typeface="Times New Roman"/>
              </a:rPr>
              <a:t>u</a:t>
            </a:r>
            <a:r>
              <a:rPr sz="2200" spc="-110" dirty="0">
                <a:latin typeface="Times New Roman"/>
                <a:cs typeface="Times New Roman"/>
              </a:rPr>
              <a:t>i</a:t>
            </a:r>
            <a:r>
              <a:rPr sz="2200" spc="95" dirty="0">
                <a:latin typeface="Times New Roman"/>
                <a:cs typeface="Times New Roman"/>
              </a:rPr>
              <a:t>,</a:t>
            </a:r>
            <a:r>
              <a:rPr sz="2200" spc="-19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ju</a:t>
            </a:r>
            <a:r>
              <a:rPr sz="2200" spc="-125" dirty="0">
                <a:latin typeface="Times New Roman"/>
                <a:cs typeface="Times New Roman"/>
              </a:rPr>
              <a:t>d</a:t>
            </a:r>
            <a:r>
              <a:rPr sz="2200" spc="-15" dirty="0">
                <a:latin typeface="Times New Roman"/>
                <a:cs typeface="Times New Roman"/>
              </a:rPr>
              <a:t>o),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(</a:t>
            </a:r>
            <a:r>
              <a:rPr sz="2200" spc="-160" dirty="0">
                <a:latin typeface="Times New Roman"/>
                <a:cs typeface="Times New Roman"/>
              </a:rPr>
              <a:t>Z</a:t>
            </a:r>
            <a:r>
              <a:rPr sz="2200" spc="-105" dirty="0">
                <a:latin typeface="Times New Roman"/>
                <a:cs typeface="Times New Roman"/>
              </a:rPr>
              <a:t>a</a:t>
            </a:r>
            <a:r>
              <a:rPr sz="2200" spc="-90" dirty="0">
                <a:latin typeface="Times New Roman"/>
                <a:cs typeface="Times New Roman"/>
              </a:rPr>
              <a:t>o</a:t>
            </a:r>
            <a:r>
              <a:rPr sz="2200" spc="-100" dirty="0">
                <a:latin typeface="Times New Roman"/>
                <a:cs typeface="Times New Roman"/>
              </a:rPr>
              <a:t>u</a:t>
            </a:r>
            <a:r>
              <a:rPr sz="2200" spc="-105" dirty="0">
                <a:latin typeface="Times New Roman"/>
                <a:cs typeface="Times New Roman"/>
              </a:rPr>
              <a:t>i</a:t>
            </a:r>
            <a:r>
              <a:rPr sz="2200" spc="95" dirty="0">
                <a:latin typeface="Times New Roman"/>
                <a:cs typeface="Times New Roman"/>
              </a:rPr>
              <a:t>,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fo</a:t>
            </a:r>
            <a:r>
              <a:rPr sz="2200" spc="-14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t)</a:t>
            </a:r>
            <a:r>
              <a:rPr sz="2200" spc="95" dirty="0">
                <a:latin typeface="Times New Roman"/>
                <a:cs typeface="Times New Roman"/>
              </a:rPr>
              <a:t>,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(</a:t>
            </a:r>
            <a:r>
              <a:rPr sz="2200" spc="-310" dirty="0">
                <a:latin typeface="Times New Roman"/>
                <a:cs typeface="Times New Roman"/>
              </a:rPr>
              <a:t>B</a:t>
            </a:r>
            <a:r>
              <a:rPr sz="2200" spc="-200" dirty="0">
                <a:latin typeface="Times New Roman"/>
                <a:cs typeface="Times New Roman"/>
              </a:rPr>
              <a:t>a</a:t>
            </a:r>
            <a:r>
              <a:rPr sz="2200" spc="-120" dirty="0">
                <a:latin typeface="Times New Roman"/>
                <a:cs typeface="Times New Roman"/>
              </a:rPr>
              <a:t>daou</a:t>
            </a:r>
            <a:r>
              <a:rPr sz="2200" spc="-75" dirty="0">
                <a:latin typeface="Times New Roman"/>
                <a:cs typeface="Times New Roman"/>
              </a:rPr>
              <a:t>i</a:t>
            </a:r>
            <a:r>
              <a:rPr sz="2200" spc="95" dirty="0">
                <a:latin typeface="Times New Roman"/>
                <a:cs typeface="Times New Roman"/>
              </a:rPr>
              <a:t>,</a:t>
            </a:r>
            <a:r>
              <a:rPr sz="2200" spc="-19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</a:t>
            </a:r>
            <a:r>
              <a:rPr sz="2200" spc="-40" dirty="0">
                <a:latin typeface="Times New Roman"/>
                <a:cs typeface="Times New Roman"/>
              </a:rPr>
              <a:t>e</a:t>
            </a:r>
            <a:r>
              <a:rPr sz="2200" spc="-90" dirty="0">
                <a:latin typeface="Times New Roman"/>
                <a:cs typeface="Times New Roman"/>
              </a:rPr>
              <a:t>n</a:t>
            </a:r>
            <a:r>
              <a:rPr sz="2200" spc="-100" dirty="0">
                <a:latin typeface="Times New Roman"/>
                <a:cs typeface="Times New Roman"/>
              </a:rPr>
              <a:t>n</a:t>
            </a:r>
            <a:r>
              <a:rPr sz="2200" spc="-105" dirty="0">
                <a:latin typeface="Times New Roman"/>
                <a:cs typeface="Times New Roman"/>
              </a:rPr>
              <a:t>is)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}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1BFE6E3-6459-41D8-B86F-9E687FB8D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6800" y="556556"/>
            <a:ext cx="6702756" cy="5219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7685" algn="l"/>
              </a:tabLst>
            </a:pP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Relation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3444" y="1358254"/>
            <a:ext cx="7267575" cy="2397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5"/>
              </a:spcBef>
            </a:pPr>
            <a:r>
              <a:rPr sz="2600" spc="-250" dirty="0">
                <a:latin typeface="Times New Roman"/>
                <a:cs typeface="Times New Roman"/>
              </a:rPr>
              <a:t>P</a:t>
            </a:r>
            <a:r>
              <a:rPr sz="2600" spc="-130" dirty="0">
                <a:latin typeface="Times New Roman"/>
                <a:cs typeface="Times New Roman"/>
              </a:rPr>
              <a:t>ou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85" dirty="0">
                <a:latin typeface="Times New Roman"/>
                <a:cs typeface="Times New Roman"/>
              </a:rPr>
              <a:t>vi</a:t>
            </a:r>
            <a:r>
              <a:rPr sz="2600" spc="-180" dirty="0">
                <a:latin typeface="Times New Roman"/>
                <a:cs typeface="Times New Roman"/>
              </a:rPr>
              <a:t>s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5" dirty="0">
                <a:latin typeface="Times New Roman"/>
                <a:cs typeface="Times New Roman"/>
              </a:rPr>
              <a:t>li</a:t>
            </a:r>
            <a:r>
              <a:rPr sz="2600" spc="-175" dirty="0">
                <a:latin typeface="Times New Roman"/>
                <a:cs typeface="Times New Roman"/>
              </a:rPr>
              <a:t>s</a:t>
            </a:r>
            <a:r>
              <a:rPr sz="2600" spc="-40" dirty="0">
                <a:latin typeface="Times New Roman"/>
                <a:cs typeface="Times New Roman"/>
              </a:rPr>
              <a:t>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fa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95" dirty="0">
                <a:latin typeface="Times New Roman"/>
                <a:cs typeface="Times New Roman"/>
              </a:rPr>
              <a:t>il</a:t>
            </a:r>
            <a:r>
              <a:rPr sz="2600" spc="-145" dirty="0">
                <a:latin typeface="Times New Roman"/>
                <a:cs typeface="Times New Roman"/>
              </a:rPr>
              <a:t>e</a:t>
            </a:r>
            <a:r>
              <a:rPr sz="2600" spc="-170" dirty="0">
                <a:latin typeface="Times New Roman"/>
                <a:cs typeface="Times New Roman"/>
              </a:rPr>
              <a:t>m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co</a:t>
            </a:r>
            <a:r>
              <a:rPr sz="2600" spc="-155" dirty="0">
                <a:latin typeface="Times New Roman"/>
                <a:cs typeface="Times New Roman"/>
              </a:rPr>
              <a:t>n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u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20" dirty="0">
                <a:latin typeface="Times New Roman"/>
                <a:cs typeface="Times New Roman"/>
              </a:rPr>
              <a:t>'</a:t>
            </a:r>
            <a:r>
              <a:rPr sz="2600" spc="-130" dirty="0">
                <a:latin typeface="Times New Roman"/>
                <a:cs typeface="Times New Roman"/>
              </a:rPr>
              <a:t>un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el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120" dirty="0">
                <a:latin typeface="Times New Roman"/>
                <a:cs typeface="Times New Roman"/>
              </a:rPr>
              <a:t>ion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120" dirty="0">
                <a:latin typeface="Times New Roman"/>
                <a:cs typeface="Times New Roman"/>
              </a:rPr>
              <a:t>il</a:t>
            </a:r>
            <a:r>
              <a:rPr sz="2600" spc="-110" dirty="0">
                <a:latin typeface="Times New Roman"/>
                <a:cs typeface="Times New Roman"/>
              </a:rPr>
              <a:t>i</a:t>
            </a:r>
            <a:r>
              <a:rPr sz="2600" spc="-125" dirty="0">
                <a:latin typeface="Times New Roman"/>
                <a:cs typeface="Times New Roman"/>
              </a:rPr>
              <a:t>se  </a:t>
            </a:r>
            <a:r>
              <a:rPr sz="2600" spc="-125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2600" spc="-19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600" spc="-70" dirty="0">
                <a:solidFill>
                  <a:srgbClr val="006FC0"/>
                </a:solidFill>
                <a:latin typeface="Times New Roman"/>
                <a:cs typeface="Times New Roman"/>
              </a:rPr>
              <a:t>ep</a:t>
            </a:r>
            <a:r>
              <a:rPr sz="2600" spc="-6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600" spc="-165" dirty="0">
                <a:solidFill>
                  <a:srgbClr val="006FC0"/>
                </a:solidFill>
                <a:latin typeface="Times New Roman"/>
                <a:cs typeface="Times New Roman"/>
              </a:rPr>
              <a:t>é</a:t>
            </a:r>
            <a:r>
              <a:rPr sz="2600" spc="-140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ent</a:t>
            </a:r>
            <a:r>
              <a:rPr sz="2600" spc="-14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600" spc="3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ion</a:t>
            </a:r>
            <a:r>
              <a:rPr sz="26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3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600" spc="-22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600" spc="-175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2600" spc="-125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2600" spc="-20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600" spc="-5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600" spc="-8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600" spc="-14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"/>
              <a:buChar char=""/>
              <a:tabLst>
                <a:tab pos="286385" algn="l"/>
                <a:tab pos="287020" algn="l"/>
              </a:tabLst>
            </a:pP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75" dirty="0">
                <a:latin typeface="Times New Roman"/>
                <a:cs typeface="Times New Roman"/>
              </a:rPr>
              <a:t>h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50" dirty="0">
                <a:latin typeface="Times New Roman"/>
                <a:cs typeface="Times New Roman"/>
              </a:rPr>
              <a:t>q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35" dirty="0">
                <a:solidFill>
                  <a:srgbClr val="006FC0"/>
                </a:solidFill>
                <a:latin typeface="Times New Roman"/>
                <a:cs typeface="Times New Roman"/>
              </a:rPr>
              <a:t>lign</a:t>
            </a:r>
            <a:r>
              <a:rPr sz="2600" spc="-15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6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65" dirty="0">
                <a:latin typeface="Times New Roman"/>
                <a:cs typeface="Times New Roman"/>
              </a:rPr>
              <a:t>r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esp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à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130" dirty="0">
                <a:latin typeface="Times New Roman"/>
                <a:cs typeface="Times New Roman"/>
              </a:rPr>
              <a:t>e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endParaRPr sz="2600" dirty="0">
              <a:latin typeface="Times New Roman"/>
              <a:cs typeface="Times New Roman"/>
            </a:endParaRPr>
          </a:p>
          <a:p>
            <a:pPr marL="12700" marR="951865">
              <a:lnSpc>
                <a:spcPts val="3790"/>
              </a:lnSpc>
              <a:spcBef>
                <a:spcPts val="35"/>
              </a:spcBef>
              <a:buClr>
                <a:srgbClr val="D24717"/>
              </a:buClr>
              <a:buSzPct val="84615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lang="fr-FR" sz="2600" spc="-155" dirty="0">
                <a:latin typeface="Times New Roman"/>
                <a:cs typeface="Times New Roman"/>
              </a:rPr>
              <a:t>  </a:t>
            </a:r>
            <a:r>
              <a:rPr sz="2600" spc="-155" dirty="0" err="1">
                <a:latin typeface="Times New Roman"/>
                <a:cs typeface="Times New Roman"/>
              </a:rPr>
              <a:t>C</a:t>
            </a:r>
            <a:r>
              <a:rPr sz="2600" spc="-175" dirty="0" err="1">
                <a:latin typeface="Times New Roman"/>
                <a:cs typeface="Times New Roman"/>
              </a:rPr>
              <a:t>h</a:t>
            </a:r>
            <a:r>
              <a:rPr sz="2600" spc="-225" dirty="0" err="1">
                <a:latin typeface="Times New Roman"/>
                <a:cs typeface="Times New Roman"/>
              </a:rPr>
              <a:t>a</a:t>
            </a:r>
            <a:r>
              <a:rPr sz="2600" spc="-150" dirty="0" err="1">
                <a:latin typeface="Times New Roman"/>
                <a:cs typeface="Times New Roman"/>
              </a:rPr>
              <a:t>q</a:t>
            </a:r>
            <a:r>
              <a:rPr sz="2600" spc="-130" dirty="0" err="1">
                <a:latin typeface="Times New Roman"/>
                <a:cs typeface="Times New Roman"/>
              </a:rPr>
              <a:t>u</a:t>
            </a:r>
            <a:r>
              <a:rPr sz="2600" spc="-105" dirty="0" err="1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2600" spc="-85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2600" spc="-15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2600" spc="-130" dirty="0">
                <a:solidFill>
                  <a:srgbClr val="006FC0"/>
                </a:solidFill>
                <a:latin typeface="Times New Roman"/>
                <a:cs typeface="Times New Roman"/>
              </a:rPr>
              <a:t>nn</a:t>
            </a:r>
            <a:r>
              <a:rPr sz="2600" spc="-10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6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65" dirty="0">
                <a:latin typeface="Times New Roman"/>
                <a:cs typeface="Times New Roman"/>
              </a:rPr>
              <a:t>r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esp</a:t>
            </a:r>
            <a:r>
              <a:rPr sz="2600" spc="-165" dirty="0">
                <a:latin typeface="Times New Roman"/>
                <a:cs typeface="Times New Roman"/>
              </a:rPr>
              <a:t>o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14" dirty="0">
                <a:latin typeface="Times New Roman"/>
                <a:cs typeface="Times New Roman"/>
              </a:rPr>
              <a:t>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à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do</a:t>
            </a:r>
            <a:r>
              <a:rPr sz="2600" spc="-160" dirty="0">
                <a:latin typeface="Times New Roman"/>
                <a:cs typeface="Times New Roman"/>
              </a:rPr>
              <a:t>mai</a:t>
            </a:r>
            <a:r>
              <a:rPr sz="2600" spc="-170" dirty="0">
                <a:latin typeface="Times New Roman"/>
                <a:cs typeface="Times New Roman"/>
              </a:rPr>
              <a:t>n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05" dirty="0">
                <a:latin typeface="Times New Roman"/>
                <a:cs typeface="Times New Roman"/>
              </a:rPr>
              <a:t>.  </a:t>
            </a:r>
            <a:r>
              <a:rPr sz="2600" spc="-210" dirty="0">
                <a:latin typeface="Times New Roman"/>
                <a:cs typeface="Times New Roman"/>
              </a:rPr>
              <a:t>E</a:t>
            </a:r>
            <a:r>
              <a:rPr sz="2600" spc="-240" dirty="0">
                <a:latin typeface="Times New Roman"/>
                <a:cs typeface="Times New Roman"/>
              </a:rPr>
              <a:t>x</a:t>
            </a:r>
            <a:r>
              <a:rPr sz="2600" spc="-95" dirty="0">
                <a:latin typeface="Times New Roman"/>
                <a:cs typeface="Times New Roman"/>
              </a:rPr>
              <a:t>e</a:t>
            </a:r>
            <a:r>
              <a:rPr sz="2600" spc="-160" dirty="0">
                <a:latin typeface="Times New Roman"/>
                <a:cs typeface="Times New Roman"/>
              </a:rPr>
              <a:t>m</a:t>
            </a:r>
            <a:r>
              <a:rPr sz="2600" spc="-130" dirty="0">
                <a:latin typeface="Times New Roman"/>
                <a:cs typeface="Times New Roman"/>
              </a:rPr>
              <a:t>p</a:t>
            </a:r>
            <a:r>
              <a:rPr sz="2600" spc="-70" dirty="0">
                <a:latin typeface="Times New Roman"/>
                <a:cs typeface="Times New Roman"/>
              </a:rPr>
              <a:t>le</a:t>
            </a:r>
            <a:r>
              <a:rPr sz="2600" spc="-50" dirty="0">
                <a:latin typeface="Times New Roman"/>
                <a:cs typeface="Times New Roman"/>
              </a:rPr>
              <a:t>: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204" dirty="0">
                <a:latin typeface="Times New Roman"/>
                <a:cs typeface="Times New Roman"/>
              </a:rPr>
              <a:t>I</a:t>
            </a:r>
            <a:r>
              <a:rPr sz="2600" spc="-215" dirty="0">
                <a:latin typeface="Times New Roman"/>
                <a:cs typeface="Times New Roman"/>
              </a:rPr>
              <a:t>NS</a:t>
            </a:r>
            <a:r>
              <a:rPr sz="2600" spc="-240" dirty="0">
                <a:latin typeface="Times New Roman"/>
                <a:cs typeface="Times New Roman"/>
              </a:rPr>
              <a:t>C</a:t>
            </a:r>
            <a:r>
              <a:rPr sz="2600" spc="-145" dirty="0">
                <a:latin typeface="Times New Roman"/>
                <a:cs typeface="Times New Roman"/>
              </a:rPr>
              <a:t>RIPTIO</a:t>
            </a:r>
            <a:r>
              <a:rPr sz="2600" spc="-185" dirty="0">
                <a:latin typeface="Times New Roman"/>
                <a:cs typeface="Times New Roman"/>
              </a:rPr>
              <a:t>N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⊂</a:t>
            </a:r>
            <a:r>
              <a:rPr sz="2600" spc="10" dirty="0">
                <a:latin typeface="Cambria Math"/>
                <a:cs typeface="Cambria Math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NOM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265" dirty="0">
                <a:latin typeface="Times New Roman"/>
                <a:cs typeface="Times New Roman"/>
              </a:rPr>
              <a:t>×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NOM_SPO</a:t>
            </a:r>
            <a:r>
              <a:rPr sz="2600" spc="-36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T</a:t>
            </a:r>
            <a:endParaRPr sz="26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17344" y="3782695"/>
          <a:ext cx="4681220" cy="16273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0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7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9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NOM_SPORT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90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Zaoui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Judo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78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Zaoui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Foot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90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Badoui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135" dirty="0">
                          <a:latin typeface="Times New Roman"/>
                          <a:cs typeface="Times New Roman"/>
                        </a:rPr>
                        <a:t>Tennis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2">
            <a:extLst>
              <a:ext uri="{FF2B5EF4-FFF2-40B4-BE49-F238E27FC236}">
                <a16:creationId xmlns:a16="http://schemas.microsoft.com/office/drawing/2014/main" id="{CABA143D-D2CA-4C59-B183-74A01F73455B}"/>
              </a:ext>
            </a:extLst>
          </p:cNvPr>
          <p:cNvSpPr txBox="1">
            <a:spLocks/>
          </p:cNvSpPr>
          <p:nvPr/>
        </p:nvSpPr>
        <p:spPr>
          <a:xfrm>
            <a:off x="1066800" y="556556"/>
            <a:ext cx="6702756" cy="521938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7685" algn="l"/>
              </a:tabLst>
            </a:pPr>
            <a:r>
              <a:rPr lang="fr-F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Relation</a:t>
            </a:r>
            <a:endParaRPr lang="fr-F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556556"/>
            <a:ext cx="6702756" cy="5219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7685" algn="l"/>
              </a:tabLst>
            </a:pPr>
            <a:r>
              <a:rPr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	Relation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894988" y="4502784"/>
          <a:ext cx="4392295" cy="16273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1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678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Référence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Désignation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Couleur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9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5" marB="0">
                    <a:lnL w="53975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D1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C1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8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5" marB="0">
                    <a:lnL w="53975">
                      <a:solidFill>
                        <a:srgbClr val="006FC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D2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15"/>
                        </a:spcBef>
                      </a:pP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C2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38100">
                      <a:solidFill>
                        <a:srgbClr val="006FC0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8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P3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D3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C3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6FC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 rot="5400000">
            <a:off x="4843778" y="2490405"/>
            <a:ext cx="648335" cy="4392294"/>
          </a:xfrm>
          <a:custGeom>
            <a:avLst/>
            <a:gdLst/>
            <a:ahLst/>
            <a:cxnLst/>
            <a:rect l="l" t="t" r="r" b="b"/>
            <a:pathLst>
              <a:path w="648334" h="1152525">
                <a:moveTo>
                  <a:pt x="0" y="576072"/>
                </a:moveTo>
                <a:lnTo>
                  <a:pt x="1672" y="517175"/>
                </a:lnTo>
                <a:lnTo>
                  <a:pt x="6581" y="459979"/>
                </a:lnTo>
                <a:lnTo>
                  <a:pt x="14564" y="404773"/>
                </a:lnTo>
                <a:lnTo>
                  <a:pt x="25457" y="351847"/>
                </a:lnTo>
                <a:lnTo>
                  <a:pt x="39099" y="301491"/>
                </a:lnTo>
                <a:lnTo>
                  <a:pt x="55326" y="253993"/>
                </a:lnTo>
                <a:lnTo>
                  <a:pt x="73975" y="209645"/>
                </a:lnTo>
                <a:lnTo>
                  <a:pt x="94884" y="168735"/>
                </a:lnTo>
                <a:lnTo>
                  <a:pt x="117891" y="131553"/>
                </a:lnTo>
                <a:lnTo>
                  <a:pt x="142831" y="98389"/>
                </a:lnTo>
                <a:lnTo>
                  <a:pt x="169543" y="69532"/>
                </a:lnTo>
                <a:lnTo>
                  <a:pt x="227630" y="25900"/>
                </a:lnTo>
                <a:lnTo>
                  <a:pt x="290849" y="2974"/>
                </a:lnTo>
                <a:lnTo>
                  <a:pt x="323976" y="0"/>
                </a:lnTo>
                <a:lnTo>
                  <a:pt x="357105" y="2974"/>
                </a:lnTo>
                <a:lnTo>
                  <a:pt x="389279" y="11704"/>
                </a:lnTo>
                <a:lnTo>
                  <a:pt x="450109" y="45273"/>
                </a:lnTo>
                <a:lnTo>
                  <a:pt x="505162" y="98389"/>
                </a:lnTo>
                <a:lnTo>
                  <a:pt x="530114" y="131553"/>
                </a:lnTo>
                <a:lnTo>
                  <a:pt x="553132" y="168735"/>
                </a:lnTo>
                <a:lnTo>
                  <a:pt x="574053" y="209645"/>
                </a:lnTo>
                <a:lnTo>
                  <a:pt x="592714" y="253993"/>
                </a:lnTo>
                <a:lnTo>
                  <a:pt x="608952" y="301491"/>
                </a:lnTo>
                <a:lnTo>
                  <a:pt x="622603" y="351847"/>
                </a:lnTo>
                <a:lnTo>
                  <a:pt x="633505" y="404773"/>
                </a:lnTo>
                <a:lnTo>
                  <a:pt x="641494" y="459979"/>
                </a:lnTo>
                <a:lnTo>
                  <a:pt x="646407" y="517175"/>
                </a:lnTo>
                <a:lnTo>
                  <a:pt x="648081" y="576072"/>
                </a:lnTo>
                <a:lnTo>
                  <a:pt x="646407" y="634966"/>
                </a:lnTo>
                <a:lnTo>
                  <a:pt x="641494" y="692159"/>
                </a:lnTo>
                <a:lnTo>
                  <a:pt x="633505" y="747362"/>
                </a:lnTo>
                <a:lnTo>
                  <a:pt x="622603" y="800285"/>
                </a:lnTo>
                <a:lnTo>
                  <a:pt x="608952" y="850638"/>
                </a:lnTo>
                <a:lnTo>
                  <a:pt x="592714" y="898132"/>
                </a:lnTo>
                <a:lnTo>
                  <a:pt x="574053" y="942477"/>
                </a:lnTo>
                <a:lnTo>
                  <a:pt x="553132" y="983384"/>
                </a:lnTo>
                <a:lnTo>
                  <a:pt x="530114" y="1020563"/>
                </a:lnTo>
                <a:lnTo>
                  <a:pt x="505162" y="1053725"/>
                </a:lnTo>
                <a:lnTo>
                  <a:pt x="478439" y="1082579"/>
                </a:lnTo>
                <a:lnTo>
                  <a:pt x="420335" y="1126207"/>
                </a:lnTo>
                <a:lnTo>
                  <a:pt x="357105" y="1149131"/>
                </a:lnTo>
                <a:lnTo>
                  <a:pt x="323976" y="1152105"/>
                </a:lnTo>
                <a:lnTo>
                  <a:pt x="290849" y="1149131"/>
                </a:lnTo>
                <a:lnTo>
                  <a:pt x="258679" y="1140402"/>
                </a:lnTo>
                <a:lnTo>
                  <a:pt x="197864" y="1106836"/>
                </a:lnTo>
                <a:lnTo>
                  <a:pt x="142831" y="1053725"/>
                </a:lnTo>
                <a:lnTo>
                  <a:pt x="117891" y="1020563"/>
                </a:lnTo>
                <a:lnTo>
                  <a:pt x="94884" y="983384"/>
                </a:lnTo>
                <a:lnTo>
                  <a:pt x="73975" y="942477"/>
                </a:lnTo>
                <a:lnTo>
                  <a:pt x="55326" y="898132"/>
                </a:lnTo>
                <a:lnTo>
                  <a:pt x="39099" y="850638"/>
                </a:lnTo>
                <a:lnTo>
                  <a:pt x="25457" y="800285"/>
                </a:lnTo>
                <a:lnTo>
                  <a:pt x="14564" y="747362"/>
                </a:lnTo>
                <a:lnTo>
                  <a:pt x="6581" y="692159"/>
                </a:lnTo>
                <a:lnTo>
                  <a:pt x="1672" y="634966"/>
                </a:lnTo>
                <a:lnTo>
                  <a:pt x="0" y="576072"/>
                </a:lnTo>
                <a:close/>
              </a:path>
            </a:pathLst>
          </a:custGeom>
          <a:ln w="2857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7100" y="5302961"/>
            <a:ext cx="2212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65" dirty="0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sz="1800" b="1" dirty="0">
                <a:solidFill>
                  <a:srgbClr val="00AF50"/>
                </a:solidFill>
                <a:latin typeface="Times New Roman"/>
                <a:cs typeface="Times New Roman"/>
              </a:rPr>
              <a:t>u</a:t>
            </a:r>
            <a:r>
              <a:rPr sz="1800" b="1" spc="30" dirty="0">
                <a:solidFill>
                  <a:srgbClr val="00AF50"/>
                </a:solidFill>
                <a:latin typeface="Times New Roman"/>
                <a:cs typeface="Times New Roman"/>
              </a:rPr>
              <a:t>ple</a:t>
            </a:r>
            <a:r>
              <a:rPr sz="1800" b="1" spc="-7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145" dirty="0">
                <a:solidFill>
                  <a:srgbClr val="00AF50"/>
                </a:solidFill>
                <a:latin typeface="Times New Roman"/>
                <a:cs typeface="Times New Roman"/>
              </a:rPr>
              <a:t>/e</a:t>
            </a:r>
            <a:r>
              <a:rPr sz="1800" b="1" spc="215" dirty="0">
                <a:solidFill>
                  <a:srgbClr val="00AF50"/>
                </a:solidFill>
                <a:latin typeface="Times New Roman"/>
                <a:cs typeface="Times New Roman"/>
              </a:rPr>
              <a:t>n</a:t>
            </a:r>
            <a:r>
              <a:rPr sz="1800" b="1" spc="-85" dirty="0">
                <a:solidFill>
                  <a:srgbClr val="00AF50"/>
                </a:solidFill>
                <a:latin typeface="Times New Roman"/>
                <a:cs typeface="Times New Roman"/>
              </a:rPr>
              <a:t>r</a:t>
            </a:r>
            <a:r>
              <a:rPr sz="1800" b="1" spc="25" dirty="0">
                <a:solidFill>
                  <a:srgbClr val="00AF50"/>
                </a:solidFill>
                <a:latin typeface="Times New Roman"/>
                <a:cs typeface="Times New Roman"/>
              </a:rPr>
              <a:t>e</a:t>
            </a:r>
            <a:r>
              <a:rPr sz="1800" b="1" spc="60" dirty="0">
                <a:solidFill>
                  <a:srgbClr val="00AF50"/>
                </a:solidFill>
                <a:latin typeface="Times New Roman"/>
                <a:cs typeface="Times New Roman"/>
              </a:rPr>
              <a:t>g</a:t>
            </a:r>
            <a:r>
              <a:rPr sz="18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i</a:t>
            </a:r>
            <a:r>
              <a:rPr sz="18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s</a:t>
            </a:r>
            <a:r>
              <a:rPr sz="18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sz="1800" b="1" spc="-40" dirty="0">
                <a:solidFill>
                  <a:srgbClr val="00AF50"/>
                </a:solidFill>
                <a:latin typeface="Times New Roman"/>
                <a:cs typeface="Times New Roman"/>
              </a:rPr>
              <a:t>r</a:t>
            </a:r>
            <a:r>
              <a:rPr sz="18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e</a:t>
            </a:r>
            <a:r>
              <a:rPr sz="18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m</a:t>
            </a:r>
            <a:r>
              <a:rPr sz="18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e</a:t>
            </a:r>
            <a:r>
              <a:rPr sz="1800" b="1" spc="15" dirty="0">
                <a:solidFill>
                  <a:srgbClr val="00AF50"/>
                </a:solidFill>
                <a:latin typeface="Times New Roman"/>
                <a:cs typeface="Times New Roman"/>
              </a:rPr>
              <a:t>n</a:t>
            </a:r>
            <a:r>
              <a:rPr sz="18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0516" y="6167729"/>
            <a:ext cx="1849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5" dirty="0">
                <a:solidFill>
                  <a:srgbClr val="00AF50"/>
                </a:solidFill>
                <a:latin typeface="Times New Roman"/>
                <a:cs typeface="Times New Roman"/>
              </a:rPr>
              <a:t>Do</a:t>
            </a:r>
            <a:r>
              <a:rPr sz="1800" b="1" spc="-85" dirty="0">
                <a:solidFill>
                  <a:srgbClr val="00AF50"/>
                </a:solidFill>
                <a:latin typeface="Times New Roman"/>
                <a:cs typeface="Times New Roman"/>
              </a:rPr>
              <a:t>m</a:t>
            </a:r>
            <a:r>
              <a:rPr sz="1800" b="1" spc="-60" dirty="0">
                <a:solidFill>
                  <a:srgbClr val="00AF50"/>
                </a:solidFill>
                <a:latin typeface="Times New Roman"/>
                <a:cs typeface="Times New Roman"/>
              </a:rPr>
              <a:t>a</a:t>
            </a:r>
            <a:r>
              <a:rPr sz="1800" b="1" spc="145" dirty="0">
                <a:solidFill>
                  <a:srgbClr val="00AF50"/>
                </a:solidFill>
                <a:latin typeface="Times New Roman"/>
                <a:cs typeface="Times New Roman"/>
              </a:rPr>
              <a:t>ine</a:t>
            </a:r>
            <a:r>
              <a:rPr sz="1800" b="1" spc="100" dirty="0">
                <a:solidFill>
                  <a:srgbClr val="00AF50"/>
                </a:solidFill>
                <a:latin typeface="Times New Roman"/>
                <a:cs typeface="Times New Roman"/>
              </a:rPr>
              <a:t>/</a:t>
            </a:r>
            <a:r>
              <a:rPr sz="1800" b="1" spc="-75" dirty="0">
                <a:solidFill>
                  <a:srgbClr val="00AF50"/>
                </a:solidFill>
                <a:latin typeface="Times New Roman"/>
                <a:cs typeface="Times New Roman"/>
              </a:rPr>
              <a:t>C</a:t>
            </a:r>
            <a:r>
              <a:rPr sz="1800" b="1" spc="-45" dirty="0">
                <a:solidFill>
                  <a:srgbClr val="00AF50"/>
                </a:solidFill>
                <a:latin typeface="Times New Roman"/>
                <a:cs typeface="Times New Roman"/>
              </a:rPr>
              <a:t>o</a:t>
            </a:r>
            <a:r>
              <a:rPr sz="1800" b="1" spc="35" dirty="0">
                <a:solidFill>
                  <a:srgbClr val="00AF50"/>
                </a:solidFill>
                <a:latin typeface="Times New Roman"/>
                <a:cs typeface="Times New Roman"/>
              </a:rPr>
              <a:t>l</a:t>
            </a:r>
            <a:r>
              <a:rPr sz="1800" b="1" spc="75" dirty="0">
                <a:solidFill>
                  <a:srgbClr val="00AF50"/>
                </a:solidFill>
                <a:latin typeface="Times New Roman"/>
                <a:cs typeface="Times New Roman"/>
              </a:rPr>
              <a:t>o</a:t>
            </a:r>
            <a:r>
              <a:rPr sz="1800" b="1" spc="10" dirty="0">
                <a:solidFill>
                  <a:srgbClr val="00AF50"/>
                </a:solidFill>
                <a:latin typeface="Times New Roman"/>
                <a:cs typeface="Times New Roman"/>
              </a:rPr>
              <a:t>n</a:t>
            </a:r>
            <a:r>
              <a:rPr sz="1800" b="1" dirty="0">
                <a:solidFill>
                  <a:srgbClr val="00AF50"/>
                </a:solidFill>
                <a:latin typeface="Times New Roman"/>
                <a:cs typeface="Times New Roman"/>
              </a:rPr>
              <a:t>n</a:t>
            </a:r>
            <a:r>
              <a:rPr sz="1800" b="1" spc="45" dirty="0">
                <a:solidFill>
                  <a:srgbClr val="00AF50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473" y="1358254"/>
            <a:ext cx="7903209" cy="3020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5"/>
              </a:spcBef>
            </a:pPr>
            <a:r>
              <a:rPr sz="2600" b="1" spc="15" dirty="0">
                <a:solidFill>
                  <a:srgbClr val="D24717"/>
                </a:solidFill>
                <a:latin typeface="Times New Roman"/>
                <a:cs typeface="Times New Roman"/>
              </a:rPr>
              <a:t>Degré </a:t>
            </a:r>
            <a:r>
              <a:rPr sz="2600" b="1" spc="-15" dirty="0">
                <a:solidFill>
                  <a:srgbClr val="D24717"/>
                </a:solidFill>
                <a:latin typeface="Times New Roman"/>
                <a:cs typeface="Times New Roman"/>
              </a:rPr>
              <a:t>d’une </a:t>
            </a:r>
            <a:r>
              <a:rPr sz="2600" b="1" dirty="0">
                <a:solidFill>
                  <a:srgbClr val="D24717"/>
                </a:solidFill>
                <a:latin typeface="Times New Roman"/>
                <a:cs typeface="Times New Roman"/>
              </a:rPr>
              <a:t>relation </a:t>
            </a:r>
            <a:r>
              <a:rPr sz="2600" spc="35" dirty="0">
                <a:latin typeface="Times New Roman"/>
                <a:cs typeface="Times New Roman"/>
              </a:rPr>
              <a:t>: </a:t>
            </a:r>
            <a:r>
              <a:rPr sz="2600" spc="-105" dirty="0">
                <a:latin typeface="Times New Roman"/>
                <a:cs typeface="Times New Roman"/>
              </a:rPr>
              <a:t>c’est le </a:t>
            </a:r>
            <a:r>
              <a:rPr sz="2600" spc="-114" dirty="0">
                <a:latin typeface="Times New Roman"/>
                <a:cs typeface="Times New Roman"/>
              </a:rPr>
              <a:t>nombre de </a:t>
            </a:r>
            <a:r>
              <a:rPr sz="2600" spc="-135" dirty="0">
                <a:latin typeface="Times New Roman"/>
                <a:cs typeface="Times New Roman"/>
              </a:rPr>
              <a:t>colonnes </a:t>
            </a:r>
            <a:r>
              <a:rPr sz="2600" spc="-130" dirty="0">
                <a:latin typeface="Times New Roman"/>
                <a:cs typeface="Times New Roman"/>
              </a:rPr>
              <a:t>(domaines)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204" dirty="0">
                <a:latin typeface="Times New Roman"/>
                <a:cs typeface="Times New Roman"/>
              </a:rPr>
              <a:t>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un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el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120" dirty="0">
                <a:latin typeface="Times New Roman"/>
                <a:cs typeface="Times New Roman"/>
              </a:rPr>
              <a:t>ion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7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56870" algn="l"/>
                <a:tab pos="357505" algn="l"/>
              </a:tabLst>
            </a:pPr>
            <a:r>
              <a:rPr sz="2600" spc="-195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Cambria Math"/>
                <a:cs typeface="Cambria Math"/>
              </a:rPr>
              <a:t>⊂</a:t>
            </a:r>
            <a:r>
              <a:rPr sz="2600" spc="5" dirty="0">
                <a:latin typeface="Cambria Math"/>
                <a:cs typeface="Cambria Math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D</a:t>
            </a:r>
            <a:r>
              <a:rPr sz="2600" spc="-114" dirty="0">
                <a:latin typeface="Times New Roman"/>
                <a:cs typeface="Times New Roman"/>
              </a:rPr>
              <a:t>1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265" dirty="0">
                <a:latin typeface="Times New Roman"/>
                <a:cs typeface="Times New Roman"/>
              </a:rPr>
              <a:t>×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D</a:t>
            </a:r>
            <a:r>
              <a:rPr sz="2600" spc="-114" dirty="0">
                <a:latin typeface="Times New Roman"/>
                <a:cs typeface="Times New Roman"/>
              </a:rPr>
              <a:t>2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265" dirty="0">
                <a:latin typeface="Times New Roman"/>
                <a:cs typeface="Times New Roman"/>
              </a:rPr>
              <a:t>×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..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265" dirty="0">
                <a:latin typeface="Times New Roman"/>
                <a:cs typeface="Times New Roman"/>
              </a:rPr>
              <a:t>×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Dn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53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4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2600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est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g</a:t>
            </a:r>
            <a:r>
              <a:rPr sz="2600" spc="-40" dirty="0">
                <a:latin typeface="Times New Roman"/>
                <a:cs typeface="Times New Roman"/>
              </a:rPr>
              <a:t>r</a:t>
            </a:r>
            <a:r>
              <a:rPr sz="2600" spc="-45" dirty="0">
                <a:latin typeface="Times New Roman"/>
                <a:cs typeface="Times New Roman"/>
              </a:rPr>
              <a:t>é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l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el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120" dirty="0">
                <a:latin typeface="Times New Roman"/>
                <a:cs typeface="Times New Roman"/>
              </a:rPr>
              <a:t>ion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95" dirty="0">
                <a:latin typeface="Times New Roman"/>
                <a:cs typeface="Times New Roman"/>
              </a:rPr>
              <a:t>R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210" dirty="0">
                <a:latin typeface="Times New Roman"/>
                <a:cs typeface="Times New Roman"/>
              </a:rPr>
              <a:t>E</a:t>
            </a:r>
            <a:r>
              <a:rPr sz="2600" spc="-190" dirty="0">
                <a:latin typeface="Times New Roman"/>
                <a:cs typeface="Times New Roman"/>
              </a:rPr>
              <a:t>x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D</a:t>
            </a:r>
            <a:r>
              <a:rPr sz="2600" spc="-155" dirty="0">
                <a:latin typeface="Times New Roman"/>
                <a:cs typeface="Times New Roman"/>
              </a:rPr>
              <a:t>e</a:t>
            </a:r>
            <a:r>
              <a:rPr sz="2600" spc="-130" dirty="0">
                <a:latin typeface="Times New Roman"/>
                <a:cs typeface="Times New Roman"/>
              </a:rPr>
              <a:t>g</a:t>
            </a:r>
            <a:r>
              <a:rPr sz="2600" spc="-40" dirty="0">
                <a:latin typeface="Times New Roman"/>
                <a:cs typeface="Times New Roman"/>
              </a:rPr>
              <a:t>r</a:t>
            </a:r>
            <a:r>
              <a:rPr sz="2600" spc="-45" dirty="0">
                <a:latin typeface="Times New Roman"/>
                <a:cs typeface="Times New Roman"/>
              </a:rPr>
              <a:t>é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P</a:t>
            </a:r>
            <a:r>
              <a:rPr sz="2600" spc="-290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ODUIT</a:t>
            </a:r>
            <a:r>
              <a:rPr sz="2600" spc="-35" dirty="0">
                <a:latin typeface="Times New Roman"/>
                <a:cs typeface="Times New Roman"/>
              </a:rPr>
              <a:t>=</a:t>
            </a:r>
            <a:r>
              <a:rPr sz="2600" spc="-114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Times New Roman"/>
              <a:cs typeface="Times New Roman"/>
            </a:endParaRPr>
          </a:p>
          <a:p>
            <a:pPr marL="407034" algn="ctr">
              <a:lnSpc>
                <a:spcPct val="100000"/>
              </a:lnSpc>
            </a:pPr>
            <a:r>
              <a:rPr sz="1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Relation</a:t>
            </a:r>
            <a:r>
              <a:rPr sz="1800" b="1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100" dirty="0">
                <a:solidFill>
                  <a:srgbClr val="006FC0"/>
                </a:solidFill>
                <a:latin typeface="Times New Roman"/>
                <a:cs typeface="Times New Roman"/>
              </a:rPr>
              <a:t>PRODUIT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576" y="2265121"/>
            <a:ext cx="116649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130" dirty="0">
                <a:latin typeface="Times New Roman"/>
                <a:cs typeface="Times New Roman"/>
              </a:rPr>
              <a:t>Exemple: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0741" y="3682949"/>
            <a:ext cx="407289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40" dirty="0">
                <a:latin typeface="Times New Roman"/>
                <a:cs typeface="Times New Roman"/>
              </a:rPr>
              <a:t>tt</a:t>
            </a:r>
            <a:r>
              <a:rPr sz="2600" spc="65" dirty="0">
                <a:latin typeface="Times New Roman"/>
                <a:cs typeface="Times New Roman"/>
              </a:rPr>
              <a:t>r</a:t>
            </a:r>
            <a:r>
              <a:rPr sz="2600" spc="-100" dirty="0">
                <a:latin typeface="Times New Roman"/>
                <a:cs typeface="Times New Roman"/>
              </a:rPr>
              <a:t>i</a:t>
            </a:r>
            <a:r>
              <a:rPr sz="2600" spc="-204" dirty="0">
                <a:latin typeface="Times New Roman"/>
                <a:cs typeface="Times New Roman"/>
              </a:rPr>
              <a:t>b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l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el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120" dirty="0">
                <a:latin typeface="Times New Roman"/>
                <a:cs typeface="Times New Roman"/>
              </a:rPr>
              <a:t>ion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P</a:t>
            </a:r>
            <a:r>
              <a:rPr sz="2600" spc="-300" dirty="0">
                <a:latin typeface="Times New Roman"/>
                <a:cs typeface="Times New Roman"/>
              </a:rPr>
              <a:t>R</a:t>
            </a:r>
            <a:r>
              <a:rPr sz="2600" spc="-120" dirty="0">
                <a:latin typeface="Times New Roman"/>
                <a:cs typeface="Times New Roman"/>
              </a:rPr>
              <a:t>ODUI</a:t>
            </a:r>
            <a:r>
              <a:rPr sz="2600" spc="-465" dirty="0">
                <a:latin typeface="Times New Roman"/>
                <a:cs typeface="Times New Roman"/>
              </a:rPr>
              <a:t>T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0896" y="3133263"/>
            <a:ext cx="1435735" cy="1443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95"/>
              </a:spcBef>
            </a:pPr>
            <a:r>
              <a:rPr sz="2600" spc="-125" dirty="0">
                <a:solidFill>
                  <a:srgbClr val="C00000"/>
                </a:solidFill>
                <a:latin typeface="Times New Roman"/>
                <a:cs typeface="Times New Roman"/>
              </a:rPr>
              <a:t>Référence </a:t>
            </a:r>
            <a:r>
              <a:rPr sz="2600" spc="-1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-165" dirty="0">
                <a:solidFill>
                  <a:srgbClr val="C00000"/>
                </a:solidFill>
                <a:latin typeface="Times New Roman"/>
                <a:cs typeface="Times New Roman"/>
              </a:rPr>
              <a:t>Dés</a:t>
            </a:r>
            <a:r>
              <a:rPr sz="2600" spc="-85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600" spc="-165" dirty="0">
                <a:solidFill>
                  <a:srgbClr val="C00000"/>
                </a:solidFill>
                <a:latin typeface="Times New Roman"/>
                <a:cs typeface="Times New Roman"/>
              </a:rPr>
              <a:t>g</a:t>
            </a:r>
            <a:r>
              <a:rPr sz="2600" spc="-18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600" spc="-24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600" spc="4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600" spc="-100" dirty="0">
                <a:solidFill>
                  <a:srgbClr val="C00000"/>
                </a:solidFill>
                <a:latin typeface="Times New Roman"/>
                <a:cs typeface="Times New Roman"/>
              </a:rPr>
              <a:t>ion  </a:t>
            </a:r>
            <a:r>
              <a:rPr sz="2600" spc="-105" dirty="0">
                <a:solidFill>
                  <a:srgbClr val="C00000"/>
                </a:solidFill>
                <a:latin typeface="Times New Roman"/>
                <a:cs typeface="Times New Roman"/>
              </a:rPr>
              <a:t>Couleur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71775" y="3284982"/>
            <a:ext cx="576580" cy="1440180"/>
          </a:xfrm>
          <a:custGeom>
            <a:avLst/>
            <a:gdLst/>
            <a:ahLst/>
            <a:cxnLst/>
            <a:rect l="l" t="t" r="r" b="b"/>
            <a:pathLst>
              <a:path w="576579" h="1440179">
                <a:moveTo>
                  <a:pt x="0" y="0"/>
                </a:moveTo>
                <a:lnTo>
                  <a:pt x="76589" y="1712"/>
                </a:lnTo>
                <a:lnTo>
                  <a:pt x="145400" y="6547"/>
                </a:lnTo>
                <a:lnTo>
                  <a:pt x="203692" y="14049"/>
                </a:lnTo>
                <a:lnTo>
                  <a:pt x="248722" y="23763"/>
                </a:lnTo>
                <a:lnTo>
                  <a:pt x="288036" y="48005"/>
                </a:lnTo>
                <a:lnTo>
                  <a:pt x="288036" y="672083"/>
                </a:lnTo>
                <a:lnTo>
                  <a:pt x="298330" y="684856"/>
                </a:lnTo>
                <a:lnTo>
                  <a:pt x="372427" y="706040"/>
                </a:lnTo>
                <a:lnTo>
                  <a:pt x="430727" y="713542"/>
                </a:lnTo>
                <a:lnTo>
                  <a:pt x="499526" y="718377"/>
                </a:lnTo>
                <a:lnTo>
                  <a:pt x="576072" y="720089"/>
                </a:lnTo>
                <a:lnTo>
                  <a:pt x="499526" y="721802"/>
                </a:lnTo>
                <a:lnTo>
                  <a:pt x="430727" y="726637"/>
                </a:lnTo>
                <a:lnTo>
                  <a:pt x="372427" y="734139"/>
                </a:lnTo>
                <a:lnTo>
                  <a:pt x="327377" y="743853"/>
                </a:lnTo>
                <a:lnTo>
                  <a:pt x="298330" y="755323"/>
                </a:lnTo>
                <a:lnTo>
                  <a:pt x="288036" y="768095"/>
                </a:lnTo>
                <a:lnTo>
                  <a:pt x="288036" y="1392173"/>
                </a:lnTo>
                <a:lnTo>
                  <a:pt x="248722" y="1416416"/>
                </a:lnTo>
                <a:lnTo>
                  <a:pt x="203692" y="1426130"/>
                </a:lnTo>
                <a:lnTo>
                  <a:pt x="145400" y="1433632"/>
                </a:lnTo>
                <a:lnTo>
                  <a:pt x="76589" y="1438467"/>
                </a:lnTo>
                <a:lnTo>
                  <a:pt x="0" y="1440179"/>
                </a:lnTo>
              </a:path>
            </a:pathLst>
          </a:custGeom>
          <a:ln w="9525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7582" y="1124711"/>
            <a:ext cx="7772400" cy="1143000"/>
          </a:xfrm>
          <a:custGeom>
            <a:avLst/>
            <a:gdLst/>
            <a:ahLst/>
            <a:cxnLst/>
            <a:rect l="l" t="t" r="r" b="b"/>
            <a:pathLst>
              <a:path w="7772400" h="1143000">
                <a:moveTo>
                  <a:pt x="7772400" y="0"/>
                </a:moveTo>
                <a:lnTo>
                  <a:pt x="0" y="0"/>
                </a:lnTo>
                <a:lnTo>
                  <a:pt x="0" y="1143000"/>
                </a:lnTo>
                <a:lnTo>
                  <a:pt x="7772400" y="1143000"/>
                </a:lnTo>
                <a:lnTo>
                  <a:pt x="7772400" y="0"/>
                </a:lnTo>
                <a:close/>
              </a:path>
            </a:pathLst>
          </a:custGeom>
          <a:solidFill>
            <a:srgbClr val="F9D9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85266" y="377860"/>
            <a:ext cx="397301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685" algn="l"/>
              </a:tabLst>
            </a:pPr>
            <a:r>
              <a:rPr sz="32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3.	</a:t>
            </a:r>
            <a:r>
              <a:rPr sz="36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Attribut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76015" y="1237401"/>
            <a:ext cx="627126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b="0" spc="-150" dirty="0">
                <a:latin typeface="Times New Roman"/>
                <a:cs typeface="Times New Roman"/>
              </a:rPr>
              <a:t>U</a:t>
            </a:r>
            <a:r>
              <a:rPr sz="2500" b="0" spc="-110" dirty="0">
                <a:latin typeface="Times New Roman"/>
                <a:cs typeface="Times New Roman"/>
              </a:rPr>
              <a:t>n</a:t>
            </a:r>
            <a:r>
              <a:rPr sz="2500" b="0" spc="-70" dirty="0">
                <a:latin typeface="Times New Roman"/>
                <a:cs typeface="Times New Roman"/>
              </a:rPr>
              <a:t> </a:t>
            </a:r>
            <a:r>
              <a:rPr sz="2500" b="0" spc="-229" dirty="0">
                <a:latin typeface="Times New Roman"/>
                <a:cs typeface="Times New Roman"/>
              </a:rPr>
              <a:t>a</a:t>
            </a:r>
            <a:r>
              <a:rPr sz="2500" b="0" spc="20" dirty="0">
                <a:latin typeface="Times New Roman"/>
                <a:cs typeface="Times New Roman"/>
              </a:rPr>
              <a:t>tt</a:t>
            </a:r>
            <a:r>
              <a:rPr sz="2500" b="0" spc="70" dirty="0">
                <a:latin typeface="Times New Roman"/>
                <a:cs typeface="Times New Roman"/>
              </a:rPr>
              <a:t>r</a:t>
            </a:r>
            <a:r>
              <a:rPr sz="2500" b="0" spc="-95" dirty="0">
                <a:latin typeface="Times New Roman"/>
                <a:cs typeface="Times New Roman"/>
              </a:rPr>
              <a:t>i</a:t>
            </a:r>
            <a:r>
              <a:rPr sz="2500" b="0" spc="-180" dirty="0">
                <a:latin typeface="Times New Roman"/>
                <a:cs typeface="Times New Roman"/>
              </a:rPr>
              <a:t>b</a:t>
            </a:r>
            <a:r>
              <a:rPr sz="2500" b="0" spc="-105" dirty="0">
                <a:latin typeface="Times New Roman"/>
                <a:cs typeface="Times New Roman"/>
              </a:rPr>
              <a:t>u</a:t>
            </a:r>
            <a:r>
              <a:rPr sz="2500" b="0" spc="30" dirty="0">
                <a:latin typeface="Times New Roman"/>
                <a:cs typeface="Times New Roman"/>
              </a:rPr>
              <a:t>t</a:t>
            </a:r>
            <a:r>
              <a:rPr sz="2500" b="0" spc="-85" dirty="0">
                <a:latin typeface="Times New Roman"/>
                <a:cs typeface="Times New Roman"/>
              </a:rPr>
              <a:t> est</a:t>
            </a:r>
            <a:r>
              <a:rPr sz="2500" b="0" spc="-60" dirty="0">
                <a:latin typeface="Times New Roman"/>
                <a:cs typeface="Times New Roman"/>
              </a:rPr>
              <a:t> </a:t>
            </a:r>
            <a:r>
              <a:rPr sz="2500" b="0" spc="-105" dirty="0">
                <a:latin typeface="Times New Roman"/>
                <a:cs typeface="Times New Roman"/>
              </a:rPr>
              <a:t>un</a:t>
            </a:r>
            <a:r>
              <a:rPr sz="2500" b="0" spc="-100" dirty="0">
                <a:latin typeface="Times New Roman"/>
                <a:cs typeface="Times New Roman"/>
              </a:rPr>
              <a:t>e</a:t>
            </a:r>
            <a:r>
              <a:rPr sz="2500" b="0" spc="-35" dirty="0">
                <a:latin typeface="Times New Roman"/>
                <a:cs typeface="Times New Roman"/>
              </a:rPr>
              <a:t> </a:t>
            </a:r>
            <a:r>
              <a:rPr sz="2500" spc="70" dirty="0">
                <a:solidFill>
                  <a:srgbClr val="006FC0"/>
                </a:solidFill>
                <a:latin typeface="Times New Roman"/>
                <a:cs typeface="Times New Roman"/>
              </a:rPr>
              <a:t>co</a:t>
            </a:r>
            <a:r>
              <a:rPr sz="2500" spc="25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2500" spc="9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2500" spc="20" dirty="0">
                <a:solidFill>
                  <a:srgbClr val="006FC0"/>
                </a:solidFill>
                <a:latin typeface="Times New Roman"/>
                <a:cs typeface="Times New Roman"/>
              </a:rPr>
              <a:t>nn</a:t>
            </a:r>
            <a:r>
              <a:rPr sz="2500" spc="6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5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500" b="0" spc="-114" dirty="0">
                <a:latin typeface="Times New Roman"/>
                <a:cs typeface="Times New Roman"/>
              </a:rPr>
              <a:t>carac</a:t>
            </a:r>
            <a:r>
              <a:rPr sz="2500" b="0" spc="-85" dirty="0">
                <a:latin typeface="Times New Roman"/>
                <a:cs typeface="Times New Roman"/>
              </a:rPr>
              <a:t>t</a:t>
            </a:r>
            <a:r>
              <a:rPr sz="2500" b="0" spc="-40" dirty="0">
                <a:latin typeface="Times New Roman"/>
                <a:cs typeface="Times New Roman"/>
              </a:rPr>
              <a:t>é</a:t>
            </a:r>
            <a:r>
              <a:rPr sz="2500" b="0" spc="10" dirty="0">
                <a:latin typeface="Times New Roman"/>
                <a:cs typeface="Times New Roman"/>
              </a:rPr>
              <a:t>r</a:t>
            </a:r>
            <a:r>
              <a:rPr sz="2500" b="0" spc="-135" dirty="0">
                <a:latin typeface="Times New Roman"/>
                <a:cs typeface="Times New Roman"/>
              </a:rPr>
              <a:t>i</a:t>
            </a:r>
            <a:r>
              <a:rPr sz="2500" b="0" spc="-175" dirty="0">
                <a:latin typeface="Times New Roman"/>
                <a:cs typeface="Times New Roman"/>
              </a:rPr>
              <a:t>s</a:t>
            </a:r>
            <a:r>
              <a:rPr sz="2500" b="0" spc="-100" dirty="0">
                <a:latin typeface="Times New Roman"/>
                <a:cs typeface="Times New Roman"/>
              </a:rPr>
              <a:t>ée</a:t>
            </a:r>
            <a:r>
              <a:rPr sz="2500" b="0" spc="-40" dirty="0">
                <a:latin typeface="Times New Roman"/>
                <a:cs typeface="Times New Roman"/>
              </a:rPr>
              <a:t> </a:t>
            </a:r>
            <a:r>
              <a:rPr sz="2500" b="0" spc="-105" dirty="0">
                <a:latin typeface="Times New Roman"/>
                <a:cs typeface="Times New Roman"/>
              </a:rPr>
              <a:t>pa</a:t>
            </a:r>
            <a:r>
              <a:rPr sz="2500" b="0" spc="-75" dirty="0">
                <a:latin typeface="Times New Roman"/>
                <a:cs typeface="Times New Roman"/>
              </a:rPr>
              <a:t>r</a:t>
            </a:r>
            <a:r>
              <a:rPr sz="2500" b="0" spc="-65" dirty="0">
                <a:latin typeface="Times New Roman"/>
                <a:cs typeface="Times New Roman"/>
              </a:rPr>
              <a:t> </a:t>
            </a:r>
            <a:r>
              <a:rPr sz="2500" b="0" spc="-110" dirty="0">
                <a:latin typeface="Times New Roman"/>
                <a:cs typeface="Times New Roman"/>
              </a:rPr>
              <a:t>un</a:t>
            </a:r>
            <a:r>
              <a:rPr sz="2500" b="0" spc="-55" dirty="0">
                <a:latin typeface="Times New Roman"/>
                <a:cs typeface="Times New Roman"/>
              </a:rPr>
              <a:t> </a:t>
            </a:r>
            <a:r>
              <a:rPr sz="2500" spc="20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2500" spc="90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2500" spc="-45" dirty="0">
                <a:solidFill>
                  <a:srgbClr val="006FC0"/>
                </a:solidFill>
                <a:latin typeface="Times New Roman"/>
                <a:cs typeface="Times New Roman"/>
              </a:rPr>
              <a:t>m  </a:t>
            </a:r>
            <a:r>
              <a:rPr sz="2500" spc="15" dirty="0">
                <a:solidFill>
                  <a:srgbClr val="006FC0"/>
                </a:solidFill>
                <a:latin typeface="Times New Roman"/>
                <a:cs typeface="Times New Roman"/>
              </a:rPr>
              <a:t>un</a:t>
            </a:r>
            <a:r>
              <a:rPr sz="2500" spc="2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500" spc="40" dirty="0">
                <a:solidFill>
                  <a:srgbClr val="006FC0"/>
                </a:solidFill>
                <a:latin typeface="Times New Roman"/>
                <a:cs typeface="Times New Roman"/>
              </a:rPr>
              <a:t>q</a:t>
            </a:r>
            <a:r>
              <a:rPr sz="2500" spc="15" dirty="0">
                <a:solidFill>
                  <a:srgbClr val="006FC0"/>
                </a:solidFill>
                <a:latin typeface="Times New Roman"/>
                <a:cs typeface="Times New Roman"/>
              </a:rPr>
              <a:t>u</a:t>
            </a:r>
            <a:r>
              <a:rPr sz="2500" spc="6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5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500" b="0" spc="-105" dirty="0">
                <a:latin typeface="Times New Roman"/>
                <a:cs typeface="Times New Roman"/>
              </a:rPr>
              <a:t>d</a:t>
            </a:r>
            <a:r>
              <a:rPr sz="2500" b="0" spc="-150" dirty="0">
                <a:latin typeface="Times New Roman"/>
                <a:cs typeface="Times New Roman"/>
              </a:rPr>
              <a:t>a</a:t>
            </a:r>
            <a:r>
              <a:rPr sz="2500" b="0" spc="-160" dirty="0">
                <a:latin typeface="Times New Roman"/>
                <a:cs typeface="Times New Roman"/>
              </a:rPr>
              <a:t>n</a:t>
            </a:r>
            <a:r>
              <a:rPr sz="2500" b="0" spc="-195" dirty="0">
                <a:latin typeface="Times New Roman"/>
                <a:cs typeface="Times New Roman"/>
              </a:rPr>
              <a:t>s</a:t>
            </a:r>
            <a:r>
              <a:rPr sz="2500" b="0" spc="-70" dirty="0">
                <a:latin typeface="Times New Roman"/>
                <a:cs typeface="Times New Roman"/>
              </a:rPr>
              <a:t> </a:t>
            </a:r>
            <a:r>
              <a:rPr sz="2500" b="0" spc="-85" dirty="0">
                <a:latin typeface="Times New Roman"/>
                <a:cs typeface="Times New Roman"/>
              </a:rPr>
              <a:t>ce</a:t>
            </a:r>
            <a:r>
              <a:rPr sz="2500" b="0" spc="-70" dirty="0">
                <a:latin typeface="Times New Roman"/>
                <a:cs typeface="Times New Roman"/>
              </a:rPr>
              <a:t>t</a:t>
            </a:r>
            <a:r>
              <a:rPr sz="2500" b="0" spc="20" dirty="0">
                <a:latin typeface="Times New Roman"/>
                <a:cs typeface="Times New Roman"/>
              </a:rPr>
              <a:t>t</a:t>
            </a:r>
            <a:r>
              <a:rPr sz="2500" b="0" spc="-100" dirty="0">
                <a:latin typeface="Times New Roman"/>
                <a:cs typeface="Times New Roman"/>
              </a:rPr>
              <a:t>e</a:t>
            </a:r>
            <a:r>
              <a:rPr sz="2500" b="0" spc="-35" dirty="0">
                <a:latin typeface="Times New Roman"/>
                <a:cs typeface="Times New Roman"/>
              </a:rPr>
              <a:t> </a:t>
            </a:r>
            <a:r>
              <a:rPr sz="2500" b="0" spc="5" dirty="0">
                <a:latin typeface="Times New Roman"/>
                <a:cs typeface="Times New Roman"/>
              </a:rPr>
              <a:t>r</a:t>
            </a:r>
            <a:r>
              <a:rPr sz="2500" b="0" spc="-125" dirty="0">
                <a:latin typeface="Times New Roman"/>
                <a:cs typeface="Times New Roman"/>
              </a:rPr>
              <a:t>el</a:t>
            </a:r>
            <a:r>
              <a:rPr sz="2500" b="0" spc="-180" dirty="0">
                <a:latin typeface="Times New Roman"/>
                <a:cs typeface="Times New Roman"/>
              </a:rPr>
              <a:t>a</a:t>
            </a:r>
            <a:r>
              <a:rPr sz="2500" b="0" spc="20" dirty="0">
                <a:latin typeface="Times New Roman"/>
                <a:cs typeface="Times New Roman"/>
              </a:rPr>
              <a:t>t</a:t>
            </a:r>
            <a:r>
              <a:rPr sz="2500" b="0" spc="-85" dirty="0">
                <a:latin typeface="Times New Roman"/>
                <a:cs typeface="Times New Roman"/>
              </a:rPr>
              <a:t>i</a:t>
            </a:r>
            <a:r>
              <a:rPr sz="2500" b="0" spc="-140" dirty="0">
                <a:latin typeface="Times New Roman"/>
                <a:cs typeface="Times New Roman"/>
              </a:rPr>
              <a:t>o</a:t>
            </a:r>
            <a:r>
              <a:rPr sz="2500" b="0" spc="-105" dirty="0">
                <a:latin typeface="Times New Roman"/>
                <a:cs typeface="Times New Roman"/>
              </a:rPr>
              <a:t>n</a:t>
            </a:r>
            <a:r>
              <a:rPr sz="2500" b="0" spc="100" dirty="0">
                <a:latin typeface="Times New Roman"/>
                <a:cs typeface="Times New Roman"/>
              </a:rPr>
              <a:t>.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454168"/>
            <a:ext cx="6702756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27685" algn="l"/>
              </a:tabLst>
            </a:pPr>
            <a:r>
              <a:rPr sz="4000" spc="-55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4000" spc="-3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40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000" spc="-26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4000" spc="-10" dirty="0">
                <a:solidFill>
                  <a:srgbClr val="FF0000"/>
                </a:solidFill>
                <a:latin typeface="Times New Roman"/>
                <a:cs typeface="Times New Roman"/>
              </a:rPr>
              <a:t>chém</a:t>
            </a:r>
            <a:r>
              <a:rPr sz="4000" spc="-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40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spc="-9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4000" spc="-75" dirty="0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sz="4000" spc="40" dirty="0">
                <a:solidFill>
                  <a:srgbClr val="FF0000"/>
                </a:solidFill>
                <a:latin typeface="Times New Roman"/>
                <a:cs typeface="Times New Roman"/>
              </a:rPr>
              <a:t>une</a:t>
            </a:r>
            <a:r>
              <a:rPr sz="40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spc="-12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4000" spc="-5" dirty="0">
                <a:solidFill>
                  <a:srgbClr val="FF0000"/>
                </a:solidFill>
                <a:latin typeface="Times New Roman"/>
                <a:cs typeface="Times New Roman"/>
              </a:rPr>
              <a:t>el</a:t>
            </a:r>
            <a:r>
              <a:rPr sz="4000" spc="-2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4000" spc="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4000" spc="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4000" spc="10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4000" spc="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120618"/>
            <a:ext cx="7472680" cy="48164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2400" spc="-180" dirty="0">
                <a:latin typeface="Times New Roman"/>
                <a:cs typeface="Times New Roman"/>
              </a:rPr>
              <a:t>Le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s</a:t>
            </a:r>
            <a:r>
              <a:rPr sz="2400" spc="-114" dirty="0">
                <a:latin typeface="Times New Roman"/>
                <a:cs typeface="Times New Roman"/>
              </a:rPr>
              <a:t>c</a:t>
            </a:r>
            <a:r>
              <a:rPr sz="2400" spc="-130" dirty="0">
                <a:latin typeface="Times New Roman"/>
                <a:cs typeface="Times New Roman"/>
              </a:rPr>
              <a:t>h</a:t>
            </a:r>
            <a:r>
              <a:rPr sz="2400" spc="-110" dirty="0">
                <a:latin typeface="Times New Roman"/>
                <a:cs typeface="Times New Roman"/>
              </a:rPr>
              <a:t>é</a:t>
            </a:r>
            <a:r>
              <a:rPr sz="2400" spc="-215" dirty="0">
                <a:latin typeface="Times New Roman"/>
                <a:cs typeface="Times New Roman"/>
              </a:rPr>
              <a:t>m</a:t>
            </a:r>
            <a:r>
              <a:rPr sz="2400" spc="-12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d'u</a:t>
            </a:r>
            <a:r>
              <a:rPr sz="2400" spc="-85" dirty="0">
                <a:latin typeface="Times New Roman"/>
                <a:cs typeface="Times New Roman"/>
              </a:rPr>
              <a:t>n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90" dirty="0">
                <a:latin typeface="Times New Roman"/>
                <a:cs typeface="Times New Roman"/>
              </a:rPr>
              <a:t>e</a:t>
            </a:r>
            <a:r>
              <a:rPr sz="2400" spc="-114" dirty="0">
                <a:latin typeface="Times New Roman"/>
                <a:cs typeface="Times New Roman"/>
              </a:rPr>
              <a:t>l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e</a:t>
            </a:r>
            <a:r>
              <a:rPr sz="2400" spc="-195" dirty="0">
                <a:latin typeface="Times New Roman"/>
                <a:cs typeface="Times New Roman"/>
              </a:rPr>
              <a:t>s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imes New Roman"/>
                <a:cs typeface="Times New Roman"/>
              </a:rPr>
              <a:t>d</a:t>
            </a:r>
            <a:r>
              <a:rPr sz="2400" spc="-90" dirty="0">
                <a:latin typeface="Times New Roman"/>
                <a:cs typeface="Times New Roman"/>
              </a:rPr>
              <a:t>é</a:t>
            </a:r>
            <a:r>
              <a:rPr sz="2400" spc="-130" dirty="0">
                <a:latin typeface="Times New Roman"/>
                <a:cs typeface="Times New Roman"/>
              </a:rPr>
              <a:t>fini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p</a:t>
            </a:r>
            <a:r>
              <a:rPr sz="2400" spc="-130" dirty="0">
                <a:latin typeface="Times New Roman"/>
                <a:cs typeface="Times New Roman"/>
              </a:rPr>
              <a:t>a</a:t>
            </a:r>
            <a:r>
              <a:rPr sz="2400" spc="25" dirty="0">
                <a:latin typeface="Times New Roman"/>
                <a:cs typeface="Times New Roman"/>
              </a:rPr>
              <a:t>r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310"/>
              </a:spcBef>
              <a:buClr>
                <a:srgbClr val="D24717"/>
              </a:buClr>
              <a:buSzPct val="85416"/>
              <a:buFont typeface="Wingdings"/>
              <a:buChar char=""/>
              <a:tabLst>
                <a:tab pos="287020" algn="l"/>
              </a:tabLst>
            </a:pP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114" dirty="0">
                <a:latin typeface="Times New Roman"/>
                <a:cs typeface="Times New Roman"/>
              </a:rPr>
              <a:t>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006FC0"/>
                </a:solidFill>
                <a:latin typeface="Times New Roman"/>
                <a:cs typeface="Times New Roman"/>
              </a:rPr>
              <a:t>nom</a:t>
            </a:r>
            <a:r>
              <a:rPr sz="2400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l</a:t>
            </a:r>
            <a:r>
              <a:rPr sz="2400" spc="-175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90" dirty="0">
                <a:latin typeface="Times New Roman"/>
                <a:cs typeface="Times New Roman"/>
              </a:rPr>
              <a:t>e</a:t>
            </a:r>
            <a:r>
              <a:rPr sz="2400" spc="-114" dirty="0">
                <a:latin typeface="Times New Roman"/>
                <a:cs typeface="Times New Roman"/>
              </a:rPr>
              <a:t>l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tion</a:t>
            </a:r>
            <a:endParaRPr sz="24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315"/>
              </a:spcBef>
              <a:buClr>
                <a:srgbClr val="D24717"/>
              </a:buClr>
              <a:buSzPct val="85416"/>
              <a:buFont typeface="Wingdings"/>
              <a:buChar char=""/>
              <a:tabLst>
                <a:tab pos="287020" algn="l"/>
              </a:tabLst>
            </a:pPr>
            <a:r>
              <a:rPr sz="2400" spc="-114" dirty="0">
                <a:latin typeface="Times New Roman"/>
                <a:cs typeface="Times New Roman"/>
              </a:rPr>
              <a:t>l</a:t>
            </a:r>
            <a:r>
              <a:rPr sz="2400" spc="-175" dirty="0">
                <a:latin typeface="Times New Roman"/>
                <a:cs typeface="Times New Roman"/>
              </a:rPr>
              <a:t>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list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s</a:t>
            </a:r>
            <a:r>
              <a:rPr sz="2400" spc="-90" dirty="0">
                <a:latin typeface="Times New Roman"/>
                <a:cs typeface="Times New Roman"/>
              </a:rPr>
              <a:t>e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4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400" spc="3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400" spc="1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400" spc="6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400" spc="-9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400" spc="-175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2400" spc="-85" dirty="0">
                <a:solidFill>
                  <a:srgbClr val="006FC0"/>
                </a:solidFill>
                <a:latin typeface="Times New Roman"/>
                <a:cs typeface="Times New Roman"/>
              </a:rPr>
              <a:t>uts</a:t>
            </a:r>
            <a:endParaRPr sz="2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2400" spc="-105" dirty="0">
                <a:latin typeface="Times New Roman"/>
                <a:cs typeface="Times New Roman"/>
              </a:rPr>
              <a:t>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100" dirty="0">
                <a:latin typeface="Times New Roman"/>
                <a:cs typeface="Times New Roman"/>
              </a:rPr>
              <a:t>o</a:t>
            </a:r>
            <a:r>
              <a:rPr sz="2400" spc="-30" dirty="0">
                <a:latin typeface="Times New Roman"/>
                <a:cs typeface="Times New Roman"/>
              </a:rPr>
              <a:t>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: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b="1" spc="-160" dirty="0">
                <a:solidFill>
                  <a:srgbClr val="00AF50"/>
                </a:solidFill>
                <a:latin typeface="Times New Roman"/>
                <a:cs typeface="Times New Roman"/>
              </a:rPr>
              <a:t>R</a:t>
            </a:r>
            <a:r>
              <a:rPr sz="2400" b="1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80" dirty="0">
                <a:solidFill>
                  <a:srgbClr val="00AF50"/>
                </a:solidFill>
                <a:latin typeface="Times New Roman"/>
                <a:cs typeface="Times New Roman"/>
              </a:rPr>
              <a:t>(</a:t>
            </a:r>
            <a:r>
              <a:rPr sz="2400" b="1" spc="-125" dirty="0">
                <a:solidFill>
                  <a:srgbClr val="00AF50"/>
                </a:solidFill>
                <a:latin typeface="Times New Roman"/>
                <a:cs typeface="Times New Roman"/>
              </a:rPr>
              <a:t>A</a:t>
            </a:r>
            <a:r>
              <a:rPr sz="2400" b="1" spc="-105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4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,</a:t>
            </a:r>
            <a:r>
              <a:rPr sz="2400" b="1" spc="-29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-130" dirty="0">
                <a:solidFill>
                  <a:srgbClr val="00AF50"/>
                </a:solidFill>
                <a:latin typeface="Times New Roman"/>
                <a:cs typeface="Times New Roman"/>
              </a:rPr>
              <a:t>A</a:t>
            </a:r>
            <a:r>
              <a:rPr sz="2400" b="1" spc="-100" dirty="0">
                <a:solidFill>
                  <a:srgbClr val="00AF50"/>
                </a:solidFill>
                <a:latin typeface="Times New Roman"/>
                <a:cs typeface="Times New Roman"/>
              </a:rPr>
              <a:t>2</a:t>
            </a:r>
            <a:r>
              <a:rPr sz="24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,</a:t>
            </a:r>
            <a:r>
              <a:rPr sz="2400" b="1" spc="-17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...</a:t>
            </a:r>
            <a:r>
              <a:rPr sz="2400" b="1" spc="-15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20" dirty="0">
                <a:solidFill>
                  <a:srgbClr val="00AF50"/>
                </a:solidFill>
                <a:latin typeface="Times New Roman"/>
                <a:cs typeface="Times New Roman"/>
              </a:rPr>
              <a:t>,</a:t>
            </a:r>
            <a:r>
              <a:rPr sz="2400" b="1" spc="-2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-135" dirty="0">
                <a:solidFill>
                  <a:srgbClr val="00AF50"/>
                </a:solidFill>
                <a:latin typeface="Times New Roman"/>
                <a:cs typeface="Times New Roman"/>
              </a:rPr>
              <a:t>A</a:t>
            </a:r>
            <a:r>
              <a:rPr sz="2400" b="1" spc="5" dirty="0">
                <a:solidFill>
                  <a:srgbClr val="00AF50"/>
                </a:solidFill>
                <a:latin typeface="Times New Roman"/>
                <a:cs typeface="Times New Roman"/>
              </a:rPr>
              <a:t>n</a:t>
            </a:r>
            <a:r>
              <a:rPr sz="2400" b="1" spc="75" dirty="0">
                <a:solidFill>
                  <a:srgbClr val="00AF50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400" spc="-110" dirty="0">
                <a:latin typeface="Times New Roman"/>
                <a:cs typeface="Times New Roman"/>
              </a:rPr>
              <a:t>Exemple:</a:t>
            </a:r>
            <a:endParaRPr sz="2400">
              <a:latin typeface="Times New Roman"/>
              <a:cs typeface="Times New Roman"/>
            </a:endParaRPr>
          </a:p>
          <a:p>
            <a:pPr marL="350520" indent="-338455">
              <a:lnSpc>
                <a:spcPct val="100000"/>
              </a:lnSpc>
              <a:spcBef>
                <a:spcPts val="310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0520" algn="l"/>
                <a:tab pos="351155" algn="l"/>
              </a:tabLst>
            </a:pPr>
            <a:r>
              <a:rPr sz="2400" spc="-145" dirty="0">
                <a:latin typeface="Times New Roman"/>
                <a:cs typeface="Times New Roman"/>
              </a:rPr>
              <a:t>El</a:t>
            </a:r>
            <a:r>
              <a:rPr sz="2400" spc="-140" dirty="0">
                <a:latin typeface="Times New Roman"/>
                <a:cs typeface="Times New Roman"/>
              </a:rPr>
              <a:t>è</a:t>
            </a:r>
            <a:r>
              <a:rPr sz="2400" spc="-245" dirty="0">
                <a:latin typeface="Times New Roman"/>
                <a:cs typeface="Times New Roman"/>
              </a:rPr>
              <a:t>v</a:t>
            </a:r>
            <a:r>
              <a:rPr sz="2400" spc="-95" dirty="0">
                <a:latin typeface="Times New Roman"/>
                <a:cs typeface="Times New Roman"/>
              </a:rPr>
              <a:t>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(nom,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pré</a:t>
            </a:r>
            <a:r>
              <a:rPr sz="2400" spc="-70" dirty="0">
                <a:latin typeface="Times New Roman"/>
                <a:cs typeface="Times New Roman"/>
              </a:rPr>
              <a:t>n</a:t>
            </a:r>
            <a:r>
              <a:rPr sz="2400" spc="-125" dirty="0">
                <a:latin typeface="Times New Roman"/>
                <a:cs typeface="Times New Roman"/>
              </a:rPr>
              <a:t>om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n</a:t>
            </a:r>
            <a:r>
              <a:rPr sz="2400" spc="-130" dirty="0">
                <a:latin typeface="Times New Roman"/>
                <a:cs typeface="Times New Roman"/>
              </a:rPr>
              <a:t>a</a:t>
            </a:r>
            <a:r>
              <a:rPr sz="2400" spc="-155" dirty="0">
                <a:latin typeface="Times New Roman"/>
                <a:cs typeface="Times New Roman"/>
              </a:rPr>
              <a:t>is</a:t>
            </a:r>
            <a:r>
              <a:rPr sz="2400" spc="-190" dirty="0">
                <a:latin typeface="Times New Roman"/>
                <a:cs typeface="Times New Roman"/>
              </a:rPr>
              <a:t>s</a:t>
            </a:r>
            <a:r>
              <a:rPr sz="2400" spc="-5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50520" indent="-338455">
              <a:lnSpc>
                <a:spcPct val="100000"/>
              </a:lnSpc>
              <a:spcBef>
                <a:spcPts val="315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350520" algn="l"/>
                <a:tab pos="351155" algn="l"/>
              </a:tabLst>
            </a:pPr>
            <a:r>
              <a:rPr sz="2400" spc="-70" dirty="0">
                <a:latin typeface="Times New Roman"/>
                <a:cs typeface="Times New Roman"/>
              </a:rPr>
              <a:t>P</a:t>
            </a:r>
            <a:r>
              <a:rPr sz="2400" spc="-80" dirty="0">
                <a:latin typeface="Times New Roman"/>
                <a:cs typeface="Times New Roman"/>
              </a:rPr>
              <a:t>r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d</a:t>
            </a:r>
            <a:r>
              <a:rPr sz="2400" spc="-65" dirty="0">
                <a:latin typeface="Times New Roman"/>
                <a:cs typeface="Times New Roman"/>
              </a:rPr>
              <a:t>uit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(</a:t>
            </a:r>
            <a:r>
              <a:rPr sz="2400" spc="-170" dirty="0">
                <a:latin typeface="Times New Roman"/>
                <a:cs typeface="Times New Roman"/>
              </a:rPr>
              <a:t>R</a:t>
            </a:r>
            <a:r>
              <a:rPr sz="2400" spc="-90" dirty="0">
                <a:latin typeface="Times New Roman"/>
                <a:cs typeface="Times New Roman"/>
              </a:rPr>
              <a:t>é</a:t>
            </a:r>
            <a:r>
              <a:rPr sz="2400" spc="-114" dirty="0">
                <a:latin typeface="Times New Roman"/>
                <a:cs typeface="Times New Roman"/>
              </a:rPr>
              <a:t>f</a:t>
            </a:r>
            <a:r>
              <a:rPr sz="2400" spc="-150" dirty="0">
                <a:latin typeface="Times New Roman"/>
                <a:cs typeface="Times New Roman"/>
              </a:rPr>
              <a:t>é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90" dirty="0">
                <a:latin typeface="Times New Roman"/>
                <a:cs typeface="Times New Roman"/>
              </a:rPr>
              <a:t>e</a:t>
            </a:r>
            <a:r>
              <a:rPr sz="2400" spc="-114" dirty="0">
                <a:latin typeface="Times New Roman"/>
                <a:cs typeface="Times New Roman"/>
              </a:rPr>
              <a:t>nc</a:t>
            </a:r>
            <a:r>
              <a:rPr sz="2400" spc="-160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,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</a:t>
            </a:r>
            <a:r>
              <a:rPr sz="2400" spc="-85" dirty="0">
                <a:latin typeface="Times New Roman"/>
                <a:cs typeface="Times New Roman"/>
              </a:rPr>
              <a:t>é</a:t>
            </a:r>
            <a:r>
              <a:rPr sz="2400" spc="-150" dirty="0">
                <a:latin typeface="Times New Roman"/>
                <a:cs typeface="Times New Roman"/>
              </a:rPr>
              <a:t>sign</a:t>
            </a:r>
            <a:r>
              <a:rPr sz="2400" spc="-204" dirty="0">
                <a:latin typeface="Times New Roman"/>
                <a:cs typeface="Times New Roman"/>
              </a:rPr>
              <a:t>a</a:t>
            </a:r>
            <a:r>
              <a:rPr sz="2400" spc="-40" dirty="0">
                <a:latin typeface="Times New Roman"/>
                <a:cs typeface="Times New Roman"/>
              </a:rPr>
              <a:t>tion,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c</a:t>
            </a:r>
            <a:r>
              <a:rPr sz="2400" spc="-105" dirty="0">
                <a:latin typeface="Times New Roman"/>
                <a:cs typeface="Times New Roman"/>
              </a:rPr>
              <a:t>o</a:t>
            </a:r>
            <a:r>
              <a:rPr sz="2400" spc="-100" dirty="0">
                <a:latin typeface="Times New Roman"/>
                <a:cs typeface="Times New Roman"/>
              </a:rPr>
              <a:t>u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110" dirty="0">
                <a:latin typeface="Times New Roman"/>
                <a:cs typeface="Times New Roman"/>
              </a:rPr>
              <a:t>e</a:t>
            </a:r>
            <a:r>
              <a:rPr sz="2400" spc="-45" dirty="0">
                <a:latin typeface="Times New Roman"/>
                <a:cs typeface="Times New Roman"/>
              </a:rPr>
              <a:t>ur)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60" dirty="0">
                <a:solidFill>
                  <a:srgbClr val="006FC0"/>
                </a:solidFill>
                <a:latin typeface="Times New Roman"/>
                <a:cs typeface="Times New Roman"/>
              </a:rPr>
              <a:t>Le</a:t>
            </a:r>
            <a:r>
              <a:rPr sz="2400" b="1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ché</a:t>
            </a:r>
            <a:r>
              <a:rPr sz="24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2400" b="1" spc="-10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4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2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2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'u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2400" b="1" spc="6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400" b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ba</a:t>
            </a:r>
            <a:r>
              <a:rPr sz="24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400" b="1" spc="6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4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2400" b="1" spc="6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400" b="1" spc="-7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2400" b="1" spc="5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2400" b="1" spc="4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2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24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ées</a:t>
            </a:r>
            <a:r>
              <a:rPr sz="24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4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400" b="1" spc="25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400" b="1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24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éf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24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4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25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2400" b="1" spc="-100" dirty="0">
                <a:solidFill>
                  <a:srgbClr val="006FC0"/>
                </a:solidFill>
                <a:latin typeface="Times New Roman"/>
                <a:cs typeface="Times New Roman"/>
              </a:rPr>
              <a:t>ar</a:t>
            </a:r>
            <a:endParaRPr sz="24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315"/>
              </a:spcBef>
              <a:buClr>
                <a:srgbClr val="D24717"/>
              </a:buClr>
              <a:buSzPct val="85416"/>
              <a:buFont typeface="Wingdings"/>
              <a:buChar char=""/>
              <a:tabLst>
                <a:tab pos="287020" algn="l"/>
              </a:tabLst>
            </a:pPr>
            <a:r>
              <a:rPr sz="2400" spc="-55" dirty="0">
                <a:latin typeface="Times New Roman"/>
                <a:cs typeface="Times New Roman"/>
              </a:rPr>
              <a:t>l'</a:t>
            </a:r>
            <a:r>
              <a:rPr sz="2400" spc="-90" dirty="0">
                <a:latin typeface="Times New Roman"/>
                <a:cs typeface="Times New Roman"/>
              </a:rPr>
              <a:t>e</a:t>
            </a:r>
            <a:r>
              <a:rPr sz="2400" spc="-130" dirty="0">
                <a:latin typeface="Times New Roman"/>
                <a:cs typeface="Times New Roman"/>
              </a:rPr>
              <a:t>nsem</a:t>
            </a:r>
            <a:r>
              <a:rPr sz="2400" spc="-165" dirty="0">
                <a:latin typeface="Times New Roman"/>
                <a:cs typeface="Times New Roman"/>
              </a:rPr>
              <a:t>b</a:t>
            </a:r>
            <a:r>
              <a:rPr sz="2400" spc="-75" dirty="0">
                <a:latin typeface="Times New Roman"/>
                <a:cs typeface="Times New Roman"/>
              </a:rPr>
              <a:t>l</a:t>
            </a:r>
            <a:r>
              <a:rPr sz="2400" spc="-114" dirty="0">
                <a:latin typeface="Times New Roman"/>
                <a:cs typeface="Times New Roman"/>
              </a:rPr>
              <a:t>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</a:t>
            </a:r>
            <a:r>
              <a:rPr sz="2400" spc="-85" dirty="0">
                <a:latin typeface="Times New Roman"/>
                <a:cs typeface="Times New Roman"/>
              </a:rPr>
              <a:t>e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95" dirty="0">
                <a:latin typeface="Times New Roman"/>
                <a:cs typeface="Times New Roman"/>
              </a:rPr>
              <a:t>s</a:t>
            </a:r>
            <a:r>
              <a:rPr sz="2400" spc="-114" dirty="0">
                <a:latin typeface="Times New Roman"/>
                <a:cs typeface="Times New Roman"/>
              </a:rPr>
              <a:t>c</a:t>
            </a:r>
            <a:r>
              <a:rPr sz="2400" spc="-130" dirty="0">
                <a:latin typeface="Times New Roman"/>
                <a:cs typeface="Times New Roman"/>
              </a:rPr>
              <a:t>h</a:t>
            </a:r>
            <a:r>
              <a:rPr sz="2400" spc="-110" dirty="0">
                <a:latin typeface="Times New Roman"/>
                <a:cs typeface="Times New Roman"/>
              </a:rPr>
              <a:t>é</a:t>
            </a:r>
            <a:r>
              <a:rPr sz="2400" spc="-215" dirty="0">
                <a:latin typeface="Times New Roman"/>
                <a:cs typeface="Times New Roman"/>
              </a:rPr>
              <a:t>m</a:t>
            </a:r>
            <a:r>
              <a:rPr sz="2400" spc="-114" dirty="0">
                <a:latin typeface="Times New Roman"/>
                <a:cs typeface="Times New Roman"/>
              </a:rPr>
              <a:t>a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d</a:t>
            </a:r>
            <a:r>
              <a:rPr sz="2400" spc="-85" dirty="0">
                <a:latin typeface="Times New Roman"/>
                <a:cs typeface="Times New Roman"/>
              </a:rPr>
              <a:t>e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90" dirty="0">
                <a:latin typeface="Times New Roman"/>
                <a:cs typeface="Times New Roman"/>
              </a:rPr>
              <a:t>e</a:t>
            </a:r>
            <a:r>
              <a:rPr sz="2400" spc="-114" dirty="0">
                <a:latin typeface="Times New Roman"/>
                <a:cs typeface="Times New Roman"/>
              </a:rPr>
              <a:t>l</a:t>
            </a:r>
            <a:r>
              <a:rPr sz="2400" spc="-19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tions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q</a:t>
            </a:r>
            <a:r>
              <a:rPr sz="2400" spc="-110" dirty="0">
                <a:latin typeface="Times New Roman"/>
                <a:cs typeface="Times New Roman"/>
              </a:rPr>
              <a:t>u</a:t>
            </a:r>
            <a:r>
              <a:rPr sz="2400" spc="-120" dirty="0">
                <a:latin typeface="Times New Roman"/>
                <a:cs typeface="Times New Roman"/>
              </a:rPr>
              <a:t>i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l</a:t>
            </a:r>
            <a:r>
              <a:rPr sz="2400" spc="-175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60" dirty="0">
                <a:latin typeface="Times New Roman"/>
                <a:cs typeface="Times New Roman"/>
              </a:rPr>
              <a:t>c</a:t>
            </a:r>
            <a:r>
              <a:rPr sz="2400" spc="-114" dirty="0">
                <a:latin typeface="Times New Roman"/>
                <a:cs typeface="Times New Roman"/>
              </a:rPr>
              <a:t>omp</a:t>
            </a:r>
            <a:r>
              <a:rPr sz="2400" spc="-120" dirty="0">
                <a:latin typeface="Times New Roman"/>
                <a:cs typeface="Times New Roman"/>
              </a:rPr>
              <a:t>osen</a:t>
            </a:r>
            <a:r>
              <a:rPr sz="2400" spc="30" dirty="0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2590"/>
              </a:lnSpc>
              <a:spcBef>
                <a:spcPts val="640"/>
              </a:spcBef>
              <a:buClr>
                <a:srgbClr val="D24717"/>
              </a:buClr>
              <a:buSzPct val="85416"/>
              <a:buFont typeface="Wingdings"/>
              <a:buChar char=""/>
              <a:tabLst>
                <a:tab pos="287020" algn="l"/>
              </a:tabLst>
            </a:pPr>
            <a:r>
              <a:rPr sz="2400" spc="-95" dirty="0">
                <a:latin typeface="Times New Roman"/>
                <a:cs typeface="Times New Roman"/>
              </a:rPr>
              <a:t>le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schéma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la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254" dirty="0">
                <a:latin typeface="Times New Roman"/>
                <a:cs typeface="Times New Roman"/>
              </a:rPr>
              <a:t>BD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65" dirty="0">
                <a:latin typeface="Times New Roman"/>
                <a:cs typeface="Times New Roman"/>
              </a:rPr>
              <a:t>dit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comment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les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données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sont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organisées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dans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14" dirty="0">
                <a:latin typeface="Times New Roman"/>
                <a:cs typeface="Times New Roman"/>
              </a:rPr>
              <a:t>l</a:t>
            </a:r>
            <a:r>
              <a:rPr sz="2400" spc="-175" dirty="0">
                <a:latin typeface="Times New Roman"/>
                <a:cs typeface="Times New Roman"/>
              </a:rPr>
              <a:t>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70" dirty="0">
                <a:latin typeface="Times New Roman"/>
                <a:cs typeface="Times New Roman"/>
              </a:rPr>
              <a:t>b</a:t>
            </a:r>
            <a:r>
              <a:rPr sz="2400" spc="-135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s</a:t>
            </a:r>
            <a:r>
              <a:rPr sz="2400" spc="-200" dirty="0">
                <a:latin typeface="Times New Roman"/>
                <a:cs typeface="Times New Roman"/>
              </a:rPr>
              <a:t>e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484946"/>
            <a:ext cx="6626556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56285" algn="l"/>
              </a:tabLst>
            </a:pPr>
            <a:r>
              <a:rPr sz="3600" spc="-55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3600" spc="-3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600" spc="-70" dirty="0">
                <a:solidFill>
                  <a:srgbClr val="FF0000"/>
                </a:solidFill>
                <a:latin typeface="Times New Roman"/>
                <a:cs typeface="Times New Roman"/>
              </a:rPr>
              <a:t>Cl</a:t>
            </a:r>
            <a:r>
              <a:rPr sz="3600" spc="-55" dirty="0">
                <a:solidFill>
                  <a:srgbClr val="FF0000"/>
                </a:solidFill>
                <a:latin typeface="Times New Roman"/>
                <a:cs typeface="Times New Roman"/>
              </a:rPr>
              <a:t>é</a:t>
            </a:r>
            <a:r>
              <a:rPr sz="36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9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3600" spc="-75" dirty="0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sz="3600" spc="40" dirty="0">
                <a:solidFill>
                  <a:srgbClr val="FF0000"/>
                </a:solidFill>
                <a:latin typeface="Times New Roman"/>
                <a:cs typeface="Times New Roman"/>
              </a:rPr>
              <a:t>une</a:t>
            </a:r>
            <a:r>
              <a:rPr sz="36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12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el</a:t>
            </a:r>
            <a:r>
              <a:rPr sz="3600" spc="-2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600" spc="3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600" spc="2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600" spc="10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3600" spc="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36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066926"/>
            <a:ext cx="7619365" cy="472884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86385" marR="6985" indent="-274320" algn="just">
              <a:lnSpc>
                <a:spcPct val="80000"/>
              </a:lnSpc>
              <a:spcBef>
                <a:spcPts val="635"/>
              </a:spcBef>
            </a:pPr>
            <a:r>
              <a:rPr sz="2200" spc="-100" dirty="0">
                <a:latin typeface="Times New Roman"/>
                <a:cs typeface="Times New Roman"/>
              </a:rPr>
              <a:t>Une </a:t>
            </a:r>
            <a:r>
              <a:rPr sz="2200" spc="-120" dirty="0">
                <a:latin typeface="Times New Roman"/>
                <a:cs typeface="Times New Roman"/>
              </a:rPr>
              <a:t>des </a:t>
            </a:r>
            <a:r>
              <a:rPr sz="2200" spc="-80" dirty="0">
                <a:latin typeface="Times New Roman"/>
                <a:cs typeface="Times New Roman"/>
              </a:rPr>
              <a:t>contraintes d’intégrités </a:t>
            </a:r>
            <a:r>
              <a:rPr sz="2200" spc="-90" dirty="0">
                <a:latin typeface="Times New Roman"/>
                <a:cs typeface="Times New Roman"/>
              </a:rPr>
              <a:t>d’un </a:t>
            </a:r>
            <a:r>
              <a:rPr sz="2200" spc="-135" dirty="0">
                <a:latin typeface="Times New Roman"/>
                <a:cs typeface="Times New Roman"/>
              </a:rPr>
              <a:t>schéma </a:t>
            </a:r>
            <a:r>
              <a:rPr sz="2200" spc="-85" dirty="0">
                <a:latin typeface="Times New Roman"/>
                <a:cs typeface="Times New Roman"/>
              </a:rPr>
              <a:t>est </a:t>
            </a:r>
            <a:r>
              <a:rPr sz="2200" spc="-90" dirty="0">
                <a:solidFill>
                  <a:srgbClr val="006FC0"/>
                </a:solidFill>
                <a:latin typeface="Times New Roman"/>
                <a:cs typeface="Times New Roman"/>
              </a:rPr>
              <a:t>l’unicité </a:t>
            </a:r>
            <a:r>
              <a:rPr sz="2200" spc="-100" dirty="0">
                <a:solidFill>
                  <a:srgbClr val="006FC0"/>
                </a:solidFill>
                <a:latin typeface="Times New Roman"/>
                <a:cs typeface="Times New Roman"/>
              </a:rPr>
              <a:t>d’identification </a:t>
            </a:r>
            <a:r>
              <a:rPr sz="2200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des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n-uplets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d’une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relation.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Cette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identification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unique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est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assurée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par </a:t>
            </a:r>
            <a:r>
              <a:rPr sz="2200" spc="-54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l</a:t>
            </a:r>
            <a:r>
              <a:rPr sz="2200" spc="-155" dirty="0">
                <a:latin typeface="Times New Roman"/>
                <a:cs typeface="Times New Roman"/>
              </a:rPr>
              <a:t>a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noti</a:t>
            </a:r>
            <a:r>
              <a:rPr sz="2200" spc="-95" dirty="0">
                <a:latin typeface="Times New Roman"/>
                <a:cs typeface="Times New Roman"/>
              </a:rPr>
              <a:t>o</a:t>
            </a:r>
            <a:r>
              <a:rPr sz="2200" spc="-90" dirty="0">
                <a:latin typeface="Times New Roman"/>
                <a:cs typeface="Times New Roman"/>
              </a:rPr>
              <a:t>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d</a:t>
            </a:r>
            <a:r>
              <a:rPr sz="2200" spc="-80" dirty="0">
                <a:latin typeface="Times New Roman"/>
                <a:cs typeface="Times New Roman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b="1" spc="40" dirty="0">
                <a:solidFill>
                  <a:srgbClr val="006FC0"/>
                </a:solidFill>
                <a:latin typeface="Times New Roman"/>
                <a:cs typeface="Times New Roman"/>
              </a:rPr>
              <a:t>cl</a:t>
            </a:r>
            <a:r>
              <a:rPr sz="2200" b="1" spc="55" dirty="0">
                <a:solidFill>
                  <a:srgbClr val="006FC0"/>
                </a:solidFill>
                <a:latin typeface="Times New Roman"/>
                <a:cs typeface="Times New Roman"/>
              </a:rPr>
              <a:t>é</a:t>
            </a:r>
            <a:r>
              <a:rPr sz="2200" b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6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2200" b="1" spc="4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2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9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el</a:t>
            </a:r>
            <a:r>
              <a:rPr sz="22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2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200" b="1" spc="40" dirty="0">
                <a:solidFill>
                  <a:srgbClr val="006FC0"/>
                </a:solidFill>
                <a:latin typeface="Times New Roman"/>
                <a:cs typeface="Times New Roman"/>
              </a:rPr>
              <a:t>io</a:t>
            </a:r>
            <a:r>
              <a:rPr sz="2200" b="1" spc="7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2200" spc="9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286385" marR="5080" indent="-274320" algn="just">
              <a:lnSpc>
                <a:spcPts val="2110"/>
              </a:lnSpc>
              <a:spcBef>
                <a:spcPts val="58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-100" dirty="0">
                <a:latin typeface="Times New Roman"/>
                <a:cs typeface="Times New Roman"/>
              </a:rPr>
              <a:t>Une </a:t>
            </a:r>
            <a:r>
              <a:rPr sz="2200" spc="-105" dirty="0">
                <a:latin typeface="Times New Roman"/>
                <a:cs typeface="Times New Roman"/>
              </a:rPr>
              <a:t>clé </a:t>
            </a:r>
            <a:r>
              <a:rPr sz="2200" spc="-60" dirty="0">
                <a:latin typeface="Times New Roman"/>
                <a:cs typeface="Times New Roman"/>
              </a:rPr>
              <a:t>peut </a:t>
            </a:r>
            <a:r>
              <a:rPr sz="2200" spc="-35" dirty="0">
                <a:latin typeface="Times New Roman"/>
                <a:cs typeface="Times New Roman"/>
              </a:rPr>
              <a:t>être </a:t>
            </a:r>
            <a:r>
              <a:rPr sz="2200" spc="-110" dirty="0">
                <a:latin typeface="Times New Roman"/>
                <a:cs typeface="Times New Roman"/>
              </a:rPr>
              <a:t>composée </a:t>
            </a:r>
            <a:r>
              <a:rPr sz="2200" spc="-90" dirty="0">
                <a:latin typeface="Times New Roman"/>
                <a:cs typeface="Times New Roman"/>
              </a:rPr>
              <a:t>d’un </a:t>
            </a:r>
            <a:r>
              <a:rPr sz="2200" spc="-110" dirty="0">
                <a:latin typeface="Times New Roman"/>
                <a:cs typeface="Times New Roman"/>
              </a:rPr>
              <a:t>seul </a:t>
            </a:r>
            <a:r>
              <a:rPr sz="2200" spc="-50" dirty="0">
                <a:latin typeface="Times New Roman"/>
                <a:cs typeface="Times New Roman"/>
              </a:rPr>
              <a:t>attribut </a:t>
            </a:r>
            <a:r>
              <a:rPr sz="2200" spc="-95" dirty="0">
                <a:latin typeface="Times New Roman"/>
                <a:cs typeface="Times New Roman"/>
              </a:rPr>
              <a:t>ou </a:t>
            </a:r>
            <a:r>
              <a:rPr sz="2200" spc="-90" dirty="0">
                <a:latin typeface="Times New Roman"/>
                <a:cs typeface="Times New Roman"/>
              </a:rPr>
              <a:t>d’une liste </a:t>
            </a:r>
            <a:r>
              <a:rPr sz="2200" spc="-70" dirty="0">
                <a:latin typeface="Times New Roman"/>
                <a:cs typeface="Times New Roman"/>
              </a:rPr>
              <a:t>d’attributs 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qui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caractérise </a:t>
            </a:r>
            <a:r>
              <a:rPr sz="2200" spc="-95" dirty="0">
                <a:latin typeface="Times New Roman"/>
                <a:cs typeface="Times New Roman"/>
              </a:rPr>
              <a:t>un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tuple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(n-uplet)</a:t>
            </a:r>
            <a:r>
              <a:rPr sz="2200" spc="-90" dirty="0">
                <a:latin typeface="Times New Roman"/>
                <a:cs typeface="Times New Roman"/>
              </a:rPr>
              <a:t> de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la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relation </a:t>
            </a:r>
            <a:r>
              <a:rPr sz="2200" spc="-90" dirty="0">
                <a:latin typeface="Times New Roman"/>
                <a:cs typeface="Times New Roman"/>
              </a:rPr>
              <a:t>de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manière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unique.</a:t>
            </a:r>
            <a:endParaRPr sz="2200" dirty="0">
              <a:latin typeface="Times New Roman"/>
              <a:cs typeface="Times New Roman"/>
            </a:endParaRPr>
          </a:p>
          <a:p>
            <a:pPr marL="286385" marR="6985" indent="-274320" algn="just">
              <a:lnSpc>
                <a:spcPct val="80000"/>
              </a:lnSpc>
              <a:spcBef>
                <a:spcPts val="62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-100" dirty="0">
                <a:latin typeface="Times New Roman"/>
                <a:cs typeface="Times New Roman"/>
              </a:rPr>
              <a:t>Une </a:t>
            </a:r>
            <a:r>
              <a:rPr sz="2200" spc="-80" dirty="0">
                <a:latin typeface="Times New Roman"/>
                <a:cs typeface="Times New Roman"/>
              </a:rPr>
              <a:t>relation </a:t>
            </a:r>
            <a:r>
              <a:rPr sz="2200" spc="-60" dirty="0">
                <a:latin typeface="Times New Roman"/>
                <a:cs typeface="Times New Roman"/>
              </a:rPr>
              <a:t>peut </a:t>
            </a:r>
            <a:r>
              <a:rPr sz="2200" spc="-130" dirty="0">
                <a:latin typeface="Times New Roman"/>
                <a:cs typeface="Times New Roman"/>
              </a:rPr>
              <a:t>avoir </a:t>
            </a:r>
            <a:r>
              <a:rPr sz="2200" spc="-95" dirty="0">
                <a:latin typeface="Times New Roman"/>
                <a:cs typeface="Times New Roman"/>
              </a:rPr>
              <a:t>plusieurs </a:t>
            </a:r>
            <a:r>
              <a:rPr sz="2200" spc="-90" dirty="0">
                <a:latin typeface="Times New Roman"/>
                <a:cs typeface="Times New Roman"/>
              </a:rPr>
              <a:t>clés. </a:t>
            </a:r>
            <a:r>
              <a:rPr sz="2200" spc="-100" dirty="0">
                <a:latin typeface="Times New Roman"/>
                <a:cs typeface="Times New Roman"/>
              </a:rPr>
              <a:t>Une </a:t>
            </a:r>
            <a:r>
              <a:rPr sz="2200" spc="-105" dirty="0">
                <a:latin typeface="Times New Roman"/>
                <a:cs typeface="Times New Roman"/>
              </a:rPr>
              <a:t>clé </a:t>
            </a:r>
            <a:r>
              <a:rPr sz="2200" spc="-65" dirty="0">
                <a:latin typeface="Times New Roman"/>
                <a:cs typeface="Times New Roman"/>
              </a:rPr>
              <a:t>comportant </a:t>
            </a:r>
            <a:r>
              <a:rPr sz="2200" spc="-95" dirty="0">
                <a:latin typeface="Times New Roman"/>
                <a:cs typeface="Times New Roman"/>
              </a:rPr>
              <a:t>un </a:t>
            </a:r>
            <a:r>
              <a:rPr sz="2200" spc="-120" dirty="0">
                <a:latin typeface="Times New Roman"/>
                <a:cs typeface="Times New Roman"/>
              </a:rPr>
              <a:t>minimum 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d’attributs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sera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choisie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comme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étant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b="1" spc="45" dirty="0">
                <a:solidFill>
                  <a:srgbClr val="006FC0"/>
                </a:solidFill>
                <a:latin typeface="Times New Roman"/>
                <a:cs typeface="Times New Roman"/>
              </a:rPr>
              <a:t>clé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primaire</a:t>
            </a:r>
            <a:r>
              <a:rPr sz="2200" spc="-5" dirty="0">
                <a:latin typeface="Times New Roman"/>
                <a:cs typeface="Times New Roman"/>
              </a:rPr>
              <a:t>, </a:t>
            </a:r>
            <a:r>
              <a:rPr sz="2200" spc="-125" dirty="0">
                <a:latin typeface="Times New Roman"/>
                <a:cs typeface="Times New Roman"/>
              </a:rPr>
              <a:t>les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autres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clés </a:t>
            </a:r>
            <a:r>
              <a:rPr sz="2200" spc="-120" dirty="0">
                <a:latin typeface="Times New Roman"/>
                <a:cs typeface="Times New Roman"/>
              </a:rPr>
              <a:t> possi</a:t>
            </a:r>
            <a:r>
              <a:rPr sz="2200" spc="-175" dirty="0">
                <a:latin typeface="Times New Roman"/>
                <a:cs typeface="Times New Roman"/>
              </a:rPr>
              <a:t>b</a:t>
            </a:r>
            <a:r>
              <a:rPr sz="2200" spc="-70" dirty="0">
                <a:latin typeface="Times New Roman"/>
                <a:cs typeface="Times New Roman"/>
              </a:rPr>
              <a:t>l</a:t>
            </a:r>
            <a:r>
              <a:rPr sz="2200" spc="-114" dirty="0">
                <a:latin typeface="Times New Roman"/>
                <a:cs typeface="Times New Roman"/>
              </a:rPr>
              <a:t>e</a:t>
            </a:r>
            <a:r>
              <a:rPr sz="2200" spc="-170" dirty="0">
                <a:latin typeface="Times New Roman"/>
                <a:cs typeface="Times New Roman"/>
              </a:rPr>
              <a:t>s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sont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65" dirty="0">
                <a:latin typeface="Times New Roman"/>
                <a:cs typeface="Times New Roman"/>
              </a:rPr>
              <a:t>a</a:t>
            </a:r>
            <a:r>
              <a:rPr sz="2200" spc="-90" dirty="0">
                <a:latin typeface="Times New Roman"/>
                <a:cs typeface="Times New Roman"/>
              </a:rPr>
              <a:t>pp</a:t>
            </a:r>
            <a:r>
              <a:rPr sz="2200" spc="-100" dirty="0">
                <a:latin typeface="Times New Roman"/>
                <a:cs typeface="Times New Roman"/>
              </a:rPr>
              <a:t>e</a:t>
            </a:r>
            <a:r>
              <a:rPr sz="2200" spc="-70" dirty="0">
                <a:latin typeface="Times New Roman"/>
                <a:cs typeface="Times New Roman"/>
              </a:rPr>
              <a:t>l</a:t>
            </a:r>
            <a:r>
              <a:rPr sz="2200" spc="-114" dirty="0">
                <a:latin typeface="Times New Roman"/>
                <a:cs typeface="Times New Roman"/>
              </a:rPr>
              <a:t>é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-170" dirty="0">
                <a:latin typeface="Times New Roman"/>
                <a:cs typeface="Times New Roman"/>
              </a:rPr>
              <a:t>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4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2200" spc="-70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2200" spc="-114" dirty="0">
                <a:solidFill>
                  <a:srgbClr val="006FC0"/>
                </a:solidFill>
                <a:latin typeface="Times New Roman"/>
                <a:cs typeface="Times New Roman"/>
              </a:rPr>
              <a:t>é</a:t>
            </a:r>
            <a:r>
              <a:rPr sz="2200" spc="-170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2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spc="-14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2200" spc="-16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200" spc="-114" dirty="0">
                <a:solidFill>
                  <a:srgbClr val="006FC0"/>
                </a:solidFill>
                <a:latin typeface="Times New Roman"/>
                <a:cs typeface="Times New Roman"/>
              </a:rPr>
              <a:t>nd</a:t>
            </a:r>
            <a:r>
              <a:rPr sz="2200" spc="-7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200" spc="-14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2200" spc="-14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200" spc="-70" dirty="0">
                <a:solidFill>
                  <a:srgbClr val="006FC0"/>
                </a:solidFill>
                <a:latin typeface="Times New Roman"/>
                <a:cs typeface="Times New Roman"/>
              </a:rPr>
              <a:t>te</a:t>
            </a:r>
            <a:r>
              <a:rPr sz="2200" spc="-120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200" spc="9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286385" indent="-274320" algn="just">
              <a:lnSpc>
                <a:spcPts val="2375"/>
              </a:lnSpc>
              <a:spcBef>
                <a:spcPts val="7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7020" algn="l"/>
              </a:tabLst>
            </a:pPr>
            <a:r>
              <a:rPr sz="2200" spc="-105" dirty="0">
                <a:latin typeface="Times New Roman"/>
                <a:cs typeface="Times New Roman"/>
              </a:rPr>
              <a:t>Par</a:t>
            </a:r>
            <a:r>
              <a:rPr sz="2200" spc="39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convention,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la</a:t>
            </a:r>
            <a:r>
              <a:rPr sz="2200" spc="40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clé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primaire</a:t>
            </a:r>
            <a:r>
              <a:rPr sz="2200" spc="38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d’une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relation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est</a:t>
            </a:r>
            <a:r>
              <a:rPr sz="2200" spc="37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soulignée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dans</a:t>
            </a:r>
            <a:r>
              <a:rPr sz="2200" spc="39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un</a:t>
            </a:r>
            <a:endParaRPr sz="2200" dirty="0">
              <a:latin typeface="Times New Roman"/>
              <a:cs typeface="Times New Roman"/>
            </a:endParaRPr>
          </a:p>
          <a:p>
            <a:pPr marL="286385" algn="just">
              <a:lnSpc>
                <a:spcPts val="2375"/>
              </a:lnSpc>
            </a:pPr>
            <a:r>
              <a:rPr sz="2200" spc="-140" dirty="0">
                <a:latin typeface="Times New Roman"/>
                <a:cs typeface="Times New Roman"/>
              </a:rPr>
              <a:t>s</a:t>
            </a:r>
            <a:r>
              <a:rPr sz="2200" spc="-125" dirty="0">
                <a:latin typeface="Times New Roman"/>
                <a:cs typeface="Times New Roman"/>
              </a:rPr>
              <a:t>c</a:t>
            </a:r>
            <a:r>
              <a:rPr sz="2200" spc="-145" dirty="0">
                <a:latin typeface="Times New Roman"/>
                <a:cs typeface="Times New Roman"/>
              </a:rPr>
              <a:t>h</a:t>
            </a:r>
            <a:r>
              <a:rPr sz="2200" spc="-95" dirty="0">
                <a:latin typeface="Times New Roman"/>
                <a:cs typeface="Times New Roman"/>
              </a:rPr>
              <a:t>é</a:t>
            </a:r>
            <a:r>
              <a:rPr sz="2200" spc="-195" dirty="0">
                <a:latin typeface="Times New Roman"/>
                <a:cs typeface="Times New Roman"/>
              </a:rPr>
              <a:t>m</a:t>
            </a:r>
            <a:r>
              <a:rPr sz="2200" spc="-110" dirty="0">
                <a:latin typeface="Times New Roman"/>
                <a:cs typeface="Times New Roman"/>
              </a:rPr>
              <a:t>a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d</a:t>
            </a:r>
            <a:r>
              <a:rPr sz="2200" spc="-80" dirty="0">
                <a:latin typeface="Times New Roman"/>
                <a:cs typeface="Times New Roman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-105" dirty="0">
                <a:latin typeface="Times New Roman"/>
                <a:cs typeface="Times New Roman"/>
              </a:rPr>
              <a:t>l</a:t>
            </a:r>
            <a:r>
              <a:rPr sz="2200" spc="-175" dirty="0">
                <a:latin typeface="Times New Roman"/>
                <a:cs typeface="Times New Roman"/>
              </a:rPr>
              <a:t>a</a:t>
            </a:r>
            <a:r>
              <a:rPr sz="2200" spc="-60" dirty="0">
                <a:latin typeface="Times New Roman"/>
                <a:cs typeface="Times New Roman"/>
              </a:rPr>
              <a:t>tio</a:t>
            </a:r>
            <a:r>
              <a:rPr sz="2200" spc="-95" dirty="0">
                <a:latin typeface="Times New Roman"/>
                <a:cs typeface="Times New Roman"/>
              </a:rPr>
              <a:t>n</a:t>
            </a:r>
            <a:r>
              <a:rPr sz="2200" spc="9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170" dirty="0">
                <a:latin typeface="Times New Roman"/>
                <a:cs typeface="Times New Roman"/>
              </a:rPr>
              <a:t>E</a:t>
            </a:r>
            <a:r>
              <a:rPr sz="2200" spc="-165" dirty="0">
                <a:latin typeface="Times New Roman"/>
                <a:cs typeface="Times New Roman"/>
              </a:rPr>
              <a:t>x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-135" dirty="0">
                <a:latin typeface="Times New Roman"/>
                <a:cs typeface="Times New Roman"/>
              </a:rPr>
              <a:t>m</a:t>
            </a:r>
            <a:r>
              <a:rPr sz="2200" spc="-95" dirty="0">
                <a:latin typeface="Times New Roman"/>
                <a:cs typeface="Times New Roman"/>
              </a:rPr>
              <a:t>p</a:t>
            </a:r>
            <a:r>
              <a:rPr sz="2200" spc="-70" dirty="0">
                <a:latin typeface="Times New Roman"/>
                <a:cs typeface="Times New Roman"/>
              </a:rPr>
              <a:t>l</a:t>
            </a:r>
            <a:r>
              <a:rPr sz="2200" spc="-110" dirty="0">
                <a:latin typeface="Times New Roman"/>
                <a:cs typeface="Times New Roman"/>
              </a:rPr>
              <a:t>e</a:t>
            </a:r>
            <a:r>
              <a:rPr sz="2200" spc="30" dirty="0">
                <a:latin typeface="Times New Roman"/>
                <a:cs typeface="Times New Roman"/>
              </a:rPr>
              <a:t>: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P</a:t>
            </a:r>
            <a:r>
              <a:rPr sz="2200" spc="-240" dirty="0">
                <a:latin typeface="Times New Roman"/>
                <a:cs typeface="Times New Roman"/>
              </a:rPr>
              <a:t>R</a:t>
            </a:r>
            <a:r>
              <a:rPr sz="2200" spc="-50" dirty="0">
                <a:latin typeface="Times New Roman"/>
                <a:cs typeface="Times New Roman"/>
              </a:rPr>
              <a:t>O</a:t>
            </a:r>
            <a:r>
              <a:rPr sz="2200" spc="-65" dirty="0">
                <a:latin typeface="Times New Roman"/>
                <a:cs typeface="Times New Roman"/>
              </a:rPr>
              <a:t>D</a:t>
            </a:r>
            <a:r>
              <a:rPr sz="2200" spc="-130" dirty="0">
                <a:latin typeface="Times New Roman"/>
                <a:cs typeface="Times New Roman"/>
              </a:rPr>
              <a:t>UIT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(</a:t>
            </a:r>
            <a:r>
              <a:rPr sz="2200" u="sng" spc="-130" dirty="0">
                <a:latin typeface="Times New Roman"/>
                <a:cs typeface="Times New Roman"/>
              </a:rPr>
              <a:t>N</a:t>
            </a:r>
            <a:r>
              <a:rPr sz="2200" u="sng" spc="-60" dirty="0">
                <a:latin typeface="Times New Roman"/>
                <a:cs typeface="Times New Roman"/>
              </a:rPr>
              <a:t>P</a:t>
            </a:r>
            <a:r>
              <a:rPr sz="2200" u="sng" spc="-55" dirty="0">
                <a:latin typeface="Times New Roman"/>
                <a:cs typeface="Times New Roman"/>
              </a:rPr>
              <a:t>r</a:t>
            </a:r>
            <a:r>
              <a:rPr sz="2200" u="sng" spc="-90" dirty="0">
                <a:latin typeface="Times New Roman"/>
                <a:cs typeface="Times New Roman"/>
              </a:rPr>
              <a:t>o</a:t>
            </a:r>
            <a:r>
              <a:rPr sz="2200" u="sng" spc="-95" dirty="0">
                <a:latin typeface="Times New Roman"/>
                <a:cs typeface="Times New Roman"/>
              </a:rPr>
              <a:t>d</a:t>
            </a:r>
            <a:r>
              <a:rPr sz="2200" spc="90" dirty="0">
                <a:latin typeface="Times New Roman"/>
                <a:cs typeface="Times New Roman"/>
              </a:rPr>
              <a:t>,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nom</a:t>
            </a:r>
            <a:r>
              <a:rPr sz="2200" spc="-30" dirty="0">
                <a:latin typeface="Times New Roman"/>
                <a:cs typeface="Times New Roman"/>
              </a:rPr>
              <a:t>,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p</a:t>
            </a:r>
            <a:r>
              <a:rPr sz="2200" spc="25" dirty="0">
                <a:latin typeface="Times New Roman"/>
                <a:cs typeface="Times New Roman"/>
              </a:rPr>
              <a:t>r</a:t>
            </a:r>
            <a:r>
              <a:rPr sz="2200" spc="-85" dirty="0">
                <a:latin typeface="Times New Roman"/>
                <a:cs typeface="Times New Roman"/>
              </a:rPr>
              <a:t>ix</a:t>
            </a:r>
            <a:r>
              <a:rPr sz="2200" spc="-165" dirty="0">
                <a:latin typeface="Times New Roman"/>
                <a:cs typeface="Times New Roman"/>
              </a:rPr>
              <a:t>U</a:t>
            </a:r>
            <a:r>
              <a:rPr sz="2200" spc="-130" dirty="0">
                <a:latin typeface="Times New Roman"/>
                <a:cs typeface="Times New Roman"/>
              </a:rPr>
              <a:t>H</a:t>
            </a:r>
            <a:r>
              <a:rPr sz="2200" spc="-100" dirty="0">
                <a:latin typeface="Times New Roman"/>
                <a:cs typeface="Times New Roman"/>
              </a:rPr>
              <a:t>T</a:t>
            </a:r>
            <a:r>
              <a:rPr sz="2200" spc="-45" dirty="0">
                <a:latin typeface="Times New Roman"/>
                <a:cs typeface="Times New Roman"/>
              </a:rPr>
              <a:t>)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marR="5477510" indent="60960">
              <a:lnSpc>
                <a:spcPct val="101400"/>
              </a:lnSpc>
            </a:pPr>
            <a:r>
              <a:rPr sz="2200" spc="-130" dirty="0">
                <a:latin typeface="Times New Roman"/>
                <a:cs typeface="Times New Roman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P</a:t>
            </a:r>
            <a:r>
              <a:rPr sz="2200" spc="-55" dirty="0">
                <a:latin typeface="Times New Roman"/>
                <a:cs typeface="Times New Roman"/>
              </a:rPr>
              <a:t>r</a:t>
            </a:r>
            <a:r>
              <a:rPr sz="2200" spc="-90" dirty="0">
                <a:latin typeface="Times New Roman"/>
                <a:cs typeface="Times New Roman"/>
              </a:rPr>
              <a:t>od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→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nom  </a:t>
            </a:r>
            <a:r>
              <a:rPr sz="2200" spc="-130" dirty="0">
                <a:latin typeface="Times New Roman"/>
                <a:cs typeface="Times New Roman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P</a:t>
            </a:r>
            <a:r>
              <a:rPr sz="2200" spc="-55" dirty="0">
                <a:latin typeface="Times New Roman"/>
                <a:cs typeface="Times New Roman"/>
              </a:rPr>
              <a:t>r</a:t>
            </a:r>
            <a:r>
              <a:rPr sz="2200" spc="-90" dirty="0">
                <a:latin typeface="Times New Roman"/>
                <a:cs typeface="Times New Roman"/>
              </a:rPr>
              <a:t>od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→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Times New Roman"/>
                <a:cs typeface="Times New Roman"/>
              </a:rPr>
              <a:t>p</a:t>
            </a:r>
            <a:r>
              <a:rPr sz="2200" spc="25" dirty="0">
                <a:latin typeface="Times New Roman"/>
                <a:cs typeface="Times New Roman"/>
              </a:rPr>
              <a:t>r</a:t>
            </a:r>
            <a:r>
              <a:rPr sz="2200" spc="-85" dirty="0">
                <a:latin typeface="Times New Roman"/>
                <a:cs typeface="Times New Roman"/>
              </a:rPr>
              <a:t>ix</a:t>
            </a:r>
            <a:r>
              <a:rPr sz="2200" spc="-165" dirty="0">
                <a:latin typeface="Times New Roman"/>
                <a:cs typeface="Times New Roman"/>
              </a:rPr>
              <a:t>U</a:t>
            </a:r>
            <a:r>
              <a:rPr sz="2200" spc="-130" dirty="0">
                <a:latin typeface="Times New Roman"/>
                <a:cs typeface="Times New Roman"/>
              </a:rPr>
              <a:t>H</a:t>
            </a:r>
            <a:r>
              <a:rPr sz="2200" spc="-100" dirty="0">
                <a:latin typeface="Times New Roman"/>
                <a:cs typeface="Times New Roman"/>
              </a:rPr>
              <a:t>T</a:t>
            </a:r>
            <a:r>
              <a:rPr sz="2200" spc="-35" dirty="0">
                <a:latin typeface="Times New Roman"/>
                <a:cs typeface="Times New Roman"/>
              </a:rPr>
              <a:t>)  </a:t>
            </a:r>
            <a:r>
              <a:rPr sz="2200" spc="-130" dirty="0">
                <a:latin typeface="Times New Roman"/>
                <a:cs typeface="Times New Roman"/>
              </a:rPr>
              <a:t>N</a:t>
            </a:r>
            <a:r>
              <a:rPr sz="2200" spc="-60" dirty="0">
                <a:latin typeface="Times New Roman"/>
                <a:cs typeface="Times New Roman"/>
              </a:rPr>
              <a:t>P</a:t>
            </a:r>
            <a:r>
              <a:rPr sz="2200" spc="-55" dirty="0">
                <a:latin typeface="Times New Roman"/>
                <a:cs typeface="Times New Roman"/>
              </a:rPr>
              <a:t>r</a:t>
            </a:r>
            <a:r>
              <a:rPr sz="2200" spc="-90" dirty="0">
                <a:latin typeface="Times New Roman"/>
                <a:cs typeface="Times New Roman"/>
              </a:rPr>
              <a:t>od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e</a:t>
            </a:r>
            <a:r>
              <a:rPr sz="2200" spc="-70" dirty="0">
                <a:latin typeface="Times New Roman"/>
                <a:cs typeface="Times New Roman"/>
              </a:rPr>
              <a:t>st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un</a:t>
            </a:r>
            <a:r>
              <a:rPr sz="2200" spc="-80" dirty="0">
                <a:latin typeface="Times New Roman"/>
                <a:cs typeface="Times New Roman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c</a:t>
            </a:r>
            <a:r>
              <a:rPr sz="2200" spc="-85" dirty="0">
                <a:latin typeface="Times New Roman"/>
                <a:cs typeface="Times New Roman"/>
              </a:rPr>
              <a:t>lé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452119"/>
            <a:ext cx="15017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70" dirty="0">
                <a:latin typeface="Times New Roman"/>
                <a:cs typeface="Times New Roman"/>
              </a:rPr>
              <a:t>Pr</a:t>
            </a:r>
            <a:r>
              <a:rPr sz="3200" spc="-190" dirty="0">
                <a:latin typeface="Times New Roman"/>
                <a:cs typeface="Times New Roman"/>
              </a:rPr>
              <a:t>a</a:t>
            </a:r>
            <a:r>
              <a:rPr sz="3200" spc="35" dirty="0">
                <a:latin typeface="Times New Roman"/>
                <a:cs typeface="Times New Roman"/>
              </a:rPr>
              <a:t>ti</a:t>
            </a:r>
            <a:r>
              <a:rPr sz="3200" spc="45" dirty="0">
                <a:latin typeface="Times New Roman"/>
                <a:cs typeface="Times New Roman"/>
              </a:rPr>
              <a:t>que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950706"/>
            <a:ext cx="7101840" cy="144399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600" spc="-254" dirty="0">
                <a:latin typeface="Times New Roman"/>
                <a:cs typeface="Times New Roman"/>
              </a:rPr>
              <a:t>S</a:t>
            </a:r>
            <a:r>
              <a:rPr sz="2600" spc="-245" dirty="0">
                <a:latin typeface="Times New Roman"/>
                <a:cs typeface="Times New Roman"/>
              </a:rPr>
              <a:t>o</a:t>
            </a:r>
            <a:r>
              <a:rPr sz="2600" spc="-50" dirty="0">
                <a:latin typeface="Times New Roman"/>
                <a:cs typeface="Times New Roman"/>
              </a:rPr>
              <a:t>it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l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el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120" dirty="0">
                <a:latin typeface="Times New Roman"/>
                <a:cs typeface="Times New Roman"/>
              </a:rPr>
              <a:t>ion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35" dirty="0">
                <a:latin typeface="Times New Roman"/>
                <a:cs typeface="Times New Roman"/>
              </a:rPr>
              <a:t>e:</a:t>
            </a:r>
            <a:endParaRPr sz="260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600"/>
              </a:spcBef>
            </a:pPr>
            <a:r>
              <a:rPr sz="2600" spc="-170" dirty="0">
                <a:latin typeface="Times New Roman"/>
                <a:cs typeface="Times New Roman"/>
              </a:rPr>
              <a:t>Achat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(Num_client,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Num_prod,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date_achat,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Qté_achetée)</a:t>
            </a:r>
            <a:endParaRPr sz="2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"/>
              <a:buChar char=""/>
              <a:tabLst>
                <a:tab pos="357505" algn="l"/>
              </a:tabLst>
            </a:pPr>
            <a:r>
              <a:rPr sz="2600" spc="-80" dirty="0">
                <a:latin typeface="Times New Roman"/>
                <a:cs typeface="Times New Roman"/>
              </a:rPr>
              <a:t>Pr</a:t>
            </a:r>
            <a:r>
              <a:rPr sz="2600" spc="-130" dirty="0">
                <a:latin typeface="Times New Roman"/>
                <a:cs typeface="Times New Roman"/>
              </a:rPr>
              <a:t>opo</a:t>
            </a:r>
            <a:r>
              <a:rPr sz="2600" spc="-145" dirty="0">
                <a:latin typeface="Times New Roman"/>
                <a:cs typeface="Times New Roman"/>
              </a:rPr>
              <a:t>s</a:t>
            </a:r>
            <a:r>
              <a:rPr sz="2600" spc="-160" dirty="0">
                <a:latin typeface="Times New Roman"/>
                <a:cs typeface="Times New Roman"/>
              </a:rPr>
              <a:t>e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un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85" dirty="0">
                <a:latin typeface="Times New Roman"/>
                <a:cs typeface="Times New Roman"/>
              </a:rPr>
              <a:t>l</a:t>
            </a:r>
            <a:r>
              <a:rPr sz="2600" spc="-125" dirty="0">
                <a:latin typeface="Times New Roman"/>
                <a:cs typeface="Times New Roman"/>
              </a:rPr>
              <a:t>é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p</a:t>
            </a:r>
            <a:r>
              <a:rPr sz="2600" spc="65" dirty="0">
                <a:latin typeface="Times New Roman"/>
                <a:cs typeface="Times New Roman"/>
              </a:rPr>
              <a:t>r</a:t>
            </a:r>
            <a:r>
              <a:rPr sz="2600" spc="-80" dirty="0">
                <a:latin typeface="Times New Roman"/>
                <a:cs typeface="Times New Roman"/>
              </a:rPr>
              <a:t>i</a:t>
            </a:r>
            <a:r>
              <a:rPr sz="2600" spc="-204" dirty="0">
                <a:latin typeface="Times New Roman"/>
                <a:cs typeface="Times New Roman"/>
              </a:rPr>
              <a:t>m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à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45" dirty="0">
                <a:latin typeface="Times New Roman"/>
                <a:cs typeface="Times New Roman"/>
              </a:rPr>
              <a:t>e</a:t>
            </a:r>
            <a:r>
              <a:rPr sz="2600" spc="-20" dirty="0">
                <a:latin typeface="Times New Roman"/>
                <a:cs typeface="Times New Roman"/>
              </a:rPr>
              <a:t>t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el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120" dirty="0">
                <a:latin typeface="Times New Roman"/>
                <a:cs typeface="Times New Roman"/>
              </a:rPr>
              <a:t>ion</a:t>
            </a:r>
            <a:endParaRPr sz="26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53286" y="3134614"/>
          <a:ext cx="6096000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Num_client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Num_prod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Date_achat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Qté_achetée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24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C1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P1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D1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C1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D1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56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C2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P7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D5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65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C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C1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85" dirty="0">
                          <a:latin typeface="Times New Roman"/>
                          <a:cs typeface="Times New Roman"/>
                        </a:rPr>
                        <a:t>P2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90" dirty="0">
                          <a:latin typeface="Times New Roman"/>
                          <a:cs typeface="Times New Roman"/>
                        </a:rPr>
                        <a:t>D4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9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192" y="381000"/>
            <a:ext cx="4950156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27685" algn="l"/>
              </a:tabLst>
            </a:pPr>
            <a:r>
              <a:rPr sz="4000" spc="-50" dirty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sz="4000" spc="-3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40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000" spc="-85" dirty="0">
                <a:solidFill>
                  <a:srgbClr val="FF0000"/>
                </a:solidFill>
                <a:latin typeface="Times New Roman"/>
                <a:cs typeface="Times New Roman"/>
              </a:rPr>
              <a:t>Cl</a:t>
            </a:r>
            <a:r>
              <a:rPr sz="4000" spc="-70" dirty="0">
                <a:solidFill>
                  <a:srgbClr val="FF0000"/>
                </a:solidFill>
                <a:latin typeface="Times New Roman"/>
                <a:cs typeface="Times New Roman"/>
              </a:rPr>
              <a:t>é</a:t>
            </a:r>
            <a:r>
              <a:rPr sz="40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4000" spc="-5" dirty="0">
                <a:solidFill>
                  <a:srgbClr val="FF0000"/>
                </a:solidFill>
                <a:latin typeface="Times New Roman"/>
                <a:cs typeface="Times New Roman"/>
              </a:rPr>
              <a:t>ét</a:t>
            </a:r>
            <a:r>
              <a:rPr sz="4000" spc="-1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4000" spc="-1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4000" spc="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4000" spc="30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4000" spc="-20" dirty="0">
                <a:solidFill>
                  <a:srgbClr val="FF0000"/>
                </a:solidFill>
                <a:latin typeface="Times New Roman"/>
                <a:cs typeface="Times New Roman"/>
              </a:rPr>
              <a:t>è</a:t>
            </a:r>
            <a:r>
              <a:rPr sz="4000" spc="-2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4000" spc="7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endParaRPr sz="4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244295"/>
            <a:ext cx="7405370" cy="33483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95"/>
              </a:spcBef>
            </a:pPr>
            <a:r>
              <a:rPr sz="2600" spc="-155" dirty="0">
                <a:latin typeface="Times New Roman"/>
                <a:cs typeface="Times New Roman"/>
              </a:rPr>
              <a:t>U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clé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étr</a:t>
            </a:r>
            <a:r>
              <a:rPr sz="2600" spc="-8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gèr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est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u</a:t>
            </a:r>
            <a:r>
              <a:rPr sz="2600" spc="-114" dirty="0">
                <a:latin typeface="Times New Roman"/>
                <a:cs typeface="Times New Roman"/>
              </a:rPr>
              <a:t>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20" dirty="0">
                <a:latin typeface="Times New Roman"/>
                <a:cs typeface="Times New Roman"/>
              </a:rPr>
              <a:t>se</a:t>
            </a:r>
            <a:r>
              <a:rPr sz="2600" spc="-215" dirty="0">
                <a:latin typeface="Times New Roman"/>
                <a:cs typeface="Times New Roman"/>
              </a:rPr>
              <a:t>m</a:t>
            </a:r>
            <a:r>
              <a:rPr sz="2600" spc="-200" dirty="0">
                <a:latin typeface="Times New Roman"/>
                <a:cs typeface="Times New Roman"/>
              </a:rPr>
              <a:t>b</a:t>
            </a:r>
            <a:r>
              <a:rPr sz="2600" spc="-85" dirty="0">
                <a:latin typeface="Times New Roman"/>
                <a:cs typeface="Times New Roman"/>
              </a:rPr>
              <a:t>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’</a:t>
            </a:r>
            <a:r>
              <a:rPr sz="2600" spc="-130" dirty="0">
                <a:latin typeface="Times New Roman"/>
                <a:cs typeface="Times New Roman"/>
              </a:rPr>
              <a:t>un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14" dirty="0">
                <a:latin typeface="Times New Roman"/>
                <a:cs typeface="Times New Roman"/>
              </a:rPr>
              <a:t>u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p</a:t>
            </a:r>
            <a:r>
              <a:rPr sz="2600" spc="-85" dirty="0">
                <a:latin typeface="Times New Roman"/>
                <a:cs typeface="Times New Roman"/>
              </a:rPr>
              <a:t>l</a:t>
            </a:r>
            <a:r>
              <a:rPr sz="2600" spc="-155" dirty="0">
                <a:latin typeface="Times New Roman"/>
                <a:cs typeface="Times New Roman"/>
              </a:rPr>
              <a:t>u</a:t>
            </a:r>
            <a:r>
              <a:rPr sz="2600" spc="-195" dirty="0">
                <a:latin typeface="Times New Roman"/>
                <a:cs typeface="Times New Roman"/>
              </a:rPr>
              <a:t>s</a:t>
            </a:r>
            <a:r>
              <a:rPr sz="2600" spc="-135" dirty="0">
                <a:latin typeface="Times New Roman"/>
                <a:cs typeface="Times New Roman"/>
              </a:rPr>
              <a:t>i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65" dirty="0">
                <a:latin typeface="Times New Roman"/>
                <a:cs typeface="Times New Roman"/>
              </a:rPr>
              <a:t>r</a:t>
            </a:r>
            <a:r>
              <a:rPr sz="2600" spc="-155" dirty="0">
                <a:latin typeface="Times New Roman"/>
                <a:cs typeface="Times New Roman"/>
              </a:rPr>
              <a:t>s  c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85" dirty="0">
                <a:latin typeface="Times New Roman"/>
                <a:cs typeface="Times New Roman"/>
              </a:rPr>
              <a:t>l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-130" dirty="0">
                <a:latin typeface="Times New Roman"/>
                <a:cs typeface="Times New Roman"/>
              </a:rPr>
              <a:t>nn</a:t>
            </a:r>
            <a:r>
              <a:rPr sz="2600" spc="-155" dirty="0">
                <a:latin typeface="Times New Roman"/>
                <a:cs typeface="Times New Roman"/>
              </a:rPr>
              <a:t>es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’</a:t>
            </a:r>
            <a:r>
              <a:rPr sz="2600" spc="-130" dirty="0">
                <a:latin typeface="Times New Roman"/>
                <a:cs typeface="Times New Roman"/>
              </a:rPr>
              <a:t>un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el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120" dirty="0">
                <a:latin typeface="Times New Roman"/>
                <a:cs typeface="Times New Roman"/>
              </a:rPr>
              <a:t>ion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q</a:t>
            </a:r>
            <a:r>
              <a:rPr sz="2600" spc="-130" dirty="0">
                <a:latin typeface="Times New Roman"/>
                <a:cs typeface="Times New Roman"/>
              </a:rPr>
              <a:t>ui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fa</a:t>
            </a:r>
            <a:r>
              <a:rPr sz="2600" spc="-50" dirty="0">
                <a:latin typeface="Times New Roman"/>
                <a:cs typeface="Times New Roman"/>
              </a:rPr>
              <a:t>it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réfé</a:t>
            </a:r>
            <a:r>
              <a:rPr sz="2600" spc="-9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à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un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2600" spc="-85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2600" spc="-125" dirty="0">
                <a:solidFill>
                  <a:srgbClr val="006FC0"/>
                </a:solidFill>
                <a:latin typeface="Times New Roman"/>
                <a:cs typeface="Times New Roman"/>
              </a:rPr>
              <a:t>é</a:t>
            </a:r>
            <a:r>
              <a:rPr sz="2600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35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2600" spc="6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600" spc="-7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600" spc="-20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2600" spc="-225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600" spc="-50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600" spc="-8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600" spc="-75" dirty="0">
                <a:solidFill>
                  <a:srgbClr val="006FC0"/>
                </a:solidFill>
                <a:latin typeface="Times New Roman"/>
                <a:cs typeface="Times New Roman"/>
              </a:rPr>
              <a:t>e  </a:t>
            </a:r>
            <a:r>
              <a:rPr sz="2600" spc="-120" dirty="0">
                <a:latin typeface="Times New Roman"/>
                <a:cs typeface="Times New Roman"/>
              </a:rPr>
              <a:t>d’une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solidFill>
                  <a:srgbClr val="006FC0"/>
                </a:solidFill>
                <a:latin typeface="Times New Roman"/>
                <a:cs typeface="Times New Roman"/>
              </a:rPr>
              <a:t>autre</a:t>
            </a:r>
            <a:r>
              <a:rPr sz="26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75" dirty="0">
                <a:solidFill>
                  <a:srgbClr val="006FC0"/>
                </a:solidFill>
                <a:latin typeface="Times New Roman"/>
                <a:cs typeface="Times New Roman"/>
              </a:rPr>
              <a:t>relation</a:t>
            </a:r>
            <a:r>
              <a:rPr sz="2600" spc="-75" dirty="0">
                <a:latin typeface="Times New Roman"/>
                <a:cs typeface="Times New Roman"/>
              </a:rPr>
              <a:t>.</a:t>
            </a:r>
            <a:r>
              <a:rPr sz="2600" spc="-45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Toutes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les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valeurs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des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clés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étrangères 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pp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14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95" dirty="0">
                <a:latin typeface="Times New Roman"/>
                <a:cs typeface="Times New Roman"/>
              </a:rPr>
              <a:t>sent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un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el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120" dirty="0">
                <a:latin typeface="Times New Roman"/>
                <a:cs typeface="Times New Roman"/>
              </a:rPr>
              <a:t>ion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65" dirty="0">
                <a:latin typeface="Times New Roman"/>
                <a:cs typeface="Times New Roman"/>
              </a:rPr>
              <a:t>m</a:t>
            </a:r>
            <a:r>
              <a:rPr sz="2600" spc="-155" dirty="0">
                <a:latin typeface="Times New Roman"/>
                <a:cs typeface="Times New Roman"/>
              </a:rPr>
              <a:t>m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le</a:t>
            </a:r>
            <a:r>
              <a:rPr sz="2600" spc="-140" dirty="0">
                <a:latin typeface="Times New Roman"/>
                <a:cs typeface="Times New Roman"/>
              </a:rPr>
              <a:t>u</a:t>
            </a:r>
            <a:r>
              <a:rPr sz="2600" spc="65" dirty="0">
                <a:latin typeface="Times New Roman"/>
                <a:cs typeface="Times New Roman"/>
              </a:rPr>
              <a:t>r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’</a:t>
            </a:r>
            <a:r>
              <a:rPr sz="2600" spc="-130" dirty="0">
                <a:latin typeface="Times New Roman"/>
                <a:cs typeface="Times New Roman"/>
              </a:rPr>
              <a:t>un</a:t>
            </a:r>
            <a:r>
              <a:rPr sz="2600" spc="-75" dirty="0">
                <a:latin typeface="Times New Roman"/>
                <a:cs typeface="Times New Roman"/>
              </a:rPr>
              <a:t>e  </a:t>
            </a:r>
            <a:r>
              <a:rPr sz="2600" spc="-70" dirty="0">
                <a:latin typeface="Times New Roman"/>
                <a:cs typeface="Times New Roman"/>
              </a:rPr>
              <a:t>clé.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05" dirty="0">
                <a:latin typeface="Times New Roman"/>
                <a:cs typeface="Times New Roman"/>
              </a:rPr>
              <a:t>’</a:t>
            </a:r>
            <a:r>
              <a:rPr sz="2600" spc="-90" dirty="0">
                <a:latin typeface="Times New Roman"/>
                <a:cs typeface="Times New Roman"/>
              </a:rPr>
              <a:t>est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un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on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80" dirty="0">
                <a:latin typeface="Times New Roman"/>
                <a:cs typeface="Times New Roman"/>
              </a:rPr>
              <a:t>inte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’</a:t>
            </a:r>
            <a:r>
              <a:rPr sz="2600" spc="-100" dirty="0">
                <a:latin typeface="Times New Roman"/>
                <a:cs typeface="Times New Roman"/>
              </a:rPr>
              <a:t>inté</a:t>
            </a:r>
            <a:r>
              <a:rPr sz="2600" spc="-90" dirty="0">
                <a:latin typeface="Times New Roman"/>
                <a:cs typeface="Times New Roman"/>
              </a:rPr>
              <a:t>g</a:t>
            </a:r>
            <a:r>
              <a:rPr sz="2600" spc="6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é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réfé</a:t>
            </a:r>
            <a:r>
              <a:rPr sz="2600" spc="-95" dirty="0">
                <a:latin typeface="Times New Roman"/>
                <a:cs typeface="Times New Roman"/>
              </a:rPr>
              <a:t>r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90" dirty="0">
                <a:latin typeface="Times New Roman"/>
                <a:cs typeface="Times New Roman"/>
              </a:rPr>
              <a:t>i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90" dirty="0">
                <a:latin typeface="Times New Roman"/>
                <a:cs typeface="Times New Roman"/>
              </a:rPr>
              <a:t>ll</a:t>
            </a:r>
            <a:r>
              <a:rPr sz="2600" spc="-180" dirty="0">
                <a:latin typeface="Times New Roman"/>
                <a:cs typeface="Times New Roman"/>
              </a:rPr>
              <a:t>e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5270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40" dirty="0">
                <a:latin typeface="Times New Roman"/>
                <a:cs typeface="Times New Roman"/>
              </a:rPr>
              <a:t>Par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convention, </a:t>
            </a:r>
            <a:r>
              <a:rPr sz="2600" spc="-160" dirty="0">
                <a:latin typeface="Times New Roman"/>
                <a:cs typeface="Times New Roman"/>
              </a:rPr>
              <a:t>la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clé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étrangère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d’une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relation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est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précédée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(ou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suivie)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par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symbole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b="1" spc="430" dirty="0">
                <a:solidFill>
                  <a:srgbClr val="006FC0"/>
                </a:solidFill>
                <a:latin typeface="Times New Roman"/>
                <a:cs typeface="Times New Roman"/>
              </a:rPr>
              <a:t>#</a:t>
            </a:r>
            <a:r>
              <a:rPr sz="26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dans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schéma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relation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138" y="688924"/>
            <a:ext cx="586867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740" dirty="0">
                <a:solidFill>
                  <a:srgbClr val="D24717"/>
                </a:solidFill>
              </a:rPr>
              <a:t>A</a:t>
            </a:r>
            <a:r>
              <a:rPr sz="4000" spc="-290" dirty="0">
                <a:solidFill>
                  <a:srgbClr val="D24717"/>
                </a:solidFill>
              </a:rPr>
              <a:t>pp</a:t>
            </a:r>
            <a:r>
              <a:rPr sz="4000" spc="-310" dirty="0">
                <a:solidFill>
                  <a:srgbClr val="D24717"/>
                </a:solidFill>
              </a:rPr>
              <a:t>r</a:t>
            </a:r>
            <a:r>
              <a:rPr sz="4000" spc="-285" dirty="0">
                <a:solidFill>
                  <a:srgbClr val="D24717"/>
                </a:solidFill>
              </a:rPr>
              <a:t>oche</a:t>
            </a:r>
            <a:r>
              <a:rPr sz="4000" spc="-190" dirty="0">
                <a:solidFill>
                  <a:srgbClr val="D24717"/>
                </a:solidFill>
              </a:rPr>
              <a:t> </a:t>
            </a:r>
            <a:r>
              <a:rPr sz="4000" spc="-265" dirty="0">
                <a:solidFill>
                  <a:srgbClr val="D24717"/>
                </a:solidFill>
              </a:rPr>
              <a:t>b</a:t>
            </a:r>
            <a:r>
              <a:rPr sz="4000" spc="-95" dirty="0">
                <a:solidFill>
                  <a:srgbClr val="D24717"/>
                </a:solidFill>
              </a:rPr>
              <a:t>a</a:t>
            </a:r>
            <a:r>
              <a:rPr sz="4000" spc="-360" dirty="0">
                <a:solidFill>
                  <a:srgbClr val="D24717"/>
                </a:solidFill>
              </a:rPr>
              <a:t>s</a:t>
            </a:r>
            <a:r>
              <a:rPr sz="4000" spc="-140" dirty="0">
                <a:solidFill>
                  <a:srgbClr val="D24717"/>
                </a:solidFill>
              </a:rPr>
              <a:t>e</a:t>
            </a:r>
            <a:r>
              <a:rPr sz="4000" spc="-180" dirty="0">
                <a:solidFill>
                  <a:srgbClr val="D24717"/>
                </a:solidFill>
              </a:rPr>
              <a:t> </a:t>
            </a:r>
            <a:r>
              <a:rPr sz="4000" spc="-265" dirty="0">
                <a:solidFill>
                  <a:srgbClr val="D24717"/>
                </a:solidFill>
              </a:rPr>
              <a:t>d</a:t>
            </a:r>
            <a:r>
              <a:rPr sz="4000" spc="-140" dirty="0">
                <a:solidFill>
                  <a:srgbClr val="D24717"/>
                </a:solidFill>
              </a:rPr>
              <a:t>e</a:t>
            </a:r>
            <a:r>
              <a:rPr sz="4000" spc="-155" dirty="0">
                <a:solidFill>
                  <a:srgbClr val="D24717"/>
                </a:solidFill>
              </a:rPr>
              <a:t> </a:t>
            </a:r>
            <a:r>
              <a:rPr sz="4000" spc="-265" dirty="0">
                <a:solidFill>
                  <a:srgbClr val="D24717"/>
                </a:solidFill>
              </a:rPr>
              <a:t>d</a:t>
            </a:r>
            <a:r>
              <a:rPr sz="4000" spc="-335" dirty="0">
                <a:solidFill>
                  <a:srgbClr val="D24717"/>
                </a:solidFill>
              </a:rPr>
              <a:t>o</a:t>
            </a:r>
            <a:r>
              <a:rPr sz="4000" spc="-240" dirty="0">
                <a:solidFill>
                  <a:srgbClr val="D24717"/>
                </a:solidFill>
              </a:rPr>
              <a:t>n</a:t>
            </a:r>
            <a:r>
              <a:rPr sz="4000" spc="-265" dirty="0">
                <a:solidFill>
                  <a:srgbClr val="D24717"/>
                </a:solidFill>
              </a:rPr>
              <a:t>n</a:t>
            </a:r>
            <a:r>
              <a:rPr sz="4000" spc="-215" dirty="0">
                <a:solidFill>
                  <a:srgbClr val="D24717"/>
                </a:solidFill>
              </a:rPr>
              <a:t>ées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253286" y="2630551"/>
            <a:ext cx="1885314" cy="1669414"/>
            <a:chOff x="1253286" y="2630551"/>
            <a:chExt cx="1885314" cy="1669414"/>
          </a:xfrm>
        </p:grpSpPr>
        <p:sp>
          <p:nvSpPr>
            <p:cNvPr id="4" name="object 4"/>
            <p:cNvSpPr/>
            <p:nvPr/>
          </p:nvSpPr>
          <p:spPr>
            <a:xfrm>
              <a:off x="1259636" y="2843911"/>
              <a:ext cx="1872614" cy="1449705"/>
            </a:xfrm>
            <a:custGeom>
              <a:avLst/>
              <a:gdLst/>
              <a:ahLst/>
              <a:cxnLst/>
              <a:rect l="l" t="t" r="r" b="b"/>
              <a:pathLst>
                <a:path w="1872614" h="1449704">
                  <a:moveTo>
                    <a:pt x="0" y="0"/>
                  </a:moveTo>
                  <a:lnTo>
                    <a:pt x="0" y="1242187"/>
                  </a:lnTo>
                  <a:lnTo>
                    <a:pt x="2816" y="1258361"/>
                  </a:lnTo>
                  <a:lnTo>
                    <a:pt x="24719" y="1289643"/>
                  </a:lnTo>
                  <a:lnTo>
                    <a:pt x="66933" y="1319198"/>
                  </a:lnTo>
                  <a:lnTo>
                    <a:pt x="127791" y="1346656"/>
                  </a:lnTo>
                  <a:lnTo>
                    <a:pt x="164692" y="1359483"/>
                  </a:lnTo>
                  <a:lnTo>
                    <a:pt x="205630" y="1371649"/>
                  </a:lnTo>
                  <a:lnTo>
                    <a:pt x="250397" y="1383106"/>
                  </a:lnTo>
                  <a:lnTo>
                    <a:pt x="298785" y="1393808"/>
                  </a:lnTo>
                  <a:lnTo>
                    <a:pt x="350586" y="1403710"/>
                  </a:lnTo>
                  <a:lnTo>
                    <a:pt x="405593" y="1412765"/>
                  </a:lnTo>
                  <a:lnTo>
                    <a:pt x="463597" y="1420927"/>
                  </a:lnTo>
                  <a:lnTo>
                    <a:pt x="524389" y="1428151"/>
                  </a:lnTo>
                  <a:lnTo>
                    <a:pt x="587763" y="1434389"/>
                  </a:lnTo>
                  <a:lnTo>
                    <a:pt x="653509" y="1439597"/>
                  </a:lnTo>
                  <a:lnTo>
                    <a:pt x="721421" y="1443728"/>
                  </a:lnTo>
                  <a:lnTo>
                    <a:pt x="791290" y="1446735"/>
                  </a:lnTo>
                  <a:lnTo>
                    <a:pt x="862907" y="1448573"/>
                  </a:lnTo>
                  <a:lnTo>
                    <a:pt x="936066" y="1449196"/>
                  </a:lnTo>
                  <a:lnTo>
                    <a:pt x="1009224" y="1448573"/>
                  </a:lnTo>
                  <a:lnTo>
                    <a:pt x="1080843" y="1446735"/>
                  </a:lnTo>
                  <a:lnTo>
                    <a:pt x="1150713" y="1443728"/>
                  </a:lnTo>
                  <a:lnTo>
                    <a:pt x="1218627" y="1439597"/>
                  </a:lnTo>
                  <a:lnTo>
                    <a:pt x="1284376" y="1434389"/>
                  </a:lnTo>
                  <a:lnTo>
                    <a:pt x="1347752" y="1428151"/>
                  </a:lnTo>
                  <a:lnTo>
                    <a:pt x="1408548" y="1420927"/>
                  </a:lnTo>
                  <a:lnTo>
                    <a:pt x="1466555" y="1412765"/>
                  </a:lnTo>
                  <a:lnTo>
                    <a:pt x="1521565" y="1403710"/>
                  </a:lnTo>
                  <a:lnTo>
                    <a:pt x="1573370" y="1393808"/>
                  </a:lnTo>
                  <a:lnTo>
                    <a:pt x="1621762" y="1383106"/>
                  </a:lnTo>
                  <a:lnTo>
                    <a:pt x="1666533" y="1371649"/>
                  </a:lnTo>
                  <a:lnTo>
                    <a:pt x="1707474" y="1359483"/>
                  </a:lnTo>
                  <a:lnTo>
                    <a:pt x="1744378" y="1346656"/>
                  </a:lnTo>
                  <a:lnTo>
                    <a:pt x="1805242" y="1319198"/>
                  </a:lnTo>
                  <a:lnTo>
                    <a:pt x="1847460" y="1289643"/>
                  </a:lnTo>
                  <a:lnTo>
                    <a:pt x="1869366" y="1258361"/>
                  </a:lnTo>
                  <a:lnTo>
                    <a:pt x="1872183" y="1242187"/>
                  </a:lnTo>
                  <a:lnTo>
                    <a:pt x="1872183" y="207010"/>
                  </a:lnTo>
                  <a:lnTo>
                    <a:pt x="936066" y="207010"/>
                  </a:lnTo>
                  <a:lnTo>
                    <a:pt x="862907" y="206386"/>
                  </a:lnTo>
                  <a:lnTo>
                    <a:pt x="791289" y="204548"/>
                  </a:lnTo>
                  <a:lnTo>
                    <a:pt x="721420" y="201541"/>
                  </a:lnTo>
                  <a:lnTo>
                    <a:pt x="653508" y="197410"/>
                  </a:lnTo>
                  <a:lnTo>
                    <a:pt x="587761" y="192202"/>
                  </a:lnTo>
                  <a:lnTo>
                    <a:pt x="524387" y="185964"/>
                  </a:lnTo>
                  <a:lnTo>
                    <a:pt x="463594" y="178740"/>
                  </a:lnTo>
                  <a:lnTo>
                    <a:pt x="405590" y="170578"/>
                  </a:lnTo>
                  <a:lnTo>
                    <a:pt x="350582" y="161523"/>
                  </a:lnTo>
                  <a:lnTo>
                    <a:pt x="298780" y="151621"/>
                  </a:lnTo>
                  <a:lnTo>
                    <a:pt x="250392" y="140919"/>
                  </a:lnTo>
                  <a:lnTo>
                    <a:pt x="205624" y="129462"/>
                  </a:lnTo>
                  <a:lnTo>
                    <a:pt x="164686" y="117296"/>
                  </a:lnTo>
                  <a:lnTo>
                    <a:pt x="127785" y="104469"/>
                  </a:lnTo>
                  <a:lnTo>
                    <a:pt x="66927" y="77011"/>
                  </a:lnTo>
                  <a:lnTo>
                    <a:pt x="24715" y="47456"/>
                  </a:lnTo>
                  <a:lnTo>
                    <a:pt x="2814" y="16174"/>
                  </a:lnTo>
                  <a:lnTo>
                    <a:pt x="0" y="0"/>
                  </a:lnTo>
                  <a:close/>
                </a:path>
                <a:path w="1872614" h="1449704">
                  <a:moveTo>
                    <a:pt x="1872183" y="0"/>
                  </a:moveTo>
                  <a:lnTo>
                    <a:pt x="1847460" y="47456"/>
                  </a:lnTo>
                  <a:lnTo>
                    <a:pt x="1805242" y="77011"/>
                  </a:lnTo>
                  <a:lnTo>
                    <a:pt x="1744378" y="104469"/>
                  </a:lnTo>
                  <a:lnTo>
                    <a:pt x="1707474" y="117296"/>
                  </a:lnTo>
                  <a:lnTo>
                    <a:pt x="1666533" y="129462"/>
                  </a:lnTo>
                  <a:lnTo>
                    <a:pt x="1621762" y="140919"/>
                  </a:lnTo>
                  <a:lnTo>
                    <a:pt x="1573370" y="151621"/>
                  </a:lnTo>
                  <a:lnTo>
                    <a:pt x="1521565" y="161523"/>
                  </a:lnTo>
                  <a:lnTo>
                    <a:pt x="1466555" y="170578"/>
                  </a:lnTo>
                  <a:lnTo>
                    <a:pt x="1408548" y="178740"/>
                  </a:lnTo>
                  <a:lnTo>
                    <a:pt x="1347752" y="185964"/>
                  </a:lnTo>
                  <a:lnTo>
                    <a:pt x="1284376" y="192202"/>
                  </a:lnTo>
                  <a:lnTo>
                    <a:pt x="1218627" y="197410"/>
                  </a:lnTo>
                  <a:lnTo>
                    <a:pt x="1150713" y="201541"/>
                  </a:lnTo>
                  <a:lnTo>
                    <a:pt x="1080843" y="204548"/>
                  </a:lnTo>
                  <a:lnTo>
                    <a:pt x="1009224" y="206386"/>
                  </a:lnTo>
                  <a:lnTo>
                    <a:pt x="936066" y="207010"/>
                  </a:lnTo>
                  <a:lnTo>
                    <a:pt x="1872183" y="207010"/>
                  </a:lnTo>
                  <a:lnTo>
                    <a:pt x="187218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59636" y="2636901"/>
              <a:ext cx="1872614" cy="414020"/>
            </a:xfrm>
            <a:custGeom>
              <a:avLst/>
              <a:gdLst/>
              <a:ahLst/>
              <a:cxnLst/>
              <a:rect l="l" t="t" r="r" b="b"/>
              <a:pathLst>
                <a:path w="1872614" h="414019">
                  <a:moveTo>
                    <a:pt x="936066" y="0"/>
                  </a:moveTo>
                  <a:lnTo>
                    <a:pt x="862907" y="623"/>
                  </a:lnTo>
                  <a:lnTo>
                    <a:pt x="791290" y="2461"/>
                  </a:lnTo>
                  <a:lnTo>
                    <a:pt x="721421" y="5468"/>
                  </a:lnTo>
                  <a:lnTo>
                    <a:pt x="653509" y="9599"/>
                  </a:lnTo>
                  <a:lnTo>
                    <a:pt x="587763" y="14807"/>
                  </a:lnTo>
                  <a:lnTo>
                    <a:pt x="524389" y="21045"/>
                  </a:lnTo>
                  <a:lnTo>
                    <a:pt x="463597" y="28269"/>
                  </a:lnTo>
                  <a:lnTo>
                    <a:pt x="405593" y="36431"/>
                  </a:lnTo>
                  <a:lnTo>
                    <a:pt x="350586" y="45486"/>
                  </a:lnTo>
                  <a:lnTo>
                    <a:pt x="298785" y="55388"/>
                  </a:lnTo>
                  <a:lnTo>
                    <a:pt x="250397" y="66090"/>
                  </a:lnTo>
                  <a:lnTo>
                    <a:pt x="205630" y="77547"/>
                  </a:lnTo>
                  <a:lnTo>
                    <a:pt x="164692" y="89713"/>
                  </a:lnTo>
                  <a:lnTo>
                    <a:pt x="127791" y="102540"/>
                  </a:lnTo>
                  <a:lnTo>
                    <a:pt x="66933" y="129998"/>
                  </a:lnTo>
                  <a:lnTo>
                    <a:pt x="24719" y="159553"/>
                  </a:lnTo>
                  <a:lnTo>
                    <a:pt x="2816" y="190835"/>
                  </a:lnTo>
                  <a:lnTo>
                    <a:pt x="0" y="207010"/>
                  </a:lnTo>
                  <a:lnTo>
                    <a:pt x="2816" y="223184"/>
                  </a:lnTo>
                  <a:lnTo>
                    <a:pt x="24719" y="254466"/>
                  </a:lnTo>
                  <a:lnTo>
                    <a:pt x="66933" y="284021"/>
                  </a:lnTo>
                  <a:lnTo>
                    <a:pt x="127791" y="311479"/>
                  </a:lnTo>
                  <a:lnTo>
                    <a:pt x="164692" y="324306"/>
                  </a:lnTo>
                  <a:lnTo>
                    <a:pt x="205630" y="336472"/>
                  </a:lnTo>
                  <a:lnTo>
                    <a:pt x="250397" y="347929"/>
                  </a:lnTo>
                  <a:lnTo>
                    <a:pt x="298785" y="358631"/>
                  </a:lnTo>
                  <a:lnTo>
                    <a:pt x="350586" y="368533"/>
                  </a:lnTo>
                  <a:lnTo>
                    <a:pt x="405593" y="377588"/>
                  </a:lnTo>
                  <a:lnTo>
                    <a:pt x="463597" y="385750"/>
                  </a:lnTo>
                  <a:lnTo>
                    <a:pt x="524389" y="392974"/>
                  </a:lnTo>
                  <a:lnTo>
                    <a:pt x="587763" y="399212"/>
                  </a:lnTo>
                  <a:lnTo>
                    <a:pt x="653509" y="404420"/>
                  </a:lnTo>
                  <a:lnTo>
                    <a:pt x="721421" y="408551"/>
                  </a:lnTo>
                  <a:lnTo>
                    <a:pt x="791290" y="411558"/>
                  </a:lnTo>
                  <a:lnTo>
                    <a:pt x="862907" y="413396"/>
                  </a:lnTo>
                  <a:lnTo>
                    <a:pt x="936066" y="414020"/>
                  </a:lnTo>
                  <a:lnTo>
                    <a:pt x="1009224" y="413396"/>
                  </a:lnTo>
                  <a:lnTo>
                    <a:pt x="1080843" y="411558"/>
                  </a:lnTo>
                  <a:lnTo>
                    <a:pt x="1150713" y="408551"/>
                  </a:lnTo>
                  <a:lnTo>
                    <a:pt x="1218627" y="404420"/>
                  </a:lnTo>
                  <a:lnTo>
                    <a:pt x="1284376" y="399212"/>
                  </a:lnTo>
                  <a:lnTo>
                    <a:pt x="1347752" y="392974"/>
                  </a:lnTo>
                  <a:lnTo>
                    <a:pt x="1408548" y="385750"/>
                  </a:lnTo>
                  <a:lnTo>
                    <a:pt x="1466555" y="377588"/>
                  </a:lnTo>
                  <a:lnTo>
                    <a:pt x="1521565" y="368533"/>
                  </a:lnTo>
                  <a:lnTo>
                    <a:pt x="1573370" y="358631"/>
                  </a:lnTo>
                  <a:lnTo>
                    <a:pt x="1621762" y="347929"/>
                  </a:lnTo>
                  <a:lnTo>
                    <a:pt x="1666533" y="336472"/>
                  </a:lnTo>
                  <a:lnTo>
                    <a:pt x="1707474" y="324306"/>
                  </a:lnTo>
                  <a:lnTo>
                    <a:pt x="1744378" y="311479"/>
                  </a:lnTo>
                  <a:lnTo>
                    <a:pt x="1805242" y="284021"/>
                  </a:lnTo>
                  <a:lnTo>
                    <a:pt x="1847460" y="254466"/>
                  </a:lnTo>
                  <a:lnTo>
                    <a:pt x="1869366" y="223184"/>
                  </a:lnTo>
                  <a:lnTo>
                    <a:pt x="1872183" y="207010"/>
                  </a:lnTo>
                  <a:lnTo>
                    <a:pt x="1869366" y="190835"/>
                  </a:lnTo>
                  <a:lnTo>
                    <a:pt x="1847460" y="159553"/>
                  </a:lnTo>
                  <a:lnTo>
                    <a:pt x="1805242" y="129998"/>
                  </a:lnTo>
                  <a:lnTo>
                    <a:pt x="1744378" y="102540"/>
                  </a:lnTo>
                  <a:lnTo>
                    <a:pt x="1707474" y="89713"/>
                  </a:lnTo>
                  <a:lnTo>
                    <a:pt x="1666533" y="77547"/>
                  </a:lnTo>
                  <a:lnTo>
                    <a:pt x="1621762" y="66090"/>
                  </a:lnTo>
                  <a:lnTo>
                    <a:pt x="1573370" y="55388"/>
                  </a:lnTo>
                  <a:lnTo>
                    <a:pt x="1521565" y="45486"/>
                  </a:lnTo>
                  <a:lnTo>
                    <a:pt x="1466555" y="36431"/>
                  </a:lnTo>
                  <a:lnTo>
                    <a:pt x="1408548" y="28269"/>
                  </a:lnTo>
                  <a:lnTo>
                    <a:pt x="1347752" y="21045"/>
                  </a:lnTo>
                  <a:lnTo>
                    <a:pt x="1284376" y="14807"/>
                  </a:lnTo>
                  <a:lnTo>
                    <a:pt x="1218627" y="9599"/>
                  </a:lnTo>
                  <a:lnTo>
                    <a:pt x="1150713" y="5468"/>
                  </a:lnTo>
                  <a:lnTo>
                    <a:pt x="1080843" y="2461"/>
                  </a:lnTo>
                  <a:lnTo>
                    <a:pt x="1009224" y="623"/>
                  </a:lnTo>
                  <a:lnTo>
                    <a:pt x="936066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9636" y="2636901"/>
              <a:ext cx="1872614" cy="1656714"/>
            </a:xfrm>
            <a:custGeom>
              <a:avLst/>
              <a:gdLst/>
              <a:ahLst/>
              <a:cxnLst/>
              <a:rect l="l" t="t" r="r" b="b"/>
              <a:pathLst>
                <a:path w="1872614" h="1656714">
                  <a:moveTo>
                    <a:pt x="1872183" y="207010"/>
                  </a:moveTo>
                  <a:lnTo>
                    <a:pt x="1847460" y="254466"/>
                  </a:lnTo>
                  <a:lnTo>
                    <a:pt x="1805242" y="284021"/>
                  </a:lnTo>
                  <a:lnTo>
                    <a:pt x="1744378" y="311479"/>
                  </a:lnTo>
                  <a:lnTo>
                    <a:pt x="1707474" y="324306"/>
                  </a:lnTo>
                  <a:lnTo>
                    <a:pt x="1666533" y="336472"/>
                  </a:lnTo>
                  <a:lnTo>
                    <a:pt x="1621762" y="347929"/>
                  </a:lnTo>
                  <a:lnTo>
                    <a:pt x="1573370" y="358631"/>
                  </a:lnTo>
                  <a:lnTo>
                    <a:pt x="1521565" y="368533"/>
                  </a:lnTo>
                  <a:lnTo>
                    <a:pt x="1466555" y="377588"/>
                  </a:lnTo>
                  <a:lnTo>
                    <a:pt x="1408548" y="385750"/>
                  </a:lnTo>
                  <a:lnTo>
                    <a:pt x="1347752" y="392974"/>
                  </a:lnTo>
                  <a:lnTo>
                    <a:pt x="1284376" y="399212"/>
                  </a:lnTo>
                  <a:lnTo>
                    <a:pt x="1218627" y="404420"/>
                  </a:lnTo>
                  <a:lnTo>
                    <a:pt x="1150713" y="408551"/>
                  </a:lnTo>
                  <a:lnTo>
                    <a:pt x="1080843" y="411558"/>
                  </a:lnTo>
                  <a:lnTo>
                    <a:pt x="1009224" y="413396"/>
                  </a:lnTo>
                  <a:lnTo>
                    <a:pt x="936066" y="414020"/>
                  </a:lnTo>
                  <a:lnTo>
                    <a:pt x="862907" y="413396"/>
                  </a:lnTo>
                  <a:lnTo>
                    <a:pt x="791290" y="411558"/>
                  </a:lnTo>
                  <a:lnTo>
                    <a:pt x="721421" y="408551"/>
                  </a:lnTo>
                  <a:lnTo>
                    <a:pt x="653509" y="404420"/>
                  </a:lnTo>
                  <a:lnTo>
                    <a:pt x="587763" y="399212"/>
                  </a:lnTo>
                  <a:lnTo>
                    <a:pt x="524389" y="392974"/>
                  </a:lnTo>
                  <a:lnTo>
                    <a:pt x="463597" y="385750"/>
                  </a:lnTo>
                  <a:lnTo>
                    <a:pt x="405593" y="377588"/>
                  </a:lnTo>
                  <a:lnTo>
                    <a:pt x="350586" y="368533"/>
                  </a:lnTo>
                  <a:lnTo>
                    <a:pt x="298785" y="358631"/>
                  </a:lnTo>
                  <a:lnTo>
                    <a:pt x="250397" y="347929"/>
                  </a:lnTo>
                  <a:lnTo>
                    <a:pt x="205630" y="336472"/>
                  </a:lnTo>
                  <a:lnTo>
                    <a:pt x="164692" y="324306"/>
                  </a:lnTo>
                  <a:lnTo>
                    <a:pt x="127791" y="311479"/>
                  </a:lnTo>
                  <a:lnTo>
                    <a:pt x="66933" y="284021"/>
                  </a:lnTo>
                  <a:lnTo>
                    <a:pt x="24719" y="254466"/>
                  </a:lnTo>
                  <a:lnTo>
                    <a:pt x="2816" y="223184"/>
                  </a:lnTo>
                  <a:lnTo>
                    <a:pt x="0" y="207010"/>
                  </a:lnTo>
                  <a:lnTo>
                    <a:pt x="2816" y="190835"/>
                  </a:lnTo>
                  <a:lnTo>
                    <a:pt x="11125" y="175001"/>
                  </a:lnTo>
                  <a:lnTo>
                    <a:pt x="43391" y="144537"/>
                  </a:lnTo>
                  <a:lnTo>
                    <a:pt x="95135" y="115984"/>
                  </a:lnTo>
                  <a:lnTo>
                    <a:pt x="164692" y="89713"/>
                  </a:lnTo>
                  <a:lnTo>
                    <a:pt x="205630" y="77547"/>
                  </a:lnTo>
                  <a:lnTo>
                    <a:pt x="250397" y="66090"/>
                  </a:lnTo>
                  <a:lnTo>
                    <a:pt x="298785" y="55388"/>
                  </a:lnTo>
                  <a:lnTo>
                    <a:pt x="350586" y="45486"/>
                  </a:lnTo>
                  <a:lnTo>
                    <a:pt x="405593" y="36431"/>
                  </a:lnTo>
                  <a:lnTo>
                    <a:pt x="463597" y="28269"/>
                  </a:lnTo>
                  <a:lnTo>
                    <a:pt x="524389" y="21045"/>
                  </a:lnTo>
                  <a:lnTo>
                    <a:pt x="587763" y="14807"/>
                  </a:lnTo>
                  <a:lnTo>
                    <a:pt x="653509" y="9599"/>
                  </a:lnTo>
                  <a:lnTo>
                    <a:pt x="721421" y="5468"/>
                  </a:lnTo>
                  <a:lnTo>
                    <a:pt x="791290" y="2461"/>
                  </a:lnTo>
                  <a:lnTo>
                    <a:pt x="862907" y="623"/>
                  </a:lnTo>
                  <a:lnTo>
                    <a:pt x="936066" y="0"/>
                  </a:lnTo>
                  <a:lnTo>
                    <a:pt x="1009224" y="623"/>
                  </a:lnTo>
                  <a:lnTo>
                    <a:pt x="1080843" y="2461"/>
                  </a:lnTo>
                  <a:lnTo>
                    <a:pt x="1150713" y="5468"/>
                  </a:lnTo>
                  <a:lnTo>
                    <a:pt x="1218627" y="9599"/>
                  </a:lnTo>
                  <a:lnTo>
                    <a:pt x="1284376" y="14807"/>
                  </a:lnTo>
                  <a:lnTo>
                    <a:pt x="1347752" y="21045"/>
                  </a:lnTo>
                  <a:lnTo>
                    <a:pt x="1408548" y="28269"/>
                  </a:lnTo>
                  <a:lnTo>
                    <a:pt x="1466555" y="36431"/>
                  </a:lnTo>
                  <a:lnTo>
                    <a:pt x="1521565" y="45486"/>
                  </a:lnTo>
                  <a:lnTo>
                    <a:pt x="1573370" y="55388"/>
                  </a:lnTo>
                  <a:lnTo>
                    <a:pt x="1621762" y="66090"/>
                  </a:lnTo>
                  <a:lnTo>
                    <a:pt x="1666533" y="77547"/>
                  </a:lnTo>
                  <a:lnTo>
                    <a:pt x="1707474" y="89713"/>
                  </a:lnTo>
                  <a:lnTo>
                    <a:pt x="1744378" y="102540"/>
                  </a:lnTo>
                  <a:lnTo>
                    <a:pt x="1805242" y="129998"/>
                  </a:lnTo>
                  <a:lnTo>
                    <a:pt x="1847460" y="159553"/>
                  </a:lnTo>
                  <a:lnTo>
                    <a:pt x="1869366" y="190835"/>
                  </a:lnTo>
                  <a:lnTo>
                    <a:pt x="1872183" y="207010"/>
                  </a:lnTo>
                  <a:lnTo>
                    <a:pt x="1872183" y="1449197"/>
                  </a:lnTo>
                  <a:lnTo>
                    <a:pt x="1869366" y="1465371"/>
                  </a:lnTo>
                  <a:lnTo>
                    <a:pt x="1861056" y="1481205"/>
                  </a:lnTo>
                  <a:lnTo>
                    <a:pt x="1828786" y="1511669"/>
                  </a:lnTo>
                  <a:lnTo>
                    <a:pt x="1777037" y="1540222"/>
                  </a:lnTo>
                  <a:lnTo>
                    <a:pt x="1707474" y="1566493"/>
                  </a:lnTo>
                  <a:lnTo>
                    <a:pt x="1666533" y="1578659"/>
                  </a:lnTo>
                  <a:lnTo>
                    <a:pt x="1621762" y="1590116"/>
                  </a:lnTo>
                  <a:lnTo>
                    <a:pt x="1573370" y="1600818"/>
                  </a:lnTo>
                  <a:lnTo>
                    <a:pt x="1521565" y="1610720"/>
                  </a:lnTo>
                  <a:lnTo>
                    <a:pt x="1466555" y="1619775"/>
                  </a:lnTo>
                  <a:lnTo>
                    <a:pt x="1408548" y="1627937"/>
                  </a:lnTo>
                  <a:lnTo>
                    <a:pt x="1347752" y="1635161"/>
                  </a:lnTo>
                  <a:lnTo>
                    <a:pt x="1284376" y="1641399"/>
                  </a:lnTo>
                  <a:lnTo>
                    <a:pt x="1218627" y="1646607"/>
                  </a:lnTo>
                  <a:lnTo>
                    <a:pt x="1150713" y="1650738"/>
                  </a:lnTo>
                  <a:lnTo>
                    <a:pt x="1080843" y="1653745"/>
                  </a:lnTo>
                  <a:lnTo>
                    <a:pt x="1009224" y="1655583"/>
                  </a:lnTo>
                  <a:lnTo>
                    <a:pt x="936066" y="1656207"/>
                  </a:lnTo>
                  <a:lnTo>
                    <a:pt x="862907" y="1655583"/>
                  </a:lnTo>
                  <a:lnTo>
                    <a:pt x="791290" y="1653745"/>
                  </a:lnTo>
                  <a:lnTo>
                    <a:pt x="721421" y="1650738"/>
                  </a:lnTo>
                  <a:lnTo>
                    <a:pt x="653509" y="1646607"/>
                  </a:lnTo>
                  <a:lnTo>
                    <a:pt x="587763" y="1641399"/>
                  </a:lnTo>
                  <a:lnTo>
                    <a:pt x="524389" y="1635161"/>
                  </a:lnTo>
                  <a:lnTo>
                    <a:pt x="463597" y="1627937"/>
                  </a:lnTo>
                  <a:lnTo>
                    <a:pt x="405593" y="1619775"/>
                  </a:lnTo>
                  <a:lnTo>
                    <a:pt x="350586" y="1610720"/>
                  </a:lnTo>
                  <a:lnTo>
                    <a:pt x="298785" y="1600818"/>
                  </a:lnTo>
                  <a:lnTo>
                    <a:pt x="250397" y="1590116"/>
                  </a:lnTo>
                  <a:lnTo>
                    <a:pt x="205630" y="1578659"/>
                  </a:lnTo>
                  <a:lnTo>
                    <a:pt x="164692" y="1566493"/>
                  </a:lnTo>
                  <a:lnTo>
                    <a:pt x="127791" y="1553666"/>
                  </a:lnTo>
                  <a:lnTo>
                    <a:pt x="66933" y="1526208"/>
                  </a:lnTo>
                  <a:lnTo>
                    <a:pt x="24719" y="1496653"/>
                  </a:lnTo>
                  <a:lnTo>
                    <a:pt x="2816" y="1465371"/>
                  </a:lnTo>
                  <a:lnTo>
                    <a:pt x="0" y="1449197"/>
                  </a:lnTo>
                  <a:lnTo>
                    <a:pt x="0" y="207010"/>
                  </a:lnTo>
                </a:path>
              </a:pathLst>
            </a:custGeom>
            <a:ln w="12700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45055" y="3313557"/>
            <a:ext cx="70167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spc="-65" dirty="0">
                <a:latin typeface="Times New Roman"/>
                <a:cs typeface="Times New Roman"/>
              </a:rPr>
              <a:t>BDD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7891" y="2924949"/>
            <a:ext cx="1800225" cy="1152525"/>
          </a:xfrm>
          <a:prstGeom prst="rect">
            <a:avLst/>
          </a:prstGeom>
          <a:solidFill>
            <a:srgbClr val="D24717"/>
          </a:solidFill>
          <a:ln w="12700">
            <a:solidFill>
              <a:srgbClr val="9B310D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309245" marR="252095" indent="-52069" algn="just">
              <a:lnSpc>
                <a:spcPct val="100000"/>
              </a:lnSpc>
              <a:spcBef>
                <a:spcPts val="675"/>
              </a:spcBef>
            </a:pP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esc</a:t>
            </a:r>
            <a:r>
              <a:rPr sz="20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ip</a:t>
            </a:r>
            <a:r>
              <a:rPr sz="20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tion  </a:t>
            </a:r>
            <a:r>
              <a:rPr sz="20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unique 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des </a:t>
            </a:r>
            <a:r>
              <a:rPr sz="2000" b="1" spc="-48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données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97142" y="2781680"/>
            <a:ext cx="1239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Times New Roman"/>
                <a:cs typeface="Times New Roman"/>
              </a:rPr>
              <a:t>Programmes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9151" y="3358134"/>
            <a:ext cx="1245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programmes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69151" y="3861892"/>
            <a:ext cx="1246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programmes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44388" y="3137153"/>
            <a:ext cx="800100" cy="940435"/>
          </a:xfrm>
          <a:custGeom>
            <a:avLst/>
            <a:gdLst/>
            <a:ahLst/>
            <a:cxnLst/>
            <a:rect l="l" t="t" r="r" b="b"/>
            <a:pathLst>
              <a:path w="800100" h="940435">
                <a:moveTo>
                  <a:pt x="799846" y="3810"/>
                </a:moveTo>
                <a:lnTo>
                  <a:pt x="668274" y="0"/>
                </a:lnTo>
                <a:lnTo>
                  <a:pt x="661670" y="6223"/>
                </a:lnTo>
                <a:lnTo>
                  <a:pt x="661543" y="14097"/>
                </a:lnTo>
                <a:lnTo>
                  <a:pt x="661289" y="21971"/>
                </a:lnTo>
                <a:lnTo>
                  <a:pt x="667512" y="28575"/>
                </a:lnTo>
                <a:lnTo>
                  <a:pt x="721690" y="30137"/>
                </a:lnTo>
                <a:lnTo>
                  <a:pt x="889" y="423303"/>
                </a:lnTo>
                <a:lnTo>
                  <a:pt x="7708" y="435825"/>
                </a:lnTo>
                <a:lnTo>
                  <a:pt x="0" y="447941"/>
                </a:lnTo>
                <a:lnTo>
                  <a:pt x="723722" y="908443"/>
                </a:lnTo>
                <a:lnTo>
                  <a:pt x="669417" y="906272"/>
                </a:lnTo>
                <a:lnTo>
                  <a:pt x="662813" y="912495"/>
                </a:lnTo>
                <a:lnTo>
                  <a:pt x="662559" y="920369"/>
                </a:lnTo>
                <a:lnTo>
                  <a:pt x="662178" y="928243"/>
                </a:lnTo>
                <a:lnTo>
                  <a:pt x="668401" y="934847"/>
                </a:lnTo>
                <a:lnTo>
                  <a:pt x="676275" y="935228"/>
                </a:lnTo>
                <a:lnTo>
                  <a:pt x="799846" y="939927"/>
                </a:lnTo>
                <a:lnTo>
                  <a:pt x="798207" y="936752"/>
                </a:lnTo>
                <a:lnTo>
                  <a:pt x="743204" y="829945"/>
                </a:lnTo>
                <a:lnTo>
                  <a:pt x="739521" y="822960"/>
                </a:lnTo>
                <a:lnTo>
                  <a:pt x="730885" y="820166"/>
                </a:lnTo>
                <a:lnTo>
                  <a:pt x="723900" y="823849"/>
                </a:lnTo>
                <a:lnTo>
                  <a:pt x="716915" y="827405"/>
                </a:lnTo>
                <a:lnTo>
                  <a:pt x="714121" y="836041"/>
                </a:lnTo>
                <a:lnTo>
                  <a:pt x="717804" y="843026"/>
                </a:lnTo>
                <a:lnTo>
                  <a:pt x="739051" y="884288"/>
                </a:lnTo>
                <a:lnTo>
                  <a:pt x="56680" y="450088"/>
                </a:lnTo>
                <a:lnTo>
                  <a:pt x="718807" y="450088"/>
                </a:lnTo>
                <a:lnTo>
                  <a:pt x="743178" y="435876"/>
                </a:lnTo>
                <a:lnTo>
                  <a:pt x="671830" y="477520"/>
                </a:lnTo>
                <a:lnTo>
                  <a:pt x="669544" y="486283"/>
                </a:lnTo>
                <a:lnTo>
                  <a:pt x="673481" y="493014"/>
                </a:lnTo>
                <a:lnTo>
                  <a:pt x="677418" y="499872"/>
                </a:lnTo>
                <a:lnTo>
                  <a:pt x="686181" y="502158"/>
                </a:lnTo>
                <a:lnTo>
                  <a:pt x="775474" y="450088"/>
                </a:lnTo>
                <a:lnTo>
                  <a:pt x="799833" y="435876"/>
                </a:lnTo>
                <a:lnTo>
                  <a:pt x="775258" y="421513"/>
                </a:lnTo>
                <a:lnTo>
                  <a:pt x="686181" y="369570"/>
                </a:lnTo>
                <a:lnTo>
                  <a:pt x="677418" y="371856"/>
                </a:lnTo>
                <a:lnTo>
                  <a:pt x="673481" y="378714"/>
                </a:lnTo>
                <a:lnTo>
                  <a:pt x="669544" y="385445"/>
                </a:lnTo>
                <a:lnTo>
                  <a:pt x="671830" y="394208"/>
                </a:lnTo>
                <a:lnTo>
                  <a:pt x="718578" y="421513"/>
                </a:lnTo>
                <a:lnTo>
                  <a:pt x="63944" y="421513"/>
                </a:lnTo>
                <a:lnTo>
                  <a:pt x="735495" y="55118"/>
                </a:lnTo>
                <a:lnTo>
                  <a:pt x="711454" y="94869"/>
                </a:lnTo>
                <a:lnTo>
                  <a:pt x="707390" y="101727"/>
                </a:lnTo>
                <a:lnTo>
                  <a:pt x="709549" y="110490"/>
                </a:lnTo>
                <a:lnTo>
                  <a:pt x="723011" y="118618"/>
                </a:lnTo>
                <a:lnTo>
                  <a:pt x="731774" y="116459"/>
                </a:lnTo>
                <a:lnTo>
                  <a:pt x="799223" y="4826"/>
                </a:lnTo>
                <a:lnTo>
                  <a:pt x="799846" y="3810"/>
                </a:lnTo>
                <a:close/>
              </a:path>
            </a:pathLst>
          </a:custGeom>
          <a:solidFill>
            <a:srgbClr val="D24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03829" y="3501009"/>
            <a:ext cx="504190" cy="0"/>
          </a:xfrm>
          <a:custGeom>
            <a:avLst/>
            <a:gdLst/>
            <a:ahLst/>
            <a:cxnLst/>
            <a:rect l="l" t="t" r="r" b="b"/>
            <a:pathLst>
              <a:path w="504189">
                <a:moveTo>
                  <a:pt x="0" y="0"/>
                </a:moveTo>
                <a:lnTo>
                  <a:pt x="504062" y="0"/>
                </a:lnTo>
              </a:path>
            </a:pathLst>
          </a:custGeom>
          <a:ln w="33020">
            <a:solidFill>
              <a:srgbClr val="D2471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603169"/>
            <a:ext cx="7284084" cy="531622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6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Exemple</a:t>
            </a:r>
            <a:r>
              <a:rPr sz="2600" b="1" spc="-1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spc="-254" dirty="0">
                <a:latin typeface="Times New Roman"/>
                <a:cs typeface="Times New Roman"/>
              </a:rPr>
              <a:t>S</a:t>
            </a:r>
            <a:r>
              <a:rPr sz="2600" spc="-245" dirty="0">
                <a:latin typeface="Times New Roman"/>
                <a:cs typeface="Times New Roman"/>
              </a:rPr>
              <a:t>o</a:t>
            </a:r>
            <a:r>
              <a:rPr sz="2600" spc="-90" dirty="0">
                <a:latin typeface="Times New Roman"/>
                <a:cs typeface="Times New Roman"/>
              </a:rPr>
              <a:t>i</a:t>
            </a:r>
            <a:r>
              <a:rPr sz="2600" spc="-140" dirty="0">
                <a:latin typeface="Times New Roman"/>
                <a:cs typeface="Times New Roman"/>
              </a:rPr>
              <a:t>e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le</a:t>
            </a:r>
            <a:r>
              <a:rPr sz="2600" spc="-145" dirty="0">
                <a:latin typeface="Times New Roman"/>
                <a:cs typeface="Times New Roman"/>
              </a:rPr>
              <a:t>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s</a:t>
            </a:r>
            <a:r>
              <a:rPr sz="2600" spc="-140" dirty="0">
                <a:latin typeface="Times New Roman"/>
                <a:cs typeface="Times New Roman"/>
              </a:rPr>
              <a:t>c</a:t>
            </a:r>
            <a:r>
              <a:rPr sz="2600" spc="-175" dirty="0">
                <a:latin typeface="Times New Roman"/>
                <a:cs typeface="Times New Roman"/>
              </a:rPr>
              <a:t>h</a:t>
            </a:r>
            <a:r>
              <a:rPr sz="2600" spc="-95" dirty="0">
                <a:latin typeface="Times New Roman"/>
                <a:cs typeface="Times New Roman"/>
              </a:rPr>
              <a:t>é</a:t>
            </a:r>
            <a:r>
              <a:rPr sz="2600" spc="-160" dirty="0">
                <a:latin typeface="Times New Roman"/>
                <a:cs typeface="Times New Roman"/>
              </a:rPr>
              <a:t>m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el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110" dirty="0">
                <a:latin typeface="Times New Roman"/>
                <a:cs typeface="Times New Roman"/>
              </a:rPr>
              <a:t>io</a:t>
            </a:r>
            <a:r>
              <a:rPr sz="2600" spc="-160" dirty="0">
                <a:latin typeface="Times New Roman"/>
                <a:cs typeface="Times New Roman"/>
              </a:rPr>
              <a:t>n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</a:t>
            </a:r>
            <a:r>
              <a:rPr sz="2600" spc="-190" dirty="0">
                <a:latin typeface="Times New Roman"/>
                <a:cs typeface="Times New Roman"/>
              </a:rPr>
              <a:t>u</a:t>
            </a:r>
            <a:r>
              <a:rPr sz="2600" spc="-125" dirty="0">
                <a:latin typeface="Times New Roman"/>
                <a:cs typeface="Times New Roman"/>
              </a:rPr>
              <a:t>i</a:t>
            </a:r>
            <a:r>
              <a:rPr sz="2600" spc="-270" dirty="0">
                <a:latin typeface="Times New Roman"/>
                <a:cs typeface="Times New Roman"/>
              </a:rPr>
              <a:t>v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286385" marR="294005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20" dirty="0">
                <a:latin typeface="Times New Roman"/>
                <a:cs typeface="Times New Roman"/>
              </a:rPr>
              <a:t>l</a:t>
            </a:r>
            <a:r>
              <a:rPr sz="2600" spc="-114" dirty="0">
                <a:latin typeface="Times New Roman"/>
                <a:cs typeface="Times New Roman"/>
              </a:rPr>
              <a:t>i</a:t>
            </a:r>
            <a:r>
              <a:rPr sz="2600" spc="-65" dirty="0">
                <a:latin typeface="Times New Roman"/>
                <a:cs typeface="Times New Roman"/>
              </a:rPr>
              <a:t>ent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(</a:t>
            </a:r>
            <a:r>
              <a:rPr sz="2600" u="heavy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00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600" u="heavy" spc="-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600" u="heavy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6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600" spc="105" dirty="0">
                <a:latin typeface="Times New Roman"/>
                <a:cs typeface="Times New Roman"/>
              </a:rPr>
              <a:t>,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N</a:t>
            </a:r>
            <a:r>
              <a:rPr sz="2600" spc="-125" dirty="0">
                <a:latin typeface="Times New Roman"/>
                <a:cs typeface="Times New Roman"/>
              </a:rPr>
              <a:t>o</a:t>
            </a:r>
            <a:r>
              <a:rPr sz="2600" spc="-160" dirty="0">
                <a:latin typeface="Times New Roman"/>
                <a:cs typeface="Times New Roman"/>
              </a:rPr>
              <a:t>m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95" dirty="0">
                <a:latin typeface="Times New Roman"/>
                <a:cs typeface="Times New Roman"/>
              </a:rPr>
              <a:t>l</a:t>
            </a:r>
            <a:r>
              <a:rPr sz="2600" spc="105" dirty="0">
                <a:latin typeface="Times New Roman"/>
                <a:cs typeface="Times New Roman"/>
              </a:rPr>
              <a:t>,</a:t>
            </a:r>
            <a:r>
              <a:rPr sz="2600" spc="-325" dirty="0">
                <a:latin typeface="Times New Roman"/>
                <a:cs typeface="Times New Roman"/>
              </a:rPr>
              <a:t> </a:t>
            </a:r>
            <a:r>
              <a:rPr sz="2600" spc="-275" dirty="0">
                <a:latin typeface="Times New Roman"/>
                <a:cs typeface="Times New Roman"/>
              </a:rPr>
              <a:t>A</a:t>
            </a:r>
            <a:r>
              <a:rPr sz="2600" spc="-204" dirty="0">
                <a:latin typeface="Times New Roman"/>
                <a:cs typeface="Times New Roman"/>
              </a:rPr>
              <a:t>d</a:t>
            </a:r>
            <a:r>
              <a:rPr sz="2600" spc="-45" dirty="0">
                <a:latin typeface="Times New Roman"/>
                <a:cs typeface="Times New Roman"/>
              </a:rPr>
              <a:t>r</a:t>
            </a:r>
            <a:r>
              <a:rPr sz="2600" spc="-95" dirty="0">
                <a:latin typeface="Times New Roman"/>
                <a:cs typeface="Times New Roman"/>
              </a:rPr>
              <a:t>C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55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Dés</a:t>
            </a:r>
            <a:r>
              <a:rPr sz="2600" spc="-80" dirty="0">
                <a:latin typeface="Times New Roman"/>
                <a:cs typeface="Times New Roman"/>
              </a:rPr>
              <a:t>i</a:t>
            </a:r>
            <a:r>
              <a:rPr sz="2600" spc="-170" dirty="0">
                <a:latin typeface="Times New Roman"/>
                <a:cs typeface="Times New Roman"/>
              </a:rPr>
              <a:t>g</a:t>
            </a:r>
            <a:r>
              <a:rPr sz="2600" spc="-185" dirty="0">
                <a:latin typeface="Times New Roman"/>
                <a:cs typeface="Times New Roman"/>
              </a:rPr>
              <a:t>n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110" dirty="0">
                <a:latin typeface="Times New Roman"/>
                <a:cs typeface="Times New Roman"/>
              </a:rPr>
              <a:t>’</a:t>
            </a:r>
            <a:r>
              <a:rPr sz="2600" spc="-120" dirty="0">
                <a:latin typeface="Times New Roman"/>
                <a:cs typeface="Times New Roman"/>
              </a:rPr>
              <a:t>ense</a:t>
            </a:r>
            <a:r>
              <a:rPr sz="2600" spc="-204" dirty="0">
                <a:latin typeface="Times New Roman"/>
                <a:cs typeface="Times New Roman"/>
              </a:rPr>
              <a:t>m</a:t>
            </a:r>
            <a:r>
              <a:rPr sz="2600" spc="-200" dirty="0">
                <a:latin typeface="Times New Roman"/>
                <a:cs typeface="Times New Roman"/>
              </a:rPr>
              <a:t>b</a:t>
            </a:r>
            <a:r>
              <a:rPr sz="2600" spc="-85" dirty="0">
                <a:latin typeface="Times New Roman"/>
                <a:cs typeface="Times New Roman"/>
              </a:rPr>
              <a:t>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25" dirty="0">
                <a:latin typeface="Times New Roman"/>
                <a:cs typeface="Times New Roman"/>
              </a:rPr>
              <a:t>es  </a:t>
            </a:r>
            <a:r>
              <a:rPr sz="2600" spc="-90" dirty="0">
                <a:latin typeface="Times New Roman"/>
                <a:cs typeface="Times New Roman"/>
              </a:rPr>
              <a:t>clients.</a:t>
            </a:r>
            <a:endParaRPr sz="2600">
              <a:latin typeface="Times New Roman"/>
              <a:cs typeface="Times New Roman"/>
            </a:endParaRPr>
          </a:p>
          <a:p>
            <a:pPr marL="286385" marR="63881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0" dirty="0">
                <a:latin typeface="Times New Roman"/>
                <a:cs typeface="Times New Roman"/>
              </a:rPr>
              <a:t>Commande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(</a:t>
            </a:r>
            <a:r>
              <a:rPr sz="26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NCmde</a:t>
            </a:r>
            <a:r>
              <a:rPr sz="2600" spc="-100" dirty="0">
                <a:latin typeface="Times New Roman"/>
                <a:cs typeface="Times New Roman"/>
              </a:rPr>
              <a:t>,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DateCmde,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#NumCl)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Désigne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l</a:t>
            </a:r>
            <a:r>
              <a:rPr sz="2600" spc="-110" dirty="0">
                <a:latin typeface="Times New Roman"/>
                <a:cs typeface="Times New Roman"/>
              </a:rPr>
              <a:t>’</a:t>
            </a:r>
            <a:r>
              <a:rPr sz="2600" spc="-120" dirty="0">
                <a:latin typeface="Times New Roman"/>
                <a:cs typeface="Times New Roman"/>
              </a:rPr>
              <a:t>ense</a:t>
            </a:r>
            <a:r>
              <a:rPr sz="2600" spc="-204" dirty="0">
                <a:latin typeface="Times New Roman"/>
                <a:cs typeface="Times New Roman"/>
              </a:rPr>
              <a:t>m</a:t>
            </a:r>
            <a:r>
              <a:rPr sz="2600" spc="-200" dirty="0">
                <a:latin typeface="Times New Roman"/>
                <a:cs typeface="Times New Roman"/>
              </a:rPr>
              <a:t>b</a:t>
            </a:r>
            <a:r>
              <a:rPr sz="2600" spc="-85" dirty="0">
                <a:latin typeface="Times New Roman"/>
                <a:cs typeface="Times New Roman"/>
              </a:rPr>
              <a:t>l</a:t>
            </a:r>
            <a:r>
              <a:rPr sz="2600" spc="-125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55" dirty="0">
                <a:latin typeface="Times New Roman"/>
                <a:cs typeface="Times New Roman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c</a:t>
            </a:r>
            <a:r>
              <a:rPr sz="2600" spc="-155" dirty="0">
                <a:latin typeface="Times New Roman"/>
                <a:cs typeface="Times New Roman"/>
              </a:rPr>
              <a:t>o</a:t>
            </a:r>
            <a:r>
              <a:rPr sz="2600" spc="-160" dirty="0">
                <a:latin typeface="Times New Roman"/>
                <a:cs typeface="Times New Roman"/>
              </a:rPr>
              <a:t>mm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nd</a:t>
            </a:r>
            <a:r>
              <a:rPr sz="2600" spc="-165" dirty="0">
                <a:latin typeface="Times New Roman"/>
                <a:cs typeface="Times New Roman"/>
              </a:rPr>
              <a:t>e</a:t>
            </a:r>
            <a:r>
              <a:rPr sz="2600" spc="-185" dirty="0">
                <a:latin typeface="Times New Roman"/>
                <a:cs typeface="Times New Roman"/>
              </a:rPr>
              <a:t>s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6385" marR="57023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10" dirty="0">
                <a:latin typeface="Times New Roman"/>
                <a:cs typeface="Times New Roman"/>
              </a:rPr>
              <a:t>L’attribut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NumCl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dans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la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table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Commande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est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une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clé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étrangère.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50" dirty="0">
                <a:latin typeface="Times New Roman"/>
                <a:cs typeface="Times New Roman"/>
              </a:rPr>
              <a:t>Il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prend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ses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valeurs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dans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domaine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valeurs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l'attribut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NumCl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qui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se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trouve,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dans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le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schéma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relation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Client.</a:t>
            </a:r>
            <a:endParaRPr sz="2600">
              <a:latin typeface="Times New Roman"/>
              <a:cs typeface="Times New Roman"/>
            </a:endParaRPr>
          </a:p>
          <a:p>
            <a:pPr marL="286385" marR="15494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spc="-130" dirty="0">
                <a:latin typeface="Times New Roman"/>
                <a:cs typeface="Times New Roman"/>
              </a:rPr>
              <a:t>Une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commande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est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toujours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passée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par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un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Client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existant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204" dirty="0">
                <a:latin typeface="Times New Roman"/>
                <a:cs typeface="Times New Roman"/>
              </a:rPr>
              <a:t>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l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50" dirty="0">
                <a:latin typeface="Times New Roman"/>
                <a:cs typeface="Times New Roman"/>
              </a:rPr>
              <a:t>b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55" dirty="0">
                <a:latin typeface="Times New Roman"/>
                <a:cs typeface="Times New Roman"/>
              </a:rPr>
              <a:t>se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donn</a:t>
            </a:r>
            <a:r>
              <a:rPr sz="2600" spc="-135" dirty="0">
                <a:latin typeface="Times New Roman"/>
                <a:cs typeface="Times New Roman"/>
              </a:rPr>
              <a:t>ées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1358254"/>
            <a:ext cx="7195820" cy="19164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600" spc="-130" dirty="0">
                <a:latin typeface="Times New Roman"/>
                <a:cs typeface="Times New Roman"/>
              </a:rPr>
              <a:t>Un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attribut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peut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40" dirty="0">
                <a:latin typeface="Times New Roman"/>
                <a:cs typeface="Times New Roman"/>
              </a:rPr>
              <a:t>être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210" dirty="0">
                <a:latin typeface="Times New Roman"/>
                <a:cs typeface="Times New Roman"/>
              </a:rPr>
              <a:t>à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la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65" dirty="0">
                <a:latin typeface="Times New Roman"/>
                <a:cs typeface="Times New Roman"/>
              </a:rPr>
              <a:t>fois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une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clé</a:t>
            </a:r>
            <a:r>
              <a:rPr sz="26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006FC0"/>
                </a:solidFill>
                <a:latin typeface="Times New Roman"/>
                <a:cs typeface="Times New Roman"/>
              </a:rPr>
              <a:t>primaire</a:t>
            </a:r>
            <a:r>
              <a:rPr sz="26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et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étrangère</a:t>
            </a:r>
            <a:r>
              <a:rPr sz="26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56870" algn="l"/>
                <a:tab pos="357505" algn="l"/>
              </a:tabLst>
            </a:pPr>
            <a:r>
              <a:rPr sz="2600" spc="-275" dirty="0">
                <a:latin typeface="Times New Roman"/>
                <a:cs typeface="Times New Roman"/>
              </a:rPr>
              <a:t>F</a:t>
            </a:r>
            <a:r>
              <a:rPr sz="2600" spc="-114" dirty="0">
                <a:latin typeface="Times New Roman"/>
                <a:cs typeface="Times New Roman"/>
              </a:rPr>
              <a:t>i</a:t>
            </a:r>
            <a:r>
              <a:rPr sz="2600" spc="-110" dirty="0">
                <a:latin typeface="Times New Roman"/>
                <a:cs typeface="Times New Roman"/>
              </a:rPr>
              <a:t>l</a:t>
            </a:r>
            <a:r>
              <a:rPr sz="2600" spc="-160" dirty="0">
                <a:latin typeface="Times New Roman"/>
                <a:cs typeface="Times New Roman"/>
              </a:rPr>
              <a:t>m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(</a:t>
            </a:r>
            <a:r>
              <a:rPr sz="2600" u="heavy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</a:t>
            </a:r>
            <a:r>
              <a:rPr sz="2600" u="heavy" spc="-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600" u="heavy" spc="-2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2600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600" u="heavy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600" u="heavy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600" spc="105" dirty="0">
                <a:latin typeface="Times New Roman"/>
                <a:cs typeface="Times New Roman"/>
              </a:rPr>
              <a:t>,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-35" dirty="0">
                <a:latin typeface="Times New Roman"/>
                <a:cs typeface="Times New Roman"/>
              </a:rPr>
              <a:t>t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05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229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nn</a:t>
            </a:r>
            <a:r>
              <a:rPr sz="2600" spc="-95" dirty="0">
                <a:latin typeface="Times New Roman"/>
                <a:cs typeface="Times New Roman"/>
              </a:rPr>
              <a:t>ée</a:t>
            </a:r>
            <a:r>
              <a:rPr sz="2600" spc="-65" dirty="0">
                <a:latin typeface="Times New Roman"/>
                <a:cs typeface="Times New Roman"/>
              </a:rPr>
              <a:t>)</a:t>
            </a:r>
            <a:r>
              <a:rPr sz="2600" spc="105" dirty="0">
                <a:latin typeface="Times New Roman"/>
                <a:cs typeface="Times New Roman"/>
              </a:rPr>
              <a:t>,</a:t>
            </a:r>
            <a:endParaRPr sz="2600">
              <a:latin typeface="Times New Roman"/>
              <a:cs typeface="Times New Roman"/>
            </a:endParaRPr>
          </a:p>
          <a:p>
            <a:pPr marL="332105" indent="-32004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32105" algn="l"/>
                <a:tab pos="332740" algn="l"/>
              </a:tabLst>
            </a:pPr>
            <a:r>
              <a:rPr sz="2600" spc="-190" dirty="0">
                <a:latin typeface="Times New Roman"/>
                <a:cs typeface="Times New Roman"/>
              </a:rPr>
              <a:t>Ac</a:t>
            </a:r>
            <a:r>
              <a:rPr sz="2600" spc="-80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u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45" dirty="0">
                <a:latin typeface="Times New Roman"/>
                <a:cs typeface="Times New Roman"/>
              </a:rPr>
              <a:t>(</a:t>
            </a:r>
            <a:r>
              <a:rPr sz="2600" u="heavy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</a:t>
            </a:r>
            <a:r>
              <a:rPr sz="2600" u="heavy" spc="-25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</a:t>
            </a:r>
            <a:r>
              <a:rPr sz="26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600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600" u="heavy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600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600" u="heavy" spc="-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600" spc="105" dirty="0">
                <a:latin typeface="Times New Roman"/>
                <a:cs typeface="Times New Roman"/>
              </a:rPr>
              <a:t>,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no</a:t>
            </a:r>
            <a:r>
              <a:rPr sz="2600" spc="-45" dirty="0">
                <a:latin typeface="Times New Roman"/>
                <a:cs typeface="Times New Roman"/>
              </a:rPr>
              <a:t>m</a:t>
            </a:r>
            <a:r>
              <a:rPr sz="2600" spc="-15" dirty="0">
                <a:latin typeface="Times New Roman"/>
                <a:cs typeface="Times New Roman"/>
              </a:rPr>
              <a:t>,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p</a:t>
            </a:r>
            <a:r>
              <a:rPr sz="2600" spc="-65" dirty="0">
                <a:latin typeface="Times New Roman"/>
                <a:cs typeface="Times New Roman"/>
              </a:rPr>
              <a:t>ré</a:t>
            </a:r>
            <a:r>
              <a:rPr sz="2600" spc="-90" dirty="0">
                <a:latin typeface="Times New Roman"/>
                <a:cs typeface="Times New Roman"/>
              </a:rPr>
              <a:t>n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55" dirty="0">
                <a:latin typeface="Times New Roman"/>
                <a:cs typeface="Times New Roman"/>
              </a:rPr>
              <a:t>m</a:t>
            </a:r>
            <a:r>
              <a:rPr sz="2600" spc="-60" dirty="0">
                <a:latin typeface="Times New Roman"/>
                <a:cs typeface="Times New Roman"/>
              </a:rPr>
              <a:t>)</a:t>
            </a:r>
            <a:r>
              <a:rPr sz="2600" spc="105" dirty="0">
                <a:latin typeface="Times New Roman"/>
                <a:cs typeface="Times New Roman"/>
              </a:rPr>
              <a:t>,</a:t>
            </a:r>
            <a:endParaRPr sz="2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356870" algn="l"/>
                <a:tab pos="357505" algn="l"/>
              </a:tabLst>
            </a:pPr>
            <a:r>
              <a:rPr sz="2600" spc="-145" dirty="0">
                <a:latin typeface="Times New Roman"/>
                <a:cs typeface="Times New Roman"/>
              </a:rPr>
              <a:t>Casting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(#</a:t>
            </a:r>
            <a:r>
              <a:rPr sz="26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numFilm</a:t>
            </a:r>
            <a:r>
              <a:rPr sz="2600" spc="-60" dirty="0">
                <a:latin typeface="Times New Roman"/>
                <a:cs typeface="Times New Roman"/>
              </a:rPr>
              <a:t>,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#</a:t>
            </a:r>
            <a:r>
              <a:rPr sz="26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numActeur</a:t>
            </a:r>
            <a:r>
              <a:rPr sz="2600" spc="-70" dirty="0">
                <a:latin typeface="Times New Roman"/>
                <a:cs typeface="Times New Roman"/>
              </a:rPr>
              <a:t>,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personnage).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R</a:t>
            </a:r>
            <a:r>
              <a:rPr spc="-114" dirty="0"/>
              <a:t>é</a:t>
            </a:r>
            <a:r>
              <a:rPr spc="-310" dirty="0"/>
              <a:t>s</a:t>
            </a:r>
            <a:r>
              <a:rPr spc="-215" dirty="0"/>
              <a:t>u</a:t>
            </a:r>
            <a:r>
              <a:rPr spc="-300" dirty="0"/>
              <a:t>m</a:t>
            </a:r>
            <a:r>
              <a:rPr spc="-130" dirty="0"/>
              <a:t>é</a:t>
            </a:r>
            <a:r>
              <a:rPr spc="-210" dirty="0"/>
              <a:t> </a:t>
            </a:r>
            <a:r>
              <a:rPr spc="-235" dirty="0"/>
              <a:t>d</a:t>
            </a:r>
            <a:r>
              <a:rPr spc="-114" dirty="0"/>
              <a:t>e</a:t>
            </a:r>
            <a:r>
              <a:rPr spc="-335" dirty="0"/>
              <a:t>s</a:t>
            </a:r>
            <a:r>
              <a:rPr spc="-135" dirty="0"/>
              <a:t> </a:t>
            </a:r>
            <a:r>
              <a:rPr spc="-305" dirty="0"/>
              <a:t>c</a:t>
            </a:r>
            <a:r>
              <a:rPr spc="-310" dirty="0"/>
              <a:t>o</a:t>
            </a:r>
            <a:r>
              <a:rPr spc="-240" dirty="0"/>
              <a:t>n</a:t>
            </a:r>
            <a:r>
              <a:rPr spc="-229" dirty="0"/>
              <a:t>c</a:t>
            </a:r>
            <a:r>
              <a:rPr spc="-215" dirty="0"/>
              <a:t>e</a:t>
            </a:r>
            <a:r>
              <a:rPr spc="-225" dirty="0"/>
              <a:t>pt</a:t>
            </a:r>
            <a:r>
              <a:rPr spc="-260" dirty="0"/>
              <a:t>s</a:t>
            </a:r>
            <a:r>
              <a:rPr spc="-210" dirty="0"/>
              <a:t> </a:t>
            </a:r>
            <a:r>
              <a:rPr spc="-235" dirty="0"/>
              <a:t>d</a:t>
            </a:r>
            <a:r>
              <a:rPr spc="-250" dirty="0"/>
              <a:t>u</a:t>
            </a:r>
            <a:r>
              <a:rPr spc="-120" dirty="0"/>
              <a:t> </a:t>
            </a:r>
            <a:r>
              <a:rPr spc="-254" dirty="0"/>
              <a:t>m</a:t>
            </a:r>
            <a:r>
              <a:rPr spc="-310" dirty="0"/>
              <a:t>o</a:t>
            </a:r>
            <a:r>
              <a:rPr spc="-235" dirty="0"/>
              <a:t>d</a:t>
            </a:r>
            <a:r>
              <a:rPr spc="-114" dirty="0"/>
              <a:t>è</a:t>
            </a:r>
            <a:r>
              <a:rPr spc="-170" dirty="0"/>
              <a:t>l</a:t>
            </a:r>
            <a:r>
              <a:rPr spc="-130" dirty="0"/>
              <a:t>e</a:t>
            </a:r>
            <a:r>
              <a:rPr spc="-210" dirty="0"/>
              <a:t> r</a:t>
            </a:r>
            <a:r>
              <a:rPr spc="-114" dirty="0"/>
              <a:t>e</a:t>
            </a:r>
            <a:r>
              <a:rPr spc="-170" dirty="0"/>
              <a:t>l</a:t>
            </a:r>
            <a:r>
              <a:rPr spc="-85" dirty="0"/>
              <a:t>a</a:t>
            </a:r>
            <a:r>
              <a:rPr spc="-80" dirty="0"/>
              <a:t>t</a:t>
            </a:r>
            <a:r>
              <a:rPr spc="-170" dirty="0"/>
              <a:t>i</a:t>
            </a:r>
            <a:r>
              <a:rPr spc="-290" dirty="0"/>
              <a:t>o</a:t>
            </a:r>
            <a:r>
              <a:rPr spc="-275" dirty="0"/>
              <a:t>n</a:t>
            </a:r>
            <a:r>
              <a:rPr spc="-185" dirty="0"/>
              <a:t>nel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082" y="2123559"/>
            <a:ext cx="8017687" cy="4029756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370" y="251452"/>
            <a:ext cx="726884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2395">
              <a:lnSpc>
                <a:spcPct val="100000"/>
              </a:lnSpc>
              <a:spcBef>
                <a:spcPts val="100"/>
              </a:spcBef>
            </a:pPr>
            <a:r>
              <a:rPr b="0" spc="-4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Règles</a:t>
            </a:r>
            <a:r>
              <a:rPr b="0" spc="-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b="0" spc="-1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de</a:t>
            </a:r>
            <a:r>
              <a:rPr b="0" spc="-2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b="0" spc="-2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passage </a:t>
            </a:r>
            <a:r>
              <a:rPr b="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du </a:t>
            </a:r>
            <a:r>
              <a:rPr b="0" spc="-5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modèle</a:t>
            </a:r>
            <a:r>
              <a:rPr b="0" spc="-2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Entité- </a:t>
            </a:r>
            <a:r>
              <a:rPr b="0" spc="-88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b="0" spc="-4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Association</a:t>
            </a:r>
            <a:r>
              <a:rPr b="0" spc="-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b="0" spc="-2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au</a:t>
            </a:r>
            <a:r>
              <a:rPr b="0" spc="-1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b="0" spc="-5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modèle</a:t>
            </a:r>
            <a:r>
              <a:rPr b="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b="0" spc="-5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Relationnel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2896306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800" b="1" dirty="0">
                <a:solidFill>
                  <a:schemeClr val="accent2"/>
                </a:solidFill>
              </a:rPr>
              <a:t>Entité:</a:t>
            </a:r>
          </a:p>
          <a:p>
            <a:pPr marL="287020" indent="-2749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"/>
              <a:buChar char=""/>
              <a:tabLst>
                <a:tab pos="287655" algn="l"/>
              </a:tabLst>
            </a:pPr>
            <a:r>
              <a:rPr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Chaque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90" dirty="0">
                <a:solidFill>
                  <a:srgbClr val="000000"/>
                </a:solidFill>
                <a:latin typeface="Times New Roman"/>
                <a:cs typeface="Times New Roman"/>
              </a:rPr>
              <a:t>Entité</a:t>
            </a:r>
            <a:r>
              <a:rPr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20" dirty="0">
                <a:solidFill>
                  <a:srgbClr val="000000"/>
                </a:solidFill>
                <a:latin typeface="Times New Roman"/>
                <a:cs typeface="Times New Roman"/>
              </a:rPr>
              <a:t>devient</a:t>
            </a:r>
            <a:r>
              <a:rPr b="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20" dirty="0">
                <a:solidFill>
                  <a:srgbClr val="000000"/>
                </a:solidFill>
                <a:latin typeface="Times New Roman"/>
                <a:cs typeface="Times New Roman"/>
              </a:rPr>
              <a:t>une</a:t>
            </a:r>
            <a:r>
              <a:rPr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25" dirty="0">
                <a:solidFill>
                  <a:srgbClr val="000000"/>
                </a:solidFill>
                <a:latin typeface="Times New Roman"/>
                <a:cs typeface="Times New Roman"/>
              </a:rPr>
              <a:t>Relation</a:t>
            </a:r>
            <a:r>
              <a:rPr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95" dirty="0">
                <a:solidFill>
                  <a:srgbClr val="000000"/>
                </a:solidFill>
                <a:latin typeface="Times New Roman"/>
                <a:cs typeface="Times New Roman"/>
              </a:rPr>
              <a:t>(ou</a:t>
            </a:r>
            <a:r>
              <a:rPr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table).</a:t>
            </a:r>
          </a:p>
          <a:p>
            <a:pPr marL="287020" marR="5080" indent="-2749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"/>
              <a:buChar char=""/>
              <a:tabLst>
                <a:tab pos="287655" algn="l"/>
                <a:tab pos="1335405" algn="l"/>
                <a:tab pos="2609850" algn="l"/>
                <a:tab pos="3042920" algn="l"/>
                <a:tab pos="4021454" algn="l"/>
                <a:tab pos="5043170" algn="l"/>
                <a:tab pos="5494655" algn="l"/>
                <a:tab pos="6546215" algn="l"/>
                <a:tab pos="6979284" algn="l"/>
                <a:tab pos="7326630" algn="l"/>
                <a:tab pos="8475980" algn="l"/>
              </a:tabLst>
            </a:pPr>
            <a:r>
              <a:rPr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Ch</a:t>
            </a:r>
            <a:r>
              <a:rPr b="0" spc="-22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qu</a:t>
            </a:r>
            <a:r>
              <a:rPr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b="0" spc="6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b="0" spc="-9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b="0" spc="-140" dirty="0">
                <a:solidFill>
                  <a:srgbClr val="000000"/>
                </a:solidFill>
                <a:latin typeface="Times New Roman"/>
                <a:cs typeface="Times New Roman"/>
              </a:rPr>
              <a:t>é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é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b="0" spc="-55" dirty="0">
                <a:solidFill>
                  <a:srgbClr val="000000"/>
                </a:solidFill>
                <a:latin typeface="Times New Roman"/>
                <a:cs typeface="Times New Roman"/>
              </a:rPr>
              <a:t>'</a:t>
            </a:r>
            <a:r>
              <a:rPr b="0" spc="-8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é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b="0" spc="-15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vient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b="0" spc="-114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b="0" spc="-24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tt</a:t>
            </a:r>
            <a:r>
              <a:rPr b="0" spc="6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b="0" spc="-175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b="0" spc="3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la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b="0" spc="-12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b="0" spc="-55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b="0" spc="-24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b="0" spc="4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b="0" spc="-110" dirty="0">
                <a:solidFill>
                  <a:srgbClr val="000000"/>
                </a:solidFill>
                <a:latin typeface="Times New Roman"/>
                <a:cs typeface="Times New Roman"/>
              </a:rPr>
              <a:t>io</a:t>
            </a:r>
            <a:r>
              <a:rPr b="0" spc="-16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b="0" spc="105" dirty="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b="0" spc="-150" dirty="0">
                <a:solidFill>
                  <a:srgbClr val="000000"/>
                </a:solidFill>
                <a:latin typeface="Times New Roman"/>
                <a:cs typeface="Times New Roman"/>
              </a:rPr>
              <a:t>y  </a:t>
            </a:r>
            <a:r>
              <a:rPr b="0" spc="-120" dirty="0">
                <a:solidFill>
                  <a:srgbClr val="000000"/>
                </a:solidFill>
                <a:latin typeface="Times New Roman"/>
                <a:cs typeface="Times New Roman"/>
              </a:rPr>
              <a:t>compris</a:t>
            </a:r>
            <a:r>
              <a:rPr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85" dirty="0">
                <a:solidFill>
                  <a:srgbClr val="000000"/>
                </a:solidFill>
                <a:latin typeface="Times New Roman"/>
                <a:cs typeface="Times New Roman"/>
              </a:rPr>
              <a:t>l'identifiant.</a:t>
            </a:r>
          </a:p>
          <a:p>
            <a:pPr marL="287020" indent="-27495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Wingdings"/>
              <a:buChar char=""/>
              <a:tabLst>
                <a:tab pos="287655" algn="l"/>
              </a:tabLst>
            </a:pPr>
            <a:r>
              <a:rPr b="0" spc="-200" dirty="0">
                <a:solidFill>
                  <a:srgbClr val="000000"/>
                </a:solidFill>
                <a:latin typeface="Times New Roman"/>
                <a:cs typeface="Times New Roman"/>
              </a:rPr>
              <a:t>Les</a:t>
            </a:r>
            <a:r>
              <a:rPr b="0" spc="-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80" dirty="0">
                <a:solidFill>
                  <a:srgbClr val="000000"/>
                </a:solidFill>
                <a:latin typeface="Times New Roman"/>
                <a:cs typeface="Times New Roman"/>
              </a:rPr>
              <a:t>attributs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70" dirty="0">
                <a:solidFill>
                  <a:srgbClr val="000000"/>
                </a:solidFill>
                <a:latin typeface="Times New Roman"/>
                <a:cs typeface="Times New Roman"/>
              </a:rPr>
              <a:t>issus</a:t>
            </a:r>
            <a:r>
              <a:rPr b="0"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20" dirty="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05" dirty="0">
                <a:solidFill>
                  <a:srgbClr val="000000"/>
                </a:solidFill>
                <a:latin typeface="Times New Roman"/>
                <a:cs typeface="Times New Roman"/>
              </a:rPr>
              <a:t>l'identifiant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90" dirty="0">
                <a:solidFill>
                  <a:srgbClr val="000000"/>
                </a:solidFill>
                <a:latin typeface="Times New Roman"/>
                <a:cs typeface="Times New Roman"/>
              </a:rPr>
              <a:t>constituent</a:t>
            </a:r>
            <a:r>
              <a:rPr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la</a:t>
            </a:r>
            <a:r>
              <a:rPr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20" dirty="0">
                <a:solidFill>
                  <a:srgbClr val="000000"/>
                </a:solidFill>
                <a:latin typeface="Times New Roman"/>
                <a:cs typeface="Times New Roman"/>
              </a:rPr>
              <a:t>clé</a:t>
            </a:r>
            <a:r>
              <a:rPr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20" dirty="0">
                <a:solidFill>
                  <a:srgbClr val="000000"/>
                </a:solidFill>
                <a:latin typeface="Times New Roman"/>
                <a:cs typeface="Times New Roman"/>
              </a:rPr>
              <a:t>de</a:t>
            </a:r>
            <a:r>
              <a:rPr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la</a:t>
            </a:r>
            <a:r>
              <a:rPr b="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relation.</a:t>
            </a:r>
          </a:p>
          <a:p>
            <a:pPr marL="0" indent="0">
              <a:lnSpc>
                <a:spcPct val="100000"/>
              </a:lnSpc>
              <a:buNone/>
            </a:pPr>
            <a:endParaRPr lang="fr-FR" b="0" spc="-125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1" spc="-125" dirty="0" err="1">
                <a:solidFill>
                  <a:srgbClr val="000000"/>
                </a:solidFill>
                <a:latin typeface="Times New Roman"/>
                <a:cs typeface="Times New Roman"/>
              </a:rPr>
              <a:t>Exemple</a:t>
            </a:r>
            <a:r>
              <a:rPr b="0" spc="-125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3282" y="5189601"/>
            <a:ext cx="645223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85" dirty="0">
                <a:latin typeface="Times New Roman"/>
                <a:cs typeface="Times New Roman"/>
              </a:rPr>
              <a:t>Etudiant(</a:t>
            </a:r>
            <a:r>
              <a:rPr sz="2200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Num_Ins</a:t>
            </a:r>
            <a:r>
              <a:rPr sz="2200" spc="-85" dirty="0">
                <a:latin typeface="Times New Roman"/>
                <a:cs typeface="Times New Roman"/>
              </a:rPr>
              <a:t>,</a:t>
            </a:r>
            <a:r>
              <a:rPr sz="2200" spc="-19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Nom_etud,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Prénom_etud,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Date_naissance)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2127" y="4718773"/>
            <a:ext cx="1580515" cy="1452880"/>
            <a:chOff x="262127" y="4718773"/>
            <a:chExt cx="1580515" cy="1452880"/>
          </a:xfrm>
        </p:grpSpPr>
        <p:sp>
          <p:nvSpPr>
            <p:cNvPr id="5" name="object 5"/>
            <p:cNvSpPr/>
            <p:nvPr/>
          </p:nvSpPr>
          <p:spPr>
            <a:xfrm>
              <a:off x="323532" y="4725123"/>
              <a:ext cx="1512570" cy="1440180"/>
            </a:xfrm>
            <a:custGeom>
              <a:avLst/>
              <a:gdLst/>
              <a:ahLst/>
              <a:cxnLst/>
              <a:rect l="l" t="t" r="r" b="b"/>
              <a:pathLst>
                <a:path w="1512570" h="1440179">
                  <a:moveTo>
                    <a:pt x="0" y="1440179"/>
                  </a:moveTo>
                  <a:lnTo>
                    <a:pt x="1512189" y="1440179"/>
                  </a:lnTo>
                  <a:lnTo>
                    <a:pt x="1512189" y="0"/>
                  </a:lnTo>
                  <a:lnTo>
                    <a:pt x="0" y="0"/>
                  </a:lnTo>
                  <a:lnTo>
                    <a:pt x="0" y="1440179"/>
                  </a:lnTo>
                  <a:close/>
                </a:path>
              </a:pathLst>
            </a:custGeom>
            <a:ln w="12700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127" y="4919472"/>
              <a:ext cx="1188720" cy="3870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191" y="5196840"/>
              <a:ext cx="957071" cy="9753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29882" y="4955540"/>
            <a:ext cx="14998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09" marR="49530" indent="48260">
              <a:lnSpc>
                <a:spcPct val="100000"/>
              </a:lnSpc>
              <a:spcBef>
                <a:spcPts val="100"/>
              </a:spcBef>
            </a:pPr>
            <a:r>
              <a:rPr sz="18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Num_Ins 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Nom_etud </a:t>
            </a:r>
            <a:r>
              <a:rPr sz="1800" b="1" spc="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AFEF"/>
                </a:solidFill>
                <a:latin typeface="Times New Roman"/>
                <a:cs typeface="Times New Roman"/>
              </a:rPr>
              <a:t>Prénom_etud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b="1" spc="-55" dirty="0">
                <a:latin typeface="Times New Roman"/>
                <a:cs typeface="Times New Roman"/>
              </a:rPr>
              <a:t>D</a:t>
            </a:r>
            <a:r>
              <a:rPr sz="1800" b="1" spc="-70" dirty="0">
                <a:latin typeface="Times New Roman"/>
                <a:cs typeface="Times New Roman"/>
              </a:rPr>
              <a:t>a</a:t>
            </a:r>
            <a:r>
              <a:rPr sz="1800" b="1" spc="20" dirty="0">
                <a:latin typeface="Times New Roman"/>
                <a:cs typeface="Times New Roman"/>
              </a:rPr>
              <a:t>t</a:t>
            </a:r>
            <a:r>
              <a:rPr sz="1800" b="1" spc="35" dirty="0">
                <a:latin typeface="Times New Roman"/>
                <a:cs typeface="Times New Roman"/>
              </a:rPr>
              <a:t>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35" dirty="0">
                <a:latin typeface="Times New Roman"/>
                <a:cs typeface="Times New Roman"/>
              </a:rPr>
              <a:t>n</a:t>
            </a:r>
            <a:r>
              <a:rPr sz="1800" b="1" spc="-45" dirty="0">
                <a:latin typeface="Times New Roman"/>
                <a:cs typeface="Times New Roman"/>
              </a:rPr>
              <a:t>a</a:t>
            </a:r>
            <a:r>
              <a:rPr sz="1800" b="1" spc="-10" dirty="0">
                <a:latin typeface="Times New Roman"/>
                <a:cs typeface="Times New Roman"/>
              </a:rPr>
              <a:t>i</a:t>
            </a:r>
            <a:r>
              <a:rPr sz="1800" b="1" spc="-25" dirty="0">
                <a:latin typeface="Times New Roman"/>
                <a:cs typeface="Times New Roman"/>
              </a:rPr>
              <a:t>s</a:t>
            </a:r>
            <a:r>
              <a:rPr sz="1800" b="1" spc="-55" dirty="0">
                <a:latin typeface="Times New Roman"/>
                <a:cs typeface="Times New Roman"/>
              </a:rPr>
              <a:t>s</a:t>
            </a:r>
            <a:r>
              <a:rPr sz="1800" b="1" spc="-90" dirty="0">
                <a:latin typeface="Times New Roman"/>
                <a:cs typeface="Times New Roman"/>
              </a:rPr>
              <a:t>a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40" dirty="0">
                <a:latin typeface="Times New Roman"/>
                <a:cs typeface="Times New Roman"/>
              </a:rPr>
              <a:t>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532" y="4965191"/>
            <a:ext cx="1512570" cy="0"/>
          </a:xfrm>
          <a:custGeom>
            <a:avLst/>
            <a:gdLst/>
            <a:ahLst/>
            <a:cxnLst/>
            <a:rect l="l" t="t" r="r" b="b"/>
            <a:pathLst>
              <a:path w="1512570">
                <a:moveTo>
                  <a:pt x="0" y="0"/>
                </a:moveTo>
                <a:lnTo>
                  <a:pt x="1512125" y="0"/>
                </a:lnTo>
              </a:path>
            </a:pathLst>
          </a:custGeom>
          <a:ln w="9525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888617" y="5354192"/>
            <a:ext cx="470534" cy="83820"/>
            <a:chOff x="1888617" y="5354192"/>
            <a:chExt cx="470534" cy="83820"/>
          </a:xfrm>
        </p:grpSpPr>
        <p:sp>
          <p:nvSpPr>
            <p:cNvPr id="12" name="object 12"/>
            <p:cNvSpPr/>
            <p:nvPr/>
          </p:nvSpPr>
          <p:spPr>
            <a:xfrm>
              <a:off x="1907667" y="5373242"/>
              <a:ext cx="432434" cy="45720"/>
            </a:xfrm>
            <a:custGeom>
              <a:avLst/>
              <a:gdLst/>
              <a:ahLst/>
              <a:cxnLst/>
              <a:rect l="l" t="t" r="r" b="b"/>
              <a:pathLst>
                <a:path w="432435" h="45720">
                  <a:moveTo>
                    <a:pt x="409194" y="0"/>
                  </a:moveTo>
                  <a:lnTo>
                    <a:pt x="409194" y="11429"/>
                  </a:lnTo>
                  <a:lnTo>
                    <a:pt x="0" y="11429"/>
                  </a:lnTo>
                  <a:lnTo>
                    <a:pt x="0" y="34289"/>
                  </a:lnTo>
                  <a:lnTo>
                    <a:pt x="409194" y="34289"/>
                  </a:lnTo>
                  <a:lnTo>
                    <a:pt x="409194" y="45719"/>
                  </a:lnTo>
                  <a:lnTo>
                    <a:pt x="432053" y="22859"/>
                  </a:lnTo>
                  <a:lnTo>
                    <a:pt x="4091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7667" y="5373242"/>
              <a:ext cx="432434" cy="45720"/>
            </a:xfrm>
            <a:custGeom>
              <a:avLst/>
              <a:gdLst/>
              <a:ahLst/>
              <a:cxnLst/>
              <a:rect l="l" t="t" r="r" b="b"/>
              <a:pathLst>
                <a:path w="432435" h="45720">
                  <a:moveTo>
                    <a:pt x="0" y="11429"/>
                  </a:moveTo>
                  <a:lnTo>
                    <a:pt x="409194" y="11429"/>
                  </a:lnTo>
                  <a:lnTo>
                    <a:pt x="409194" y="0"/>
                  </a:lnTo>
                  <a:lnTo>
                    <a:pt x="432053" y="22859"/>
                  </a:lnTo>
                  <a:lnTo>
                    <a:pt x="409194" y="45719"/>
                  </a:lnTo>
                  <a:lnTo>
                    <a:pt x="409194" y="34289"/>
                  </a:lnTo>
                  <a:lnTo>
                    <a:pt x="0" y="34289"/>
                  </a:lnTo>
                  <a:lnTo>
                    <a:pt x="0" y="11429"/>
                  </a:lnTo>
                  <a:close/>
                </a:path>
              </a:pathLst>
            </a:custGeom>
            <a:ln w="38100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4E551E61-FCFE-44A3-B8DB-79D5FFEF43B8}"/>
              </a:ext>
            </a:extLst>
          </p:cNvPr>
          <p:cNvSpPr txBox="1"/>
          <p:nvPr/>
        </p:nvSpPr>
        <p:spPr>
          <a:xfrm>
            <a:off x="387725" y="4648200"/>
            <a:ext cx="933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spc="-40" dirty="0">
                <a:solidFill>
                  <a:srgbClr val="000000"/>
                </a:solidFill>
              </a:rPr>
              <a:t>Etudiant</a:t>
            </a:r>
            <a:endParaRPr lang="fr-FR" sz="1800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540" y="530722"/>
            <a:ext cx="4028440" cy="9709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600" b="1" spc="-5" dirty="0">
                <a:solidFill>
                  <a:srgbClr val="D24717"/>
                </a:solidFill>
                <a:latin typeface="Times New Roman"/>
                <a:cs typeface="Times New Roman"/>
              </a:rPr>
              <a:t>Association</a:t>
            </a:r>
            <a:r>
              <a:rPr sz="26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26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0" spc="-114" dirty="0">
                <a:solidFill>
                  <a:srgbClr val="000000"/>
                </a:solidFill>
                <a:latin typeface="Times New Roman"/>
                <a:cs typeface="Times New Roman"/>
              </a:rPr>
              <a:t>Pl</a:t>
            </a:r>
            <a:r>
              <a:rPr sz="2600"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2600" b="0" spc="-19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600" b="0" spc="-13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60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eu</a:t>
            </a:r>
            <a:r>
              <a:rPr sz="26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600" b="0" spc="-204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600"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600" b="0" spc="-22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b="0" spc="-204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60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se</a:t>
            </a:r>
            <a:r>
              <a:rPr sz="2600" b="0" spc="-10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6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2600" b="0" spc="-114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2600" b="0"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40" dirty="0">
                <a:solidFill>
                  <a:srgbClr val="000000"/>
                </a:solidFill>
                <a:latin typeface="Times New Roman"/>
                <a:cs typeface="Times New Roman"/>
              </a:rPr>
              <a:t>le</a:t>
            </a:r>
            <a:r>
              <a:rPr sz="2600" b="0" spc="-14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2600" b="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600"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2600" b="0" spc="-22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2600" b="0" spc="-75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2600" b="0" spc="-145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600" b="0" spc="-18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600" b="0" spc="-12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2600" b="0" spc="-114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2600" b="0" spc="3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2600" b="0" spc="-155" dirty="0">
                <a:solidFill>
                  <a:srgbClr val="000000"/>
                </a:solidFill>
                <a:latin typeface="Times New Roman"/>
                <a:cs typeface="Times New Roman"/>
              </a:rPr>
              <a:t>és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553" y="4220973"/>
            <a:ext cx="7852409" cy="184023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05"/>
              </a:spcBef>
              <a:buClr>
                <a:srgbClr val="D24717"/>
              </a:buClr>
              <a:buSzPct val="84615"/>
              <a:buFont typeface="Wingdings"/>
              <a:buChar char="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L’entité</a:t>
            </a:r>
            <a:r>
              <a:rPr sz="2600" spc="-290" dirty="0">
                <a:latin typeface="Times New Roman"/>
                <a:cs typeface="Times New Roman"/>
              </a:rPr>
              <a:t> </a:t>
            </a:r>
            <a:r>
              <a:rPr sz="2600" spc="-340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devient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la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relation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: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spc="-340" dirty="0">
                <a:latin typeface="Times New Roman"/>
                <a:cs typeface="Times New Roman"/>
              </a:rPr>
              <a:t>A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(</a:t>
            </a:r>
            <a:r>
              <a:rPr sz="26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IdentA</a:t>
            </a:r>
            <a:r>
              <a:rPr sz="2600" spc="-95" dirty="0">
                <a:latin typeface="Times New Roman"/>
                <a:cs typeface="Times New Roman"/>
              </a:rPr>
              <a:t>,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a1,a2,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…,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70" dirty="0">
                <a:latin typeface="Times New Roman"/>
                <a:cs typeface="Times New Roman"/>
              </a:rPr>
              <a:t>#IdentB)</a:t>
            </a:r>
            <a:endParaRPr sz="260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"/>
              <a:buChar char=""/>
              <a:tabLst>
                <a:tab pos="287020" algn="l"/>
              </a:tabLst>
            </a:pPr>
            <a:r>
              <a:rPr sz="2600" spc="-120" dirty="0">
                <a:latin typeface="Times New Roman"/>
                <a:cs typeface="Times New Roman"/>
              </a:rPr>
              <a:t>L’entité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415" dirty="0">
                <a:latin typeface="Times New Roman"/>
                <a:cs typeface="Times New Roman"/>
              </a:rPr>
              <a:t>B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devient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une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relation: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415" dirty="0">
                <a:latin typeface="Times New Roman"/>
                <a:cs typeface="Times New Roman"/>
              </a:rPr>
              <a:t>B</a:t>
            </a:r>
            <a:r>
              <a:rPr sz="2600" spc="-28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(</a:t>
            </a:r>
            <a:r>
              <a:rPr sz="2600" u="heavy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IdentB</a:t>
            </a:r>
            <a:r>
              <a:rPr sz="2600" spc="-105" dirty="0">
                <a:latin typeface="Times New Roman"/>
                <a:cs typeface="Times New Roman"/>
              </a:rPr>
              <a:t>,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b1,b2,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...)</a:t>
            </a:r>
            <a:endParaRPr sz="2600">
              <a:latin typeface="Times New Roman"/>
              <a:cs typeface="Times New Roman"/>
            </a:endParaRPr>
          </a:p>
          <a:p>
            <a:pPr marL="287020" marR="508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"/>
              <a:buChar char=""/>
              <a:tabLst>
                <a:tab pos="287020" algn="l"/>
              </a:tabLst>
            </a:pPr>
            <a:r>
              <a:rPr sz="2600" spc="-250" dirty="0">
                <a:latin typeface="Times New Roman"/>
                <a:cs typeface="Times New Roman"/>
              </a:rPr>
              <a:t>La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clé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primaire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IdentB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75" dirty="0">
                <a:latin typeface="Times New Roman"/>
                <a:cs typeface="Times New Roman"/>
              </a:rPr>
              <a:t>l’entité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415" dirty="0">
                <a:latin typeface="Times New Roman"/>
                <a:cs typeface="Times New Roman"/>
              </a:rPr>
              <a:t>B</a:t>
            </a:r>
            <a:r>
              <a:rPr sz="2600" spc="-305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migre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comme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clé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étrangère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200" dirty="0">
                <a:latin typeface="Times New Roman"/>
                <a:cs typeface="Times New Roman"/>
              </a:rPr>
              <a:t>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l</a:t>
            </a:r>
            <a:r>
              <a:rPr sz="2600" spc="-204" dirty="0">
                <a:latin typeface="Times New Roman"/>
                <a:cs typeface="Times New Roman"/>
              </a:rPr>
              <a:t>a</a:t>
            </a:r>
            <a:r>
              <a:rPr sz="2600" spc="105" dirty="0">
                <a:latin typeface="Times New Roman"/>
                <a:cs typeface="Times New Roman"/>
              </a:rPr>
              <a:t>,</a:t>
            </a:r>
            <a:r>
              <a:rPr sz="2600" spc="-155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-130" dirty="0">
                <a:latin typeface="Times New Roman"/>
                <a:cs typeface="Times New Roman"/>
              </a:rPr>
              <a:t>el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120" dirty="0">
                <a:latin typeface="Times New Roman"/>
                <a:cs typeface="Times New Roman"/>
              </a:rPr>
              <a:t>ion</a:t>
            </a:r>
            <a:r>
              <a:rPr sz="2600" spc="-23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A.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13505" y="2126488"/>
            <a:ext cx="1669414" cy="516890"/>
            <a:chOff x="3413505" y="2126488"/>
            <a:chExt cx="1669414" cy="516890"/>
          </a:xfrm>
        </p:grpSpPr>
        <p:sp>
          <p:nvSpPr>
            <p:cNvPr id="5" name="object 5"/>
            <p:cNvSpPr/>
            <p:nvPr/>
          </p:nvSpPr>
          <p:spPr>
            <a:xfrm>
              <a:off x="3419855" y="2132838"/>
              <a:ext cx="1656714" cy="504190"/>
            </a:xfrm>
            <a:custGeom>
              <a:avLst/>
              <a:gdLst/>
              <a:ahLst/>
              <a:cxnLst/>
              <a:rect l="l" t="t" r="r" b="b"/>
              <a:pathLst>
                <a:path w="1656714" h="504189">
                  <a:moveTo>
                    <a:pt x="828167" y="0"/>
                  </a:moveTo>
                  <a:lnTo>
                    <a:pt x="756699" y="925"/>
                  </a:lnTo>
                  <a:lnTo>
                    <a:pt x="686922" y="3651"/>
                  </a:lnTo>
                  <a:lnTo>
                    <a:pt x="619083" y="8103"/>
                  </a:lnTo>
                  <a:lnTo>
                    <a:pt x="553431" y="14203"/>
                  </a:lnTo>
                  <a:lnTo>
                    <a:pt x="490215" y="21877"/>
                  </a:lnTo>
                  <a:lnTo>
                    <a:pt x="429682" y="31049"/>
                  </a:lnTo>
                  <a:lnTo>
                    <a:pt x="372081" y="41643"/>
                  </a:lnTo>
                  <a:lnTo>
                    <a:pt x="317661" y="53582"/>
                  </a:lnTo>
                  <a:lnTo>
                    <a:pt x="266670" y="66792"/>
                  </a:lnTo>
                  <a:lnTo>
                    <a:pt x="219356" y="81197"/>
                  </a:lnTo>
                  <a:lnTo>
                    <a:pt x="175968" y="96720"/>
                  </a:lnTo>
                  <a:lnTo>
                    <a:pt x="136754" y="113287"/>
                  </a:lnTo>
                  <a:lnTo>
                    <a:pt x="101963" y="130821"/>
                  </a:lnTo>
                  <a:lnTo>
                    <a:pt x="46641" y="168487"/>
                  </a:lnTo>
                  <a:lnTo>
                    <a:pt x="11991" y="209114"/>
                  </a:lnTo>
                  <a:lnTo>
                    <a:pt x="0" y="252095"/>
                  </a:lnTo>
                  <a:lnTo>
                    <a:pt x="3039" y="273840"/>
                  </a:lnTo>
                  <a:lnTo>
                    <a:pt x="26608" y="315712"/>
                  </a:lnTo>
                  <a:lnTo>
                    <a:pt x="71842" y="354921"/>
                  </a:lnTo>
                  <a:lnTo>
                    <a:pt x="136754" y="390863"/>
                  </a:lnTo>
                  <a:lnTo>
                    <a:pt x="175968" y="407420"/>
                  </a:lnTo>
                  <a:lnTo>
                    <a:pt x="219356" y="422934"/>
                  </a:lnTo>
                  <a:lnTo>
                    <a:pt x="266670" y="437328"/>
                  </a:lnTo>
                  <a:lnTo>
                    <a:pt x="317661" y="450528"/>
                  </a:lnTo>
                  <a:lnTo>
                    <a:pt x="372081" y="462458"/>
                  </a:lnTo>
                  <a:lnTo>
                    <a:pt x="429682" y="473043"/>
                  </a:lnTo>
                  <a:lnTo>
                    <a:pt x="490215" y="482206"/>
                  </a:lnTo>
                  <a:lnTo>
                    <a:pt x="553431" y="489873"/>
                  </a:lnTo>
                  <a:lnTo>
                    <a:pt x="619083" y="495968"/>
                  </a:lnTo>
                  <a:lnTo>
                    <a:pt x="686922" y="500414"/>
                  </a:lnTo>
                  <a:lnTo>
                    <a:pt x="756699" y="503138"/>
                  </a:lnTo>
                  <a:lnTo>
                    <a:pt x="828167" y="504063"/>
                  </a:lnTo>
                  <a:lnTo>
                    <a:pt x="899615" y="503138"/>
                  </a:lnTo>
                  <a:lnTo>
                    <a:pt x="969375" y="500414"/>
                  </a:lnTo>
                  <a:lnTo>
                    <a:pt x="1037199" y="495968"/>
                  </a:lnTo>
                  <a:lnTo>
                    <a:pt x="1102837" y="489873"/>
                  </a:lnTo>
                  <a:lnTo>
                    <a:pt x="1166042" y="482206"/>
                  </a:lnTo>
                  <a:lnTo>
                    <a:pt x="1226565" y="473043"/>
                  </a:lnTo>
                  <a:lnTo>
                    <a:pt x="1284157" y="462458"/>
                  </a:lnTo>
                  <a:lnTo>
                    <a:pt x="1338570" y="450528"/>
                  </a:lnTo>
                  <a:lnTo>
                    <a:pt x="1389555" y="437328"/>
                  </a:lnTo>
                  <a:lnTo>
                    <a:pt x="1436863" y="422934"/>
                  </a:lnTo>
                  <a:lnTo>
                    <a:pt x="1480248" y="407420"/>
                  </a:lnTo>
                  <a:lnTo>
                    <a:pt x="1519458" y="390863"/>
                  </a:lnTo>
                  <a:lnTo>
                    <a:pt x="1554247" y="373338"/>
                  </a:lnTo>
                  <a:lnTo>
                    <a:pt x="1609566" y="335687"/>
                  </a:lnTo>
                  <a:lnTo>
                    <a:pt x="1644215" y="295071"/>
                  </a:lnTo>
                  <a:lnTo>
                    <a:pt x="1656207" y="252095"/>
                  </a:lnTo>
                  <a:lnTo>
                    <a:pt x="1653167" y="230348"/>
                  </a:lnTo>
                  <a:lnTo>
                    <a:pt x="1629598" y="188469"/>
                  </a:lnTo>
                  <a:lnTo>
                    <a:pt x="1584366" y="149246"/>
                  </a:lnTo>
                  <a:lnTo>
                    <a:pt x="1519458" y="113287"/>
                  </a:lnTo>
                  <a:lnTo>
                    <a:pt x="1480248" y="96720"/>
                  </a:lnTo>
                  <a:lnTo>
                    <a:pt x="1436863" y="81197"/>
                  </a:lnTo>
                  <a:lnTo>
                    <a:pt x="1389555" y="66792"/>
                  </a:lnTo>
                  <a:lnTo>
                    <a:pt x="1338570" y="53582"/>
                  </a:lnTo>
                  <a:lnTo>
                    <a:pt x="1284157" y="41643"/>
                  </a:lnTo>
                  <a:lnTo>
                    <a:pt x="1226565" y="31049"/>
                  </a:lnTo>
                  <a:lnTo>
                    <a:pt x="1166042" y="21877"/>
                  </a:lnTo>
                  <a:lnTo>
                    <a:pt x="1102837" y="14203"/>
                  </a:lnTo>
                  <a:lnTo>
                    <a:pt x="1037199" y="8103"/>
                  </a:lnTo>
                  <a:lnTo>
                    <a:pt x="969375" y="3651"/>
                  </a:lnTo>
                  <a:lnTo>
                    <a:pt x="899615" y="925"/>
                  </a:lnTo>
                  <a:lnTo>
                    <a:pt x="828167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19855" y="2132838"/>
              <a:ext cx="1656714" cy="504190"/>
            </a:xfrm>
            <a:custGeom>
              <a:avLst/>
              <a:gdLst/>
              <a:ahLst/>
              <a:cxnLst/>
              <a:rect l="l" t="t" r="r" b="b"/>
              <a:pathLst>
                <a:path w="1656714" h="504189">
                  <a:moveTo>
                    <a:pt x="0" y="252095"/>
                  </a:moveTo>
                  <a:lnTo>
                    <a:pt x="11991" y="209114"/>
                  </a:lnTo>
                  <a:lnTo>
                    <a:pt x="46641" y="168487"/>
                  </a:lnTo>
                  <a:lnTo>
                    <a:pt x="101963" y="130821"/>
                  </a:lnTo>
                  <a:lnTo>
                    <a:pt x="136754" y="113287"/>
                  </a:lnTo>
                  <a:lnTo>
                    <a:pt x="175968" y="96720"/>
                  </a:lnTo>
                  <a:lnTo>
                    <a:pt x="219356" y="81197"/>
                  </a:lnTo>
                  <a:lnTo>
                    <a:pt x="266670" y="66792"/>
                  </a:lnTo>
                  <a:lnTo>
                    <a:pt x="317661" y="53582"/>
                  </a:lnTo>
                  <a:lnTo>
                    <a:pt x="372081" y="41643"/>
                  </a:lnTo>
                  <a:lnTo>
                    <a:pt x="429682" y="31049"/>
                  </a:lnTo>
                  <a:lnTo>
                    <a:pt x="490215" y="21877"/>
                  </a:lnTo>
                  <a:lnTo>
                    <a:pt x="553431" y="14203"/>
                  </a:lnTo>
                  <a:lnTo>
                    <a:pt x="619083" y="8103"/>
                  </a:lnTo>
                  <a:lnTo>
                    <a:pt x="686922" y="3651"/>
                  </a:lnTo>
                  <a:lnTo>
                    <a:pt x="756699" y="925"/>
                  </a:lnTo>
                  <a:lnTo>
                    <a:pt x="828167" y="0"/>
                  </a:lnTo>
                  <a:lnTo>
                    <a:pt x="899615" y="925"/>
                  </a:lnTo>
                  <a:lnTo>
                    <a:pt x="969375" y="3651"/>
                  </a:lnTo>
                  <a:lnTo>
                    <a:pt x="1037199" y="8103"/>
                  </a:lnTo>
                  <a:lnTo>
                    <a:pt x="1102837" y="14203"/>
                  </a:lnTo>
                  <a:lnTo>
                    <a:pt x="1166042" y="21877"/>
                  </a:lnTo>
                  <a:lnTo>
                    <a:pt x="1226565" y="31049"/>
                  </a:lnTo>
                  <a:lnTo>
                    <a:pt x="1284157" y="41643"/>
                  </a:lnTo>
                  <a:lnTo>
                    <a:pt x="1338570" y="53582"/>
                  </a:lnTo>
                  <a:lnTo>
                    <a:pt x="1389555" y="66792"/>
                  </a:lnTo>
                  <a:lnTo>
                    <a:pt x="1436863" y="81197"/>
                  </a:lnTo>
                  <a:lnTo>
                    <a:pt x="1480248" y="96720"/>
                  </a:lnTo>
                  <a:lnTo>
                    <a:pt x="1519458" y="113287"/>
                  </a:lnTo>
                  <a:lnTo>
                    <a:pt x="1554247" y="130821"/>
                  </a:lnTo>
                  <a:lnTo>
                    <a:pt x="1609566" y="168487"/>
                  </a:lnTo>
                  <a:lnTo>
                    <a:pt x="1644215" y="209114"/>
                  </a:lnTo>
                  <a:lnTo>
                    <a:pt x="1656207" y="252095"/>
                  </a:lnTo>
                  <a:lnTo>
                    <a:pt x="1653167" y="273840"/>
                  </a:lnTo>
                  <a:lnTo>
                    <a:pt x="1644215" y="295071"/>
                  </a:lnTo>
                  <a:lnTo>
                    <a:pt x="1609566" y="335687"/>
                  </a:lnTo>
                  <a:lnTo>
                    <a:pt x="1554247" y="373338"/>
                  </a:lnTo>
                  <a:lnTo>
                    <a:pt x="1519458" y="390863"/>
                  </a:lnTo>
                  <a:lnTo>
                    <a:pt x="1480248" y="407420"/>
                  </a:lnTo>
                  <a:lnTo>
                    <a:pt x="1436863" y="422934"/>
                  </a:lnTo>
                  <a:lnTo>
                    <a:pt x="1389555" y="437328"/>
                  </a:lnTo>
                  <a:lnTo>
                    <a:pt x="1338570" y="450528"/>
                  </a:lnTo>
                  <a:lnTo>
                    <a:pt x="1284157" y="462458"/>
                  </a:lnTo>
                  <a:lnTo>
                    <a:pt x="1226565" y="473043"/>
                  </a:lnTo>
                  <a:lnTo>
                    <a:pt x="1166042" y="482206"/>
                  </a:lnTo>
                  <a:lnTo>
                    <a:pt x="1102837" y="489873"/>
                  </a:lnTo>
                  <a:lnTo>
                    <a:pt x="1037199" y="495968"/>
                  </a:lnTo>
                  <a:lnTo>
                    <a:pt x="969375" y="500414"/>
                  </a:lnTo>
                  <a:lnTo>
                    <a:pt x="899615" y="503138"/>
                  </a:lnTo>
                  <a:lnTo>
                    <a:pt x="828167" y="504063"/>
                  </a:lnTo>
                  <a:lnTo>
                    <a:pt x="756699" y="503138"/>
                  </a:lnTo>
                  <a:lnTo>
                    <a:pt x="686922" y="500414"/>
                  </a:lnTo>
                  <a:lnTo>
                    <a:pt x="619083" y="495968"/>
                  </a:lnTo>
                  <a:lnTo>
                    <a:pt x="553431" y="489873"/>
                  </a:lnTo>
                  <a:lnTo>
                    <a:pt x="490215" y="482206"/>
                  </a:lnTo>
                  <a:lnTo>
                    <a:pt x="429682" y="473043"/>
                  </a:lnTo>
                  <a:lnTo>
                    <a:pt x="372081" y="462458"/>
                  </a:lnTo>
                  <a:lnTo>
                    <a:pt x="317661" y="450528"/>
                  </a:lnTo>
                  <a:lnTo>
                    <a:pt x="266670" y="437328"/>
                  </a:lnTo>
                  <a:lnTo>
                    <a:pt x="219356" y="422934"/>
                  </a:lnTo>
                  <a:lnTo>
                    <a:pt x="175968" y="407420"/>
                  </a:lnTo>
                  <a:lnTo>
                    <a:pt x="136754" y="390863"/>
                  </a:lnTo>
                  <a:lnTo>
                    <a:pt x="101963" y="373338"/>
                  </a:lnTo>
                  <a:lnTo>
                    <a:pt x="46641" y="335687"/>
                  </a:lnTo>
                  <a:lnTo>
                    <a:pt x="11991" y="295071"/>
                  </a:lnTo>
                  <a:lnTo>
                    <a:pt x="0" y="252095"/>
                  </a:lnTo>
                  <a:close/>
                </a:path>
              </a:pathLst>
            </a:custGeom>
            <a:ln w="12700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8540" y="1553718"/>
            <a:ext cx="3727450" cy="9372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"/>
              </a:spcBef>
              <a:buSzPct val="84615"/>
              <a:buFont typeface="Wingdings"/>
              <a:buChar char=""/>
              <a:tabLst>
                <a:tab pos="287020" algn="l"/>
              </a:tabLst>
            </a:pPr>
            <a:r>
              <a:rPr sz="2600" b="1" spc="-10" dirty="0">
                <a:solidFill>
                  <a:srgbClr val="D24717"/>
                </a:solidFill>
                <a:latin typeface="Times New Roman"/>
                <a:cs typeface="Times New Roman"/>
              </a:rPr>
              <a:t>Association</a:t>
            </a:r>
            <a:r>
              <a:rPr sz="2600" b="1" spc="-55" dirty="0">
                <a:solidFill>
                  <a:srgbClr val="D24717"/>
                </a:solidFill>
                <a:latin typeface="Times New Roman"/>
                <a:cs typeface="Times New Roman"/>
              </a:rPr>
              <a:t> </a:t>
            </a:r>
            <a:r>
              <a:rPr sz="2600" b="1" spc="-90" dirty="0">
                <a:solidFill>
                  <a:srgbClr val="D24717"/>
                </a:solidFill>
                <a:latin typeface="Times New Roman"/>
                <a:cs typeface="Times New Roman"/>
              </a:rPr>
              <a:t>1.N</a:t>
            </a:r>
            <a:endParaRPr sz="26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664"/>
              </a:spcBef>
            </a:pPr>
            <a:r>
              <a:rPr sz="2000" b="1" spc="-14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757298" y="2126488"/>
          <a:ext cx="1656080" cy="1888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/>
                    <a:p>
                      <a:pPr marL="2540" algn="ctr">
                        <a:lnSpc>
                          <a:spcPts val="190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9525">
                      <a:solidFill>
                        <a:srgbClr val="AE340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140"/>
                        </a:lnSpc>
                        <a:spcBef>
                          <a:spcPts val="2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9B310D"/>
                      </a:solidFill>
                      <a:prstDash val="solid"/>
                    </a:lnL>
                    <a:lnB w="9525">
                      <a:solidFill>
                        <a:srgbClr val="AE340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152">
                <a:tc>
                  <a:txBody>
                    <a:bodyPr/>
                    <a:lstStyle/>
                    <a:p>
                      <a:pPr marL="36195">
                        <a:lnSpc>
                          <a:spcPts val="1795"/>
                        </a:lnSpc>
                      </a:pPr>
                      <a:r>
                        <a:rPr sz="1800" b="1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Times New Roman"/>
                          <a:cs typeface="Times New Roman"/>
                        </a:rPr>
                        <a:t>IdentA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195" marR="104330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1 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10" dirty="0">
                          <a:latin typeface="Times New Roman"/>
                          <a:cs typeface="Times New Roman"/>
                        </a:rPr>
                        <a:t>….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9525">
                      <a:solidFill>
                        <a:srgbClr val="AE3408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T w="9525">
                      <a:solidFill>
                        <a:srgbClr val="AE340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069713" y="2126488"/>
          <a:ext cx="1727835" cy="1888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/>
                    <a:p>
                      <a:pPr marL="1270">
                        <a:lnSpc>
                          <a:spcPts val="2140"/>
                        </a:lnSpc>
                        <a:spcBef>
                          <a:spcPts val="25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1,N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R w="12700">
                      <a:solidFill>
                        <a:srgbClr val="9B310D"/>
                      </a:solidFill>
                      <a:prstDash val="solid"/>
                    </a:lnR>
                    <a:lnB w="9525">
                      <a:solidFill>
                        <a:srgbClr val="AE340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90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9525">
                      <a:solidFill>
                        <a:srgbClr val="AE340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1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9B310D"/>
                      </a:solidFill>
                      <a:prstDash val="solid"/>
                    </a:lnR>
                    <a:lnT w="9525">
                      <a:solidFill>
                        <a:srgbClr val="AE340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795"/>
                        </a:lnSpc>
                      </a:pPr>
                      <a:r>
                        <a:rPr sz="1800" b="1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Times New Roman"/>
                          <a:cs typeface="Times New Roman"/>
                        </a:rPr>
                        <a:t>IdentB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465" marR="102108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1  </a:t>
                      </a: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….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9525">
                      <a:solidFill>
                        <a:srgbClr val="AE3408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80466"/>
            <a:ext cx="116649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0" spc="-130" dirty="0">
                <a:solidFill>
                  <a:srgbClr val="000000"/>
                </a:solidFill>
                <a:latin typeface="Times New Roman"/>
                <a:cs typeface="Times New Roman"/>
              </a:rPr>
              <a:t>Exemple: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2966074"/>
            <a:ext cx="6363970" cy="970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9200"/>
              </a:lnSpc>
              <a:spcBef>
                <a:spcPts val="105"/>
              </a:spcBef>
            </a:pPr>
            <a:r>
              <a:rPr sz="2600" spc="-140" dirty="0">
                <a:latin typeface="Times New Roman"/>
                <a:cs typeface="Times New Roman"/>
              </a:rPr>
              <a:t>Maison(</a:t>
            </a:r>
            <a:r>
              <a:rPr sz="2600" u="heavy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Num_mais</a:t>
            </a:r>
            <a:r>
              <a:rPr sz="2600" spc="-140" dirty="0">
                <a:latin typeface="Times New Roman"/>
                <a:cs typeface="Times New Roman"/>
              </a:rPr>
              <a:t>, </a:t>
            </a:r>
            <a:r>
              <a:rPr sz="2600" spc="-105" dirty="0">
                <a:latin typeface="Times New Roman"/>
                <a:cs typeface="Times New Roman"/>
              </a:rPr>
              <a:t>superficie, </a:t>
            </a:r>
            <a:r>
              <a:rPr sz="2600" spc="-114" dirty="0">
                <a:latin typeface="Times New Roman"/>
                <a:cs typeface="Times New Roman"/>
              </a:rPr>
              <a:t>adresse, </a:t>
            </a:r>
            <a:r>
              <a:rPr sz="2600" spc="-45" dirty="0">
                <a:latin typeface="Times New Roman"/>
                <a:cs typeface="Times New Roman"/>
              </a:rPr>
              <a:t>#Num_pers)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50" dirty="0">
                <a:latin typeface="Times New Roman"/>
                <a:cs typeface="Times New Roman"/>
              </a:rPr>
              <a:t>P</a:t>
            </a:r>
            <a:r>
              <a:rPr sz="2600" spc="-45" dirty="0">
                <a:latin typeface="Times New Roman"/>
                <a:cs typeface="Times New Roman"/>
              </a:rPr>
              <a:t>e</a:t>
            </a:r>
            <a:r>
              <a:rPr sz="2600" spc="10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so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-60" dirty="0">
                <a:latin typeface="Times New Roman"/>
                <a:cs typeface="Times New Roman"/>
              </a:rPr>
              <a:t>(</a:t>
            </a:r>
            <a:r>
              <a:rPr sz="2600" u="heavy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600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600" u="heavy" spc="-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600" u="heavy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_</a:t>
            </a:r>
            <a:r>
              <a:rPr sz="26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26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6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600" u="heavy" spc="-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600" spc="105" dirty="0">
                <a:latin typeface="Times New Roman"/>
                <a:cs typeface="Times New Roman"/>
              </a:rPr>
              <a:t>,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no</a:t>
            </a:r>
            <a:r>
              <a:rPr sz="2600" spc="-160" dirty="0">
                <a:latin typeface="Times New Roman"/>
                <a:cs typeface="Times New Roman"/>
              </a:rPr>
              <a:t>m</a:t>
            </a:r>
            <a:r>
              <a:rPr sz="2600" spc="105" dirty="0">
                <a:latin typeface="Times New Roman"/>
                <a:cs typeface="Times New Roman"/>
              </a:rPr>
              <a:t>,</a:t>
            </a:r>
            <a:r>
              <a:rPr sz="2600" spc="-130" dirty="0">
                <a:latin typeface="Times New Roman"/>
                <a:cs typeface="Times New Roman"/>
              </a:rPr>
              <a:t> p</a:t>
            </a:r>
            <a:r>
              <a:rPr sz="2600" spc="-5" dirty="0">
                <a:latin typeface="Times New Roman"/>
                <a:cs typeface="Times New Roman"/>
              </a:rPr>
              <a:t>r</a:t>
            </a:r>
            <a:r>
              <a:rPr sz="2600" spc="-110" dirty="0">
                <a:latin typeface="Times New Roman"/>
                <a:cs typeface="Times New Roman"/>
              </a:rPr>
              <a:t>en</a:t>
            </a:r>
            <a:r>
              <a:rPr sz="2600" spc="-135" dirty="0">
                <a:latin typeface="Times New Roman"/>
                <a:cs typeface="Times New Roman"/>
              </a:rPr>
              <a:t>o</a:t>
            </a:r>
            <a:r>
              <a:rPr sz="2600" spc="-155" dirty="0">
                <a:latin typeface="Times New Roman"/>
                <a:cs typeface="Times New Roman"/>
              </a:rPr>
              <a:t>m</a:t>
            </a:r>
            <a:r>
              <a:rPr sz="2600" spc="-55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91639" y="1412747"/>
            <a:ext cx="1296670" cy="1296670"/>
          </a:xfrm>
          <a:custGeom>
            <a:avLst/>
            <a:gdLst/>
            <a:ahLst/>
            <a:cxnLst/>
            <a:rect l="l" t="t" r="r" b="b"/>
            <a:pathLst>
              <a:path w="1296670" h="1296670">
                <a:moveTo>
                  <a:pt x="0" y="1296162"/>
                </a:moveTo>
                <a:lnTo>
                  <a:pt x="1296162" y="1296162"/>
                </a:lnTo>
                <a:lnTo>
                  <a:pt x="1296162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12700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97989" y="1366850"/>
            <a:ext cx="1283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Maison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97989" y="1641728"/>
            <a:ext cx="12839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 marR="229235" algn="just">
              <a:lnSpc>
                <a:spcPct val="100000"/>
              </a:lnSpc>
              <a:spcBef>
                <a:spcPts val="100"/>
              </a:spcBef>
            </a:pPr>
            <a:r>
              <a:rPr sz="1800" b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Nu</a:t>
            </a:r>
            <a:r>
              <a:rPr sz="1800" b="1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8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_</a:t>
            </a:r>
            <a:r>
              <a:rPr sz="1800" b="1" u="sng" spc="-8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800" b="1" u="sng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is </a:t>
            </a:r>
            <a:r>
              <a:rPr sz="1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superficie </a:t>
            </a:r>
            <a:r>
              <a:rPr sz="1800" b="1" spc="-44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Adresse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36108" y="1412747"/>
            <a:ext cx="1296670" cy="1296670"/>
          </a:xfrm>
          <a:custGeom>
            <a:avLst/>
            <a:gdLst/>
            <a:ahLst/>
            <a:cxnLst/>
            <a:rect l="l" t="t" r="r" b="b"/>
            <a:pathLst>
              <a:path w="1296670" h="1296670">
                <a:moveTo>
                  <a:pt x="0" y="1296162"/>
                </a:moveTo>
                <a:lnTo>
                  <a:pt x="1296162" y="1296162"/>
                </a:lnTo>
                <a:lnTo>
                  <a:pt x="1296162" y="0"/>
                </a:lnTo>
                <a:lnTo>
                  <a:pt x="0" y="0"/>
                </a:lnTo>
                <a:lnTo>
                  <a:pt x="0" y="1296162"/>
                </a:lnTo>
                <a:close/>
              </a:path>
            </a:pathLst>
          </a:custGeom>
          <a:ln w="12700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42458" y="1366850"/>
            <a:ext cx="1283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Times New Roman"/>
                <a:cs typeface="Times New Roman"/>
              </a:rPr>
              <a:t>Personne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2458" y="1641728"/>
            <a:ext cx="12839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 marR="249554">
              <a:lnSpc>
                <a:spcPct val="100000"/>
              </a:lnSpc>
              <a:spcBef>
                <a:spcPts val="100"/>
              </a:spcBef>
            </a:pPr>
            <a:r>
              <a:rPr sz="1800" b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Nu</a:t>
            </a:r>
            <a:r>
              <a:rPr sz="1800" b="1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8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_</a:t>
            </a:r>
            <a:r>
              <a:rPr sz="18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pe</a:t>
            </a:r>
            <a:r>
              <a:rPr sz="1800" b="1" u="sng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00" b="1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 </a:t>
            </a:r>
            <a:r>
              <a:rPr sz="1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Nom 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Prenom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41496" y="1406397"/>
            <a:ext cx="1669414" cy="445134"/>
            <a:chOff x="3341496" y="1406397"/>
            <a:chExt cx="1669414" cy="445134"/>
          </a:xfrm>
        </p:grpSpPr>
        <p:sp>
          <p:nvSpPr>
            <p:cNvPr id="11" name="object 11"/>
            <p:cNvSpPr/>
            <p:nvPr/>
          </p:nvSpPr>
          <p:spPr>
            <a:xfrm>
              <a:off x="3347846" y="1412747"/>
              <a:ext cx="1656714" cy="432434"/>
            </a:xfrm>
            <a:custGeom>
              <a:avLst/>
              <a:gdLst/>
              <a:ahLst/>
              <a:cxnLst/>
              <a:rect l="l" t="t" r="r" b="b"/>
              <a:pathLst>
                <a:path w="1656714" h="432435">
                  <a:moveTo>
                    <a:pt x="828166" y="0"/>
                  </a:moveTo>
                  <a:lnTo>
                    <a:pt x="756699" y="793"/>
                  </a:lnTo>
                  <a:lnTo>
                    <a:pt x="686922" y="3130"/>
                  </a:lnTo>
                  <a:lnTo>
                    <a:pt x="619083" y="6945"/>
                  </a:lnTo>
                  <a:lnTo>
                    <a:pt x="553431" y="12174"/>
                  </a:lnTo>
                  <a:lnTo>
                    <a:pt x="490215" y="18751"/>
                  </a:lnTo>
                  <a:lnTo>
                    <a:pt x="429682" y="26612"/>
                  </a:lnTo>
                  <a:lnTo>
                    <a:pt x="372081" y="35691"/>
                  </a:lnTo>
                  <a:lnTo>
                    <a:pt x="317661" y="45923"/>
                  </a:lnTo>
                  <a:lnTo>
                    <a:pt x="266670" y="57245"/>
                  </a:lnTo>
                  <a:lnTo>
                    <a:pt x="219356" y="69589"/>
                  </a:lnTo>
                  <a:lnTo>
                    <a:pt x="175968" y="82893"/>
                  </a:lnTo>
                  <a:lnTo>
                    <a:pt x="136754" y="97089"/>
                  </a:lnTo>
                  <a:lnTo>
                    <a:pt x="71842" y="127904"/>
                  </a:lnTo>
                  <a:lnTo>
                    <a:pt x="26608" y="161512"/>
                  </a:lnTo>
                  <a:lnTo>
                    <a:pt x="3039" y="197395"/>
                  </a:lnTo>
                  <a:lnTo>
                    <a:pt x="0" y="216026"/>
                  </a:lnTo>
                  <a:lnTo>
                    <a:pt x="3039" y="234676"/>
                  </a:lnTo>
                  <a:lnTo>
                    <a:pt x="26608" y="270584"/>
                  </a:lnTo>
                  <a:lnTo>
                    <a:pt x="71842" y="304204"/>
                  </a:lnTo>
                  <a:lnTo>
                    <a:pt x="136754" y="335020"/>
                  </a:lnTo>
                  <a:lnTo>
                    <a:pt x="175968" y="349214"/>
                  </a:lnTo>
                  <a:lnTo>
                    <a:pt x="219356" y="362514"/>
                  </a:lnTo>
                  <a:lnTo>
                    <a:pt x="266670" y="374853"/>
                  </a:lnTo>
                  <a:lnTo>
                    <a:pt x="317661" y="386169"/>
                  </a:lnTo>
                  <a:lnTo>
                    <a:pt x="372081" y="396395"/>
                  </a:lnTo>
                  <a:lnTo>
                    <a:pt x="429682" y="405467"/>
                  </a:lnTo>
                  <a:lnTo>
                    <a:pt x="490215" y="413322"/>
                  </a:lnTo>
                  <a:lnTo>
                    <a:pt x="553431" y="419893"/>
                  </a:lnTo>
                  <a:lnTo>
                    <a:pt x="619083" y="425116"/>
                  </a:lnTo>
                  <a:lnTo>
                    <a:pt x="686922" y="428927"/>
                  </a:lnTo>
                  <a:lnTo>
                    <a:pt x="756699" y="431261"/>
                  </a:lnTo>
                  <a:lnTo>
                    <a:pt x="828166" y="432053"/>
                  </a:lnTo>
                  <a:lnTo>
                    <a:pt x="899615" y="431261"/>
                  </a:lnTo>
                  <a:lnTo>
                    <a:pt x="969375" y="428927"/>
                  </a:lnTo>
                  <a:lnTo>
                    <a:pt x="1037199" y="425116"/>
                  </a:lnTo>
                  <a:lnTo>
                    <a:pt x="1102837" y="419893"/>
                  </a:lnTo>
                  <a:lnTo>
                    <a:pt x="1166042" y="413322"/>
                  </a:lnTo>
                  <a:lnTo>
                    <a:pt x="1226565" y="405467"/>
                  </a:lnTo>
                  <a:lnTo>
                    <a:pt x="1284157" y="396395"/>
                  </a:lnTo>
                  <a:lnTo>
                    <a:pt x="1338570" y="386169"/>
                  </a:lnTo>
                  <a:lnTo>
                    <a:pt x="1389555" y="374853"/>
                  </a:lnTo>
                  <a:lnTo>
                    <a:pt x="1436863" y="362514"/>
                  </a:lnTo>
                  <a:lnTo>
                    <a:pt x="1480248" y="349214"/>
                  </a:lnTo>
                  <a:lnTo>
                    <a:pt x="1519458" y="335020"/>
                  </a:lnTo>
                  <a:lnTo>
                    <a:pt x="1584366" y="304204"/>
                  </a:lnTo>
                  <a:lnTo>
                    <a:pt x="1629598" y="270584"/>
                  </a:lnTo>
                  <a:lnTo>
                    <a:pt x="1653167" y="234676"/>
                  </a:lnTo>
                  <a:lnTo>
                    <a:pt x="1656206" y="216026"/>
                  </a:lnTo>
                  <a:lnTo>
                    <a:pt x="1653167" y="197395"/>
                  </a:lnTo>
                  <a:lnTo>
                    <a:pt x="1629598" y="161512"/>
                  </a:lnTo>
                  <a:lnTo>
                    <a:pt x="1584366" y="127904"/>
                  </a:lnTo>
                  <a:lnTo>
                    <a:pt x="1519458" y="97089"/>
                  </a:lnTo>
                  <a:lnTo>
                    <a:pt x="1480248" y="82893"/>
                  </a:lnTo>
                  <a:lnTo>
                    <a:pt x="1436863" y="69589"/>
                  </a:lnTo>
                  <a:lnTo>
                    <a:pt x="1389555" y="57245"/>
                  </a:lnTo>
                  <a:lnTo>
                    <a:pt x="1338570" y="45923"/>
                  </a:lnTo>
                  <a:lnTo>
                    <a:pt x="1284157" y="35691"/>
                  </a:lnTo>
                  <a:lnTo>
                    <a:pt x="1226565" y="26612"/>
                  </a:lnTo>
                  <a:lnTo>
                    <a:pt x="1166042" y="18751"/>
                  </a:lnTo>
                  <a:lnTo>
                    <a:pt x="1102837" y="12174"/>
                  </a:lnTo>
                  <a:lnTo>
                    <a:pt x="1037199" y="6945"/>
                  </a:lnTo>
                  <a:lnTo>
                    <a:pt x="969375" y="3130"/>
                  </a:lnTo>
                  <a:lnTo>
                    <a:pt x="899615" y="793"/>
                  </a:lnTo>
                  <a:lnTo>
                    <a:pt x="82816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47846" y="1412747"/>
              <a:ext cx="1656714" cy="432434"/>
            </a:xfrm>
            <a:custGeom>
              <a:avLst/>
              <a:gdLst/>
              <a:ahLst/>
              <a:cxnLst/>
              <a:rect l="l" t="t" r="r" b="b"/>
              <a:pathLst>
                <a:path w="1656714" h="432435">
                  <a:moveTo>
                    <a:pt x="0" y="216026"/>
                  </a:moveTo>
                  <a:lnTo>
                    <a:pt x="11991" y="179202"/>
                  </a:lnTo>
                  <a:lnTo>
                    <a:pt x="46641" y="144391"/>
                  </a:lnTo>
                  <a:lnTo>
                    <a:pt x="101963" y="112115"/>
                  </a:lnTo>
                  <a:lnTo>
                    <a:pt x="175968" y="82893"/>
                  </a:lnTo>
                  <a:lnTo>
                    <a:pt x="219356" y="69589"/>
                  </a:lnTo>
                  <a:lnTo>
                    <a:pt x="266670" y="57245"/>
                  </a:lnTo>
                  <a:lnTo>
                    <a:pt x="317661" y="45923"/>
                  </a:lnTo>
                  <a:lnTo>
                    <a:pt x="372081" y="35691"/>
                  </a:lnTo>
                  <a:lnTo>
                    <a:pt x="429682" y="26612"/>
                  </a:lnTo>
                  <a:lnTo>
                    <a:pt x="490215" y="18751"/>
                  </a:lnTo>
                  <a:lnTo>
                    <a:pt x="553431" y="12174"/>
                  </a:lnTo>
                  <a:lnTo>
                    <a:pt x="619083" y="6945"/>
                  </a:lnTo>
                  <a:lnTo>
                    <a:pt x="686922" y="3130"/>
                  </a:lnTo>
                  <a:lnTo>
                    <a:pt x="756699" y="793"/>
                  </a:lnTo>
                  <a:lnTo>
                    <a:pt x="828166" y="0"/>
                  </a:lnTo>
                  <a:lnTo>
                    <a:pt x="899615" y="793"/>
                  </a:lnTo>
                  <a:lnTo>
                    <a:pt x="969375" y="3130"/>
                  </a:lnTo>
                  <a:lnTo>
                    <a:pt x="1037199" y="6945"/>
                  </a:lnTo>
                  <a:lnTo>
                    <a:pt x="1102837" y="12174"/>
                  </a:lnTo>
                  <a:lnTo>
                    <a:pt x="1166042" y="18751"/>
                  </a:lnTo>
                  <a:lnTo>
                    <a:pt x="1226565" y="26612"/>
                  </a:lnTo>
                  <a:lnTo>
                    <a:pt x="1284157" y="35691"/>
                  </a:lnTo>
                  <a:lnTo>
                    <a:pt x="1338570" y="45923"/>
                  </a:lnTo>
                  <a:lnTo>
                    <a:pt x="1389555" y="57245"/>
                  </a:lnTo>
                  <a:lnTo>
                    <a:pt x="1436863" y="69589"/>
                  </a:lnTo>
                  <a:lnTo>
                    <a:pt x="1480248" y="82893"/>
                  </a:lnTo>
                  <a:lnTo>
                    <a:pt x="1519458" y="97089"/>
                  </a:lnTo>
                  <a:lnTo>
                    <a:pt x="1584366" y="127904"/>
                  </a:lnTo>
                  <a:lnTo>
                    <a:pt x="1629598" y="161512"/>
                  </a:lnTo>
                  <a:lnTo>
                    <a:pt x="1653167" y="197395"/>
                  </a:lnTo>
                  <a:lnTo>
                    <a:pt x="1656206" y="216026"/>
                  </a:lnTo>
                  <a:lnTo>
                    <a:pt x="1653167" y="234676"/>
                  </a:lnTo>
                  <a:lnTo>
                    <a:pt x="1644215" y="252884"/>
                  </a:lnTo>
                  <a:lnTo>
                    <a:pt x="1609566" y="287712"/>
                  </a:lnTo>
                  <a:lnTo>
                    <a:pt x="1554247" y="319995"/>
                  </a:lnTo>
                  <a:lnTo>
                    <a:pt x="1480248" y="349214"/>
                  </a:lnTo>
                  <a:lnTo>
                    <a:pt x="1436863" y="362514"/>
                  </a:lnTo>
                  <a:lnTo>
                    <a:pt x="1389555" y="374853"/>
                  </a:lnTo>
                  <a:lnTo>
                    <a:pt x="1338570" y="386169"/>
                  </a:lnTo>
                  <a:lnTo>
                    <a:pt x="1284157" y="396395"/>
                  </a:lnTo>
                  <a:lnTo>
                    <a:pt x="1226565" y="405467"/>
                  </a:lnTo>
                  <a:lnTo>
                    <a:pt x="1166042" y="413322"/>
                  </a:lnTo>
                  <a:lnTo>
                    <a:pt x="1102837" y="419893"/>
                  </a:lnTo>
                  <a:lnTo>
                    <a:pt x="1037199" y="425116"/>
                  </a:lnTo>
                  <a:lnTo>
                    <a:pt x="969375" y="428927"/>
                  </a:lnTo>
                  <a:lnTo>
                    <a:pt x="899615" y="431261"/>
                  </a:lnTo>
                  <a:lnTo>
                    <a:pt x="828166" y="432053"/>
                  </a:lnTo>
                  <a:lnTo>
                    <a:pt x="756699" y="431261"/>
                  </a:lnTo>
                  <a:lnTo>
                    <a:pt x="686922" y="428927"/>
                  </a:lnTo>
                  <a:lnTo>
                    <a:pt x="619083" y="425116"/>
                  </a:lnTo>
                  <a:lnTo>
                    <a:pt x="553431" y="419893"/>
                  </a:lnTo>
                  <a:lnTo>
                    <a:pt x="490215" y="413322"/>
                  </a:lnTo>
                  <a:lnTo>
                    <a:pt x="429682" y="405467"/>
                  </a:lnTo>
                  <a:lnTo>
                    <a:pt x="372081" y="396395"/>
                  </a:lnTo>
                  <a:lnTo>
                    <a:pt x="317661" y="386169"/>
                  </a:lnTo>
                  <a:lnTo>
                    <a:pt x="266670" y="374853"/>
                  </a:lnTo>
                  <a:lnTo>
                    <a:pt x="219356" y="362514"/>
                  </a:lnTo>
                  <a:lnTo>
                    <a:pt x="175968" y="349214"/>
                  </a:lnTo>
                  <a:lnTo>
                    <a:pt x="136754" y="335020"/>
                  </a:lnTo>
                  <a:lnTo>
                    <a:pt x="71842" y="304204"/>
                  </a:lnTo>
                  <a:lnTo>
                    <a:pt x="26608" y="270584"/>
                  </a:lnTo>
                  <a:lnTo>
                    <a:pt x="3039" y="234676"/>
                  </a:lnTo>
                  <a:lnTo>
                    <a:pt x="0" y="216026"/>
                  </a:lnTo>
                  <a:close/>
                </a:path>
              </a:pathLst>
            </a:custGeom>
            <a:ln w="12700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667759" y="1430527"/>
            <a:ext cx="101726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construit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91639" y="1659635"/>
            <a:ext cx="5040630" cy="0"/>
          </a:xfrm>
          <a:custGeom>
            <a:avLst/>
            <a:gdLst/>
            <a:ahLst/>
            <a:cxnLst/>
            <a:rect l="l" t="t" r="r" b="b"/>
            <a:pathLst>
              <a:path w="5040630">
                <a:moveTo>
                  <a:pt x="1368171" y="0"/>
                </a:moveTo>
                <a:lnTo>
                  <a:pt x="1656207" y="0"/>
                </a:lnTo>
              </a:path>
              <a:path w="5040630">
                <a:moveTo>
                  <a:pt x="3312414" y="0"/>
                </a:moveTo>
                <a:lnTo>
                  <a:pt x="3672459" y="0"/>
                </a:lnTo>
              </a:path>
              <a:path w="5040630">
                <a:moveTo>
                  <a:pt x="0" y="0"/>
                </a:moveTo>
                <a:lnTo>
                  <a:pt x="1368171" y="0"/>
                </a:lnTo>
              </a:path>
              <a:path w="5040630">
                <a:moveTo>
                  <a:pt x="3672459" y="0"/>
                </a:moveTo>
                <a:lnTo>
                  <a:pt x="5040630" y="0"/>
                </a:lnTo>
              </a:path>
            </a:pathLst>
          </a:custGeom>
          <a:ln w="9525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48126" y="1403045"/>
            <a:ext cx="300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imes New Roman"/>
                <a:cs typeface="Times New Roman"/>
              </a:rPr>
              <a:t>1</a:t>
            </a:r>
            <a:r>
              <a:rPr sz="1800" spc="75" dirty="0">
                <a:latin typeface="Times New Roman"/>
                <a:cs typeface="Times New Roman"/>
              </a:rPr>
              <a:t>,</a:t>
            </a:r>
            <a:r>
              <a:rPr sz="1800" spc="-7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93004" y="1403045"/>
            <a:ext cx="349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imes New Roman"/>
                <a:cs typeface="Times New Roman"/>
              </a:rPr>
              <a:t>1</a:t>
            </a:r>
            <a:r>
              <a:rPr sz="1800" spc="-15" dirty="0">
                <a:latin typeface="Times New Roman"/>
                <a:cs typeface="Times New Roman"/>
              </a:rPr>
              <a:t>,N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680466"/>
            <a:ext cx="4700905" cy="4210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90"/>
              </a:spcBef>
              <a:buClr>
                <a:srgbClr val="D24717"/>
              </a:buClr>
              <a:buSzPct val="84615"/>
              <a:buFont typeface="Wingdings"/>
              <a:buChar char=""/>
              <a:tabLst>
                <a:tab pos="287020" algn="l"/>
              </a:tabLst>
            </a:pPr>
            <a:r>
              <a:rPr sz="2600" b="1" spc="-14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600" b="1" spc="-90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600" b="1" spc="-8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600" b="1" spc="105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600" b="1" spc="60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2600" b="1" spc="35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600" b="1" spc="-15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600" b="1" spc="40" dirty="0">
                <a:solidFill>
                  <a:srgbClr val="C00000"/>
                </a:solidFill>
                <a:latin typeface="Times New Roman"/>
                <a:cs typeface="Times New Roman"/>
              </a:rPr>
              <a:t>ti</a:t>
            </a:r>
            <a:r>
              <a:rPr sz="2600" b="1" spc="80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6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6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225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600" b="1" spc="-65" dirty="0">
                <a:solidFill>
                  <a:srgbClr val="C00000"/>
                </a:solidFill>
                <a:latin typeface="Times New Roman"/>
                <a:cs typeface="Times New Roman"/>
              </a:rPr>
              <a:t>.N</a:t>
            </a:r>
            <a:r>
              <a:rPr sz="2600" b="1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8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600" b="1" spc="-13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6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ns</a:t>
            </a:r>
            <a:r>
              <a:rPr sz="26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pr</a:t>
            </a:r>
            <a:r>
              <a:rPr sz="2600" b="1" spc="25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6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sz="260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600" b="1" spc="35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600" b="1" spc="60" dirty="0">
                <a:solidFill>
                  <a:srgbClr val="C00000"/>
                </a:solidFill>
                <a:latin typeface="Times New Roman"/>
                <a:cs typeface="Times New Roman"/>
              </a:rPr>
              <a:t>é</a:t>
            </a: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tés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2966074"/>
            <a:ext cx="6171565" cy="231267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600" spc="-100" dirty="0">
                <a:solidFill>
                  <a:srgbClr val="C00000"/>
                </a:solidFill>
                <a:latin typeface="Times New Roman"/>
                <a:cs typeface="Times New Roman"/>
              </a:rPr>
              <a:t>l</a:t>
            </a:r>
            <a:r>
              <a:rPr sz="2600" spc="-110" dirty="0">
                <a:solidFill>
                  <a:srgbClr val="C00000"/>
                </a:solidFill>
                <a:latin typeface="Times New Roman"/>
                <a:cs typeface="Times New Roman"/>
              </a:rPr>
              <a:t>’</a:t>
            </a:r>
            <a:r>
              <a:rPr sz="2600" spc="-22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600" spc="-200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600" spc="-19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600" spc="-130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600" spc="-155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2600" spc="-13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600" spc="-24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600" spc="4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600" spc="-120" dirty="0">
                <a:solidFill>
                  <a:srgbClr val="C00000"/>
                </a:solidFill>
                <a:latin typeface="Times New Roman"/>
                <a:cs typeface="Times New Roman"/>
              </a:rPr>
              <a:t>ion</a:t>
            </a:r>
            <a:r>
              <a:rPr sz="2600" spc="-7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-19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600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-130" dirty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sz="2600" spc="-15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600" spc="-105" dirty="0">
                <a:solidFill>
                  <a:srgbClr val="C00000"/>
                </a:solidFill>
                <a:latin typeface="Times New Roman"/>
                <a:cs typeface="Times New Roman"/>
              </a:rPr>
              <a:t>vient</a:t>
            </a:r>
            <a:r>
              <a:rPr sz="2600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600" spc="-130" dirty="0">
                <a:solidFill>
                  <a:srgbClr val="C00000"/>
                </a:solidFill>
                <a:latin typeface="Times New Roman"/>
                <a:cs typeface="Times New Roman"/>
              </a:rPr>
              <a:t>el</a:t>
            </a:r>
            <a:r>
              <a:rPr sz="2600" spc="-19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600" spc="4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600" spc="-120" dirty="0">
                <a:solidFill>
                  <a:srgbClr val="C00000"/>
                </a:solidFill>
                <a:latin typeface="Times New Roman"/>
                <a:cs typeface="Times New Roman"/>
              </a:rPr>
              <a:t>ion</a:t>
            </a:r>
            <a:r>
              <a:rPr sz="2600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C00000"/>
                </a:solidFill>
                <a:latin typeface="Times New Roman"/>
                <a:cs typeface="Times New Roman"/>
              </a:rPr>
              <a:t>q</a:t>
            </a:r>
            <a:r>
              <a:rPr sz="2600" spc="-130" dirty="0">
                <a:solidFill>
                  <a:srgbClr val="C00000"/>
                </a:solidFill>
                <a:latin typeface="Times New Roman"/>
                <a:cs typeface="Times New Roman"/>
              </a:rPr>
              <a:t>ui</a:t>
            </a:r>
            <a:r>
              <a:rPr sz="26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-155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2600" spc="-130" dirty="0">
                <a:solidFill>
                  <a:srgbClr val="C00000"/>
                </a:solidFill>
                <a:latin typeface="Times New Roman"/>
                <a:cs typeface="Times New Roman"/>
              </a:rPr>
              <a:t>on</a:t>
            </a:r>
            <a:r>
              <a:rPr sz="2600" spc="40" dirty="0">
                <a:solidFill>
                  <a:srgbClr val="C00000"/>
                </a:solidFill>
                <a:latin typeface="Times New Roman"/>
                <a:cs typeface="Times New Roman"/>
              </a:rPr>
              <a:t>t</a:t>
            </a:r>
            <a:r>
              <a:rPr sz="2600" spc="-90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600" spc="-140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600" spc="-130" dirty="0">
                <a:solidFill>
                  <a:srgbClr val="C00000"/>
                </a:solidFill>
                <a:latin typeface="Times New Roman"/>
                <a:cs typeface="Times New Roman"/>
              </a:rPr>
              <a:t>nd</a:t>
            </a:r>
            <a:r>
              <a:rPr sz="2600" spc="-8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600" spc="-10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6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35" dirty="0">
                <a:solidFill>
                  <a:srgbClr val="C00000"/>
                </a:solidFill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"/>
              <a:buChar char=""/>
              <a:tabLst>
                <a:tab pos="287020" algn="l"/>
              </a:tabLst>
            </a:pPr>
            <a:r>
              <a:rPr sz="2600" spc="-140" dirty="0">
                <a:latin typeface="Times New Roman"/>
                <a:cs typeface="Times New Roman"/>
              </a:rPr>
              <a:t>L’identifiant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la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1ère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entité</a:t>
            </a:r>
            <a:endParaRPr sz="2600">
              <a:latin typeface="Times New Roman"/>
              <a:cs typeface="Times New Roman"/>
            </a:endParaRPr>
          </a:p>
          <a:p>
            <a:pPr marL="286385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"/>
              <a:buChar char=""/>
              <a:tabLst>
                <a:tab pos="287020" algn="l"/>
              </a:tabLst>
            </a:pPr>
            <a:r>
              <a:rPr sz="2600" spc="-465" dirty="0">
                <a:latin typeface="Times New Roman"/>
                <a:cs typeface="Times New Roman"/>
              </a:rPr>
              <a:t>L</a:t>
            </a:r>
            <a:r>
              <a:rPr sz="2600" spc="-105" dirty="0">
                <a:latin typeface="Times New Roman"/>
                <a:cs typeface="Times New Roman"/>
              </a:rPr>
              <a:t>’</a:t>
            </a:r>
            <a:r>
              <a:rPr sz="2600" spc="-110" dirty="0">
                <a:latin typeface="Times New Roman"/>
                <a:cs typeface="Times New Roman"/>
              </a:rPr>
              <a:t>ide</a:t>
            </a:r>
            <a:r>
              <a:rPr sz="2600" spc="-155" dirty="0">
                <a:latin typeface="Times New Roman"/>
                <a:cs typeface="Times New Roman"/>
              </a:rPr>
              <a:t>n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155" dirty="0">
                <a:latin typeface="Times New Roman"/>
                <a:cs typeface="Times New Roman"/>
              </a:rPr>
              <a:t>if</a:t>
            </a:r>
            <a:r>
              <a:rPr sz="2600" spc="-140" dirty="0">
                <a:latin typeface="Times New Roman"/>
                <a:cs typeface="Times New Roman"/>
              </a:rPr>
              <a:t>i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l</a:t>
            </a:r>
            <a:r>
              <a:rPr sz="2600" spc="-190" dirty="0">
                <a:latin typeface="Times New Roman"/>
                <a:cs typeface="Times New Roman"/>
              </a:rPr>
              <a:t>a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2</a:t>
            </a:r>
            <a:r>
              <a:rPr sz="2600" spc="-95" dirty="0">
                <a:latin typeface="Times New Roman"/>
                <a:cs typeface="Times New Roman"/>
              </a:rPr>
              <a:t>è</a:t>
            </a:r>
            <a:r>
              <a:rPr sz="2600" spc="-160" dirty="0">
                <a:latin typeface="Times New Roman"/>
                <a:cs typeface="Times New Roman"/>
              </a:rPr>
              <a:t>m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125" dirty="0">
                <a:latin typeface="Times New Roman"/>
                <a:cs typeface="Times New Roman"/>
              </a:rPr>
              <a:t>n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é</a:t>
            </a:r>
            <a:endParaRPr sz="2600">
              <a:latin typeface="Times New Roman"/>
              <a:cs typeface="Times New Roman"/>
            </a:endParaRPr>
          </a:p>
          <a:p>
            <a:pPr marL="286385" marR="508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Wingdings"/>
              <a:buChar char=""/>
              <a:tabLst>
                <a:tab pos="287020" algn="l"/>
              </a:tabLst>
            </a:pPr>
            <a:r>
              <a:rPr sz="2600" spc="-250" dirty="0">
                <a:latin typeface="Times New Roman"/>
                <a:cs typeface="Times New Roman"/>
              </a:rPr>
              <a:t>La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clé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5" dirty="0">
                <a:latin typeface="Times New Roman"/>
                <a:cs typeface="Times New Roman"/>
              </a:rPr>
              <a:t>cette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nouvelle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95" dirty="0">
                <a:latin typeface="Times New Roman"/>
                <a:cs typeface="Times New Roman"/>
              </a:rPr>
              <a:t>relation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90" dirty="0">
                <a:latin typeface="Times New Roman"/>
                <a:cs typeface="Times New Roman"/>
              </a:rPr>
              <a:t>est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05" dirty="0">
                <a:latin typeface="Times New Roman"/>
                <a:cs typeface="Times New Roman"/>
              </a:rPr>
              <a:t>formée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par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la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on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145" dirty="0">
                <a:latin typeface="Times New Roman"/>
                <a:cs typeface="Times New Roman"/>
              </a:rPr>
              <a:t>én</a:t>
            </a:r>
            <a:r>
              <a:rPr sz="2600" spc="-18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120" dirty="0">
                <a:latin typeface="Times New Roman"/>
                <a:cs typeface="Times New Roman"/>
              </a:rPr>
              <a:t>ion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55" dirty="0">
                <a:latin typeface="Times New Roman"/>
                <a:cs typeface="Times New Roman"/>
              </a:rPr>
              <a:t>es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d</a:t>
            </a:r>
            <a:r>
              <a:rPr sz="2600" spc="-110" dirty="0">
                <a:latin typeface="Times New Roman"/>
                <a:cs typeface="Times New Roman"/>
              </a:rPr>
              <a:t>eux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10" dirty="0">
                <a:latin typeface="Times New Roman"/>
                <a:cs typeface="Times New Roman"/>
              </a:rPr>
              <a:t>ide</a:t>
            </a:r>
            <a:r>
              <a:rPr sz="2600" spc="-150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155" dirty="0">
                <a:latin typeface="Times New Roman"/>
                <a:cs typeface="Times New Roman"/>
              </a:rPr>
              <a:t>if</a:t>
            </a:r>
            <a:r>
              <a:rPr sz="2600" spc="-140" dirty="0">
                <a:latin typeface="Times New Roman"/>
                <a:cs typeface="Times New Roman"/>
              </a:rPr>
              <a:t>i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250" dirty="0">
                <a:latin typeface="Times New Roman"/>
                <a:cs typeface="Times New Roman"/>
              </a:rPr>
              <a:t>s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69488" y="1622425"/>
            <a:ext cx="1669414" cy="516890"/>
            <a:chOff x="3269488" y="1622425"/>
            <a:chExt cx="1669414" cy="516890"/>
          </a:xfrm>
        </p:grpSpPr>
        <p:sp>
          <p:nvSpPr>
            <p:cNvPr id="5" name="object 5"/>
            <p:cNvSpPr/>
            <p:nvPr/>
          </p:nvSpPr>
          <p:spPr>
            <a:xfrm>
              <a:off x="3275838" y="1628775"/>
              <a:ext cx="1656714" cy="504190"/>
            </a:xfrm>
            <a:custGeom>
              <a:avLst/>
              <a:gdLst/>
              <a:ahLst/>
              <a:cxnLst/>
              <a:rect l="l" t="t" r="r" b="b"/>
              <a:pathLst>
                <a:path w="1656714" h="504189">
                  <a:moveTo>
                    <a:pt x="828166" y="0"/>
                  </a:moveTo>
                  <a:lnTo>
                    <a:pt x="756699" y="925"/>
                  </a:lnTo>
                  <a:lnTo>
                    <a:pt x="686922" y="3651"/>
                  </a:lnTo>
                  <a:lnTo>
                    <a:pt x="619083" y="8103"/>
                  </a:lnTo>
                  <a:lnTo>
                    <a:pt x="553431" y="14203"/>
                  </a:lnTo>
                  <a:lnTo>
                    <a:pt x="490215" y="21877"/>
                  </a:lnTo>
                  <a:lnTo>
                    <a:pt x="429682" y="31049"/>
                  </a:lnTo>
                  <a:lnTo>
                    <a:pt x="372081" y="41643"/>
                  </a:lnTo>
                  <a:lnTo>
                    <a:pt x="317661" y="53582"/>
                  </a:lnTo>
                  <a:lnTo>
                    <a:pt x="266670" y="66792"/>
                  </a:lnTo>
                  <a:lnTo>
                    <a:pt x="219356" y="81197"/>
                  </a:lnTo>
                  <a:lnTo>
                    <a:pt x="175968" y="96720"/>
                  </a:lnTo>
                  <a:lnTo>
                    <a:pt x="136754" y="113287"/>
                  </a:lnTo>
                  <a:lnTo>
                    <a:pt x="101963" y="130821"/>
                  </a:lnTo>
                  <a:lnTo>
                    <a:pt x="46641" y="168487"/>
                  </a:lnTo>
                  <a:lnTo>
                    <a:pt x="11991" y="209114"/>
                  </a:lnTo>
                  <a:lnTo>
                    <a:pt x="0" y="252095"/>
                  </a:lnTo>
                  <a:lnTo>
                    <a:pt x="3039" y="273840"/>
                  </a:lnTo>
                  <a:lnTo>
                    <a:pt x="26608" y="315712"/>
                  </a:lnTo>
                  <a:lnTo>
                    <a:pt x="71842" y="354921"/>
                  </a:lnTo>
                  <a:lnTo>
                    <a:pt x="136754" y="390863"/>
                  </a:lnTo>
                  <a:lnTo>
                    <a:pt x="175968" y="407420"/>
                  </a:lnTo>
                  <a:lnTo>
                    <a:pt x="219356" y="422934"/>
                  </a:lnTo>
                  <a:lnTo>
                    <a:pt x="266670" y="437328"/>
                  </a:lnTo>
                  <a:lnTo>
                    <a:pt x="317661" y="450528"/>
                  </a:lnTo>
                  <a:lnTo>
                    <a:pt x="372081" y="462458"/>
                  </a:lnTo>
                  <a:lnTo>
                    <a:pt x="429682" y="473043"/>
                  </a:lnTo>
                  <a:lnTo>
                    <a:pt x="490215" y="482206"/>
                  </a:lnTo>
                  <a:lnTo>
                    <a:pt x="553431" y="489873"/>
                  </a:lnTo>
                  <a:lnTo>
                    <a:pt x="619083" y="495968"/>
                  </a:lnTo>
                  <a:lnTo>
                    <a:pt x="686922" y="500414"/>
                  </a:lnTo>
                  <a:lnTo>
                    <a:pt x="756699" y="503138"/>
                  </a:lnTo>
                  <a:lnTo>
                    <a:pt x="828166" y="504063"/>
                  </a:lnTo>
                  <a:lnTo>
                    <a:pt x="899615" y="503138"/>
                  </a:lnTo>
                  <a:lnTo>
                    <a:pt x="969375" y="500414"/>
                  </a:lnTo>
                  <a:lnTo>
                    <a:pt x="1037199" y="495968"/>
                  </a:lnTo>
                  <a:lnTo>
                    <a:pt x="1102837" y="489873"/>
                  </a:lnTo>
                  <a:lnTo>
                    <a:pt x="1166042" y="482206"/>
                  </a:lnTo>
                  <a:lnTo>
                    <a:pt x="1226565" y="473043"/>
                  </a:lnTo>
                  <a:lnTo>
                    <a:pt x="1284157" y="462458"/>
                  </a:lnTo>
                  <a:lnTo>
                    <a:pt x="1338570" y="450528"/>
                  </a:lnTo>
                  <a:lnTo>
                    <a:pt x="1389555" y="437328"/>
                  </a:lnTo>
                  <a:lnTo>
                    <a:pt x="1436863" y="422934"/>
                  </a:lnTo>
                  <a:lnTo>
                    <a:pt x="1480248" y="407420"/>
                  </a:lnTo>
                  <a:lnTo>
                    <a:pt x="1519458" y="390863"/>
                  </a:lnTo>
                  <a:lnTo>
                    <a:pt x="1554247" y="373338"/>
                  </a:lnTo>
                  <a:lnTo>
                    <a:pt x="1609566" y="335687"/>
                  </a:lnTo>
                  <a:lnTo>
                    <a:pt x="1644215" y="295071"/>
                  </a:lnTo>
                  <a:lnTo>
                    <a:pt x="1656207" y="252095"/>
                  </a:lnTo>
                  <a:lnTo>
                    <a:pt x="1653167" y="230348"/>
                  </a:lnTo>
                  <a:lnTo>
                    <a:pt x="1629598" y="188469"/>
                  </a:lnTo>
                  <a:lnTo>
                    <a:pt x="1584366" y="149246"/>
                  </a:lnTo>
                  <a:lnTo>
                    <a:pt x="1519458" y="113287"/>
                  </a:lnTo>
                  <a:lnTo>
                    <a:pt x="1480248" y="96720"/>
                  </a:lnTo>
                  <a:lnTo>
                    <a:pt x="1436863" y="81197"/>
                  </a:lnTo>
                  <a:lnTo>
                    <a:pt x="1389555" y="66792"/>
                  </a:lnTo>
                  <a:lnTo>
                    <a:pt x="1338570" y="53582"/>
                  </a:lnTo>
                  <a:lnTo>
                    <a:pt x="1284157" y="41643"/>
                  </a:lnTo>
                  <a:lnTo>
                    <a:pt x="1226565" y="31049"/>
                  </a:lnTo>
                  <a:lnTo>
                    <a:pt x="1166042" y="21877"/>
                  </a:lnTo>
                  <a:lnTo>
                    <a:pt x="1102837" y="14203"/>
                  </a:lnTo>
                  <a:lnTo>
                    <a:pt x="1037199" y="8103"/>
                  </a:lnTo>
                  <a:lnTo>
                    <a:pt x="969375" y="3651"/>
                  </a:lnTo>
                  <a:lnTo>
                    <a:pt x="899615" y="925"/>
                  </a:lnTo>
                  <a:lnTo>
                    <a:pt x="82816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5838" y="1628775"/>
              <a:ext cx="1656714" cy="504190"/>
            </a:xfrm>
            <a:custGeom>
              <a:avLst/>
              <a:gdLst/>
              <a:ahLst/>
              <a:cxnLst/>
              <a:rect l="l" t="t" r="r" b="b"/>
              <a:pathLst>
                <a:path w="1656714" h="504189">
                  <a:moveTo>
                    <a:pt x="0" y="252095"/>
                  </a:moveTo>
                  <a:lnTo>
                    <a:pt x="11991" y="209114"/>
                  </a:lnTo>
                  <a:lnTo>
                    <a:pt x="46641" y="168487"/>
                  </a:lnTo>
                  <a:lnTo>
                    <a:pt x="101963" y="130821"/>
                  </a:lnTo>
                  <a:lnTo>
                    <a:pt x="136754" y="113287"/>
                  </a:lnTo>
                  <a:lnTo>
                    <a:pt x="175968" y="96720"/>
                  </a:lnTo>
                  <a:lnTo>
                    <a:pt x="219356" y="81197"/>
                  </a:lnTo>
                  <a:lnTo>
                    <a:pt x="266670" y="66792"/>
                  </a:lnTo>
                  <a:lnTo>
                    <a:pt x="317661" y="53582"/>
                  </a:lnTo>
                  <a:lnTo>
                    <a:pt x="372081" y="41643"/>
                  </a:lnTo>
                  <a:lnTo>
                    <a:pt x="429682" y="31049"/>
                  </a:lnTo>
                  <a:lnTo>
                    <a:pt x="490215" y="21877"/>
                  </a:lnTo>
                  <a:lnTo>
                    <a:pt x="553431" y="14203"/>
                  </a:lnTo>
                  <a:lnTo>
                    <a:pt x="619083" y="8103"/>
                  </a:lnTo>
                  <a:lnTo>
                    <a:pt x="686922" y="3651"/>
                  </a:lnTo>
                  <a:lnTo>
                    <a:pt x="756699" y="925"/>
                  </a:lnTo>
                  <a:lnTo>
                    <a:pt x="828166" y="0"/>
                  </a:lnTo>
                  <a:lnTo>
                    <a:pt x="899615" y="925"/>
                  </a:lnTo>
                  <a:lnTo>
                    <a:pt x="969375" y="3651"/>
                  </a:lnTo>
                  <a:lnTo>
                    <a:pt x="1037199" y="8103"/>
                  </a:lnTo>
                  <a:lnTo>
                    <a:pt x="1102837" y="14203"/>
                  </a:lnTo>
                  <a:lnTo>
                    <a:pt x="1166042" y="21877"/>
                  </a:lnTo>
                  <a:lnTo>
                    <a:pt x="1226565" y="31049"/>
                  </a:lnTo>
                  <a:lnTo>
                    <a:pt x="1284157" y="41643"/>
                  </a:lnTo>
                  <a:lnTo>
                    <a:pt x="1338570" y="53582"/>
                  </a:lnTo>
                  <a:lnTo>
                    <a:pt x="1389555" y="66792"/>
                  </a:lnTo>
                  <a:lnTo>
                    <a:pt x="1436863" y="81197"/>
                  </a:lnTo>
                  <a:lnTo>
                    <a:pt x="1480248" y="96720"/>
                  </a:lnTo>
                  <a:lnTo>
                    <a:pt x="1519458" y="113287"/>
                  </a:lnTo>
                  <a:lnTo>
                    <a:pt x="1554247" y="130821"/>
                  </a:lnTo>
                  <a:lnTo>
                    <a:pt x="1609566" y="168487"/>
                  </a:lnTo>
                  <a:lnTo>
                    <a:pt x="1644215" y="209114"/>
                  </a:lnTo>
                  <a:lnTo>
                    <a:pt x="1656207" y="252095"/>
                  </a:lnTo>
                  <a:lnTo>
                    <a:pt x="1653167" y="273840"/>
                  </a:lnTo>
                  <a:lnTo>
                    <a:pt x="1644215" y="295071"/>
                  </a:lnTo>
                  <a:lnTo>
                    <a:pt x="1609566" y="335687"/>
                  </a:lnTo>
                  <a:lnTo>
                    <a:pt x="1554247" y="373338"/>
                  </a:lnTo>
                  <a:lnTo>
                    <a:pt x="1519458" y="390863"/>
                  </a:lnTo>
                  <a:lnTo>
                    <a:pt x="1480248" y="407420"/>
                  </a:lnTo>
                  <a:lnTo>
                    <a:pt x="1436863" y="422934"/>
                  </a:lnTo>
                  <a:lnTo>
                    <a:pt x="1389555" y="437328"/>
                  </a:lnTo>
                  <a:lnTo>
                    <a:pt x="1338570" y="450528"/>
                  </a:lnTo>
                  <a:lnTo>
                    <a:pt x="1284157" y="462458"/>
                  </a:lnTo>
                  <a:lnTo>
                    <a:pt x="1226565" y="473043"/>
                  </a:lnTo>
                  <a:lnTo>
                    <a:pt x="1166042" y="482206"/>
                  </a:lnTo>
                  <a:lnTo>
                    <a:pt x="1102837" y="489873"/>
                  </a:lnTo>
                  <a:lnTo>
                    <a:pt x="1037199" y="495968"/>
                  </a:lnTo>
                  <a:lnTo>
                    <a:pt x="969375" y="500414"/>
                  </a:lnTo>
                  <a:lnTo>
                    <a:pt x="899615" y="503138"/>
                  </a:lnTo>
                  <a:lnTo>
                    <a:pt x="828166" y="504063"/>
                  </a:lnTo>
                  <a:lnTo>
                    <a:pt x="756699" y="503138"/>
                  </a:lnTo>
                  <a:lnTo>
                    <a:pt x="686922" y="500414"/>
                  </a:lnTo>
                  <a:lnTo>
                    <a:pt x="619083" y="495968"/>
                  </a:lnTo>
                  <a:lnTo>
                    <a:pt x="553431" y="489873"/>
                  </a:lnTo>
                  <a:lnTo>
                    <a:pt x="490215" y="482206"/>
                  </a:lnTo>
                  <a:lnTo>
                    <a:pt x="429682" y="473043"/>
                  </a:lnTo>
                  <a:lnTo>
                    <a:pt x="372081" y="462458"/>
                  </a:lnTo>
                  <a:lnTo>
                    <a:pt x="317661" y="450528"/>
                  </a:lnTo>
                  <a:lnTo>
                    <a:pt x="266670" y="437328"/>
                  </a:lnTo>
                  <a:lnTo>
                    <a:pt x="219356" y="422934"/>
                  </a:lnTo>
                  <a:lnTo>
                    <a:pt x="175968" y="407420"/>
                  </a:lnTo>
                  <a:lnTo>
                    <a:pt x="136754" y="390863"/>
                  </a:lnTo>
                  <a:lnTo>
                    <a:pt x="101963" y="373338"/>
                  </a:lnTo>
                  <a:lnTo>
                    <a:pt x="46641" y="335687"/>
                  </a:lnTo>
                  <a:lnTo>
                    <a:pt x="11991" y="295071"/>
                  </a:lnTo>
                  <a:lnTo>
                    <a:pt x="0" y="252095"/>
                  </a:lnTo>
                  <a:close/>
                </a:path>
              </a:pathLst>
            </a:custGeom>
            <a:ln w="12700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10405" y="1657350"/>
            <a:ext cx="1917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4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613280" y="1622425"/>
          <a:ext cx="1692910" cy="1760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/>
                    <a:p>
                      <a:pPr marL="2540" algn="ct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9525">
                      <a:solidFill>
                        <a:srgbClr val="AE340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2140"/>
                        </a:lnSpc>
                        <a:spcBef>
                          <a:spcPts val="2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,N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9B310D"/>
                      </a:solidFill>
                      <a:prstDash val="solid"/>
                    </a:lnL>
                    <a:lnB w="9525">
                      <a:solidFill>
                        <a:srgbClr val="AE340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152">
                <a:tc>
                  <a:txBody>
                    <a:bodyPr/>
                    <a:lstStyle/>
                    <a:p>
                      <a:pPr marL="36195">
                        <a:lnSpc>
                          <a:spcPts val="1795"/>
                        </a:lnSpc>
                      </a:pPr>
                      <a:r>
                        <a:rPr sz="1800" b="1" u="sng" spc="-15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Times New Roman"/>
                          <a:cs typeface="Times New Roman"/>
                        </a:rPr>
                        <a:t>IdentA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800" b="1" spc="-85" dirty="0">
                          <a:latin typeface="Times New Roman"/>
                          <a:cs typeface="Times New Roman"/>
                        </a:rPr>
                        <a:t>a1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800" b="1" spc="-80" dirty="0">
                          <a:latin typeface="Times New Roman"/>
                          <a:cs typeface="Times New Roman"/>
                        </a:rPr>
                        <a:t>a2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….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9525">
                      <a:solidFill>
                        <a:srgbClr val="AE3408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T w="9525">
                      <a:solidFill>
                        <a:srgbClr val="AE340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925695" y="1622425"/>
          <a:ext cx="1727835" cy="1512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6">
                <a:tc>
                  <a:txBody>
                    <a:bodyPr/>
                    <a:lstStyle/>
                    <a:p>
                      <a:pPr marL="1270">
                        <a:lnSpc>
                          <a:spcPts val="2140"/>
                        </a:lnSpc>
                        <a:spcBef>
                          <a:spcPts val="25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1,N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R w="12700">
                      <a:solidFill>
                        <a:srgbClr val="9B310D"/>
                      </a:solidFill>
                      <a:prstDash val="solid"/>
                    </a:lnR>
                    <a:lnB w="9525">
                      <a:solidFill>
                        <a:srgbClr val="AE340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90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9525">
                      <a:solidFill>
                        <a:srgbClr val="AE340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1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9B310D"/>
                      </a:solidFill>
                      <a:prstDash val="solid"/>
                    </a:lnR>
                    <a:lnT w="9525">
                      <a:solidFill>
                        <a:srgbClr val="AE340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795"/>
                        </a:lnSpc>
                      </a:pPr>
                      <a:r>
                        <a:rPr sz="1800" b="1" u="sng" spc="-1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Times New Roman"/>
                          <a:cs typeface="Times New Roman"/>
                        </a:rPr>
                        <a:t>IdentB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b1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800" b="1" spc="-50" dirty="0">
                          <a:latin typeface="Times New Roman"/>
                          <a:cs typeface="Times New Roman"/>
                        </a:rPr>
                        <a:t>b2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….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9525">
                      <a:solidFill>
                        <a:srgbClr val="AE3408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69488" y="1622425"/>
            <a:ext cx="1669414" cy="492759"/>
            <a:chOff x="3269488" y="1622425"/>
            <a:chExt cx="1669414" cy="492759"/>
          </a:xfrm>
        </p:grpSpPr>
        <p:sp>
          <p:nvSpPr>
            <p:cNvPr id="3" name="object 3"/>
            <p:cNvSpPr/>
            <p:nvPr/>
          </p:nvSpPr>
          <p:spPr>
            <a:xfrm>
              <a:off x="3275838" y="1628775"/>
              <a:ext cx="1656714" cy="480059"/>
            </a:xfrm>
            <a:custGeom>
              <a:avLst/>
              <a:gdLst/>
              <a:ahLst/>
              <a:cxnLst/>
              <a:rect l="l" t="t" r="r" b="b"/>
              <a:pathLst>
                <a:path w="1656714" h="480060">
                  <a:moveTo>
                    <a:pt x="828166" y="0"/>
                  </a:moveTo>
                  <a:lnTo>
                    <a:pt x="756699" y="880"/>
                  </a:lnTo>
                  <a:lnTo>
                    <a:pt x="686922" y="3475"/>
                  </a:lnTo>
                  <a:lnTo>
                    <a:pt x="619083" y="7711"/>
                  </a:lnTo>
                  <a:lnTo>
                    <a:pt x="553431" y="13518"/>
                  </a:lnTo>
                  <a:lnTo>
                    <a:pt x="490215" y="20821"/>
                  </a:lnTo>
                  <a:lnTo>
                    <a:pt x="429682" y="29551"/>
                  </a:lnTo>
                  <a:lnTo>
                    <a:pt x="372081" y="39635"/>
                  </a:lnTo>
                  <a:lnTo>
                    <a:pt x="317661" y="51000"/>
                  </a:lnTo>
                  <a:lnTo>
                    <a:pt x="266670" y="63575"/>
                  </a:lnTo>
                  <a:lnTo>
                    <a:pt x="219356" y="77288"/>
                  </a:lnTo>
                  <a:lnTo>
                    <a:pt x="175968" y="92067"/>
                  </a:lnTo>
                  <a:lnTo>
                    <a:pt x="136754" y="107840"/>
                  </a:lnTo>
                  <a:lnTo>
                    <a:pt x="101963" y="124534"/>
                  </a:lnTo>
                  <a:lnTo>
                    <a:pt x="46641" y="160401"/>
                  </a:lnTo>
                  <a:lnTo>
                    <a:pt x="11991" y="199091"/>
                  </a:lnTo>
                  <a:lnTo>
                    <a:pt x="0" y="240029"/>
                  </a:lnTo>
                  <a:lnTo>
                    <a:pt x="3039" y="260743"/>
                  </a:lnTo>
                  <a:lnTo>
                    <a:pt x="26608" y="300630"/>
                  </a:lnTo>
                  <a:lnTo>
                    <a:pt x="71842" y="337980"/>
                  </a:lnTo>
                  <a:lnTo>
                    <a:pt x="136754" y="372219"/>
                  </a:lnTo>
                  <a:lnTo>
                    <a:pt x="175968" y="387992"/>
                  </a:lnTo>
                  <a:lnTo>
                    <a:pt x="219356" y="402771"/>
                  </a:lnTo>
                  <a:lnTo>
                    <a:pt x="266670" y="416484"/>
                  </a:lnTo>
                  <a:lnTo>
                    <a:pt x="317661" y="429059"/>
                  </a:lnTo>
                  <a:lnTo>
                    <a:pt x="372081" y="440424"/>
                  </a:lnTo>
                  <a:lnTo>
                    <a:pt x="429682" y="450508"/>
                  </a:lnTo>
                  <a:lnTo>
                    <a:pt x="490215" y="459238"/>
                  </a:lnTo>
                  <a:lnTo>
                    <a:pt x="553431" y="466541"/>
                  </a:lnTo>
                  <a:lnTo>
                    <a:pt x="619083" y="472348"/>
                  </a:lnTo>
                  <a:lnTo>
                    <a:pt x="686922" y="476584"/>
                  </a:lnTo>
                  <a:lnTo>
                    <a:pt x="756699" y="479179"/>
                  </a:lnTo>
                  <a:lnTo>
                    <a:pt x="828166" y="480060"/>
                  </a:lnTo>
                  <a:lnTo>
                    <a:pt x="899615" y="479179"/>
                  </a:lnTo>
                  <a:lnTo>
                    <a:pt x="969375" y="476584"/>
                  </a:lnTo>
                  <a:lnTo>
                    <a:pt x="1037199" y="472348"/>
                  </a:lnTo>
                  <a:lnTo>
                    <a:pt x="1102837" y="466541"/>
                  </a:lnTo>
                  <a:lnTo>
                    <a:pt x="1166042" y="459238"/>
                  </a:lnTo>
                  <a:lnTo>
                    <a:pt x="1226565" y="450508"/>
                  </a:lnTo>
                  <a:lnTo>
                    <a:pt x="1284157" y="440424"/>
                  </a:lnTo>
                  <a:lnTo>
                    <a:pt x="1338570" y="429059"/>
                  </a:lnTo>
                  <a:lnTo>
                    <a:pt x="1389555" y="416484"/>
                  </a:lnTo>
                  <a:lnTo>
                    <a:pt x="1436863" y="402771"/>
                  </a:lnTo>
                  <a:lnTo>
                    <a:pt x="1480248" y="387992"/>
                  </a:lnTo>
                  <a:lnTo>
                    <a:pt x="1519458" y="372219"/>
                  </a:lnTo>
                  <a:lnTo>
                    <a:pt x="1554247" y="355525"/>
                  </a:lnTo>
                  <a:lnTo>
                    <a:pt x="1609566" y="319658"/>
                  </a:lnTo>
                  <a:lnTo>
                    <a:pt x="1644215" y="280968"/>
                  </a:lnTo>
                  <a:lnTo>
                    <a:pt x="1656207" y="240029"/>
                  </a:lnTo>
                  <a:lnTo>
                    <a:pt x="1653167" y="219316"/>
                  </a:lnTo>
                  <a:lnTo>
                    <a:pt x="1629598" y="179429"/>
                  </a:lnTo>
                  <a:lnTo>
                    <a:pt x="1584366" y="142079"/>
                  </a:lnTo>
                  <a:lnTo>
                    <a:pt x="1519458" y="107840"/>
                  </a:lnTo>
                  <a:lnTo>
                    <a:pt x="1480248" y="92067"/>
                  </a:lnTo>
                  <a:lnTo>
                    <a:pt x="1436863" y="77288"/>
                  </a:lnTo>
                  <a:lnTo>
                    <a:pt x="1389555" y="63575"/>
                  </a:lnTo>
                  <a:lnTo>
                    <a:pt x="1338570" y="51000"/>
                  </a:lnTo>
                  <a:lnTo>
                    <a:pt x="1284157" y="39635"/>
                  </a:lnTo>
                  <a:lnTo>
                    <a:pt x="1226565" y="29551"/>
                  </a:lnTo>
                  <a:lnTo>
                    <a:pt x="1166042" y="20821"/>
                  </a:lnTo>
                  <a:lnTo>
                    <a:pt x="1102837" y="13518"/>
                  </a:lnTo>
                  <a:lnTo>
                    <a:pt x="1037199" y="7711"/>
                  </a:lnTo>
                  <a:lnTo>
                    <a:pt x="969375" y="3475"/>
                  </a:lnTo>
                  <a:lnTo>
                    <a:pt x="899615" y="880"/>
                  </a:lnTo>
                  <a:lnTo>
                    <a:pt x="82816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75838" y="1628775"/>
              <a:ext cx="1656714" cy="480059"/>
            </a:xfrm>
            <a:custGeom>
              <a:avLst/>
              <a:gdLst/>
              <a:ahLst/>
              <a:cxnLst/>
              <a:rect l="l" t="t" r="r" b="b"/>
              <a:pathLst>
                <a:path w="1656714" h="480060">
                  <a:moveTo>
                    <a:pt x="0" y="240029"/>
                  </a:moveTo>
                  <a:lnTo>
                    <a:pt x="11991" y="199091"/>
                  </a:lnTo>
                  <a:lnTo>
                    <a:pt x="46641" y="160401"/>
                  </a:lnTo>
                  <a:lnTo>
                    <a:pt x="101963" y="124534"/>
                  </a:lnTo>
                  <a:lnTo>
                    <a:pt x="136754" y="107840"/>
                  </a:lnTo>
                  <a:lnTo>
                    <a:pt x="175968" y="92067"/>
                  </a:lnTo>
                  <a:lnTo>
                    <a:pt x="219356" y="77288"/>
                  </a:lnTo>
                  <a:lnTo>
                    <a:pt x="266670" y="63575"/>
                  </a:lnTo>
                  <a:lnTo>
                    <a:pt x="317661" y="51000"/>
                  </a:lnTo>
                  <a:lnTo>
                    <a:pt x="372081" y="39635"/>
                  </a:lnTo>
                  <a:lnTo>
                    <a:pt x="429682" y="29551"/>
                  </a:lnTo>
                  <a:lnTo>
                    <a:pt x="490215" y="20821"/>
                  </a:lnTo>
                  <a:lnTo>
                    <a:pt x="553431" y="13518"/>
                  </a:lnTo>
                  <a:lnTo>
                    <a:pt x="619083" y="7711"/>
                  </a:lnTo>
                  <a:lnTo>
                    <a:pt x="686922" y="3475"/>
                  </a:lnTo>
                  <a:lnTo>
                    <a:pt x="756699" y="880"/>
                  </a:lnTo>
                  <a:lnTo>
                    <a:pt x="828166" y="0"/>
                  </a:lnTo>
                  <a:lnTo>
                    <a:pt x="899615" y="880"/>
                  </a:lnTo>
                  <a:lnTo>
                    <a:pt x="969375" y="3475"/>
                  </a:lnTo>
                  <a:lnTo>
                    <a:pt x="1037199" y="7711"/>
                  </a:lnTo>
                  <a:lnTo>
                    <a:pt x="1102837" y="13518"/>
                  </a:lnTo>
                  <a:lnTo>
                    <a:pt x="1166042" y="20821"/>
                  </a:lnTo>
                  <a:lnTo>
                    <a:pt x="1226565" y="29551"/>
                  </a:lnTo>
                  <a:lnTo>
                    <a:pt x="1284157" y="39635"/>
                  </a:lnTo>
                  <a:lnTo>
                    <a:pt x="1338570" y="51000"/>
                  </a:lnTo>
                  <a:lnTo>
                    <a:pt x="1389555" y="63575"/>
                  </a:lnTo>
                  <a:lnTo>
                    <a:pt x="1436863" y="77288"/>
                  </a:lnTo>
                  <a:lnTo>
                    <a:pt x="1480248" y="92067"/>
                  </a:lnTo>
                  <a:lnTo>
                    <a:pt x="1519458" y="107840"/>
                  </a:lnTo>
                  <a:lnTo>
                    <a:pt x="1554247" y="124534"/>
                  </a:lnTo>
                  <a:lnTo>
                    <a:pt x="1609566" y="160401"/>
                  </a:lnTo>
                  <a:lnTo>
                    <a:pt x="1644215" y="199091"/>
                  </a:lnTo>
                  <a:lnTo>
                    <a:pt x="1656207" y="240029"/>
                  </a:lnTo>
                  <a:lnTo>
                    <a:pt x="1653167" y="260743"/>
                  </a:lnTo>
                  <a:lnTo>
                    <a:pt x="1644215" y="280968"/>
                  </a:lnTo>
                  <a:lnTo>
                    <a:pt x="1609566" y="319658"/>
                  </a:lnTo>
                  <a:lnTo>
                    <a:pt x="1554247" y="355525"/>
                  </a:lnTo>
                  <a:lnTo>
                    <a:pt x="1519458" y="372219"/>
                  </a:lnTo>
                  <a:lnTo>
                    <a:pt x="1480248" y="387992"/>
                  </a:lnTo>
                  <a:lnTo>
                    <a:pt x="1436863" y="402771"/>
                  </a:lnTo>
                  <a:lnTo>
                    <a:pt x="1389555" y="416484"/>
                  </a:lnTo>
                  <a:lnTo>
                    <a:pt x="1338570" y="429059"/>
                  </a:lnTo>
                  <a:lnTo>
                    <a:pt x="1284157" y="440424"/>
                  </a:lnTo>
                  <a:lnTo>
                    <a:pt x="1226565" y="450508"/>
                  </a:lnTo>
                  <a:lnTo>
                    <a:pt x="1166042" y="459238"/>
                  </a:lnTo>
                  <a:lnTo>
                    <a:pt x="1102837" y="466541"/>
                  </a:lnTo>
                  <a:lnTo>
                    <a:pt x="1037199" y="472348"/>
                  </a:lnTo>
                  <a:lnTo>
                    <a:pt x="969375" y="476584"/>
                  </a:lnTo>
                  <a:lnTo>
                    <a:pt x="899615" y="479179"/>
                  </a:lnTo>
                  <a:lnTo>
                    <a:pt x="828166" y="480060"/>
                  </a:lnTo>
                  <a:lnTo>
                    <a:pt x="756699" y="479179"/>
                  </a:lnTo>
                  <a:lnTo>
                    <a:pt x="686922" y="476584"/>
                  </a:lnTo>
                  <a:lnTo>
                    <a:pt x="619083" y="472348"/>
                  </a:lnTo>
                  <a:lnTo>
                    <a:pt x="553431" y="466541"/>
                  </a:lnTo>
                  <a:lnTo>
                    <a:pt x="490215" y="459238"/>
                  </a:lnTo>
                  <a:lnTo>
                    <a:pt x="429682" y="450508"/>
                  </a:lnTo>
                  <a:lnTo>
                    <a:pt x="372081" y="440424"/>
                  </a:lnTo>
                  <a:lnTo>
                    <a:pt x="317661" y="429059"/>
                  </a:lnTo>
                  <a:lnTo>
                    <a:pt x="266670" y="416484"/>
                  </a:lnTo>
                  <a:lnTo>
                    <a:pt x="219356" y="402771"/>
                  </a:lnTo>
                  <a:lnTo>
                    <a:pt x="175968" y="387992"/>
                  </a:lnTo>
                  <a:lnTo>
                    <a:pt x="136754" y="372219"/>
                  </a:lnTo>
                  <a:lnTo>
                    <a:pt x="101963" y="355525"/>
                  </a:lnTo>
                  <a:lnTo>
                    <a:pt x="46641" y="319658"/>
                  </a:lnTo>
                  <a:lnTo>
                    <a:pt x="11991" y="280968"/>
                  </a:lnTo>
                  <a:lnTo>
                    <a:pt x="0" y="240029"/>
                  </a:lnTo>
                  <a:close/>
                </a:path>
              </a:pathLst>
            </a:custGeom>
            <a:ln w="12700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63517" y="1653667"/>
            <a:ext cx="6800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2000" spc="-7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2000" spc="4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13280" y="1622425"/>
          <a:ext cx="1655444" cy="1440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158115">
                        <a:lnSpc>
                          <a:spcPts val="1900"/>
                        </a:lnSpc>
                      </a:pPr>
                      <a:r>
                        <a:rPr sz="1800" b="1" spc="-40" dirty="0">
                          <a:latin typeface="Times New Roman"/>
                          <a:cs typeface="Times New Roman"/>
                        </a:rPr>
                        <a:t>Etudiant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9525">
                      <a:solidFill>
                        <a:srgbClr val="AE340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2035"/>
                        </a:lnSpc>
                        <a:spcBef>
                          <a:spcPts val="25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1,N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12700">
                      <a:solidFill>
                        <a:srgbClr val="9B310D"/>
                      </a:solidFill>
                      <a:prstDash val="solid"/>
                    </a:lnL>
                    <a:lnB w="9525">
                      <a:solidFill>
                        <a:srgbClr val="AE340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859">
                <a:tc>
                  <a:txBody>
                    <a:bodyPr/>
                    <a:lstStyle/>
                    <a:p>
                      <a:pPr marL="36195">
                        <a:lnSpc>
                          <a:spcPts val="1905"/>
                        </a:lnSpc>
                      </a:pPr>
                      <a:r>
                        <a:rPr sz="1800" b="1" u="sng" spc="-6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Times New Roman"/>
                          <a:cs typeface="Times New Roman"/>
                        </a:rPr>
                        <a:t>NumEtud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nom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6195">
                        <a:lnSpc>
                          <a:spcPct val="100000"/>
                        </a:lnSpc>
                      </a:pP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Prenom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9525">
                      <a:solidFill>
                        <a:srgbClr val="AE3408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T w="9525">
                      <a:solidFill>
                        <a:srgbClr val="AE340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925695" y="1622425"/>
          <a:ext cx="1727835" cy="1440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145415">
                        <a:lnSpc>
                          <a:spcPts val="2035"/>
                        </a:lnSpc>
                        <a:spcBef>
                          <a:spcPts val="25"/>
                        </a:spcBef>
                      </a:pP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0,N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R w="12700">
                      <a:solidFill>
                        <a:srgbClr val="9B310D"/>
                      </a:solidFill>
                      <a:prstDash val="solid"/>
                    </a:lnR>
                    <a:lnB w="9525">
                      <a:solidFill>
                        <a:srgbClr val="AE340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ts val="1900"/>
                        </a:lnSpc>
                      </a:pPr>
                      <a:r>
                        <a:rPr sz="1800" b="1" spc="15" dirty="0">
                          <a:latin typeface="Times New Roman"/>
                          <a:cs typeface="Times New Roman"/>
                        </a:rPr>
                        <a:t>Module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9525">
                      <a:solidFill>
                        <a:srgbClr val="AE340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8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9B310D"/>
                      </a:solidFill>
                      <a:prstDash val="solid"/>
                    </a:lnR>
                    <a:lnT w="9525">
                      <a:solidFill>
                        <a:srgbClr val="AE340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905"/>
                        </a:lnSpc>
                      </a:pPr>
                      <a:r>
                        <a:rPr sz="1800" b="1" u="sng" spc="-20" dirty="0">
                          <a:solidFill>
                            <a:srgbClr val="FF0000"/>
                          </a:solidFill>
                          <a:uFill>
                            <a:solidFill>
                              <a:srgbClr val="FF0000"/>
                            </a:solidFill>
                          </a:uFill>
                          <a:latin typeface="Times New Roman"/>
                          <a:cs typeface="Times New Roman"/>
                        </a:rPr>
                        <a:t>NumMod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Intitulé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9525">
                      <a:solidFill>
                        <a:srgbClr val="AE3408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037397" y="3126676"/>
            <a:ext cx="74295" cy="605155"/>
            <a:chOff x="2037397" y="3126676"/>
            <a:chExt cx="74295" cy="605155"/>
          </a:xfrm>
        </p:grpSpPr>
        <p:sp>
          <p:nvSpPr>
            <p:cNvPr id="9" name="object 9"/>
            <p:cNvSpPr/>
            <p:nvPr/>
          </p:nvSpPr>
          <p:spPr>
            <a:xfrm>
              <a:off x="2051685" y="3140964"/>
              <a:ext cx="45720" cy="576580"/>
            </a:xfrm>
            <a:custGeom>
              <a:avLst/>
              <a:gdLst/>
              <a:ahLst/>
              <a:cxnLst/>
              <a:rect l="l" t="t" r="r" b="b"/>
              <a:pathLst>
                <a:path w="45719" h="576579">
                  <a:moveTo>
                    <a:pt x="34289" y="0"/>
                  </a:moveTo>
                  <a:lnTo>
                    <a:pt x="11429" y="0"/>
                  </a:lnTo>
                  <a:lnTo>
                    <a:pt x="11429" y="553212"/>
                  </a:lnTo>
                  <a:lnTo>
                    <a:pt x="0" y="553212"/>
                  </a:lnTo>
                  <a:lnTo>
                    <a:pt x="22859" y="576072"/>
                  </a:lnTo>
                  <a:lnTo>
                    <a:pt x="45719" y="553212"/>
                  </a:lnTo>
                  <a:lnTo>
                    <a:pt x="34289" y="553212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51685" y="3140964"/>
              <a:ext cx="45720" cy="576580"/>
            </a:xfrm>
            <a:custGeom>
              <a:avLst/>
              <a:gdLst/>
              <a:ahLst/>
              <a:cxnLst/>
              <a:rect l="l" t="t" r="r" b="b"/>
              <a:pathLst>
                <a:path w="45719" h="576579">
                  <a:moveTo>
                    <a:pt x="0" y="553212"/>
                  </a:moveTo>
                  <a:lnTo>
                    <a:pt x="11429" y="553212"/>
                  </a:lnTo>
                  <a:lnTo>
                    <a:pt x="11429" y="0"/>
                  </a:lnTo>
                  <a:lnTo>
                    <a:pt x="34289" y="0"/>
                  </a:lnTo>
                  <a:lnTo>
                    <a:pt x="34289" y="553212"/>
                  </a:lnTo>
                  <a:lnTo>
                    <a:pt x="45719" y="553212"/>
                  </a:lnTo>
                  <a:lnTo>
                    <a:pt x="22859" y="576072"/>
                  </a:lnTo>
                  <a:lnTo>
                    <a:pt x="0" y="553212"/>
                  </a:lnTo>
                  <a:close/>
                </a:path>
              </a:pathLst>
            </a:custGeom>
            <a:ln w="28575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053649" y="2190559"/>
            <a:ext cx="74295" cy="821055"/>
            <a:chOff x="4053649" y="2190559"/>
            <a:chExt cx="74295" cy="821055"/>
          </a:xfrm>
        </p:grpSpPr>
        <p:sp>
          <p:nvSpPr>
            <p:cNvPr id="12" name="object 12"/>
            <p:cNvSpPr/>
            <p:nvPr/>
          </p:nvSpPr>
          <p:spPr>
            <a:xfrm>
              <a:off x="4067936" y="2204847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34289" y="0"/>
                  </a:moveTo>
                  <a:lnTo>
                    <a:pt x="11429" y="0"/>
                  </a:lnTo>
                  <a:lnTo>
                    <a:pt x="11429" y="769238"/>
                  </a:lnTo>
                  <a:lnTo>
                    <a:pt x="0" y="769238"/>
                  </a:lnTo>
                  <a:lnTo>
                    <a:pt x="22860" y="792099"/>
                  </a:lnTo>
                  <a:lnTo>
                    <a:pt x="45720" y="769238"/>
                  </a:lnTo>
                  <a:lnTo>
                    <a:pt x="34289" y="769238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67936" y="2204847"/>
              <a:ext cx="45720" cy="792480"/>
            </a:xfrm>
            <a:custGeom>
              <a:avLst/>
              <a:gdLst/>
              <a:ahLst/>
              <a:cxnLst/>
              <a:rect l="l" t="t" r="r" b="b"/>
              <a:pathLst>
                <a:path w="45720" h="792480">
                  <a:moveTo>
                    <a:pt x="0" y="769238"/>
                  </a:moveTo>
                  <a:lnTo>
                    <a:pt x="11429" y="769238"/>
                  </a:lnTo>
                  <a:lnTo>
                    <a:pt x="11429" y="0"/>
                  </a:lnTo>
                  <a:lnTo>
                    <a:pt x="34289" y="0"/>
                  </a:lnTo>
                  <a:lnTo>
                    <a:pt x="34289" y="769238"/>
                  </a:lnTo>
                  <a:lnTo>
                    <a:pt x="45720" y="769238"/>
                  </a:lnTo>
                  <a:lnTo>
                    <a:pt x="22860" y="792099"/>
                  </a:lnTo>
                  <a:lnTo>
                    <a:pt x="0" y="769238"/>
                  </a:lnTo>
                  <a:close/>
                </a:path>
              </a:pathLst>
            </a:custGeom>
            <a:ln w="28575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933821" y="3134614"/>
            <a:ext cx="85090" cy="589280"/>
            <a:chOff x="5933821" y="3134614"/>
            <a:chExt cx="85090" cy="589280"/>
          </a:xfrm>
        </p:grpSpPr>
        <p:sp>
          <p:nvSpPr>
            <p:cNvPr id="15" name="object 15"/>
            <p:cNvSpPr/>
            <p:nvPr/>
          </p:nvSpPr>
          <p:spPr>
            <a:xfrm>
              <a:off x="5940171" y="3140964"/>
              <a:ext cx="72390" cy="576580"/>
            </a:xfrm>
            <a:custGeom>
              <a:avLst/>
              <a:gdLst/>
              <a:ahLst/>
              <a:cxnLst/>
              <a:rect l="l" t="t" r="r" b="b"/>
              <a:pathLst>
                <a:path w="72389" h="576579">
                  <a:moveTo>
                    <a:pt x="53975" y="0"/>
                  </a:moveTo>
                  <a:lnTo>
                    <a:pt x="18033" y="0"/>
                  </a:lnTo>
                  <a:lnTo>
                    <a:pt x="18033" y="540004"/>
                  </a:lnTo>
                  <a:lnTo>
                    <a:pt x="0" y="540004"/>
                  </a:lnTo>
                  <a:lnTo>
                    <a:pt x="35940" y="576072"/>
                  </a:lnTo>
                  <a:lnTo>
                    <a:pt x="72008" y="540004"/>
                  </a:lnTo>
                  <a:lnTo>
                    <a:pt x="53975" y="540004"/>
                  </a:lnTo>
                  <a:lnTo>
                    <a:pt x="53975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40171" y="3140964"/>
              <a:ext cx="72390" cy="576580"/>
            </a:xfrm>
            <a:custGeom>
              <a:avLst/>
              <a:gdLst/>
              <a:ahLst/>
              <a:cxnLst/>
              <a:rect l="l" t="t" r="r" b="b"/>
              <a:pathLst>
                <a:path w="72389" h="576579">
                  <a:moveTo>
                    <a:pt x="0" y="540004"/>
                  </a:moveTo>
                  <a:lnTo>
                    <a:pt x="18033" y="540004"/>
                  </a:lnTo>
                  <a:lnTo>
                    <a:pt x="18033" y="0"/>
                  </a:lnTo>
                  <a:lnTo>
                    <a:pt x="53975" y="0"/>
                  </a:lnTo>
                  <a:lnTo>
                    <a:pt x="53975" y="540004"/>
                  </a:lnTo>
                  <a:lnTo>
                    <a:pt x="72008" y="540004"/>
                  </a:lnTo>
                  <a:lnTo>
                    <a:pt x="35940" y="576072"/>
                  </a:lnTo>
                  <a:lnTo>
                    <a:pt x="0" y="540004"/>
                  </a:lnTo>
                  <a:close/>
                </a:path>
              </a:pathLst>
            </a:custGeom>
            <a:ln w="12699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78509" y="3087369"/>
            <a:ext cx="6127750" cy="930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1435" algn="ctr">
              <a:lnSpc>
                <a:spcPct val="100000"/>
              </a:lnSpc>
              <a:spcBef>
                <a:spcPts val="90"/>
              </a:spcBef>
            </a:pPr>
            <a:r>
              <a:rPr sz="2000" spc="-120" dirty="0">
                <a:latin typeface="Times New Roman"/>
                <a:cs typeface="Times New Roman"/>
              </a:rPr>
              <a:t>sui</a:t>
            </a:r>
            <a:r>
              <a:rPr sz="2000" spc="-150" dirty="0">
                <a:latin typeface="Times New Roman"/>
                <a:cs typeface="Times New Roman"/>
              </a:rPr>
              <a:t>v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75" dirty="0">
                <a:latin typeface="Times New Roman"/>
                <a:cs typeface="Times New Roman"/>
              </a:rPr>
              <a:t>e</a:t>
            </a:r>
            <a:r>
              <a:rPr sz="2000" spc="114" dirty="0">
                <a:latin typeface="Times New Roman"/>
                <a:cs typeface="Times New Roman"/>
              </a:rPr>
              <a:t>(</a:t>
            </a:r>
            <a:r>
              <a:rPr sz="2000" spc="165" dirty="0">
                <a:latin typeface="Times New Roman"/>
                <a:cs typeface="Times New Roman"/>
              </a:rPr>
              <a:t>#</a:t>
            </a:r>
            <a:r>
              <a:rPr sz="2000" u="sng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00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000" u="sng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000" u="sng" spc="-2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000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000" spc="80" dirty="0">
                <a:latin typeface="Times New Roman"/>
                <a:cs typeface="Times New Roman"/>
              </a:rPr>
              <a:t>,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320" dirty="0">
                <a:latin typeface="Times New Roman"/>
                <a:cs typeface="Times New Roman"/>
              </a:rPr>
              <a:t>#</a:t>
            </a:r>
            <a:r>
              <a:rPr sz="2000" u="sng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00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000" u="sng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000" u="sng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</a:t>
            </a:r>
            <a:r>
              <a:rPr sz="2000" spc="-4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tabLst>
                <a:tab pos="3817620" algn="l"/>
              </a:tabLst>
            </a:pPr>
            <a:r>
              <a:rPr sz="2700" spc="-120" baseline="1543" dirty="0">
                <a:latin typeface="Times New Roman"/>
                <a:cs typeface="Times New Roman"/>
              </a:rPr>
              <a:t>Etu</a:t>
            </a:r>
            <a:r>
              <a:rPr sz="2700" spc="-150" baseline="1543" dirty="0">
                <a:latin typeface="Times New Roman"/>
                <a:cs typeface="Times New Roman"/>
              </a:rPr>
              <a:t>d</a:t>
            </a:r>
            <a:r>
              <a:rPr sz="2700" spc="-135" baseline="1543" dirty="0">
                <a:latin typeface="Times New Roman"/>
                <a:cs typeface="Times New Roman"/>
              </a:rPr>
              <a:t>i</a:t>
            </a:r>
            <a:r>
              <a:rPr sz="2700" spc="-240" baseline="1543" dirty="0">
                <a:latin typeface="Times New Roman"/>
                <a:cs typeface="Times New Roman"/>
              </a:rPr>
              <a:t>a</a:t>
            </a:r>
            <a:r>
              <a:rPr sz="2700" spc="-135" baseline="1543" dirty="0">
                <a:latin typeface="Times New Roman"/>
                <a:cs typeface="Times New Roman"/>
              </a:rPr>
              <a:t>n</a:t>
            </a:r>
            <a:r>
              <a:rPr sz="2700" spc="-7" baseline="1543" dirty="0">
                <a:latin typeface="Times New Roman"/>
                <a:cs typeface="Times New Roman"/>
              </a:rPr>
              <a:t>t</a:t>
            </a:r>
            <a:r>
              <a:rPr sz="2700" spc="-52" baseline="1543" dirty="0">
                <a:latin typeface="Times New Roman"/>
                <a:cs typeface="Times New Roman"/>
              </a:rPr>
              <a:t>(</a:t>
            </a:r>
            <a:r>
              <a:rPr sz="2700" u="sng" spc="-135" baseline="154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NumEtu</a:t>
            </a:r>
            <a:r>
              <a:rPr sz="2700" u="sng" spc="-157" baseline="154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2700" spc="112" baseline="1543" dirty="0">
                <a:latin typeface="Times New Roman"/>
                <a:cs typeface="Times New Roman"/>
              </a:rPr>
              <a:t>,</a:t>
            </a:r>
            <a:r>
              <a:rPr sz="2700" spc="-104" baseline="1543" dirty="0">
                <a:latin typeface="Times New Roman"/>
                <a:cs typeface="Times New Roman"/>
              </a:rPr>
              <a:t> </a:t>
            </a:r>
            <a:r>
              <a:rPr sz="2700" spc="-135" baseline="1543" dirty="0">
                <a:latin typeface="Times New Roman"/>
                <a:cs typeface="Times New Roman"/>
              </a:rPr>
              <a:t>no</a:t>
            </a:r>
            <a:r>
              <a:rPr sz="2700" spc="-44" baseline="1543" dirty="0">
                <a:latin typeface="Times New Roman"/>
                <a:cs typeface="Times New Roman"/>
              </a:rPr>
              <a:t>m</a:t>
            </a:r>
            <a:r>
              <a:rPr sz="2700" spc="-15" baseline="1543" dirty="0">
                <a:latin typeface="Times New Roman"/>
                <a:cs typeface="Times New Roman"/>
              </a:rPr>
              <a:t>,</a:t>
            </a:r>
            <a:r>
              <a:rPr sz="2700" spc="-172" baseline="1543" dirty="0">
                <a:latin typeface="Times New Roman"/>
                <a:cs typeface="Times New Roman"/>
              </a:rPr>
              <a:t> </a:t>
            </a:r>
            <a:r>
              <a:rPr sz="2700" spc="-135" baseline="1543" dirty="0">
                <a:latin typeface="Times New Roman"/>
                <a:cs typeface="Times New Roman"/>
              </a:rPr>
              <a:t>p</a:t>
            </a:r>
            <a:r>
              <a:rPr sz="2700" baseline="1543" dirty="0">
                <a:latin typeface="Times New Roman"/>
                <a:cs typeface="Times New Roman"/>
              </a:rPr>
              <a:t>r</a:t>
            </a:r>
            <a:r>
              <a:rPr sz="2700" spc="-120" baseline="1543" dirty="0">
                <a:latin typeface="Times New Roman"/>
                <a:cs typeface="Times New Roman"/>
              </a:rPr>
              <a:t>e</a:t>
            </a:r>
            <a:r>
              <a:rPr sz="2700" spc="-135" baseline="1543" dirty="0">
                <a:latin typeface="Times New Roman"/>
                <a:cs typeface="Times New Roman"/>
              </a:rPr>
              <a:t>no</a:t>
            </a:r>
            <a:r>
              <a:rPr sz="2700" spc="-187" baseline="1543" dirty="0">
                <a:latin typeface="Times New Roman"/>
                <a:cs typeface="Times New Roman"/>
              </a:rPr>
              <a:t>m</a:t>
            </a:r>
            <a:r>
              <a:rPr sz="2700" spc="-60" baseline="1543" dirty="0">
                <a:latin typeface="Times New Roman"/>
                <a:cs typeface="Times New Roman"/>
              </a:rPr>
              <a:t>)</a:t>
            </a:r>
            <a:r>
              <a:rPr sz="2700" baseline="1543" dirty="0">
                <a:latin typeface="Times New Roman"/>
                <a:cs typeface="Times New Roman"/>
              </a:rPr>
              <a:t>	</a:t>
            </a:r>
            <a:r>
              <a:rPr sz="1800" spc="-135" dirty="0">
                <a:latin typeface="Times New Roman"/>
                <a:cs typeface="Times New Roman"/>
              </a:rPr>
              <a:t>Mo</a:t>
            </a:r>
            <a:r>
              <a:rPr sz="1800" spc="-114" dirty="0">
                <a:latin typeface="Times New Roman"/>
                <a:cs typeface="Times New Roman"/>
              </a:rPr>
              <a:t>d</a:t>
            </a:r>
            <a:r>
              <a:rPr sz="1800" spc="-90" dirty="0">
                <a:latin typeface="Times New Roman"/>
                <a:cs typeface="Times New Roman"/>
              </a:rPr>
              <a:t>u</a:t>
            </a:r>
            <a:r>
              <a:rPr sz="1800" spc="-60" dirty="0">
                <a:latin typeface="Times New Roman"/>
                <a:cs typeface="Times New Roman"/>
              </a:rPr>
              <a:t>l</a:t>
            </a:r>
            <a:r>
              <a:rPr sz="1800" spc="-95" dirty="0">
                <a:latin typeface="Times New Roman"/>
                <a:cs typeface="Times New Roman"/>
              </a:rPr>
              <a:t>e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1800" u="sng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180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1800" u="sng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800" u="sng" spc="-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800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</a:t>
            </a:r>
            <a:r>
              <a:rPr sz="180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1800" spc="75" dirty="0">
                <a:latin typeface="Times New Roman"/>
                <a:cs typeface="Times New Roman"/>
              </a:rPr>
              <a:t>,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60" dirty="0">
                <a:latin typeface="Times New Roman"/>
                <a:cs typeface="Times New Roman"/>
              </a:rPr>
              <a:t>i</a:t>
            </a:r>
            <a:r>
              <a:rPr sz="1800" spc="-125" dirty="0">
                <a:latin typeface="Times New Roman"/>
                <a:cs typeface="Times New Roman"/>
              </a:rPr>
              <a:t>n</a:t>
            </a:r>
            <a:r>
              <a:rPr sz="1800" spc="-25" dirty="0">
                <a:latin typeface="Times New Roman"/>
                <a:cs typeface="Times New Roman"/>
              </a:rPr>
              <a:t>tit</a:t>
            </a:r>
            <a:r>
              <a:rPr sz="1800" spc="-55" dirty="0">
                <a:latin typeface="Times New Roman"/>
                <a:cs typeface="Times New Roman"/>
              </a:rPr>
              <a:t>u</a:t>
            </a:r>
            <a:r>
              <a:rPr sz="1800" spc="-60" dirty="0">
                <a:latin typeface="Times New Roman"/>
                <a:cs typeface="Times New Roman"/>
              </a:rPr>
              <a:t>l</a:t>
            </a:r>
            <a:r>
              <a:rPr sz="1800" spc="-100" dirty="0">
                <a:latin typeface="Times New Roman"/>
                <a:cs typeface="Times New Roman"/>
              </a:rPr>
              <a:t>é</a:t>
            </a:r>
            <a:r>
              <a:rPr sz="1800" spc="-4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752043"/>
            <a:ext cx="473583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74320">
              <a:lnSpc>
                <a:spcPct val="100000"/>
              </a:lnSpc>
              <a:spcBef>
                <a:spcPts val="95"/>
              </a:spcBef>
              <a:buClr>
                <a:srgbClr val="D24717"/>
              </a:buClr>
              <a:buSzPct val="84615"/>
              <a:buFont typeface="Wingdings"/>
              <a:buChar char=""/>
              <a:tabLst>
                <a:tab pos="287020" algn="l"/>
              </a:tabLst>
            </a:pPr>
            <a:r>
              <a:rPr sz="2600" b="1" spc="-14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600" b="1" spc="-90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600" b="1" spc="-80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r>
              <a:rPr sz="2600" b="1" spc="110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600" b="1" spc="55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2600" b="1" spc="45" dirty="0">
                <a:solidFill>
                  <a:srgbClr val="C00000"/>
                </a:solidFill>
                <a:latin typeface="Times New Roman"/>
                <a:cs typeface="Times New Roman"/>
              </a:rPr>
              <a:t>i</a:t>
            </a:r>
            <a:r>
              <a:rPr sz="2600" b="1" spc="-15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600" b="1" spc="40" dirty="0">
                <a:solidFill>
                  <a:srgbClr val="C00000"/>
                </a:solidFill>
                <a:latin typeface="Times New Roman"/>
                <a:cs typeface="Times New Roman"/>
              </a:rPr>
              <a:t>ti</a:t>
            </a:r>
            <a:r>
              <a:rPr sz="2600" b="1" spc="85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6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6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229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2600" b="1" spc="-65" dirty="0">
                <a:solidFill>
                  <a:srgbClr val="C00000"/>
                </a:solidFill>
                <a:latin typeface="Times New Roman"/>
                <a:cs typeface="Times New Roman"/>
              </a:rPr>
              <a:t>.N</a:t>
            </a:r>
            <a:r>
              <a:rPr sz="2600" b="1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225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600" b="1" spc="-55" dirty="0">
                <a:solidFill>
                  <a:srgbClr val="C00000"/>
                </a:solidFill>
                <a:latin typeface="Times New Roman"/>
                <a:cs typeface="Times New Roman"/>
              </a:rPr>
              <a:t>v</a:t>
            </a:r>
            <a:r>
              <a:rPr sz="2600" b="1" spc="55" dirty="0">
                <a:solidFill>
                  <a:srgbClr val="C00000"/>
                </a:solidFill>
                <a:latin typeface="Times New Roman"/>
                <a:cs typeface="Times New Roman"/>
              </a:rPr>
              <a:t>e</a:t>
            </a:r>
            <a:r>
              <a:rPr sz="2600" b="1" spc="60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26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pr</a:t>
            </a:r>
            <a:r>
              <a:rPr sz="2600" b="1" spc="20" dirty="0">
                <a:solidFill>
                  <a:srgbClr val="C00000"/>
                </a:solidFill>
                <a:latin typeface="Times New Roman"/>
                <a:cs typeface="Times New Roman"/>
              </a:rPr>
              <a:t>o</a:t>
            </a:r>
            <a:r>
              <a:rPr sz="26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p</a:t>
            </a:r>
            <a:r>
              <a:rPr sz="2600" b="1" spc="15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600" b="1" spc="40" dirty="0">
                <a:solidFill>
                  <a:srgbClr val="C00000"/>
                </a:solidFill>
                <a:latin typeface="Times New Roman"/>
                <a:cs typeface="Times New Roman"/>
              </a:rPr>
              <a:t>iét</a:t>
            </a:r>
            <a:r>
              <a:rPr sz="2600" b="1" spc="60" dirty="0">
                <a:solidFill>
                  <a:srgbClr val="C00000"/>
                </a:solidFill>
                <a:latin typeface="Times New Roman"/>
                <a:cs typeface="Times New Roman"/>
              </a:rPr>
              <a:t>é</a:t>
            </a:r>
            <a:r>
              <a:rPr sz="2600" b="1" spc="-65" dirty="0">
                <a:solidFill>
                  <a:srgbClr val="C00000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9630" y="1628787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0" y="936104"/>
                </a:moveTo>
                <a:lnTo>
                  <a:pt x="1296162" y="936104"/>
                </a:lnTo>
                <a:lnTo>
                  <a:pt x="1296162" y="0"/>
                </a:lnTo>
                <a:lnTo>
                  <a:pt x="0" y="0"/>
                </a:lnTo>
                <a:lnTo>
                  <a:pt x="0" y="936104"/>
                </a:lnTo>
                <a:close/>
              </a:path>
            </a:pathLst>
          </a:custGeom>
          <a:ln w="12700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5980" y="1582877"/>
            <a:ext cx="1283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5980" y="1857883"/>
            <a:ext cx="1283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sz="1800" b="1" u="sng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IdentA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64098" y="1628787"/>
            <a:ext cx="1296670" cy="936625"/>
          </a:xfrm>
          <a:custGeom>
            <a:avLst/>
            <a:gdLst/>
            <a:ahLst/>
            <a:cxnLst/>
            <a:rect l="l" t="t" r="r" b="b"/>
            <a:pathLst>
              <a:path w="1296670" h="936625">
                <a:moveTo>
                  <a:pt x="0" y="936104"/>
                </a:moveTo>
                <a:lnTo>
                  <a:pt x="1296162" y="936104"/>
                </a:lnTo>
                <a:lnTo>
                  <a:pt x="1296162" y="0"/>
                </a:lnTo>
                <a:lnTo>
                  <a:pt x="0" y="0"/>
                </a:lnTo>
                <a:lnTo>
                  <a:pt x="0" y="936104"/>
                </a:lnTo>
                <a:close/>
              </a:path>
            </a:pathLst>
          </a:custGeom>
          <a:ln w="12700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70448" y="1582877"/>
            <a:ext cx="1283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95" dirty="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70448" y="1857883"/>
            <a:ext cx="1283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IdentB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69488" y="1550416"/>
            <a:ext cx="1669414" cy="732790"/>
            <a:chOff x="3269488" y="1550416"/>
            <a:chExt cx="1669414" cy="732790"/>
          </a:xfrm>
        </p:grpSpPr>
        <p:sp>
          <p:nvSpPr>
            <p:cNvPr id="10" name="object 10"/>
            <p:cNvSpPr/>
            <p:nvPr/>
          </p:nvSpPr>
          <p:spPr>
            <a:xfrm>
              <a:off x="3275838" y="1556766"/>
              <a:ext cx="1656714" cy="720090"/>
            </a:xfrm>
            <a:custGeom>
              <a:avLst/>
              <a:gdLst/>
              <a:ahLst/>
              <a:cxnLst/>
              <a:rect l="l" t="t" r="r" b="b"/>
              <a:pathLst>
                <a:path w="1656714" h="720089">
                  <a:moveTo>
                    <a:pt x="828166" y="0"/>
                  </a:moveTo>
                  <a:lnTo>
                    <a:pt x="763437" y="1083"/>
                  </a:lnTo>
                  <a:lnTo>
                    <a:pt x="700071" y="4278"/>
                  </a:lnTo>
                  <a:lnTo>
                    <a:pt x="638253" y="9507"/>
                  </a:lnTo>
                  <a:lnTo>
                    <a:pt x="578168" y="16688"/>
                  </a:lnTo>
                  <a:lnTo>
                    <a:pt x="519998" y="25742"/>
                  </a:lnTo>
                  <a:lnTo>
                    <a:pt x="463929" y="36589"/>
                  </a:lnTo>
                  <a:lnTo>
                    <a:pt x="410144" y="49149"/>
                  </a:lnTo>
                  <a:lnTo>
                    <a:pt x="358826" y="63341"/>
                  </a:lnTo>
                  <a:lnTo>
                    <a:pt x="310161" y="79086"/>
                  </a:lnTo>
                  <a:lnTo>
                    <a:pt x="264331" y="96305"/>
                  </a:lnTo>
                  <a:lnTo>
                    <a:pt x="221522" y="114916"/>
                  </a:lnTo>
                  <a:lnTo>
                    <a:pt x="181916" y="134840"/>
                  </a:lnTo>
                  <a:lnTo>
                    <a:pt x="145699" y="155997"/>
                  </a:lnTo>
                  <a:lnTo>
                    <a:pt x="113053" y="178308"/>
                  </a:lnTo>
                  <a:lnTo>
                    <a:pt x="59213" y="226067"/>
                  </a:lnTo>
                  <a:lnTo>
                    <a:pt x="21868" y="277479"/>
                  </a:lnTo>
                  <a:lnTo>
                    <a:pt x="2491" y="331903"/>
                  </a:lnTo>
                  <a:lnTo>
                    <a:pt x="0" y="360045"/>
                  </a:lnTo>
                  <a:lnTo>
                    <a:pt x="2491" y="388186"/>
                  </a:lnTo>
                  <a:lnTo>
                    <a:pt x="21868" y="442610"/>
                  </a:lnTo>
                  <a:lnTo>
                    <a:pt x="59213" y="494022"/>
                  </a:lnTo>
                  <a:lnTo>
                    <a:pt x="113053" y="541781"/>
                  </a:lnTo>
                  <a:lnTo>
                    <a:pt x="145699" y="564092"/>
                  </a:lnTo>
                  <a:lnTo>
                    <a:pt x="181916" y="585249"/>
                  </a:lnTo>
                  <a:lnTo>
                    <a:pt x="221522" y="605173"/>
                  </a:lnTo>
                  <a:lnTo>
                    <a:pt x="264331" y="623784"/>
                  </a:lnTo>
                  <a:lnTo>
                    <a:pt x="310161" y="641003"/>
                  </a:lnTo>
                  <a:lnTo>
                    <a:pt x="358826" y="656748"/>
                  </a:lnTo>
                  <a:lnTo>
                    <a:pt x="410144" y="670940"/>
                  </a:lnTo>
                  <a:lnTo>
                    <a:pt x="463929" y="683500"/>
                  </a:lnTo>
                  <a:lnTo>
                    <a:pt x="519998" y="694347"/>
                  </a:lnTo>
                  <a:lnTo>
                    <a:pt x="578168" y="703401"/>
                  </a:lnTo>
                  <a:lnTo>
                    <a:pt x="638253" y="710582"/>
                  </a:lnTo>
                  <a:lnTo>
                    <a:pt x="700071" y="715811"/>
                  </a:lnTo>
                  <a:lnTo>
                    <a:pt x="763437" y="719006"/>
                  </a:lnTo>
                  <a:lnTo>
                    <a:pt x="828166" y="720089"/>
                  </a:lnTo>
                  <a:lnTo>
                    <a:pt x="892879" y="719006"/>
                  </a:lnTo>
                  <a:lnTo>
                    <a:pt x="956229" y="715811"/>
                  </a:lnTo>
                  <a:lnTo>
                    <a:pt x="1018033" y="710582"/>
                  </a:lnTo>
                  <a:lnTo>
                    <a:pt x="1078106" y="703401"/>
                  </a:lnTo>
                  <a:lnTo>
                    <a:pt x="1136264" y="694347"/>
                  </a:lnTo>
                  <a:lnTo>
                    <a:pt x="1192323" y="683500"/>
                  </a:lnTo>
                  <a:lnTo>
                    <a:pt x="1246100" y="670940"/>
                  </a:lnTo>
                  <a:lnTo>
                    <a:pt x="1297410" y="656748"/>
                  </a:lnTo>
                  <a:lnTo>
                    <a:pt x="1346069" y="641003"/>
                  </a:lnTo>
                  <a:lnTo>
                    <a:pt x="1391893" y="623784"/>
                  </a:lnTo>
                  <a:lnTo>
                    <a:pt x="1434698" y="605173"/>
                  </a:lnTo>
                  <a:lnTo>
                    <a:pt x="1474300" y="585249"/>
                  </a:lnTo>
                  <a:lnTo>
                    <a:pt x="1510514" y="564092"/>
                  </a:lnTo>
                  <a:lnTo>
                    <a:pt x="1543158" y="541781"/>
                  </a:lnTo>
                  <a:lnTo>
                    <a:pt x="1596995" y="494022"/>
                  </a:lnTo>
                  <a:lnTo>
                    <a:pt x="1634338" y="442610"/>
                  </a:lnTo>
                  <a:lnTo>
                    <a:pt x="1653715" y="388186"/>
                  </a:lnTo>
                  <a:lnTo>
                    <a:pt x="1656207" y="360045"/>
                  </a:lnTo>
                  <a:lnTo>
                    <a:pt x="1653715" y="331903"/>
                  </a:lnTo>
                  <a:lnTo>
                    <a:pt x="1634338" y="277479"/>
                  </a:lnTo>
                  <a:lnTo>
                    <a:pt x="1596995" y="226067"/>
                  </a:lnTo>
                  <a:lnTo>
                    <a:pt x="1543158" y="178308"/>
                  </a:lnTo>
                  <a:lnTo>
                    <a:pt x="1510514" y="155997"/>
                  </a:lnTo>
                  <a:lnTo>
                    <a:pt x="1474300" y="134840"/>
                  </a:lnTo>
                  <a:lnTo>
                    <a:pt x="1434698" y="114916"/>
                  </a:lnTo>
                  <a:lnTo>
                    <a:pt x="1391893" y="96305"/>
                  </a:lnTo>
                  <a:lnTo>
                    <a:pt x="1346069" y="79086"/>
                  </a:lnTo>
                  <a:lnTo>
                    <a:pt x="1297410" y="63341"/>
                  </a:lnTo>
                  <a:lnTo>
                    <a:pt x="1246100" y="49149"/>
                  </a:lnTo>
                  <a:lnTo>
                    <a:pt x="1192323" y="36589"/>
                  </a:lnTo>
                  <a:lnTo>
                    <a:pt x="1136264" y="25742"/>
                  </a:lnTo>
                  <a:lnTo>
                    <a:pt x="1078106" y="16688"/>
                  </a:lnTo>
                  <a:lnTo>
                    <a:pt x="1018033" y="9507"/>
                  </a:lnTo>
                  <a:lnTo>
                    <a:pt x="956229" y="4278"/>
                  </a:lnTo>
                  <a:lnTo>
                    <a:pt x="892879" y="1083"/>
                  </a:lnTo>
                  <a:lnTo>
                    <a:pt x="82816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75838" y="1556766"/>
              <a:ext cx="1656714" cy="720090"/>
            </a:xfrm>
            <a:custGeom>
              <a:avLst/>
              <a:gdLst/>
              <a:ahLst/>
              <a:cxnLst/>
              <a:rect l="l" t="t" r="r" b="b"/>
              <a:pathLst>
                <a:path w="1656714" h="720089">
                  <a:moveTo>
                    <a:pt x="0" y="360045"/>
                  </a:moveTo>
                  <a:lnTo>
                    <a:pt x="9842" y="304354"/>
                  </a:lnTo>
                  <a:lnTo>
                    <a:pt x="38387" y="251356"/>
                  </a:lnTo>
                  <a:lnTo>
                    <a:pt x="84163" y="201691"/>
                  </a:lnTo>
                  <a:lnTo>
                    <a:pt x="145699" y="155997"/>
                  </a:lnTo>
                  <a:lnTo>
                    <a:pt x="181916" y="134840"/>
                  </a:lnTo>
                  <a:lnTo>
                    <a:pt x="221522" y="114916"/>
                  </a:lnTo>
                  <a:lnTo>
                    <a:pt x="264331" y="96305"/>
                  </a:lnTo>
                  <a:lnTo>
                    <a:pt x="310161" y="79086"/>
                  </a:lnTo>
                  <a:lnTo>
                    <a:pt x="358826" y="63341"/>
                  </a:lnTo>
                  <a:lnTo>
                    <a:pt x="410144" y="49149"/>
                  </a:lnTo>
                  <a:lnTo>
                    <a:pt x="463929" y="36589"/>
                  </a:lnTo>
                  <a:lnTo>
                    <a:pt x="519998" y="25742"/>
                  </a:lnTo>
                  <a:lnTo>
                    <a:pt x="578168" y="16688"/>
                  </a:lnTo>
                  <a:lnTo>
                    <a:pt x="638253" y="9507"/>
                  </a:lnTo>
                  <a:lnTo>
                    <a:pt x="700071" y="4278"/>
                  </a:lnTo>
                  <a:lnTo>
                    <a:pt x="763437" y="1083"/>
                  </a:lnTo>
                  <a:lnTo>
                    <a:pt x="828166" y="0"/>
                  </a:lnTo>
                  <a:lnTo>
                    <a:pt x="892879" y="1083"/>
                  </a:lnTo>
                  <a:lnTo>
                    <a:pt x="956229" y="4278"/>
                  </a:lnTo>
                  <a:lnTo>
                    <a:pt x="1018033" y="9507"/>
                  </a:lnTo>
                  <a:lnTo>
                    <a:pt x="1078106" y="16688"/>
                  </a:lnTo>
                  <a:lnTo>
                    <a:pt x="1136264" y="25742"/>
                  </a:lnTo>
                  <a:lnTo>
                    <a:pt x="1192323" y="36589"/>
                  </a:lnTo>
                  <a:lnTo>
                    <a:pt x="1246100" y="49149"/>
                  </a:lnTo>
                  <a:lnTo>
                    <a:pt x="1297410" y="63341"/>
                  </a:lnTo>
                  <a:lnTo>
                    <a:pt x="1346069" y="79086"/>
                  </a:lnTo>
                  <a:lnTo>
                    <a:pt x="1391893" y="96305"/>
                  </a:lnTo>
                  <a:lnTo>
                    <a:pt x="1434698" y="114916"/>
                  </a:lnTo>
                  <a:lnTo>
                    <a:pt x="1474300" y="134840"/>
                  </a:lnTo>
                  <a:lnTo>
                    <a:pt x="1510514" y="155997"/>
                  </a:lnTo>
                  <a:lnTo>
                    <a:pt x="1543158" y="178308"/>
                  </a:lnTo>
                  <a:lnTo>
                    <a:pt x="1596995" y="226067"/>
                  </a:lnTo>
                  <a:lnTo>
                    <a:pt x="1634338" y="277479"/>
                  </a:lnTo>
                  <a:lnTo>
                    <a:pt x="1653715" y="331903"/>
                  </a:lnTo>
                  <a:lnTo>
                    <a:pt x="1656207" y="360045"/>
                  </a:lnTo>
                  <a:lnTo>
                    <a:pt x="1653715" y="388186"/>
                  </a:lnTo>
                  <a:lnTo>
                    <a:pt x="1646364" y="415735"/>
                  </a:lnTo>
                  <a:lnTo>
                    <a:pt x="1617820" y="468733"/>
                  </a:lnTo>
                  <a:lnTo>
                    <a:pt x="1572046" y="518398"/>
                  </a:lnTo>
                  <a:lnTo>
                    <a:pt x="1510514" y="564092"/>
                  </a:lnTo>
                  <a:lnTo>
                    <a:pt x="1474300" y="585249"/>
                  </a:lnTo>
                  <a:lnTo>
                    <a:pt x="1434698" y="605173"/>
                  </a:lnTo>
                  <a:lnTo>
                    <a:pt x="1391893" y="623784"/>
                  </a:lnTo>
                  <a:lnTo>
                    <a:pt x="1346069" y="641003"/>
                  </a:lnTo>
                  <a:lnTo>
                    <a:pt x="1297410" y="656748"/>
                  </a:lnTo>
                  <a:lnTo>
                    <a:pt x="1246100" y="670940"/>
                  </a:lnTo>
                  <a:lnTo>
                    <a:pt x="1192323" y="683500"/>
                  </a:lnTo>
                  <a:lnTo>
                    <a:pt x="1136264" y="694347"/>
                  </a:lnTo>
                  <a:lnTo>
                    <a:pt x="1078106" y="703401"/>
                  </a:lnTo>
                  <a:lnTo>
                    <a:pt x="1018033" y="710582"/>
                  </a:lnTo>
                  <a:lnTo>
                    <a:pt x="956229" y="715811"/>
                  </a:lnTo>
                  <a:lnTo>
                    <a:pt x="892879" y="719006"/>
                  </a:lnTo>
                  <a:lnTo>
                    <a:pt x="828166" y="720089"/>
                  </a:lnTo>
                  <a:lnTo>
                    <a:pt x="763437" y="719006"/>
                  </a:lnTo>
                  <a:lnTo>
                    <a:pt x="700071" y="715811"/>
                  </a:lnTo>
                  <a:lnTo>
                    <a:pt x="638253" y="710582"/>
                  </a:lnTo>
                  <a:lnTo>
                    <a:pt x="578168" y="703401"/>
                  </a:lnTo>
                  <a:lnTo>
                    <a:pt x="519998" y="694347"/>
                  </a:lnTo>
                  <a:lnTo>
                    <a:pt x="463929" y="683500"/>
                  </a:lnTo>
                  <a:lnTo>
                    <a:pt x="410144" y="670940"/>
                  </a:lnTo>
                  <a:lnTo>
                    <a:pt x="358826" y="656748"/>
                  </a:lnTo>
                  <a:lnTo>
                    <a:pt x="310161" y="641003"/>
                  </a:lnTo>
                  <a:lnTo>
                    <a:pt x="264331" y="623784"/>
                  </a:lnTo>
                  <a:lnTo>
                    <a:pt x="221522" y="605173"/>
                  </a:lnTo>
                  <a:lnTo>
                    <a:pt x="181916" y="585249"/>
                  </a:lnTo>
                  <a:lnTo>
                    <a:pt x="145699" y="564092"/>
                  </a:lnTo>
                  <a:lnTo>
                    <a:pt x="113053" y="541781"/>
                  </a:lnTo>
                  <a:lnTo>
                    <a:pt x="59213" y="494022"/>
                  </a:lnTo>
                  <a:lnTo>
                    <a:pt x="21868" y="442610"/>
                  </a:lnTo>
                  <a:lnTo>
                    <a:pt x="2491" y="388186"/>
                  </a:lnTo>
                  <a:lnTo>
                    <a:pt x="0" y="360045"/>
                  </a:lnTo>
                  <a:close/>
                </a:path>
              </a:pathLst>
            </a:custGeom>
            <a:ln w="12700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10405" y="1616710"/>
            <a:ext cx="1917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4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1494" y="1921586"/>
            <a:ext cx="10693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propriété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19630" y="1889379"/>
            <a:ext cx="5040630" cy="0"/>
          </a:xfrm>
          <a:custGeom>
            <a:avLst/>
            <a:gdLst/>
            <a:ahLst/>
            <a:cxnLst/>
            <a:rect l="l" t="t" r="r" b="b"/>
            <a:pathLst>
              <a:path w="5040630">
                <a:moveTo>
                  <a:pt x="1368170" y="0"/>
                </a:moveTo>
                <a:lnTo>
                  <a:pt x="1656207" y="0"/>
                </a:lnTo>
              </a:path>
              <a:path w="5040630">
                <a:moveTo>
                  <a:pt x="3312414" y="0"/>
                </a:moveTo>
                <a:lnTo>
                  <a:pt x="3672458" y="0"/>
                </a:lnTo>
              </a:path>
              <a:path w="5040630">
                <a:moveTo>
                  <a:pt x="0" y="0"/>
                </a:moveTo>
                <a:lnTo>
                  <a:pt x="1368170" y="0"/>
                </a:lnTo>
              </a:path>
              <a:path w="5040630">
                <a:moveTo>
                  <a:pt x="3672458" y="0"/>
                </a:moveTo>
                <a:lnTo>
                  <a:pt x="5040630" y="0"/>
                </a:lnTo>
              </a:path>
            </a:pathLst>
          </a:custGeom>
          <a:ln w="9525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976117" y="1619199"/>
            <a:ext cx="3492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imes New Roman"/>
                <a:cs typeface="Times New Roman"/>
              </a:rPr>
              <a:t>1</a:t>
            </a:r>
            <a:r>
              <a:rPr sz="1800" spc="-15" dirty="0">
                <a:latin typeface="Times New Roman"/>
                <a:cs typeface="Times New Roman"/>
              </a:rPr>
              <a:t>,N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20741" y="1619199"/>
            <a:ext cx="3505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imes New Roman"/>
                <a:cs typeface="Times New Roman"/>
              </a:rPr>
              <a:t>1</a:t>
            </a:r>
            <a:r>
              <a:rPr sz="1800" spc="-15" dirty="0">
                <a:latin typeface="Times New Roman"/>
                <a:cs typeface="Times New Roman"/>
              </a:rPr>
              <a:t>,N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37397" y="2622613"/>
            <a:ext cx="74295" cy="532765"/>
            <a:chOff x="2037397" y="2622613"/>
            <a:chExt cx="74295" cy="532765"/>
          </a:xfrm>
        </p:grpSpPr>
        <p:sp>
          <p:nvSpPr>
            <p:cNvPr id="18" name="object 18"/>
            <p:cNvSpPr/>
            <p:nvPr/>
          </p:nvSpPr>
          <p:spPr>
            <a:xfrm>
              <a:off x="2051685" y="2636901"/>
              <a:ext cx="45720" cy="504190"/>
            </a:xfrm>
            <a:custGeom>
              <a:avLst/>
              <a:gdLst/>
              <a:ahLst/>
              <a:cxnLst/>
              <a:rect l="l" t="t" r="r" b="b"/>
              <a:pathLst>
                <a:path w="45719" h="504189">
                  <a:moveTo>
                    <a:pt x="34289" y="0"/>
                  </a:moveTo>
                  <a:lnTo>
                    <a:pt x="11429" y="0"/>
                  </a:lnTo>
                  <a:lnTo>
                    <a:pt x="11429" y="481202"/>
                  </a:lnTo>
                  <a:lnTo>
                    <a:pt x="0" y="481202"/>
                  </a:lnTo>
                  <a:lnTo>
                    <a:pt x="22859" y="504063"/>
                  </a:lnTo>
                  <a:lnTo>
                    <a:pt x="45719" y="481202"/>
                  </a:lnTo>
                  <a:lnTo>
                    <a:pt x="34289" y="481202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51685" y="2636901"/>
              <a:ext cx="45720" cy="504190"/>
            </a:xfrm>
            <a:custGeom>
              <a:avLst/>
              <a:gdLst/>
              <a:ahLst/>
              <a:cxnLst/>
              <a:rect l="l" t="t" r="r" b="b"/>
              <a:pathLst>
                <a:path w="45719" h="504189">
                  <a:moveTo>
                    <a:pt x="0" y="481202"/>
                  </a:moveTo>
                  <a:lnTo>
                    <a:pt x="11429" y="481202"/>
                  </a:lnTo>
                  <a:lnTo>
                    <a:pt x="11429" y="0"/>
                  </a:lnTo>
                  <a:lnTo>
                    <a:pt x="34289" y="0"/>
                  </a:lnTo>
                  <a:lnTo>
                    <a:pt x="34289" y="481202"/>
                  </a:lnTo>
                  <a:lnTo>
                    <a:pt x="45719" y="481202"/>
                  </a:lnTo>
                  <a:lnTo>
                    <a:pt x="22859" y="504063"/>
                  </a:lnTo>
                  <a:lnTo>
                    <a:pt x="0" y="481202"/>
                  </a:lnTo>
                  <a:close/>
                </a:path>
              </a:pathLst>
            </a:custGeom>
            <a:ln w="28575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275838" y="1910460"/>
            <a:ext cx="2652395" cy="1669414"/>
            <a:chOff x="3275838" y="1910460"/>
            <a:chExt cx="2652395" cy="1669414"/>
          </a:xfrm>
        </p:grpSpPr>
        <p:sp>
          <p:nvSpPr>
            <p:cNvPr id="21" name="object 21"/>
            <p:cNvSpPr/>
            <p:nvPr/>
          </p:nvSpPr>
          <p:spPr>
            <a:xfrm>
              <a:off x="3275838" y="1916810"/>
              <a:ext cx="1656714" cy="0"/>
            </a:xfrm>
            <a:custGeom>
              <a:avLst/>
              <a:gdLst/>
              <a:ahLst/>
              <a:cxnLst/>
              <a:rect l="l" t="t" r="r" b="b"/>
              <a:pathLst>
                <a:path w="1656714">
                  <a:moveTo>
                    <a:pt x="0" y="0"/>
                  </a:moveTo>
                  <a:lnTo>
                    <a:pt x="1656207" y="0"/>
                  </a:lnTo>
                </a:path>
              </a:pathLst>
            </a:custGeom>
            <a:ln w="12700">
              <a:solidFill>
                <a:srgbClr val="AE34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95928" y="2420873"/>
              <a:ext cx="144145" cy="1152525"/>
            </a:xfrm>
            <a:custGeom>
              <a:avLst/>
              <a:gdLst/>
              <a:ahLst/>
              <a:cxnLst/>
              <a:rect l="l" t="t" r="r" b="b"/>
              <a:pathLst>
                <a:path w="144145" h="1152525">
                  <a:moveTo>
                    <a:pt x="108076" y="0"/>
                  </a:moveTo>
                  <a:lnTo>
                    <a:pt x="36068" y="0"/>
                  </a:lnTo>
                  <a:lnTo>
                    <a:pt x="36068" y="1080135"/>
                  </a:lnTo>
                  <a:lnTo>
                    <a:pt x="0" y="1080135"/>
                  </a:lnTo>
                  <a:lnTo>
                    <a:pt x="72009" y="1152143"/>
                  </a:lnTo>
                  <a:lnTo>
                    <a:pt x="144018" y="1080135"/>
                  </a:lnTo>
                  <a:lnTo>
                    <a:pt x="108076" y="1080135"/>
                  </a:lnTo>
                  <a:lnTo>
                    <a:pt x="10807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95928" y="2420873"/>
              <a:ext cx="144145" cy="1152525"/>
            </a:xfrm>
            <a:custGeom>
              <a:avLst/>
              <a:gdLst/>
              <a:ahLst/>
              <a:cxnLst/>
              <a:rect l="l" t="t" r="r" b="b"/>
              <a:pathLst>
                <a:path w="144145" h="1152525">
                  <a:moveTo>
                    <a:pt x="0" y="1080135"/>
                  </a:moveTo>
                  <a:lnTo>
                    <a:pt x="36068" y="1080135"/>
                  </a:lnTo>
                  <a:lnTo>
                    <a:pt x="36068" y="0"/>
                  </a:lnTo>
                  <a:lnTo>
                    <a:pt x="108076" y="0"/>
                  </a:lnTo>
                  <a:lnTo>
                    <a:pt x="108076" y="1080135"/>
                  </a:lnTo>
                  <a:lnTo>
                    <a:pt x="144018" y="1080135"/>
                  </a:lnTo>
                  <a:lnTo>
                    <a:pt x="72009" y="1152143"/>
                  </a:lnTo>
                  <a:lnTo>
                    <a:pt x="0" y="1080135"/>
                  </a:lnTo>
                  <a:close/>
                </a:path>
              </a:pathLst>
            </a:custGeom>
            <a:ln w="12700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68161" y="2636900"/>
              <a:ext cx="45720" cy="576580"/>
            </a:xfrm>
            <a:custGeom>
              <a:avLst/>
              <a:gdLst/>
              <a:ahLst/>
              <a:cxnLst/>
              <a:rect l="l" t="t" r="r" b="b"/>
              <a:pathLst>
                <a:path w="45720" h="576580">
                  <a:moveTo>
                    <a:pt x="34289" y="0"/>
                  </a:moveTo>
                  <a:lnTo>
                    <a:pt x="11429" y="0"/>
                  </a:lnTo>
                  <a:lnTo>
                    <a:pt x="11429" y="553212"/>
                  </a:lnTo>
                  <a:lnTo>
                    <a:pt x="0" y="553212"/>
                  </a:lnTo>
                  <a:lnTo>
                    <a:pt x="22860" y="576072"/>
                  </a:lnTo>
                  <a:lnTo>
                    <a:pt x="45720" y="553212"/>
                  </a:lnTo>
                  <a:lnTo>
                    <a:pt x="34289" y="553212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68161" y="2636900"/>
              <a:ext cx="45720" cy="576580"/>
            </a:xfrm>
            <a:custGeom>
              <a:avLst/>
              <a:gdLst/>
              <a:ahLst/>
              <a:cxnLst/>
              <a:rect l="l" t="t" r="r" b="b"/>
              <a:pathLst>
                <a:path w="45720" h="576580">
                  <a:moveTo>
                    <a:pt x="0" y="553212"/>
                  </a:moveTo>
                  <a:lnTo>
                    <a:pt x="11429" y="553212"/>
                  </a:lnTo>
                  <a:lnTo>
                    <a:pt x="11429" y="0"/>
                  </a:lnTo>
                  <a:lnTo>
                    <a:pt x="34289" y="0"/>
                  </a:lnTo>
                  <a:lnTo>
                    <a:pt x="34289" y="553212"/>
                  </a:lnTo>
                  <a:lnTo>
                    <a:pt x="45720" y="553212"/>
                  </a:lnTo>
                  <a:lnTo>
                    <a:pt x="22860" y="576072"/>
                  </a:lnTo>
                  <a:lnTo>
                    <a:pt x="0" y="553212"/>
                  </a:lnTo>
                  <a:close/>
                </a:path>
              </a:pathLst>
            </a:custGeom>
            <a:ln w="28575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10716" y="3213861"/>
            <a:ext cx="1179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35" dirty="0">
                <a:latin typeface="Times New Roman"/>
                <a:cs typeface="Times New Roman"/>
              </a:rPr>
              <a:t>A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(</a:t>
            </a:r>
            <a:r>
              <a:rPr sz="1800" spc="-150" dirty="0">
                <a:latin typeface="Times New Roman"/>
                <a:cs typeface="Times New Roman"/>
              </a:rPr>
              <a:t>I</a:t>
            </a:r>
            <a:r>
              <a:rPr sz="1800" spc="-90" dirty="0">
                <a:latin typeface="Times New Roman"/>
                <a:cs typeface="Times New Roman"/>
              </a:rPr>
              <a:t>d</a:t>
            </a:r>
            <a:r>
              <a:rPr sz="1800" spc="-85" dirty="0">
                <a:latin typeface="Times New Roman"/>
                <a:cs typeface="Times New Roman"/>
              </a:rPr>
              <a:t>e</a:t>
            </a:r>
            <a:r>
              <a:rPr sz="1800" spc="-90" dirty="0">
                <a:latin typeface="Times New Roman"/>
                <a:cs typeface="Times New Roman"/>
              </a:rPr>
              <a:t>n</a:t>
            </a:r>
            <a:r>
              <a:rPr sz="1800" spc="-60" dirty="0">
                <a:latin typeface="Times New Roman"/>
                <a:cs typeface="Times New Roman"/>
              </a:rPr>
              <a:t>t</a:t>
            </a:r>
            <a:r>
              <a:rPr sz="1800" spc="-140" dirty="0">
                <a:latin typeface="Times New Roman"/>
                <a:cs typeface="Times New Roman"/>
              </a:rPr>
              <a:t>A</a:t>
            </a:r>
            <a:r>
              <a:rPr sz="1800" spc="50" dirty="0">
                <a:latin typeface="Times New Roman"/>
                <a:cs typeface="Times New Roman"/>
              </a:rPr>
              <a:t>,...)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56453" y="3285820"/>
            <a:ext cx="11404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85" dirty="0">
                <a:latin typeface="Times New Roman"/>
                <a:cs typeface="Times New Roman"/>
              </a:rPr>
              <a:t>B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(</a:t>
            </a:r>
            <a:r>
              <a:rPr sz="1800" spc="-150" dirty="0">
                <a:latin typeface="Times New Roman"/>
                <a:cs typeface="Times New Roman"/>
              </a:rPr>
              <a:t>I</a:t>
            </a:r>
            <a:r>
              <a:rPr sz="1800" spc="-85" dirty="0">
                <a:latin typeface="Times New Roman"/>
                <a:cs typeface="Times New Roman"/>
              </a:rPr>
              <a:t>den</a:t>
            </a:r>
            <a:r>
              <a:rPr sz="1800" spc="-80" dirty="0">
                <a:latin typeface="Times New Roman"/>
                <a:cs typeface="Times New Roman"/>
              </a:rPr>
              <a:t>t</a:t>
            </a:r>
            <a:r>
              <a:rPr sz="1800" spc="-190" dirty="0">
                <a:latin typeface="Times New Roman"/>
                <a:cs typeface="Times New Roman"/>
              </a:rPr>
              <a:t>B</a:t>
            </a:r>
            <a:r>
              <a:rPr sz="1800" spc="50" dirty="0">
                <a:latin typeface="Times New Roman"/>
                <a:cs typeface="Times New Roman"/>
              </a:rPr>
              <a:t>,...)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59636" y="3716909"/>
            <a:ext cx="6769100" cy="1477645"/>
          </a:xfrm>
          <a:prstGeom prst="rect">
            <a:avLst/>
          </a:prstGeom>
          <a:solidFill>
            <a:srgbClr val="EBDFDB"/>
          </a:solidFill>
        </p:spPr>
        <p:txBody>
          <a:bodyPr vert="horz" wrap="square" lIns="0" tIns="1257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90"/>
              </a:spcBef>
            </a:pPr>
            <a:r>
              <a:rPr sz="2000" spc="-155" dirty="0">
                <a:latin typeface="Times New Roman"/>
                <a:cs typeface="Times New Roman"/>
              </a:rPr>
              <a:t>R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(</a:t>
            </a:r>
            <a:r>
              <a:rPr sz="2000" spc="-145" dirty="0">
                <a:latin typeface="Times New Roman"/>
                <a:cs typeface="Times New Roman"/>
              </a:rPr>
              <a:t>Id</a:t>
            </a:r>
            <a:r>
              <a:rPr sz="2000" spc="-220" dirty="0">
                <a:latin typeface="Times New Roman"/>
                <a:cs typeface="Times New Roman"/>
              </a:rPr>
              <a:t>A</a:t>
            </a:r>
            <a:r>
              <a:rPr sz="2000" spc="-90" dirty="0">
                <a:latin typeface="Times New Roman"/>
                <a:cs typeface="Times New Roman"/>
              </a:rPr>
              <a:t>,IdB</a:t>
            </a:r>
            <a:r>
              <a:rPr sz="2000" spc="-60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pr</a:t>
            </a:r>
            <a:r>
              <a:rPr sz="2000" spc="-60" dirty="0">
                <a:latin typeface="Times New Roman"/>
                <a:cs typeface="Times New Roman"/>
              </a:rPr>
              <a:t>op</a:t>
            </a:r>
            <a:r>
              <a:rPr sz="2000" spc="15" dirty="0">
                <a:latin typeface="Times New Roman"/>
                <a:cs typeface="Times New Roman"/>
              </a:rPr>
              <a:t>r</a:t>
            </a:r>
            <a:r>
              <a:rPr sz="2000" spc="-70" dirty="0">
                <a:latin typeface="Times New Roman"/>
                <a:cs typeface="Times New Roman"/>
              </a:rPr>
              <a:t>i</a:t>
            </a:r>
            <a:r>
              <a:rPr sz="2000" spc="-105" dirty="0">
                <a:latin typeface="Times New Roman"/>
                <a:cs typeface="Times New Roman"/>
              </a:rPr>
              <a:t>é</a:t>
            </a:r>
            <a:r>
              <a:rPr sz="2000" spc="-25" dirty="0">
                <a:latin typeface="Times New Roman"/>
                <a:cs typeface="Times New Roman"/>
              </a:rPr>
              <a:t>té</a:t>
            </a:r>
            <a:r>
              <a:rPr sz="2000" spc="-4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293370" indent="-202565">
              <a:lnSpc>
                <a:spcPct val="100000"/>
              </a:lnSpc>
              <a:spcBef>
                <a:spcPts val="1205"/>
              </a:spcBef>
              <a:buSzPct val="95000"/>
              <a:buFont typeface="Wingdings"/>
              <a:buChar char=""/>
              <a:tabLst>
                <a:tab pos="294005" algn="l"/>
              </a:tabLst>
            </a:pPr>
            <a:r>
              <a:rPr sz="2000" spc="-155" dirty="0">
                <a:latin typeface="Times New Roman"/>
                <a:cs typeface="Times New Roman"/>
              </a:rPr>
              <a:t>Les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propriétés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de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l’association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50" dirty="0">
                <a:latin typeface="Times New Roman"/>
                <a:cs typeface="Times New Roman"/>
              </a:rPr>
              <a:t>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devient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des</a:t>
            </a:r>
            <a:r>
              <a:rPr sz="2000" spc="-65" dirty="0">
                <a:latin typeface="Times New Roman"/>
                <a:cs typeface="Times New Roman"/>
              </a:rPr>
              <a:t> attributs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de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25" dirty="0">
                <a:latin typeface="Times New Roman"/>
                <a:cs typeface="Times New Roman"/>
              </a:rPr>
              <a:t>la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relation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0" dirty="0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293370" indent="-202565">
              <a:lnSpc>
                <a:spcPct val="100000"/>
              </a:lnSpc>
              <a:spcBef>
                <a:spcPts val="1200"/>
              </a:spcBef>
              <a:buSzPct val="95000"/>
              <a:buFont typeface="Wingdings"/>
              <a:buChar char=""/>
              <a:tabLst>
                <a:tab pos="294005" algn="l"/>
              </a:tabLst>
            </a:pPr>
            <a:r>
              <a:rPr sz="2000" spc="-190" dirty="0">
                <a:latin typeface="Times New Roman"/>
                <a:cs typeface="Times New Roman"/>
              </a:rPr>
              <a:t>La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95" dirty="0">
                <a:latin typeface="Times New Roman"/>
                <a:cs typeface="Times New Roman"/>
              </a:rPr>
              <a:t>clé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de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55" dirty="0">
                <a:latin typeface="Times New Roman"/>
                <a:cs typeface="Times New Roman"/>
              </a:rPr>
              <a:t>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Times New Roman"/>
                <a:cs typeface="Times New Roman"/>
              </a:rPr>
              <a:t>est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5" dirty="0">
                <a:latin typeface="Times New Roman"/>
                <a:cs typeface="Times New Roman"/>
              </a:rPr>
              <a:t>composée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des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clés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10" dirty="0">
                <a:latin typeface="Times New Roman"/>
                <a:cs typeface="Times New Roman"/>
              </a:rPr>
              <a:t>des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90" dirty="0">
                <a:latin typeface="Times New Roman"/>
                <a:cs typeface="Times New Roman"/>
              </a:rPr>
              <a:t>deux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80" dirty="0">
                <a:latin typeface="Times New Roman"/>
                <a:cs typeface="Times New Roman"/>
              </a:rPr>
              <a:t>relation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265" dirty="0">
                <a:latin typeface="Times New Roman"/>
                <a:cs typeface="Times New Roman"/>
              </a:rPr>
              <a:t>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et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32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752043"/>
            <a:ext cx="132651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25" dirty="0">
                <a:latin typeface="Times New Roman"/>
                <a:cs typeface="Times New Roman"/>
              </a:rPr>
              <a:t>Exemple</a:t>
            </a:r>
            <a:r>
              <a:rPr sz="26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9630" y="1644218"/>
            <a:ext cx="1296670" cy="1137285"/>
          </a:xfrm>
          <a:custGeom>
            <a:avLst/>
            <a:gdLst/>
            <a:ahLst/>
            <a:cxnLst/>
            <a:rect l="l" t="t" r="r" b="b"/>
            <a:pathLst>
              <a:path w="1296670" h="1137285">
                <a:moveTo>
                  <a:pt x="0" y="1136700"/>
                </a:moveTo>
                <a:lnTo>
                  <a:pt x="1296162" y="1136700"/>
                </a:lnTo>
                <a:lnTo>
                  <a:pt x="1296162" y="0"/>
                </a:lnTo>
                <a:lnTo>
                  <a:pt x="0" y="0"/>
                </a:lnTo>
                <a:lnTo>
                  <a:pt x="0" y="1136700"/>
                </a:lnTo>
                <a:close/>
              </a:path>
            </a:pathLst>
          </a:custGeom>
          <a:ln w="12700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25980" y="1598803"/>
            <a:ext cx="1283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latin typeface="Times New Roman"/>
                <a:cs typeface="Times New Roman"/>
              </a:rPr>
              <a:t>client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3633" y="1873072"/>
            <a:ext cx="696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Nu</a:t>
            </a:r>
            <a:r>
              <a:rPr sz="1800" b="1" u="sng" spc="-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800" b="1" u="sng" spc="-9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3633" y="2147696"/>
            <a:ext cx="692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Times New Roman"/>
                <a:cs typeface="Times New Roman"/>
              </a:rPr>
              <a:t>N</a:t>
            </a:r>
            <a:r>
              <a:rPr sz="1800" b="1" spc="-5" dirty="0">
                <a:latin typeface="Times New Roman"/>
                <a:cs typeface="Times New Roman"/>
              </a:rPr>
              <a:t>o</a:t>
            </a:r>
            <a:r>
              <a:rPr sz="1800" b="1" spc="-135" dirty="0">
                <a:latin typeface="Times New Roman"/>
                <a:cs typeface="Times New Roman"/>
              </a:rPr>
              <a:t>m</a:t>
            </a:r>
            <a:r>
              <a:rPr sz="1800" b="1" spc="-130" dirty="0">
                <a:latin typeface="Times New Roman"/>
                <a:cs typeface="Times New Roman"/>
              </a:rPr>
              <a:t>C</a:t>
            </a:r>
            <a:r>
              <a:rPr sz="1800" b="1" spc="20" dirty="0">
                <a:latin typeface="Times New Roman"/>
                <a:cs typeface="Times New Roman"/>
              </a:rPr>
              <a:t>l  </a:t>
            </a:r>
            <a:r>
              <a:rPr sz="1800" b="1" spc="-70" dirty="0">
                <a:latin typeface="Times New Roman"/>
                <a:cs typeface="Times New Roman"/>
              </a:rPr>
              <a:t>AdrCl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64098" y="1644218"/>
            <a:ext cx="1296670" cy="1137285"/>
          </a:xfrm>
          <a:custGeom>
            <a:avLst/>
            <a:gdLst/>
            <a:ahLst/>
            <a:cxnLst/>
            <a:rect l="l" t="t" r="r" b="b"/>
            <a:pathLst>
              <a:path w="1296670" h="1137285">
                <a:moveTo>
                  <a:pt x="0" y="1136700"/>
                </a:moveTo>
                <a:lnTo>
                  <a:pt x="1296162" y="1136700"/>
                </a:lnTo>
                <a:lnTo>
                  <a:pt x="1296162" y="0"/>
                </a:lnTo>
                <a:lnTo>
                  <a:pt x="0" y="0"/>
                </a:lnTo>
                <a:lnTo>
                  <a:pt x="0" y="1136700"/>
                </a:lnTo>
                <a:close/>
              </a:path>
            </a:pathLst>
          </a:custGeom>
          <a:ln w="12700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70448" y="1598803"/>
            <a:ext cx="1283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Produit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9245" y="1873072"/>
            <a:ext cx="998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Reference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89245" y="2147696"/>
            <a:ext cx="119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Designation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9245" y="2422016"/>
            <a:ext cx="44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p</a:t>
            </a:r>
            <a:r>
              <a:rPr sz="1800" b="1" spc="15" dirty="0">
                <a:latin typeface="Times New Roman"/>
                <a:cs typeface="Times New Roman"/>
              </a:rPr>
              <a:t>r</a:t>
            </a:r>
            <a:r>
              <a:rPr sz="1800" b="1" spc="55" dirty="0">
                <a:latin typeface="Times New Roman"/>
                <a:cs typeface="Times New Roman"/>
              </a:rPr>
              <a:t>ix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97479" y="1550416"/>
            <a:ext cx="1741170" cy="887094"/>
            <a:chOff x="3197479" y="1550416"/>
            <a:chExt cx="1741170" cy="887094"/>
          </a:xfrm>
        </p:grpSpPr>
        <p:sp>
          <p:nvSpPr>
            <p:cNvPr id="13" name="object 13"/>
            <p:cNvSpPr/>
            <p:nvPr/>
          </p:nvSpPr>
          <p:spPr>
            <a:xfrm>
              <a:off x="3203829" y="1556766"/>
              <a:ext cx="1728470" cy="874394"/>
            </a:xfrm>
            <a:custGeom>
              <a:avLst/>
              <a:gdLst/>
              <a:ahLst/>
              <a:cxnLst/>
              <a:rect l="l" t="t" r="r" b="b"/>
              <a:pathLst>
                <a:path w="1728470" h="874394">
                  <a:moveTo>
                    <a:pt x="864107" y="0"/>
                  </a:moveTo>
                  <a:lnTo>
                    <a:pt x="802393" y="1097"/>
                  </a:lnTo>
                  <a:lnTo>
                    <a:pt x="741849" y="4340"/>
                  </a:lnTo>
                  <a:lnTo>
                    <a:pt x="682624" y="9656"/>
                  </a:lnTo>
                  <a:lnTo>
                    <a:pt x="624863" y="16969"/>
                  </a:lnTo>
                  <a:lnTo>
                    <a:pt x="568712" y="26207"/>
                  </a:lnTo>
                  <a:lnTo>
                    <a:pt x="514318" y="37294"/>
                  </a:lnTo>
                  <a:lnTo>
                    <a:pt x="461826" y="50158"/>
                  </a:lnTo>
                  <a:lnTo>
                    <a:pt x="411384" y="64725"/>
                  </a:lnTo>
                  <a:lnTo>
                    <a:pt x="363136" y="80920"/>
                  </a:lnTo>
                  <a:lnTo>
                    <a:pt x="317229" y="98670"/>
                  </a:lnTo>
                  <a:lnTo>
                    <a:pt x="273810" y="117900"/>
                  </a:lnTo>
                  <a:lnTo>
                    <a:pt x="233024" y="138537"/>
                  </a:lnTo>
                  <a:lnTo>
                    <a:pt x="195018" y="160507"/>
                  </a:lnTo>
                  <a:lnTo>
                    <a:pt x="159938" y="183736"/>
                  </a:lnTo>
                  <a:lnTo>
                    <a:pt x="127930" y="208151"/>
                  </a:lnTo>
                  <a:lnTo>
                    <a:pt x="99140" y="233676"/>
                  </a:lnTo>
                  <a:lnTo>
                    <a:pt x="51799" y="287765"/>
                  </a:lnTo>
                  <a:lnTo>
                    <a:pt x="19086" y="345412"/>
                  </a:lnTo>
                  <a:lnTo>
                    <a:pt x="2169" y="406026"/>
                  </a:lnTo>
                  <a:lnTo>
                    <a:pt x="0" y="437261"/>
                  </a:lnTo>
                  <a:lnTo>
                    <a:pt x="2169" y="468479"/>
                  </a:lnTo>
                  <a:lnTo>
                    <a:pt x="19086" y="529066"/>
                  </a:lnTo>
                  <a:lnTo>
                    <a:pt x="51799" y="586690"/>
                  </a:lnTo>
                  <a:lnTo>
                    <a:pt x="99140" y="640761"/>
                  </a:lnTo>
                  <a:lnTo>
                    <a:pt x="127930" y="666279"/>
                  </a:lnTo>
                  <a:lnTo>
                    <a:pt x="159938" y="690686"/>
                  </a:lnTo>
                  <a:lnTo>
                    <a:pt x="195018" y="713910"/>
                  </a:lnTo>
                  <a:lnTo>
                    <a:pt x="233024" y="735875"/>
                  </a:lnTo>
                  <a:lnTo>
                    <a:pt x="273810" y="756508"/>
                  </a:lnTo>
                  <a:lnTo>
                    <a:pt x="317229" y="775735"/>
                  </a:lnTo>
                  <a:lnTo>
                    <a:pt x="363136" y="793482"/>
                  </a:lnTo>
                  <a:lnTo>
                    <a:pt x="411384" y="809674"/>
                  </a:lnTo>
                  <a:lnTo>
                    <a:pt x="461826" y="824239"/>
                  </a:lnTo>
                  <a:lnTo>
                    <a:pt x="514318" y="837102"/>
                  </a:lnTo>
                  <a:lnTo>
                    <a:pt x="568712" y="848189"/>
                  </a:lnTo>
                  <a:lnTo>
                    <a:pt x="624863" y="857426"/>
                  </a:lnTo>
                  <a:lnTo>
                    <a:pt x="682624" y="864739"/>
                  </a:lnTo>
                  <a:lnTo>
                    <a:pt x="741849" y="870054"/>
                  </a:lnTo>
                  <a:lnTo>
                    <a:pt x="802393" y="873297"/>
                  </a:lnTo>
                  <a:lnTo>
                    <a:pt x="864107" y="874395"/>
                  </a:lnTo>
                  <a:lnTo>
                    <a:pt x="925822" y="873297"/>
                  </a:lnTo>
                  <a:lnTo>
                    <a:pt x="986366" y="870054"/>
                  </a:lnTo>
                  <a:lnTo>
                    <a:pt x="1045591" y="864739"/>
                  </a:lnTo>
                  <a:lnTo>
                    <a:pt x="1103352" y="857426"/>
                  </a:lnTo>
                  <a:lnTo>
                    <a:pt x="1159503" y="848189"/>
                  </a:lnTo>
                  <a:lnTo>
                    <a:pt x="1213897" y="837102"/>
                  </a:lnTo>
                  <a:lnTo>
                    <a:pt x="1266389" y="824239"/>
                  </a:lnTo>
                  <a:lnTo>
                    <a:pt x="1316831" y="809674"/>
                  </a:lnTo>
                  <a:lnTo>
                    <a:pt x="1365079" y="793482"/>
                  </a:lnTo>
                  <a:lnTo>
                    <a:pt x="1410986" y="775735"/>
                  </a:lnTo>
                  <a:lnTo>
                    <a:pt x="1454405" y="756508"/>
                  </a:lnTo>
                  <a:lnTo>
                    <a:pt x="1495191" y="735875"/>
                  </a:lnTo>
                  <a:lnTo>
                    <a:pt x="1533197" y="713910"/>
                  </a:lnTo>
                  <a:lnTo>
                    <a:pt x="1568277" y="690686"/>
                  </a:lnTo>
                  <a:lnTo>
                    <a:pt x="1600285" y="666279"/>
                  </a:lnTo>
                  <a:lnTo>
                    <a:pt x="1629075" y="640761"/>
                  </a:lnTo>
                  <a:lnTo>
                    <a:pt x="1676416" y="586690"/>
                  </a:lnTo>
                  <a:lnTo>
                    <a:pt x="1709129" y="529066"/>
                  </a:lnTo>
                  <a:lnTo>
                    <a:pt x="1726046" y="468479"/>
                  </a:lnTo>
                  <a:lnTo>
                    <a:pt x="1728216" y="437261"/>
                  </a:lnTo>
                  <a:lnTo>
                    <a:pt x="1726046" y="406026"/>
                  </a:lnTo>
                  <a:lnTo>
                    <a:pt x="1709129" y="345412"/>
                  </a:lnTo>
                  <a:lnTo>
                    <a:pt x="1676416" y="287765"/>
                  </a:lnTo>
                  <a:lnTo>
                    <a:pt x="1629075" y="233676"/>
                  </a:lnTo>
                  <a:lnTo>
                    <a:pt x="1600285" y="208151"/>
                  </a:lnTo>
                  <a:lnTo>
                    <a:pt x="1568277" y="183736"/>
                  </a:lnTo>
                  <a:lnTo>
                    <a:pt x="1533197" y="160507"/>
                  </a:lnTo>
                  <a:lnTo>
                    <a:pt x="1495191" y="138537"/>
                  </a:lnTo>
                  <a:lnTo>
                    <a:pt x="1454405" y="117900"/>
                  </a:lnTo>
                  <a:lnTo>
                    <a:pt x="1410986" y="98670"/>
                  </a:lnTo>
                  <a:lnTo>
                    <a:pt x="1365079" y="80920"/>
                  </a:lnTo>
                  <a:lnTo>
                    <a:pt x="1316831" y="64725"/>
                  </a:lnTo>
                  <a:lnTo>
                    <a:pt x="1266389" y="50158"/>
                  </a:lnTo>
                  <a:lnTo>
                    <a:pt x="1213897" y="37294"/>
                  </a:lnTo>
                  <a:lnTo>
                    <a:pt x="1159503" y="26207"/>
                  </a:lnTo>
                  <a:lnTo>
                    <a:pt x="1103352" y="16969"/>
                  </a:lnTo>
                  <a:lnTo>
                    <a:pt x="1045591" y="9656"/>
                  </a:lnTo>
                  <a:lnTo>
                    <a:pt x="986366" y="4340"/>
                  </a:lnTo>
                  <a:lnTo>
                    <a:pt x="925822" y="1097"/>
                  </a:lnTo>
                  <a:lnTo>
                    <a:pt x="864107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03829" y="1556766"/>
              <a:ext cx="1728470" cy="874394"/>
            </a:xfrm>
            <a:custGeom>
              <a:avLst/>
              <a:gdLst/>
              <a:ahLst/>
              <a:cxnLst/>
              <a:rect l="l" t="t" r="r" b="b"/>
              <a:pathLst>
                <a:path w="1728470" h="874394">
                  <a:moveTo>
                    <a:pt x="0" y="437261"/>
                  </a:moveTo>
                  <a:lnTo>
                    <a:pt x="8580" y="375385"/>
                  </a:lnTo>
                  <a:lnTo>
                    <a:pt x="33541" y="316181"/>
                  </a:lnTo>
                  <a:lnTo>
                    <a:pt x="73714" y="260239"/>
                  </a:lnTo>
                  <a:lnTo>
                    <a:pt x="127930" y="208151"/>
                  </a:lnTo>
                  <a:lnTo>
                    <a:pt x="159938" y="183736"/>
                  </a:lnTo>
                  <a:lnTo>
                    <a:pt x="195018" y="160507"/>
                  </a:lnTo>
                  <a:lnTo>
                    <a:pt x="233024" y="138537"/>
                  </a:lnTo>
                  <a:lnTo>
                    <a:pt x="273810" y="117900"/>
                  </a:lnTo>
                  <a:lnTo>
                    <a:pt x="317229" y="98670"/>
                  </a:lnTo>
                  <a:lnTo>
                    <a:pt x="363136" y="80920"/>
                  </a:lnTo>
                  <a:lnTo>
                    <a:pt x="411384" y="64725"/>
                  </a:lnTo>
                  <a:lnTo>
                    <a:pt x="461826" y="50158"/>
                  </a:lnTo>
                  <a:lnTo>
                    <a:pt x="514318" y="37294"/>
                  </a:lnTo>
                  <a:lnTo>
                    <a:pt x="568712" y="26207"/>
                  </a:lnTo>
                  <a:lnTo>
                    <a:pt x="624863" y="16969"/>
                  </a:lnTo>
                  <a:lnTo>
                    <a:pt x="682624" y="9656"/>
                  </a:lnTo>
                  <a:lnTo>
                    <a:pt x="741849" y="4340"/>
                  </a:lnTo>
                  <a:lnTo>
                    <a:pt x="802393" y="1097"/>
                  </a:lnTo>
                  <a:lnTo>
                    <a:pt x="864107" y="0"/>
                  </a:lnTo>
                  <a:lnTo>
                    <a:pt x="925822" y="1097"/>
                  </a:lnTo>
                  <a:lnTo>
                    <a:pt x="986366" y="4340"/>
                  </a:lnTo>
                  <a:lnTo>
                    <a:pt x="1045591" y="9656"/>
                  </a:lnTo>
                  <a:lnTo>
                    <a:pt x="1103352" y="16969"/>
                  </a:lnTo>
                  <a:lnTo>
                    <a:pt x="1159503" y="26207"/>
                  </a:lnTo>
                  <a:lnTo>
                    <a:pt x="1213897" y="37294"/>
                  </a:lnTo>
                  <a:lnTo>
                    <a:pt x="1266389" y="50158"/>
                  </a:lnTo>
                  <a:lnTo>
                    <a:pt x="1316831" y="64725"/>
                  </a:lnTo>
                  <a:lnTo>
                    <a:pt x="1365079" y="80920"/>
                  </a:lnTo>
                  <a:lnTo>
                    <a:pt x="1410986" y="98670"/>
                  </a:lnTo>
                  <a:lnTo>
                    <a:pt x="1454405" y="117900"/>
                  </a:lnTo>
                  <a:lnTo>
                    <a:pt x="1495191" y="138537"/>
                  </a:lnTo>
                  <a:lnTo>
                    <a:pt x="1533197" y="160507"/>
                  </a:lnTo>
                  <a:lnTo>
                    <a:pt x="1568277" y="183736"/>
                  </a:lnTo>
                  <a:lnTo>
                    <a:pt x="1600285" y="208151"/>
                  </a:lnTo>
                  <a:lnTo>
                    <a:pt x="1629075" y="233676"/>
                  </a:lnTo>
                  <a:lnTo>
                    <a:pt x="1676416" y="287765"/>
                  </a:lnTo>
                  <a:lnTo>
                    <a:pt x="1709129" y="345412"/>
                  </a:lnTo>
                  <a:lnTo>
                    <a:pt x="1726046" y="406026"/>
                  </a:lnTo>
                  <a:lnTo>
                    <a:pt x="1728216" y="437261"/>
                  </a:lnTo>
                  <a:lnTo>
                    <a:pt x="1726046" y="468479"/>
                  </a:lnTo>
                  <a:lnTo>
                    <a:pt x="1719635" y="499106"/>
                  </a:lnTo>
                  <a:lnTo>
                    <a:pt x="1694674" y="558285"/>
                  </a:lnTo>
                  <a:lnTo>
                    <a:pt x="1654501" y="614207"/>
                  </a:lnTo>
                  <a:lnTo>
                    <a:pt x="1600285" y="666279"/>
                  </a:lnTo>
                  <a:lnTo>
                    <a:pt x="1568277" y="690686"/>
                  </a:lnTo>
                  <a:lnTo>
                    <a:pt x="1533197" y="713910"/>
                  </a:lnTo>
                  <a:lnTo>
                    <a:pt x="1495191" y="735875"/>
                  </a:lnTo>
                  <a:lnTo>
                    <a:pt x="1454405" y="756508"/>
                  </a:lnTo>
                  <a:lnTo>
                    <a:pt x="1410986" y="775735"/>
                  </a:lnTo>
                  <a:lnTo>
                    <a:pt x="1365079" y="793482"/>
                  </a:lnTo>
                  <a:lnTo>
                    <a:pt x="1316831" y="809674"/>
                  </a:lnTo>
                  <a:lnTo>
                    <a:pt x="1266389" y="824239"/>
                  </a:lnTo>
                  <a:lnTo>
                    <a:pt x="1213897" y="837102"/>
                  </a:lnTo>
                  <a:lnTo>
                    <a:pt x="1159503" y="848189"/>
                  </a:lnTo>
                  <a:lnTo>
                    <a:pt x="1103352" y="857426"/>
                  </a:lnTo>
                  <a:lnTo>
                    <a:pt x="1045591" y="864739"/>
                  </a:lnTo>
                  <a:lnTo>
                    <a:pt x="986366" y="870054"/>
                  </a:lnTo>
                  <a:lnTo>
                    <a:pt x="925822" y="873297"/>
                  </a:lnTo>
                  <a:lnTo>
                    <a:pt x="864107" y="874395"/>
                  </a:lnTo>
                  <a:lnTo>
                    <a:pt x="802393" y="873297"/>
                  </a:lnTo>
                  <a:lnTo>
                    <a:pt x="741849" y="870054"/>
                  </a:lnTo>
                  <a:lnTo>
                    <a:pt x="682624" y="864739"/>
                  </a:lnTo>
                  <a:lnTo>
                    <a:pt x="624863" y="857426"/>
                  </a:lnTo>
                  <a:lnTo>
                    <a:pt x="568712" y="848189"/>
                  </a:lnTo>
                  <a:lnTo>
                    <a:pt x="514318" y="837102"/>
                  </a:lnTo>
                  <a:lnTo>
                    <a:pt x="461826" y="824239"/>
                  </a:lnTo>
                  <a:lnTo>
                    <a:pt x="411384" y="809674"/>
                  </a:lnTo>
                  <a:lnTo>
                    <a:pt x="363136" y="793482"/>
                  </a:lnTo>
                  <a:lnTo>
                    <a:pt x="317229" y="775735"/>
                  </a:lnTo>
                  <a:lnTo>
                    <a:pt x="273810" y="756508"/>
                  </a:lnTo>
                  <a:lnTo>
                    <a:pt x="233024" y="735875"/>
                  </a:lnTo>
                  <a:lnTo>
                    <a:pt x="195018" y="713910"/>
                  </a:lnTo>
                  <a:lnTo>
                    <a:pt x="159938" y="690686"/>
                  </a:lnTo>
                  <a:lnTo>
                    <a:pt x="127930" y="666279"/>
                  </a:lnTo>
                  <a:lnTo>
                    <a:pt x="99140" y="640761"/>
                  </a:lnTo>
                  <a:lnTo>
                    <a:pt x="51799" y="586690"/>
                  </a:lnTo>
                  <a:lnTo>
                    <a:pt x="19086" y="529066"/>
                  </a:lnTo>
                  <a:lnTo>
                    <a:pt x="2169" y="468479"/>
                  </a:lnTo>
                  <a:lnTo>
                    <a:pt x="0" y="437261"/>
                  </a:lnTo>
                  <a:close/>
                </a:path>
              </a:pathLst>
            </a:custGeom>
            <a:ln w="12700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461130" y="1639265"/>
            <a:ext cx="12134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10" dirty="0">
                <a:solidFill>
                  <a:srgbClr val="FFFFFF"/>
                </a:solidFill>
                <a:latin typeface="Times New Roman"/>
                <a:cs typeface="Times New Roman"/>
              </a:rPr>
              <a:t>co</a:t>
            </a:r>
            <a:r>
              <a:rPr sz="20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2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60419" y="1944369"/>
            <a:ext cx="4152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Q</a:t>
            </a:r>
            <a:r>
              <a:rPr sz="20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20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19630" y="1960626"/>
            <a:ext cx="5040630" cy="0"/>
          </a:xfrm>
          <a:custGeom>
            <a:avLst/>
            <a:gdLst/>
            <a:ahLst/>
            <a:cxnLst/>
            <a:rect l="l" t="t" r="r" b="b"/>
            <a:pathLst>
              <a:path w="5040630">
                <a:moveTo>
                  <a:pt x="1368170" y="0"/>
                </a:moveTo>
                <a:lnTo>
                  <a:pt x="1656207" y="0"/>
                </a:lnTo>
              </a:path>
              <a:path w="5040630">
                <a:moveTo>
                  <a:pt x="3312414" y="0"/>
                </a:moveTo>
                <a:lnTo>
                  <a:pt x="3672458" y="0"/>
                </a:lnTo>
              </a:path>
              <a:path w="5040630">
                <a:moveTo>
                  <a:pt x="0" y="0"/>
                </a:moveTo>
                <a:lnTo>
                  <a:pt x="1368170" y="0"/>
                </a:lnTo>
              </a:path>
              <a:path w="5040630">
                <a:moveTo>
                  <a:pt x="3672458" y="0"/>
                </a:moveTo>
                <a:lnTo>
                  <a:pt x="5040630" y="0"/>
                </a:lnTo>
              </a:path>
            </a:pathLst>
          </a:custGeom>
          <a:ln w="9525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903982" y="1634744"/>
            <a:ext cx="34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imes New Roman"/>
                <a:cs typeface="Times New Roman"/>
              </a:rPr>
              <a:t>1</a:t>
            </a:r>
            <a:r>
              <a:rPr sz="1800" spc="-15" dirty="0">
                <a:latin typeface="Times New Roman"/>
                <a:cs typeface="Times New Roman"/>
              </a:rPr>
              <a:t>,N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0741" y="1634744"/>
            <a:ext cx="34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Times New Roman"/>
                <a:cs typeface="Times New Roman"/>
              </a:rPr>
              <a:t>0</a:t>
            </a:r>
            <a:r>
              <a:rPr sz="1800" spc="-15" dirty="0">
                <a:latin typeface="Times New Roman"/>
                <a:cs typeface="Times New Roman"/>
              </a:rPr>
              <a:t>,N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037397" y="1979295"/>
            <a:ext cx="3891279" cy="2104390"/>
            <a:chOff x="2037397" y="1979295"/>
            <a:chExt cx="3891279" cy="2104390"/>
          </a:xfrm>
        </p:grpSpPr>
        <p:sp>
          <p:nvSpPr>
            <p:cNvPr id="21" name="object 21"/>
            <p:cNvSpPr/>
            <p:nvPr/>
          </p:nvSpPr>
          <p:spPr>
            <a:xfrm>
              <a:off x="2051685" y="2636901"/>
              <a:ext cx="45720" cy="504190"/>
            </a:xfrm>
            <a:custGeom>
              <a:avLst/>
              <a:gdLst/>
              <a:ahLst/>
              <a:cxnLst/>
              <a:rect l="l" t="t" r="r" b="b"/>
              <a:pathLst>
                <a:path w="45719" h="504189">
                  <a:moveTo>
                    <a:pt x="34289" y="0"/>
                  </a:moveTo>
                  <a:lnTo>
                    <a:pt x="11429" y="0"/>
                  </a:lnTo>
                  <a:lnTo>
                    <a:pt x="11429" y="481202"/>
                  </a:lnTo>
                  <a:lnTo>
                    <a:pt x="0" y="481202"/>
                  </a:lnTo>
                  <a:lnTo>
                    <a:pt x="22859" y="504063"/>
                  </a:lnTo>
                  <a:lnTo>
                    <a:pt x="45719" y="481202"/>
                  </a:lnTo>
                  <a:lnTo>
                    <a:pt x="34289" y="481202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51685" y="2636901"/>
              <a:ext cx="45720" cy="504190"/>
            </a:xfrm>
            <a:custGeom>
              <a:avLst/>
              <a:gdLst/>
              <a:ahLst/>
              <a:cxnLst/>
              <a:rect l="l" t="t" r="r" b="b"/>
              <a:pathLst>
                <a:path w="45719" h="504189">
                  <a:moveTo>
                    <a:pt x="0" y="481202"/>
                  </a:moveTo>
                  <a:lnTo>
                    <a:pt x="11429" y="481202"/>
                  </a:lnTo>
                  <a:lnTo>
                    <a:pt x="11429" y="0"/>
                  </a:lnTo>
                  <a:lnTo>
                    <a:pt x="34289" y="0"/>
                  </a:lnTo>
                  <a:lnTo>
                    <a:pt x="34289" y="481202"/>
                  </a:lnTo>
                  <a:lnTo>
                    <a:pt x="45719" y="481202"/>
                  </a:lnTo>
                  <a:lnTo>
                    <a:pt x="22859" y="504063"/>
                  </a:lnTo>
                  <a:lnTo>
                    <a:pt x="0" y="481202"/>
                  </a:lnTo>
                  <a:close/>
                </a:path>
              </a:pathLst>
            </a:custGeom>
            <a:ln w="28575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95927" y="2564892"/>
              <a:ext cx="144145" cy="1512570"/>
            </a:xfrm>
            <a:custGeom>
              <a:avLst/>
              <a:gdLst/>
              <a:ahLst/>
              <a:cxnLst/>
              <a:rect l="l" t="t" r="r" b="b"/>
              <a:pathLst>
                <a:path w="144145" h="1512570">
                  <a:moveTo>
                    <a:pt x="108076" y="0"/>
                  </a:moveTo>
                  <a:lnTo>
                    <a:pt x="36068" y="0"/>
                  </a:lnTo>
                  <a:lnTo>
                    <a:pt x="36068" y="1440180"/>
                  </a:lnTo>
                  <a:lnTo>
                    <a:pt x="0" y="1440180"/>
                  </a:lnTo>
                  <a:lnTo>
                    <a:pt x="72009" y="1512189"/>
                  </a:lnTo>
                  <a:lnTo>
                    <a:pt x="144018" y="1440180"/>
                  </a:lnTo>
                  <a:lnTo>
                    <a:pt x="108076" y="1440180"/>
                  </a:lnTo>
                  <a:lnTo>
                    <a:pt x="10807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95927" y="2564892"/>
              <a:ext cx="144145" cy="1512570"/>
            </a:xfrm>
            <a:custGeom>
              <a:avLst/>
              <a:gdLst/>
              <a:ahLst/>
              <a:cxnLst/>
              <a:rect l="l" t="t" r="r" b="b"/>
              <a:pathLst>
                <a:path w="144145" h="1512570">
                  <a:moveTo>
                    <a:pt x="0" y="1440180"/>
                  </a:moveTo>
                  <a:lnTo>
                    <a:pt x="36068" y="1440180"/>
                  </a:lnTo>
                  <a:lnTo>
                    <a:pt x="36068" y="0"/>
                  </a:lnTo>
                  <a:lnTo>
                    <a:pt x="108076" y="0"/>
                  </a:lnTo>
                  <a:lnTo>
                    <a:pt x="108076" y="1440180"/>
                  </a:lnTo>
                  <a:lnTo>
                    <a:pt x="144018" y="1440180"/>
                  </a:lnTo>
                  <a:lnTo>
                    <a:pt x="72009" y="1512189"/>
                  </a:lnTo>
                  <a:lnTo>
                    <a:pt x="0" y="1440180"/>
                  </a:lnTo>
                  <a:close/>
                </a:path>
              </a:pathLst>
            </a:custGeom>
            <a:ln w="12700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68162" y="2636901"/>
              <a:ext cx="45720" cy="576580"/>
            </a:xfrm>
            <a:custGeom>
              <a:avLst/>
              <a:gdLst/>
              <a:ahLst/>
              <a:cxnLst/>
              <a:rect l="l" t="t" r="r" b="b"/>
              <a:pathLst>
                <a:path w="45720" h="576580">
                  <a:moveTo>
                    <a:pt x="34289" y="0"/>
                  </a:moveTo>
                  <a:lnTo>
                    <a:pt x="11429" y="0"/>
                  </a:lnTo>
                  <a:lnTo>
                    <a:pt x="11429" y="553212"/>
                  </a:lnTo>
                  <a:lnTo>
                    <a:pt x="0" y="553212"/>
                  </a:lnTo>
                  <a:lnTo>
                    <a:pt x="22860" y="576072"/>
                  </a:lnTo>
                  <a:lnTo>
                    <a:pt x="45720" y="553212"/>
                  </a:lnTo>
                  <a:lnTo>
                    <a:pt x="34289" y="553212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68162" y="2636901"/>
              <a:ext cx="45720" cy="576580"/>
            </a:xfrm>
            <a:custGeom>
              <a:avLst/>
              <a:gdLst/>
              <a:ahLst/>
              <a:cxnLst/>
              <a:rect l="l" t="t" r="r" b="b"/>
              <a:pathLst>
                <a:path w="45720" h="576580">
                  <a:moveTo>
                    <a:pt x="0" y="553212"/>
                  </a:moveTo>
                  <a:lnTo>
                    <a:pt x="11429" y="553212"/>
                  </a:lnTo>
                  <a:lnTo>
                    <a:pt x="11429" y="0"/>
                  </a:lnTo>
                  <a:lnTo>
                    <a:pt x="34289" y="0"/>
                  </a:lnTo>
                  <a:lnTo>
                    <a:pt x="34289" y="553212"/>
                  </a:lnTo>
                  <a:lnTo>
                    <a:pt x="45720" y="553212"/>
                  </a:lnTo>
                  <a:lnTo>
                    <a:pt x="22860" y="576072"/>
                  </a:lnTo>
                  <a:lnTo>
                    <a:pt x="0" y="553212"/>
                  </a:lnTo>
                  <a:close/>
                </a:path>
              </a:pathLst>
            </a:custGeom>
            <a:ln w="28575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03829" y="1988820"/>
              <a:ext cx="1728470" cy="0"/>
            </a:xfrm>
            <a:custGeom>
              <a:avLst/>
              <a:gdLst/>
              <a:ahLst/>
              <a:cxnLst/>
              <a:rect l="l" t="t" r="r" b="b"/>
              <a:pathLst>
                <a:path w="1728470">
                  <a:moveTo>
                    <a:pt x="0" y="0"/>
                  </a:moveTo>
                  <a:lnTo>
                    <a:pt x="1728216" y="0"/>
                  </a:lnTo>
                </a:path>
              </a:pathLst>
            </a:custGeom>
            <a:ln w="19050">
              <a:solidFill>
                <a:srgbClr val="AE34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62711" y="3213862"/>
            <a:ext cx="28746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90" dirty="0">
                <a:latin typeface="Times New Roman"/>
                <a:cs typeface="Times New Roman"/>
              </a:rPr>
              <a:t>cli</a:t>
            </a:r>
            <a:r>
              <a:rPr sz="2000" spc="-114" dirty="0">
                <a:latin typeface="Times New Roman"/>
                <a:cs typeface="Times New Roman"/>
              </a:rPr>
              <a:t>e</a:t>
            </a:r>
            <a:r>
              <a:rPr sz="2000" spc="-35" dirty="0">
                <a:latin typeface="Times New Roman"/>
                <a:cs typeface="Times New Roman"/>
              </a:rPr>
              <a:t>nt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(</a:t>
            </a:r>
            <a:r>
              <a:rPr sz="2000" spc="-130" dirty="0">
                <a:latin typeface="Times New Roman"/>
                <a:cs typeface="Times New Roman"/>
              </a:rPr>
              <a:t>N</a:t>
            </a:r>
            <a:r>
              <a:rPr sz="2000" spc="-85" dirty="0">
                <a:latin typeface="Times New Roman"/>
                <a:cs typeface="Times New Roman"/>
              </a:rPr>
              <a:t>u</a:t>
            </a:r>
            <a:r>
              <a:rPr sz="2000" spc="-125" dirty="0">
                <a:latin typeface="Times New Roman"/>
                <a:cs typeface="Times New Roman"/>
              </a:rPr>
              <a:t>m</a:t>
            </a:r>
            <a:r>
              <a:rPr sz="2000" spc="-140" dirty="0">
                <a:latin typeface="Times New Roman"/>
                <a:cs typeface="Times New Roman"/>
              </a:rPr>
              <a:t>C</a:t>
            </a:r>
            <a:r>
              <a:rPr sz="2000" spc="-55" dirty="0">
                <a:latin typeface="Times New Roman"/>
                <a:cs typeface="Times New Roman"/>
              </a:rPr>
              <a:t>l</a:t>
            </a:r>
            <a:r>
              <a:rPr sz="2000" spc="80" dirty="0">
                <a:latin typeface="Times New Roman"/>
                <a:cs typeface="Times New Roman"/>
              </a:rPr>
              <a:t>,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30" dirty="0">
                <a:latin typeface="Times New Roman"/>
                <a:cs typeface="Times New Roman"/>
              </a:rPr>
              <a:t>N</a:t>
            </a:r>
            <a:r>
              <a:rPr sz="2000" spc="-85" dirty="0">
                <a:latin typeface="Times New Roman"/>
                <a:cs typeface="Times New Roman"/>
              </a:rPr>
              <a:t>o</a:t>
            </a:r>
            <a:r>
              <a:rPr sz="2000" spc="-125" dirty="0">
                <a:latin typeface="Times New Roman"/>
                <a:cs typeface="Times New Roman"/>
              </a:rPr>
              <a:t>m</a:t>
            </a:r>
            <a:r>
              <a:rPr sz="2000" spc="-85" dirty="0">
                <a:latin typeface="Times New Roman"/>
                <a:cs typeface="Times New Roman"/>
              </a:rPr>
              <a:t>Cl,</a:t>
            </a:r>
            <a:r>
              <a:rPr sz="2000" spc="-155" dirty="0">
                <a:latin typeface="Times New Roman"/>
                <a:cs typeface="Times New Roman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d</a:t>
            </a:r>
            <a:r>
              <a:rPr sz="2000" spc="-25" dirty="0">
                <a:latin typeface="Times New Roman"/>
                <a:cs typeface="Times New Roman"/>
              </a:rPr>
              <a:t>r</a:t>
            </a:r>
            <a:r>
              <a:rPr sz="2000" spc="-140" dirty="0">
                <a:latin typeface="Times New Roman"/>
                <a:cs typeface="Times New Roman"/>
              </a:rPr>
              <a:t>C</a:t>
            </a:r>
            <a:r>
              <a:rPr sz="2000" spc="-50" dirty="0">
                <a:latin typeface="Times New Roman"/>
                <a:cs typeface="Times New Roman"/>
              </a:rPr>
              <a:t>l</a:t>
            </a:r>
            <a:r>
              <a:rPr sz="1800" spc="-4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64228" y="3276726"/>
            <a:ext cx="344042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45" dirty="0">
                <a:latin typeface="Times New Roman"/>
                <a:cs typeface="Times New Roman"/>
              </a:rPr>
              <a:t>pr</a:t>
            </a:r>
            <a:r>
              <a:rPr sz="2000" spc="-70" dirty="0">
                <a:latin typeface="Times New Roman"/>
                <a:cs typeface="Times New Roman"/>
              </a:rPr>
              <a:t>oduit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(</a:t>
            </a:r>
            <a:r>
              <a:rPr sz="2000" spc="-5" dirty="0">
                <a:latin typeface="Times New Roman"/>
                <a:cs typeface="Times New Roman"/>
              </a:rPr>
              <a:t>r</a:t>
            </a:r>
            <a:r>
              <a:rPr sz="2000" spc="-75" dirty="0">
                <a:latin typeface="Times New Roman"/>
                <a:cs typeface="Times New Roman"/>
              </a:rPr>
              <a:t>é</a:t>
            </a:r>
            <a:r>
              <a:rPr sz="2000" spc="-145" dirty="0">
                <a:latin typeface="Times New Roman"/>
                <a:cs typeface="Times New Roman"/>
              </a:rPr>
              <a:t>f</a:t>
            </a:r>
            <a:r>
              <a:rPr sz="2000" spc="-75" dirty="0">
                <a:latin typeface="Times New Roman"/>
                <a:cs typeface="Times New Roman"/>
              </a:rPr>
              <a:t>é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75" dirty="0">
                <a:latin typeface="Times New Roman"/>
                <a:cs typeface="Times New Roman"/>
              </a:rPr>
              <a:t>e</a:t>
            </a:r>
            <a:r>
              <a:rPr sz="2000" spc="-100" dirty="0">
                <a:latin typeface="Times New Roman"/>
                <a:cs typeface="Times New Roman"/>
              </a:rPr>
              <a:t>nc</a:t>
            </a:r>
            <a:r>
              <a:rPr sz="2000" spc="-135" dirty="0">
                <a:latin typeface="Times New Roman"/>
                <a:cs typeface="Times New Roman"/>
              </a:rPr>
              <a:t>e</a:t>
            </a:r>
            <a:r>
              <a:rPr sz="2000" spc="80" dirty="0">
                <a:latin typeface="Times New Roman"/>
                <a:cs typeface="Times New Roman"/>
              </a:rPr>
              <a:t>,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85" dirty="0">
                <a:latin typeface="Times New Roman"/>
                <a:cs typeface="Times New Roman"/>
              </a:rPr>
              <a:t>dé</a:t>
            </a:r>
            <a:r>
              <a:rPr sz="2000" spc="-125" dirty="0">
                <a:latin typeface="Times New Roman"/>
                <a:cs typeface="Times New Roman"/>
              </a:rPr>
              <a:t>si</a:t>
            </a:r>
            <a:r>
              <a:rPr sz="2000" spc="-180" dirty="0">
                <a:latin typeface="Times New Roman"/>
                <a:cs typeface="Times New Roman"/>
              </a:rPr>
              <a:t>g</a:t>
            </a:r>
            <a:r>
              <a:rPr sz="2000" spc="-135" dirty="0">
                <a:latin typeface="Times New Roman"/>
                <a:cs typeface="Times New Roman"/>
              </a:rPr>
              <a:t>n</a:t>
            </a:r>
            <a:r>
              <a:rPr sz="2000" spc="-155" dirty="0">
                <a:latin typeface="Times New Roman"/>
                <a:cs typeface="Times New Roman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ti</a:t>
            </a:r>
            <a:r>
              <a:rPr sz="2000" spc="-90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n,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p</a:t>
            </a:r>
            <a:r>
              <a:rPr sz="2000" spc="25" dirty="0">
                <a:latin typeface="Times New Roman"/>
                <a:cs typeface="Times New Roman"/>
              </a:rPr>
              <a:t>r</a:t>
            </a:r>
            <a:r>
              <a:rPr sz="2000" spc="-80" dirty="0">
                <a:latin typeface="Times New Roman"/>
                <a:cs typeface="Times New Roman"/>
              </a:rPr>
              <a:t>ix)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75077" y="4150614"/>
            <a:ext cx="37941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95" dirty="0">
                <a:latin typeface="Times New Roman"/>
                <a:cs typeface="Times New Roman"/>
              </a:rPr>
              <a:t>co</a:t>
            </a:r>
            <a:r>
              <a:rPr sz="2000" spc="-145" dirty="0">
                <a:latin typeface="Times New Roman"/>
                <a:cs typeface="Times New Roman"/>
              </a:rPr>
              <a:t>m</a:t>
            </a:r>
            <a:r>
              <a:rPr sz="2000" spc="-120" dirty="0">
                <a:latin typeface="Times New Roman"/>
                <a:cs typeface="Times New Roman"/>
              </a:rPr>
              <a:t>m</a:t>
            </a:r>
            <a:r>
              <a:rPr sz="2000" spc="-175" dirty="0">
                <a:latin typeface="Times New Roman"/>
                <a:cs typeface="Times New Roman"/>
              </a:rPr>
              <a:t>a</a:t>
            </a:r>
            <a:r>
              <a:rPr sz="2000" spc="-85" dirty="0">
                <a:latin typeface="Times New Roman"/>
                <a:cs typeface="Times New Roman"/>
              </a:rPr>
              <a:t>nde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35" dirty="0">
                <a:latin typeface="Times New Roman"/>
                <a:cs typeface="Times New Roman"/>
              </a:rPr>
              <a:t>(</a:t>
            </a:r>
            <a:r>
              <a:rPr sz="2000" u="sng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00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000" u="sng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000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</a:t>
            </a:r>
            <a:r>
              <a:rPr sz="200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spc="3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#</a:t>
            </a:r>
            <a:r>
              <a:rPr sz="2000" u="sng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2000" u="sng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u="sng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nc</a:t>
            </a:r>
            <a:r>
              <a:rPr sz="200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u="sng" spc="3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#</a:t>
            </a:r>
            <a:r>
              <a:rPr sz="2000" spc="80" dirty="0">
                <a:latin typeface="Times New Roman"/>
                <a:cs typeface="Times New Roman"/>
              </a:rPr>
              <a:t>,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Q</a:t>
            </a:r>
            <a:r>
              <a:rPr sz="2000" spc="-30" dirty="0">
                <a:latin typeface="Times New Roman"/>
                <a:cs typeface="Times New Roman"/>
              </a:rPr>
              <a:t>té</a:t>
            </a:r>
            <a:r>
              <a:rPr sz="2000" spc="-4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204038"/>
            <a:ext cx="61804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>
                <a:solidFill>
                  <a:srgbClr val="696363"/>
                </a:solidFill>
              </a:rPr>
              <a:t>B</a:t>
            </a:r>
            <a:r>
              <a:rPr spc="-90" dirty="0">
                <a:solidFill>
                  <a:srgbClr val="696363"/>
                </a:solidFill>
              </a:rPr>
              <a:t>a</a:t>
            </a:r>
            <a:r>
              <a:rPr spc="-310" dirty="0">
                <a:solidFill>
                  <a:srgbClr val="696363"/>
                </a:solidFill>
              </a:rPr>
              <a:t>s</a:t>
            </a:r>
            <a:r>
              <a:rPr spc="-130" dirty="0">
                <a:solidFill>
                  <a:srgbClr val="696363"/>
                </a:solidFill>
              </a:rPr>
              <a:t>e</a:t>
            </a:r>
            <a:r>
              <a:rPr spc="-210" dirty="0">
                <a:solidFill>
                  <a:srgbClr val="696363"/>
                </a:solidFill>
              </a:rPr>
              <a:t> </a:t>
            </a:r>
            <a:r>
              <a:rPr spc="-240" dirty="0">
                <a:solidFill>
                  <a:srgbClr val="696363"/>
                </a:solidFill>
              </a:rPr>
              <a:t>d</a:t>
            </a:r>
            <a:r>
              <a:rPr spc="-130" dirty="0">
                <a:solidFill>
                  <a:srgbClr val="696363"/>
                </a:solidFill>
              </a:rPr>
              <a:t>e</a:t>
            </a:r>
            <a:r>
              <a:rPr spc="-120" dirty="0">
                <a:solidFill>
                  <a:srgbClr val="696363"/>
                </a:solidFill>
              </a:rPr>
              <a:t> </a:t>
            </a:r>
            <a:r>
              <a:rPr spc="-254" dirty="0">
                <a:solidFill>
                  <a:srgbClr val="696363"/>
                </a:solidFill>
              </a:rPr>
              <a:t>D</a:t>
            </a:r>
            <a:r>
              <a:rPr spc="-315" dirty="0">
                <a:solidFill>
                  <a:srgbClr val="696363"/>
                </a:solidFill>
              </a:rPr>
              <a:t>o</a:t>
            </a:r>
            <a:r>
              <a:rPr spc="-240" dirty="0">
                <a:solidFill>
                  <a:srgbClr val="696363"/>
                </a:solidFill>
              </a:rPr>
              <a:t>nn</a:t>
            </a:r>
            <a:r>
              <a:rPr spc="-200" dirty="0">
                <a:solidFill>
                  <a:srgbClr val="696363"/>
                </a:solidFill>
              </a:rPr>
              <a:t>ées</a:t>
            </a:r>
            <a:r>
              <a:rPr spc="-185" dirty="0">
                <a:solidFill>
                  <a:srgbClr val="696363"/>
                </a:solidFill>
              </a:rPr>
              <a:t> </a:t>
            </a:r>
            <a:r>
              <a:rPr spc="-125" dirty="0">
                <a:solidFill>
                  <a:srgbClr val="696363"/>
                </a:solidFill>
              </a:rPr>
              <a:t>(</a:t>
            </a:r>
            <a:r>
              <a:rPr spc="-400" dirty="0">
                <a:solidFill>
                  <a:srgbClr val="696363"/>
                </a:solidFill>
              </a:rPr>
              <a:t>B</a:t>
            </a:r>
            <a:r>
              <a:rPr spc="-270" dirty="0">
                <a:solidFill>
                  <a:srgbClr val="696363"/>
                </a:solidFill>
              </a:rPr>
              <a:t>D</a:t>
            </a:r>
            <a:r>
              <a:rPr spc="-165" dirty="0">
                <a:solidFill>
                  <a:srgbClr val="696363"/>
                </a:solidFill>
              </a:rPr>
              <a:t> </a:t>
            </a:r>
            <a:r>
              <a:rPr spc="-315" dirty="0">
                <a:solidFill>
                  <a:srgbClr val="696363"/>
                </a:solidFill>
              </a:rPr>
              <a:t>o</a:t>
            </a:r>
            <a:r>
              <a:rPr spc="-250" dirty="0">
                <a:solidFill>
                  <a:srgbClr val="696363"/>
                </a:solidFill>
              </a:rPr>
              <a:t>u</a:t>
            </a:r>
            <a:r>
              <a:rPr spc="-125" dirty="0">
                <a:solidFill>
                  <a:srgbClr val="696363"/>
                </a:solidFill>
              </a:rPr>
              <a:t> </a:t>
            </a:r>
            <a:r>
              <a:rPr spc="-400" dirty="0">
                <a:solidFill>
                  <a:srgbClr val="696363"/>
                </a:solidFill>
              </a:rPr>
              <a:t>B</a:t>
            </a:r>
            <a:r>
              <a:rPr spc="-254" dirty="0">
                <a:solidFill>
                  <a:srgbClr val="696363"/>
                </a:solidFill>
              </a:rPr>
              <a:t>DD</a:t>
            </a:r>
            <a:r>
              <a:rPr spc="-145" dirty="0">
                <a:solidFill>
                  <a:srgbClr val="696363"/>
                </a:solidFill>
              </a:rPr>
              <a:t>)</a:t>
            </a:r>
            <a:r>
              <a:rPr spc="-190" dirty="0">
                <a:solidFill>
                  <a:srgbClr val="696363"/>
                </a:solidFill>
              </a:rPr>
              <a:t> </a:t>
            </a:r>
            <a:r>
              <a:rPr spc="-300" dirty="0">
                <a:solidFill>
                  <a:srgbClr val="696363"/>
                </a:solidFill>
              </a:rPr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447787"/>
            <a:ext cx="7474584" cy="829310"/>
          </a:xfrm>
          <a:prstGeom prst="rect">
            <a:avLst/>
          </a:prstGeom>
          <a:solidFill>
            <a:srgbClr val="E8DEDE"/>
          </a:solidFill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550"/>
              </a:lnSpc>
            </a:pPr>
            <a:r>
              <a:rPr sz="2400" spc="-110" dirty="0">
                <a:latin typeface="Times New Roman"/>
                <a:cs typeface="Times New Roman"/>
              </a:rPr>
              <a:t>Une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collection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structurée</a:t>
            </a:r>
            <a:r>
              <a:rPr sz="24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de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données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relatives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à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un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sujet</a:t>
            </a:r>
            <a:endParaRPr sz="2400">
              <a:latin typeface="Times New Roman"/>
              <a:cs typeface="Times New Roman"/>
            </a:endParaRPr>
          </a:p>
          <a:p>
            <a:pPr marL="365760">
              <a:lnSpc>
                <a:spcPts val="2735"/>
              </a:lnSpc>
            </a:pPr>
            <a:r>
              <a:rPr sz="24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global</a:t>
            </a:r>
            <a:r>
              <a:rPr sz="2400" b="1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et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accessible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par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plusieurs</a:t>
            </a:r>
            <a:r>
              <a:rPr sz="24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utilisateurs</a:t>
            </a:r>
            <a:r>
              <a:rPr sz="24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90" dirty="0">
                <a:latin typeface="Times New Roman"/>
                <a:cs typeface="Times New Roman"/>
              </a:rPr>
              <a:t>à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imes New Roman"/>
                <a:cs typeface="Times New Roman"/>
              </a:rPr>
              <a:t>la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fois.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9591" y="2420873"/>
            <a:ext cx="7489190" cy="1512570"/>
          </a:xfrm>
          <a:prstGeom prst="rect">
            <a:avLst/>
          </a:prstGeom>
          <a:solidFill>
            <a:srgbClr val="F9D9CD"/>
          </a:solidFill>
        </p:spPr>
        <p:txBody>
          <a:bodyPr vert="horz" wrap="square" lIns="0" tIns="18415" rIns="0" bIns="0" rtlCol="0">
            <a:spAutoFit/>
          </a:bodyPr>
          <a:lstStyle/>
          <a:p>
            <a:pPr marL="365760" marR="77470" indent="-274955" algn="just">
              <a:lnSpc>
                <a:spcPts val="2590"/>
              </a:lnSpc>
              <a:spcBef>
                <a:spcPts val="145"/>
              </a:spcBef>
            </a:pPr>
            <a:r>
              <a:rPr sz="2400" spc="-114" dirty="0">
                <a:latin typeface="Times New Roman"/>
                <a:cs typeface="Times New Roman"/>
              </a:rPr>
              <a:t>Un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ensemble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006FC0"/>
                </a:solidFill>
                <a:latin typeface="Times New Roman"/>
                <a:cs typeface="Times New Roman"/>
              </a:rPr>
              <a:t>structuré</a:t>
            </a:r>
            <a:r>
              <a:rPr sz="2400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Times New Roman"/>
                <a:cs typeface="Times New Roman"/>
              </a:rPr>
              <a:t>de</a:t>
            </a:r>
            <a:r>
              <a:rPr sz="24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Times New Roman"/>
                <a:cs typeface="Times New Roman"/>
              </a:rPr>
              <a:t>données</a:t>
            </a:r>
            <a:r>
              <a:rPr sz="2400" spc="-105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solidFill>
                  <a:srgbClr val="006FC0"/>
                </a:solidFill>
                <a:latin typeface="Times New Roman"/>
                <a:cs typeface="Times New Roman"/>
              </a:rPr>
              <a:t>(1)</a:t>
            </a:r>
            <a:r>
              <a:rPr sz="2400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enregistrées</a:t>
            </a:r>
            <a:r>
              <a:rPr sz="2400" spc="-85" dirty="0">
                <a:latin typeface="Times New Roman"/>
                <a:cs typeface="Times New Roman"/>
              </a:rPr>
              <a:t> sur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des 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supports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45" dirty="0">
                <a:solidFill>
                  <a:srgbClr val="006FC0"/>
                </a:solidFill>
                <a:latin typeface="Times New Roman"/>
                <a:cs typeface="Times New Roman"/>
              </a:rPr>
              <a:t>accessibles</a:t>
            </a:r>
            <a:r>
              <a:rPr sz="2400" spc="-1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par</a:t>
            </a:r>
            <a:r>
              <a:rPr sz="2400" spc="-80" dirty="0">
                <a:latin typeface="Times New Roman"/>
                <a:cs typeface="Times New Roman"/>
              </a:rPr>
              <a:t> l’ordinateur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(</a:t>
            </a:r>
            <a:r>
              <a:rPr sz="2400" spc="-70" dirty="0">
                <a:solidFill>
                  <a:srgbClr val="006FC0"/>
                </a:solidFill>
                <a:latin typeface="Times New Roman"/>
                <a:cs typeface="Times New Roman"/>
              </a:rPr>
              <a:t>2</a:t>
            </a:r>
            <a:r>
              <a:rPr sz="2400" spc="-70" dirty="0">
                <a:latin typeface="Times New Roman"/>
                <a:cs typeface="Times New Roman"/>
              </a:rPr>
              <a:t>)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pour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25" dirty="0">
                <a:latin typeface="Times New Roman"/>
                <a:cs typeface="Times New Roman"/>
              </a:rPr>
              <a:t>satisfaire 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0" dirty="0">
                <a:solidFill>
                  <a:srgbClr val="006FC0"/>
                </a:solidFill>
                <a:latin typeface="Times New Roman"/>
                <a:cs typeface="Times New Roman"/>
              </a:rPr>
              <a:t>simultanément</a:t>
            </a:r>
            <a:r>
              <a:rPr sz="2400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006FC0"/>
                </a:solidFill>
                <a:latin typeface="Times New Roman"/>
                <a:cs typeface="Times New Roman"/>
              </a:rPr>
              <a:t>plusieurs</a:t>
            </a:r>
            <a:r>
              <a:rPr sz="2400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90" dirty="0">
                <a:solidFill>
                  <a:srgbClr val="006FC0"/>
                </a:solidFill>
                <a:latin typeface="Times New Roman"/>
                <a:cs typeface="Times New Roman"/>
              </a:rPr>
              <a:t>utilisateurs</a:t>
            </a:r>
            <a:r>
              <a:rPr sz="24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(</a:t>
            </a:r>
            <a:r>
              <a:rPr sz="2400" spc="-70" dirty="0">
                <a:solidFill>
                  <a:srgbClr val="006FC0"/>
                </a:solidFill>
                <a:latin typeface="Times New Roman"/>
                <a:cs typeface="Times New Roman"/>
              </a:rPr>
              <a:t>3</a:t>
            </a:r>
            <a:r>
              <a:rPr sz="2400" spc="-70" dirty="0">
                <a:latin typeface="Times New Roman"/>
                <a:cs typeface="Times New Roman"/>
              </a:rPr>
              <a:t>)</a:t>
            </a:r>
            <a:r>
              <a:rPr sz="2400" spc="445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de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manière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14" dirty="0">
                <a:solidFill>
                  <a:srgbClr val="006FC0"/>
                </a:solidFill>
                <a:latin typeface="Times New Roman"/>
                <a:cs typeface="Times New Roman"/>
              </a:rPr>
              <a:t>sélective</a:t>
            </a:r>
            <a:endParaRPr sz="2400">
              <a:latin typeface="Times New Roman"/>
              <a:cs typeface="Times New Roman"/>
            </a:endParaRPr>
          </a:p>
          <a:p>
            <a:pPr marL="365760" algn="just">
              <a:lnSpc>
                <a:spcPts val="2560"/>
              </a:lnSpc>
            </a:pPr>
            <a:r>
              <a:rPr sz="2400" spc="-60" dirty="0">
                <a:latin typeface="Times New Roman"/>
                <a:cs typeface="Times New Roman"/>
              </a:rPr>
              <a:t>(</a:t>
            </a:r>
            <a:r>
              <a:rPr sz="2400" spc="-105" dirty="0">
                <a:solidFill>
                  <a:srgbClr val="006FC0"/>
                </a:solidFill>
                <a:latin typeface="Times New Roman"/>
                <a:cs typeface="Times New Roman"/>
              </a:rPr>
              <a:t>4</a:t>
            </a:r>
            <a:r>
              <a:rPr sz="2400" spc="-50" dirty="0">
                <a:latin typeface="Times New Roman"/>
                <a:cs typeface="Times New Roman"/>
              </a:rPr>
              <a:t>)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85" dirty="0">
                <a:latin typeface="Times New Roman"/>
                <a:cs typeface="Times New Roman"/>
              </a:rPr>
              <a:t>e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Times New Roman"/>
                <a:cs typeface="Times New Roman"/>
              </a:rPr>
              <a:t>u</a:t>
            </a:r>
            <a:r>
              <a:rPr sz="2400" spc="-105" dirty="0">
                <a:latin typeface="Times New Roman"/>
                <a:cs typeface="Times New Roman"/>
              </a:rPr>
              <a:t>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</a:t>
            </a:r>
            <a:r>
              <a:rPr sz="2400" spc="-35" dirty="0">
                <a:latin typeface="Times New Roman"/>
                <a:cs typeface="Times New Roman"/>
              </a:rPr>
              <a:t>e</a:t>
            </a:r>
            <a:r>
              <a:rPr sz="2400" spc="-155" dirty="0">
                <a:latin typeface="Times New Roman"/>
                <a:cs typeface="Times New Roman"/>
              </a:rPr>
              <a:t>m</a:t>
            </a:r>
            <a:r>
              <a:rPr sz="2400" spc="-90" dirty="0">
                <a:latin typeface="Times New Roman"/>
                <a:cs typeface="Times New Roman"/>
              </a:rPr>
              <a:t>p</a:t>
            </a:r>
            <a:r>
              <a:rPr sz="2400" spc="-185" dirty="0">
                <a:latin typeface="Times New Roman"/>
                <a:cs typeface="Times New Roman"/>
              </a:rPr>
              <a:t>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2400" spc="-95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2400" spc="-105" dirty="0">
                <a:solidFill>
                  <a:srgbClr val="006FC0"/>
                </a:solidFill>
                <a:latin typeface="Times New Roman"/>
                <a:cs typeface="Times New Roman"/>
              </a:rPr>
              <a:t>p</a:t>
            </a:r>
            <a:r>
              <a:rPr sz="2400" spc="-95" dirty="0">
                <a:solidFill>
                  <a:srgbClr val="006FC0"/>
                </a:solidFill>
                <a:latin typeface="Times New Roman"/>
                <a:cs typeface="Times New Roman"/>
              </a:rPr>
              <a:t>o</a:t>
            </a:r>
            <a:r>
              <a:rPr sz="2400" spc="11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400" spc="-60" dirty="0">
                <a:solidFill>
                  <a:srgbClr val="006FC0"/>
                </a:solidFill>
                <a:latin typeface="Times New Roman"/>
                <a:cs typeface="Times New Roman"/>
              </a:rPr>
              <a:t>tun</a:t>
            </a:r>
            <a:r>
              <a:rPr sz="2400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(</a:t>
            </a:r>
            <a:r>
              <a:rPr sz="2400" spc="-105" dirty="0">
                <a:solidFill>
                  <a:srgbClr val="006FC0"/>
                </a:solidFill>
                <a:latin typeface="Times New Roman"/>
                <a:cs typeface="Times New Roman"/>
              </a:rPr>
              <a:t>5</a:t>
            </a:r>
            <a:r>
              <a:rPr sz="2400" spc="-60" dirty="0">
                <a:latin typeface="Times New Roman"/>
                <a:cs typeface="Times New Roman"/>
              </a:rPr>
              <a:t>)</a:t>
            </a:r>
            <a:r>
              <a:rPr sz="2400" spc="1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600" y="4149077"/>
            <a:ext cx="4608830" cy="1785620"/>
          </a:xfrm>
          <a:prstGeom prst="rect">
            <a:avLst/>
          </a:prstGeom>
          <a:solidFill>
            <a:srgbClr val="23F1FB"/>
          </a:solidFill>
          <a:ln w="19050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398780" indent="-363220">
              <a:lnSpc>
                <a:spcPct val="100000"/>
              </a:lnSpc>
              <a:spcBef>
                <a:spcPts val="70"/>
              </a:spcBef>
              <a:buAutoNum type="arabicParenBoth"/>
              <a:tabLst>
                <a:tab pos="399415" algn="l"/>
              </a:tabLst>
            </a:pPr>
            <a:r>
              <a:rPr sz="2200" spc="30" dirty="0">
                <a:latin typeface="Times New Roman"/>
                <a:cs typeface="Times New Roman"/>
              </a:rPr>
              <a:t>: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Or</a:t>
            </a:r>
            <a:r>
              <a:rPr sz="2200" spc="-190" dirty="0">
                <a:latin typeface="Times New Roman"/>
                <a:cs typeface="Times New Roman"/>
              </a:rPr>
              <a:t>g</a:t>
            </a:r>
            <a:r>
              <a:rPr sz="2200" spc="-165" dirty="0">
                <a:latin typeface="Times New Roman"/>
                <a:cs typeface="Times New Roman"/>
              </a:rPr>
              <a:t>a</a:t>
            </a:r>
            <a:r>
              <a:rPr sz="2200" spc="-130" dirty="0">
                <a:latin typeface="Times New Roman"/>
                <a:cs typeface="Times New Roman"/>
              </a:rPr>
              <a:t>nis</a:t>
            </a:r>
            <a:r>
              <a:rPr sz="2200" spc="-165" dirty="0">
                <a:latin typeface="Times New Roman"/>
                <a:cs typeface="Times New Roman"/>
              </a:rPr>
              <a:t>a</a:t>
            </a:r>
            <a:r>
              <a:rPr sz="2200" spc="-65" dirty="0">
                <a:latin typeface="Times New Roman"/>
                <a:cs typeface="Times New Roman"/>
              </a:rPr>
              <a:t>tion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30" dirty="0">
                <a:latin typeface="Times New Roman"/>
                <a:cs typeface="Times New Roman"/>
              </a:rPr>
              <a:t>t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d</a:t>
            </a:r>
            <a:r>
              <a:rPr sz="2200" spc="-95" dirty="0">
                <a:latin typeface="Times New Roman"/>
                <a:cs typeface="Times New Roman"/>
              </a:rPr>
              <a:t>esc</a:t>
            </a:r>
            <a:r>
              <a:rPr sz="2200" spc="-35" dirty="0">
                <a:latin typeface="Times New Roman"/>
                <a:cs typeface="Times New Roman"/>
              </a:rPr>
              <a:t>r</a:t>
            </a:r>
            <a:r>
              <a:rPr sz="2200" spc="-75" dirty="0">
                <a:latin typeface="Times New Roman"/>
                <a:cs typeface="Times New Roman"/>
              </a:rPr>
              <a:t>iption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de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do</a:t>
            </a:r>
            <a:r>
              <a:rPr sz="2200" spc="-100" dirty="0">
                <a:latin typeface="Times New Roman"/>
                <a:cs typeface="Times New Roman"/>
              </a:rPr>
              <a:t>n</a:t>
            </a:r>
            <a:r>
              <a:rPr sz="2200" spc="-90" dirty="0">
                <a:latin typeface="Times New Roman"/>
                <a:cs typeface="Times New Roman"/>
              </a:rPr>
              <a:t>n</a:t>
            </a:r>
            <a:r>
              <a:rPr sz="2200" spc="-95" dirty="0">
                <a:latin typeface="Times New Roman"/>
                <a:cs typeface="Times New Roman"/>
              </a:rPr>
              <a:t>ée</a:t>
            </a:r>
            <a:r>
              <a:rPr sz="2200" spc="-170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  <a:p>
            <a:pPr marL="398780" indent="-363220">
              <a:lnSpc>
                <a:spcPct val="100000"/>
              </a:lnSpc>
              <a:buAutoNum type="arabicParenBoth"/>
              <a:tabLst>
                <a:tab pos="399415" algn="l"/>
              </a:tabLst>
            </a:pPr>
            <a:r>
              <a:rPr sz="2200" spc="30" dirty="0">
                <a:latin typeface="Times New Roman"/>
                <a:cs typeface="Times New Roman"/>
              </a:rPr>
              <a:t>: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-315" dirty="0">
                <a:latin typeface="Times New Roman"/>
                <a:cs typeface="Times New Roman"/>
              </a:rPr>
              <a:t>S</a:t>
            </a:r>
            <a:r>
              <a:rPr sz="2200" spc="-60" dirty="0">
                <a:latin typeface="Times New Roman"/>
                <a:cs typeface="Times New Roman"/>
              </a:rPr>
              <a:t>to</a:t>
            </a:r>
            <a:r>
              <a:rPr sz="2200" spc="-40" dirty="0">
                <a:latin typeface="Times New Roman"/>
                <a:cs typeface="Times New Roman"/>
              </a:rPr>
              <a:t>c</a:t>
            </a:r>
            <a:r>
              <a:rPr sz="2200" spc="-145" dirty="0">
                <a:latin typeface="Times New Roman"/>
                <a:cs typeface="Times New Roman"/>
              </a:rPr>
              <a:t>k</a:t>
            </a:r>
            <a:r>
              <a:rPr sz="2200" spc="-165" dirty="0">
                <a:latin typeface="Times New Roman"/>
                <a:cs typeface="Times New Roman"/>
              </a:rPr>
              <a:t>a</a:t>
            </a:r>
            <a:r>
              <a:rPr sz="2200" spc="-190" dirty="0">
                <a:latin typeface="Times New Roman"/>
                <a:cs typeface="Times New Roman"/>
              </a:rPr>
              <a:t>g</a:t>
            </a:r>
            <a:r>
              <a:rPr sz="2200" spc="-80" dirty="0">
                <a:latin typeface="Times New Roman"/>
                <a:cs typeface="Times New Roman"/>
              </a:rPr>
              <a:t>e </a:t>
            </a:r>
            <a:r>
              <a:rPr sz="2200" spc="-75" dirty="0">
                <a:latin typeface="Times New Roman"/>
                <a:cs typeface="Times New Roman"/>
              </a:rPr>
              <a:t>sur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dis</a:t>
            </a:r>
            <a:r>
              <a:rPr sz="2200" spc="-155" dirty="0">
                <a:latin typeface="Times New Roman"/>
                <a:cs typeface="Times New Roman"/>
              </a:rPr>
              <a:t>q</a:t>
            </a:r>
            <a:r>
              <a:rPr sz="2200" spc="-85" dirty="0">
                <a:latin typeface="Times New Roman"/>
                <a:cs typeface="Times New Roman"/>
              </a:rPr>
              <a:t>ue</a:t>
            </a:r>
            <a:endParaRPr sz="2200">
              <a:latin typeface="Times New Roman"/>
              <a:cs typeface="Times New Roman"/>
            </a:endParaRPr>
          </a:p>
          <a:p>
            <a:pPr marL="398780" indent="-363220">
              <a:lnSpc>
                <a:spcPct val="100000"/>
              </a:lnSpc>
              <a:spcBef>
                <a:spcPts val="5"/>
              </a:spcBef>
              <a:buAutoNum type="arabicParenBoth"/>
              <a:tabLst>
                <a:tab pos="399415" algn="l"/>
              </a:tabLst>
            </a:pPr>
            <a:r>
              <a:rPr sz="2200" spc="30" dirty="0">
                <a:latin typeface="Times New Roman"/>
                <a:cs typeface="Times New Roman"/>
              </a:rPr>
              <a:t>: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-170" dirty="0">
                <a:latin typeface="Times New Roman"/>
                <a:cs typeface="Times New Roman"/>
              </a:rPr>
              <a:t>P</a:t>
            </a:r>
            <a:r>
              <a:rPr sz="2200" spc="-165" dirty="0">
                <a:latin typeface="Times New Roman"/>
                <a:cs typeface="Times New Roman"/>
              </a:rPr>
              <a:t>a</a:t>
            </a:r>
            <a:r>
              <a:rPr sz="2200" spc="100" dirty="0">
                <a:latin typeface="Times New Roman"/>
                <a:cs typeface="Times New Roman"/>
              </a:rPr>
              <a:t>r</a:t>
            </a:r>
            <a:r>
              <a:rPr sz="2200" spc="-55" dirty="0">
                <a:latin typeface="Times New Roman"/>
                <a:cs typeface="Times New Roman"/>
              </a:rPr>
              <a:t>t</a:t>
            </a:r>
            <a:r>
              <a:rPr sz="2200" spc="-75" dirty="0">
                <a:latin typeface="Times New Roman"/>
                <a:cs typeface="Times New Roman"/>
              </a:rPr>
              <a:t>a</a:t>
            </a:r>
            <a:r>
              <a:rPr sz="2200" spc="-190" dirty="0">
                <a:latin typeface="Times New Roman"/>
                <a:cs typeface="Times New Roman"/>
              </a:rPr>
              <a:t>g</a:t>
            </a:r>
            <a:r>
              <a:rPr sz="2200" spc="-85" dirty="0">
                <a:latin typeface="Times New Roman"/>
                <a:cs typeface="Times New Roman"/>
              </a:rPr>
              <a:t>e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d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-170" dirty="0">
                <a:latin typeface="Times New Roman"/>
                <a:cs typeface="Times New Roman"/>
              </a:rPr>
              <a:t>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do</a:t>
            </a:r>
            <a:r>
              <a:rPr sz="2200" spc="-100" dirty="0">
                <a:latin typeface="Times New Roman"/>
                <a:cs typeface="Times New Roman"/>
              </a:rPr>
              <a:t>n</a:t>
            </a:r>
            <a:r>
              <a:rPr sz="2200" spc="-90" dirty="0">
                <a:latin typeface="Times New Roman"/>
                <a:cs typeface="Times New Roman"/>
              </a:rPr>
              <a:t>n</a:t>
            </a:r>
            <a:r>
              <a:rPr sz="2200" spc="-95" dirty="0">
                <a:latin typeface="Times New Roman"/>
                <a:cs typeface="Times New Roman"/>
              </a:rPr>
              <a:t>ée</a:t>
            </a:r>
            <a:r>
              <a:rPr sz="2200" spc="-170" dirty="0">
                <a:latin typeface="Times New Roman"/>
                <a:cs typeface="Times New Roman"/>
              </a:rPr>
              <a:t>s</a:t>
            </a:r>
            <a:endParaRPr sz="2200">
              <a:latin typeface="Times New Roman"/>
              <a:cs typeface="Times New Roman"/>
            </a:endParaRPr>
          </a:p>
          <a:p>
            <a:pPr marL="398780" indent="-363220">
              <a:lnSpc>
                <a:spcPct val="100000"/>
              </a:lnSpc>
              <a:buAutoNum type="arabicParenBoth"/>
              <a:tabLst>
                <a:tab pos="399415" algn="l"/>
              </a:tabLst>
            </a:pPr>
            <a:r>
              <a:rPr sz="2200" spc="30" dirty="0">
                <a:latin typeface="Times New Roman"/>
                <a:cs typeface="Times New Roman"/>
              </a:rPr>
              <a:t>: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Confi</a:t>
            </a:r>
            <a:r>
              <a:rPr sz="2200" spc="-140" dirty="0">
                <a:latin typeface="Times New Roman"/>
                <a:cs typeface="Times New Roman"/>
              </a:rPr>
              <a:t>d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-80" dirty="0">
                <a:latin typeface="Times New Roman"/>
                <a:cs typeface="Times New Roman"/>
              </a:rPr>
              <a:t>nti</a:t>
            </a:r>
            <a:r>
              <a:rPr sz="2200" spc="-95" dirty="0">
                <a:latin typeface="Times New Roman"/>
                <a:cs typeface="Times New Roman"/>
              </a:rPr>
              <a:t>a</a:t>
            </a:r>
            <a:r>
              <a:rPr sz="2200" spc="-65" dirty="0">
                <a:latin typeface="Times New Roman"/>
                <a:cs typeface="Times New Roman"/>
              </a:rPr>
              <a:t>lité</a:t>
            </a:r>
            <a:endParaRPr sz="2200">
              <a:latin typeface="Times New Roman"/>
              <a:cs typeface="Times New Roman"/>
            </a:endParaRPr>
          </a:p>
          <a:p>
            <a:pPr marL="398780" indent="-363220">
              <a:lnSpc>
                <a:spcPct val="100000"/>
              </a:lnSpc>
              <a:buAutoNum type="arabicParenBoth"/>
              <a:tabLst>
                <a:tab pos="399415" algn="l"/>
              </a:tabLst>
            </a:pPr>
            <a:r>
              <a:rPr sz="2200" spc="30" dirty="0">
                <a:latin typeface="Times New Roman"/>
                <a:cs typeface="Times New Roman"/>
              </a:rPr>
              <a:t>: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spc="-215" dirty="0">
                <a:latin typeface="Times New Roman"/>
                <a:cs typeface="Times New Roman"/>
              </a:rPr>
              <a:t>P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30" dirty="0">
                <a:latin typeface="Times New Roman"/>
                <a:cs typeface="Times New Roman"/>
              </a:rPr>
              <a:t>r</a:t>
            </a:r>
            <a:r>
              <a:rPr sz="2200" spc="-80" dirty="0">
                <a:latin typeface="Times New Roman"/>
                <a:cs typeface="Times New Roman"/>
              </a:rPr>
              <a:t>fo</a:t>
            </a:r>
            <a:r>
              <a:rPr sz="2200" spc="10" dirty="0">
                <a:latin typeface="Times New Roman"/>
                <a:cs typeface="Times New Roman"/>
              </a:rPr>
              <a:t>r</a:t>
            </a:r>
            <a:r>
              <a:rPr sz="2200" spc="-140" dirty="0">
                <a:latin typeface="Times New Roman"/>
                <a:cs typeface="Times New Roman"/>
              </a:rPr>
              <a:t>man</a:t>
            </a:r>
            <a:r>
              <a:rPr sz="2200" spc="-114" dirty="0">
                <a:latin typeface="Times New Roman"/>
                <a:cs typeface="Times New Roman"/>
              </a:rPr>
              <a:t>c</a:t>
            </a:r>
            <a:r>
              <a:rPr sz="2200" spc="-85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61811" y="4790821"/>
            <a:ext cx="1021080" cy="949325"/>
            <a:chOff x="5861811" y="4790821"/>
            <a:chExt cx="1021080" cy="949325"/>
          </a:xfrm>
        </p:grpSpPr>
        <p:sp>
          <p:nvSpPr>
            <p:cNvPr id="7" name="object 7"/>
            <p:cNvSpPr/>
            <p:nvPr/>
          </p:nvSpPr>
          <p:spPr>
            <a:xfrm>
              <a:off x="5868161" y="4914138"/>
              <a:ext cx="1008380" cy="819150"/>
            </a:xfrm>
            <a:custGeom>
              <a:avLst/>
              <a:gdLst/>
              <a:ahLst/>
              <a:cxnLst/>
              <a:rect l="l" t="t" r="r" b="b"/>
              <a:pathLst>
                <a:path w="1008379" h="819150">
                  <a:moveTo>
                    <a:pt x="0" y="0"/>
                  </a:moveTo>
                  <a:lnTo>
                    <a:pt x="0" y="702106"/>
                  </a:lnTo>
                  <a:lnTo>
                    <a:pt x="5465" y="719396"/>
                  </a:lnTo>
                  <a:lnTo>
                    <a:pt x="46849" y="751432"/>
                  </a:lnTo>
                  <a:lnTo>
                    <a:pt x="123638" y="778869"/>
                  </a:lnTo>
                  <a:lnTo>
                    <a:pt x="173361" y="790411"/>
                  </a:lnTo>
                  <a:lnTo>
                    <a:pt x="229596" y="800261"/>
                  </a:lnTo>
                  <a:lnTo>
                    <a:pt x="291563" y="808236"/>
                  </a:lnTo>
                  <a:lnTo>
                    <a:pt x="358483" y="814157"/>
                  </a:lnTo>
                  <a:lnTo>
                    <a:pt x="429576" y="817843"/>
                  </a:lnTo>
                  <a:lnTo>
                    <a:pt x="504063" y="819111"/>
                  </a:lnTo>
                  <a:lnTo>
                    <a:pt x="578549" y="817843"/>
                  </a:lnTo>
                  <a:lnTo>
                    <a:pt x="649642" y="814157"/>
                  </a:lnTo>
                  <a:lnTo>
                    <a:pt x="716562" y="808236"/>
                  </a:lnTo>
                  <a:lnTo>
                    <a:pt x="778529" y="800261"/>
                  </a:lnTo>
                  <a:lnTo>
                    <a:pt x="834764" y="790411"/>
                  </a:lnTo>
                  <a:lnTo>
                    <a:pt x="884487" y="778869"/>
                  </a:lnTo>
                  <a:lnTo>
                    <a:pt x="926917" y="765816"/>
                  </a:lnTo>
                  <a:lnTo>
                    <a:pt x="986784" y="735898"/>
                  </a:lnTo>
                  <a:lnTo>
                    <a:pt x="1008126" y="702106"/>
                  </a:lnTo>
                  <a:lnTo>
                    <a:pt x="1008126" y="117093"/>
                  </a:lnTo>
                  <a:lnTo>
                    <a:pt x="504063" y="117093"/>
                  </a:lnTo>
                  <a:lnTo>
                    <a:pt x="429576" y="115823"/>
                  </a:lnTo>
                  <a:lnTo>
                    <a:pt x="358483" y="112134"/>
                  </a:lnTo>
                  <a:lnTo>
                    <a:pt x="291563" y="106206"/>
                  </a:lnTo>
                  <a:lnTo>
                    <a:pt x="229596" y="98222"/>
                  </a:lnTo>
                  <a:lnTo>
                    <a:pt x="173361" y="88363"/>
                  </a:lnTo>
                  <a:lnTo>
                    <a:pt x="123638" y="76811"/>
                  </a:lnTo>
                  <a:lnTo>
                    <a:pt x="81208" y="63747"/>
                  </a:lnTo>
                  <a:lnTo>
                    <a:pt x="21341" y="33808"/>
                  </a:lnTo>
                  <a:lnTo>
                    <a:pt x="5465" y="17297"/>
                  </a:lnTo>
                  <a:lnTo>
                    <a:pt x="0" y="0"/>
                  </a:lnTo>
                  <a:close/>
                </a:path>
                <a:path w="1008379" h="819150">
                  <a:moveTo>
                    <a:pt x="1008126" y="0"/>
                  </a:moveTo>
                  <a:lnTo>
                    <a:pt x="986784" y="33808"/>
                  </a:lnTo>
                  <a:lnTo>
                    <a:pt x="926917" y="63747"/>
                  </a:lnTo>
                  <a:lnTo>
                    <a:pt x="884487" y="76811"/>
                  </a:lnTo>
                  <a:lnTo>
                    <a:pt x="834764" y="88363"/>
                  </a:lnTo>
                  <a:lnTo>
                    <a:pt x="778529" y="98222"/>
                  </a:lnTo>
                  <a:lnTo>
                    <a:pt x="716562" y="106206"/>
                  </a:lnTo>
                  <a:lnTo>
                    <a:pt x="649642" y="112134"/>
                  </a:lnTo>
                  <a:lnTo>
                    <a:pt x="578549" y="115823"/>
                  </a:lnTo>
                  <a:lnTo>
                    <a:pt x="504063" y="117093"/>
                  </a:lnTo>
                  <a:lnTo>
                    <a:pt x="1008126" y="117093"/>
                  </a:lnTo>
                  <a:lnTo>
                    <a:pt x="1008126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68161" y="4797171"/>
              <a:ext cx="1008380" cy="234315"/>
            </a:xfrm>
            <a:custGeom>
              <a:avLst/>
              <a:gdLst/>
              <a:ahLst/>
              <a:cxnLst/>
              <a:rect l="l" t="t" r="r" b="b"/>
              <a:pathLst>
                <a:path w="1008379" h="234314">
                  <a:moveTo>
                    <a:pt x="504063" y="0"/>
                  </a:moveTo>
                  <a:lnTo>
                    <a:pt x="429576" y="1267"/>
                  </a:lnTo>
                  <a:lnTo>
                    <a:pt x="358483" y="4948"/>
                  </a:lnTo>
                  <a:lnTo>
                    <a:pt x="291563" y="10864"/>
                  </a:lnTo>
                  <a:lnTo>
                    <a:pt x="229596" y="18833"/>
                  </a:lnTo>
                  <a:lnTo>
                    <a:pt x="173361" y="28675"/>
                  </a:lnTo>
                  <a:lnTo>
                    <a:pt x="123638" y="40210"/>
                  </a:lnTo>
                  <a:lnTo>
                    <a:pt x="81208" y="53257"/>
                  </a:lnTo>
                  <a:lnTo>
                    <a:pt x="21341" y="83169"/>
                  </a:lnTo>
                  <a:lnTo>
                    <a:pt x="0" y="116966"/>
                  </a:lnTo>
                  <a:lnTo>
                    <a:pt x="5465" y="134264"/>
                  </a:lnTo>
                  <a:lnTo>
                    <a:pt x="46849" y="166319"/>
                  </a:lnTo>
                  <a:lnTo>
                    <a:pt x="123638" y="193778"/>
                  </a:lnTo>
                  <a:lnTo>
                    <a:pt x="173361" y="205330"/>
                  </a:lnTo>
                  <a:lnTo>
                    <a:pt x="229596" y="215189"/>
                  </a:lnTo>
                  <a:lnTo>
                    <a:pt x="291563" y="223173"/>
                  </a:lnTo>
                  <a:lnTo>
                    <a:pt x="358483" y="229101"/>
                  </a:lnTo>
                  <a:lnTo>
                    <a:pt x="429576" y="232790"/>
                  </a:lnTo>
                  <a:lnTo>
                    <a:pt x="504063" y="234060"/>
                  </a:lnTo>
                  <a:lnTo>
                    <a:pt x="578549" y="232790"/>
                  </a:lnTo>
                  <a:lnTo>
                    <a:pt x="649642" y="229101"/>
                  </a:lnTo>
                  <a:lnTo>
                    <a:pt x="716562" y="223173"/>
                  </a:lnTo>
                  <a:lnTo>
                    <a:pt x="778529" y="215189"/>
                  </a:lnTo>
                  <a:lnTo>
                    <a:pt x="834764" y="205330"/>
                  </a:lnTo>
                  <a:lnTo>
                    <a:pt x="884487" y="193778"/>
                  </a:lnTo>
                  <a:lnTo>
                    <a:pt x="926917" y="180714"/>
                  </a:lnTo>
                  <a:lnTo>
                    <a:pt x="986784" y="150775"/>
                  </a:lnTo>
                  <a:lnTo>
                    <a:pt x="1008126" y="116966"/>
                  </a:lnTo>
                  <a:lnTo>
                    <a:pt x="1002660" y="99672"/>
                  </a:lnTo>
                  <a:lnTo>
                    <a:pt x="961276" y="67637"/>
                  </a:lnTo>
                  <a:lnTo>
                    <a:pt x="884487" y="40210"/>
                  </a:lnTo>
                  <a:lnTo>
                    <a:pt x="834764" y="28675"/>
                  </a:lnTo>
                  <a:lnTo>
                    <a:pt x="778529" y="18833"/>
                  </a:lnTo>
                  <a:lnTo>
                    <a:pt x="716562" y="10864"/>
                  </a:lnTo>
                  <a:lnTo>
                    <a:pt x="649642" y="4948"/>
                  </a:lnTo>
                  <a:lnTo>
                    <a:pt x="578549" y="1267"/>
                  </a:lnTo>
                  <a:lnTo>
                    <a:pt x="504063" y="0"/>
                  </a:lnTo>
                  <a:close/>
                </a:path>
              </a:pathLst>
            </a:custGeom>
            <a:solidFill>
              <a:srgbClr val="E491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8161" y="4797171"/>
              <a:ext cx="1008380" cy="936625"/>
            </a:xfrm>
            <a:custGeom>
              <a:avLst/>
              <a:gdLst/>
              <a:ahLst/>
              <a:cxnLst/>
              <a:rect l="l" t="t" r="r" b="b"/>
              <a:pathLst>
                <a:path w="1008379" h="936625">
                  <a:moveTo>
                    <a:pt x="1008126" y="116966"/>
                  </a:moveTo>
                  <a:lnTo>
                    <a:pt x="986784" y="150775"/>
                  </a:lnTo>
                  <a:lnTo>
                    <a:pt x="926917" y="180714"/>
                  </a:lnTo>
                  <a:lnTo>
                    <a:pt x="884487" y="193778"/>
                  </a:lnTo>
                  <a:lnTo>
                    <a:pt x="834764" y="205330"/>
                  </a:lnTo>
                  <a:lnTo>
                    <a:pt x="778529" y="215189"/>
                  </a:lnTo>
                  <a:lnTo>
                    <a:pt x="716562" y="223173"/>
                  </a:lnTo>
                  <a:lnTo>
                    <a:pt x="649642" y="229101"/>
                  </a:lnTo>
                  <a:lnTo>
                    <a:pt x="578549" y="232790"/>
                  </a:lnTo>
                  <a:lnTo>
                    <a:pt x="504063" y="234060"/>
                  </a:lnTo>
                  <a:lnTo>
                    <a:pt x="429576" y="232790"/>
                  </a:lnTo>
                  <a:lnTo>
                    <a:pt x="358483" y="229101"/>
                  </a:lnTo>
                  <a:lnTo>
                    <a:pt x="291563" y="223173"/>
                  </a:lnTo>
                  <a:lnTo>
                    <a:pt x="229596" y="215189"/>
                  </a:lnTo>
                  <a:lnTo>
                    <a:pt x="173361" y="205330"/>
                  </a:lnTo>
                  <a:lnTo>
                    <a:pt x="123638" y="193778"/>
                  </a:lnTo>
                  <a:lnTo>
                    <a:pt x="81208" y="180714"/>
                  </a:lnTo>
                  <a:lnTo>
                    <a:pt x="21341" y="150775"/>
                  </a:lnTo>
                  <a:lnTo>
                    <a:pt x="0" y="116966"/>
                  </a:lnTo>
                  <a:lnTo>
                    <a:pt x="5465" y="99672"/>
                  </a:lnTo>
                  <a:lnTo>
                    <a:pt x="21341" y="83169"/>
                  </a:lnTo>
                  <a:lnTo>
                    <a:pt x="81208" y="53257"/>
                  </a:lnTo>
                  <a:lnTo>
                    <a:pt x="123638" y="40210"/>
                  </a:lnTo>
                  <a:lnTo>
                    <a:pt x="173361" y="28675"/>
                  </a:lnTo>
                  <a:lnTo>
                    <a:pt x="229596" y="18833"/>
                  </a:lnTo>
                  <a:lnTo>
                    <a:pt x="291563" y="10864"/>
                  </a:lnTo>
                  <a:lnTo>
                    <a:pt x="358483" y="4948"/>
                  </a:lnTo>
                  <a:lnTo>
                    <a:pt x="429576" y="1267"/>
                  </a:lnTo>
                  <a:lnTo>
                    <a:pt x="504063" y="0"/>
                  </a:lnTo>
                  <a:lnTo>
                    <a:pt x="578549" y="1267"/>
                  </a:lnTo>
                  <a:lnTo>
                    <a:pt x="649642" y="4948"/>
                  </a:lnTo>
                  <a:lnTo>
                    <a:pt x="716562" y="10864"/>
                  </a:lnTo>
                  <a:lnTo>
                    <a:pt x="778529" y="18833"/>
                  </a:lnTo>
                  <a:lnTo>
                    <a:pt x="834764" y="28675"/>
                  </a:lnTo>
                  <a:lnTo>
                    <a:pt x="884487" y="40210"/>
                  </a:lnTo>
                  <a:lnTo>
                    <a:pt x="926917" y="53257"/>
                  </a:lnTo>
                  <a:lnTo>
                    <a:pt x="986784" y="83169"/>
                  </a:lnTo>
                  <a:lnTo>
                    <a:pt x="1008126" y="116966"/>
                  </a:lnTo>
                  <a:lnTo>
                    <a:pt x="1008126" y="819073"/>
                  </a:lnTo>
                  <a:lnTo>
                    <a:pt x="1002660" y="836363"/>
                  </a:lnTo>
                  <a:lnTo>
                    <a:pt x="986784" y="852865"/>
                  </a:lnTo>
                  <a:lnTo>
                    <a:pt x="926917" y="882783"/>
                  </a:lnTo>
                  <a:lnTo>
                    <a:pt x="884487" y="895836"/>
                  </a:lnTo>
                  <a:lnTo>
                    <a:pt x="834764" y="907378"/>
                  </a:lnTo>
                  <a:lnTo>
                    <a:pt x="778529" y="917228"/>
                  </a:lnTo>
                  <a:lnTo>
                    <a:pt x="716562" y="925203"/>
                  </a:lnTo>
                  <a:lnTo>
                    <a:pt x="649642" y="931124"/>
                  </a:lnTo>
                  <a:lnTo>
                    <a:pt x="578549" y="934810"/>
                  </a:lnTo>
                  <a:lnTo>
                    <a:pt x="504063" y="936078"/>
                  </a:lnTo>
                  <a:lnTo>
                    <a:pt x="429576" y="934810"/>
                  </a:lnTo>
                  <a:lnTo>
                    <a:pt x="358483" y="931124"/>
                  </a:lnTo>
                  <a:lnTo>
                    <a:pt x="291563" y="925203"/>
                  </a:lnTo>
                  <a:lnTo>
                    <a:pt x="229596" y="917228"/>
                  </a:lnTo>
                  <a:lnTo>
                    <a:pt x="173361" y="907378"/>
                  </a:lnTo>
                  <a:lnTo>
                    <a:pt x="123638" y="895836"/>
                  </a:lnTo>
                  <a:lnTo>
                    <a:pt x="81208" y="882783"/>
                  </a:lnTo>
                  <a:lnTo>
                    <a:pt x="21341" y="852865"/>
                  </a:lnTo>
                  <a:lnTo>
                    <a:pt x="0" y="819073"/>
                  </a:lnTo>
                  <a:lnTo>
                    <a:pt x="0" y="116966"/>
                  </a:lnTo>
                </a:path>
              </a:pathLst>
            </a:custGeom>
            <a:ln w="12699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126226" y="5142738"/>
            <a:ext cx="49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BDD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0875" y="4509122"/>
            <a:ext cx="1783079" cy="177515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8540" y="1475994"/>
            <a:ext cx="2884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47980" algn="l"/>
              </a:tabLst>
            </a:pP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Association</a:t>
            </a:r>
            <a:r>
              <a:rPr sz="2400" b="1" spc="-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60" dirty="0">
                <a:solidFill>
                  <a:srgbClr val="C00000"/>
                </a:solidFill>
                <a:latin typeface="Times New Roman"/>
                <a:cs typeface="Times New Roman"/>
              </a:rPr>
              <a:t>1.1</a:t>
            </a:r>
            <a:r>
              <a:rPr sz="2400" b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75" dirty="0">
                <a:solidFill>
                  <a:srgbClr val="C00000"/>
                </a:solidFill>
                <a:latin typeface="Times New Roman"/>
                <a:cs typeface="Times New Roman"/>
              </a:rPr>
              <a:t>-</a:t>
            </a:r>
            <a:r>
              <a:rPr sz="2400" b="1" spc="-1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60" dirty="0">
                <a:solidFill>
                  <a:srgbClr val="C00000"/>
                </a:solidFill>
                <a:latin typeface="Times New Roman"/>
                <a:cs typeface="Times New Roman"/>
              </a:rPr>
              <a:t>0.1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35657" y="2636862"/>
            <a:ext cx="1296670" cy="953135"/>
          </a:xfrm>
          <a:custGeom>
            <a:avLst/>
            <a:gdLst/>
            <a:ahLst/>
            <a:cxnLst/>
            <a:rect l="l" t="t" r="r" b="b"/>
            <a:pathLst>
              <a:path w="1296670" h="953135">
                <a:moveTo>
                  <a:pt x="0" y="953046"/>
                </a:moveTo>
                <a:lnTo>
                  <a:pt x="1296162" y="953046"/>
                </a:lnTo>
                <a:lnTo>
                  <a:pt x="1296162" y="0"/>
                </a:lnTo>
                <a:lnTo>
                  <a:pt x="0" y="0"/>
                </a:lnTo>
                <a:lnTo>
                  <a:pt x="0" y="953046"/>
                </a:lnTo>
                <a:close/>
              </a:path>
            </a:pathLst>
          </a:custGeom>
          <a:ln w="12700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2007" y="2591815"/>
            <a:ext cx="1283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latin typeface="Times New Roman"/>
                <a:cs typeface="Times New Roman"/>
              </a:rPr>
              <a:t>Permis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2007" y="2866390"/>
            <a:ext cx="1283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sz="1800" b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NumPermis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80126" y="2636913"/>
            <a:ext cx="1296670" cy="1080135"/>
          </a:xfrm>
          <a:custGeom>
            <a:avLst/>
            <a:gdLst/>
            <a:ahLst/>
            <a:cxnLst/>
            <a:rect l="l" t="t" r="r" b="b"/>
            <a:pathLst>
              <a:path w="1296670" h="1080135">
                <a:moveTo>
                  <a:pt x="0" y="1080122"/>
                </a:moveTo>
                <a:lnTo>
                  <a:pt x="1296162" y="1080122"/>
                </a:lnTo>
                <a:lnTo>
                  <a:pt x="1296162" y="0"/>
                </a:lnTo>
                <a:lnTo>
                  <a:pt x="0" y="0"/>
                </a:lnTo>
                <a:lnTo>
                  <a:pt x="0" y="1080122"/>
                </a:lnTo>
                <a:close/>
              </a:path>
            </a:pathLst>
          </a:custGeom>
          <a:ln w="12700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86476" y="2591815"/>
            <a:ext cx="1283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Times New Roman"/>
                <a:cs typeface="Times New Roman"/>
              </a:rPr>
              <a:t>personne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6476" y="2866390"/>
            <a:ext cx="1283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15" marR="380365">
              <a:lnSpc>
                <a:spcPct val="100000"/>
              </a:lnSpc>
              <a:spcBef>
                <a:spcPts val="100"/>
              </a:spcBef>
            </a:pPr>
            <a:r>
              <a:rPr sz="1800" b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Nu</a:t>
            </a:r>
            <a:r>
              <a:rPr sz="1800" b="1" u="sng" spc="-10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1800" b="1" u="sng" spc="-1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18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800" b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00" b="1" u="sng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 </a:t>
            </a:r>
            <a:r>
              <a:rPr sz="18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Nom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85515" y="2630551"/>
            <a:ext cx="1669414" cy="457834"/>
            <a:chOff x="3485515" y="2630551"/>
            <a:chExt cx="1669414" cy="457834"/>
          </a:xfrm>
        </p:grpSpPr>
        <p:sp>
          <p:nvSpPr>
            <p:cNvPr id="10" name="object 10"/>
            <p:cNvSpPr/>
            <p:nvPr/>
          </p:nvSpPr>
          <p:spPr>
            <a:xfrm>
              <a:off x="3491865" y="2636901"/>
              <a:ext cx="1656714" cy="445134"/>
            </a:xfrm>
            <a:custGeom>
              <a:avLst/>
              <a:gdLst/>
              <a:ahLst/>
              <a:cxnLst/>
              <a:rect l="l" t="t" r="r" b="b"/>
              <a:pathLst>
                <a:path w="1656714" h="445135">
                  <a:moveTo>
                    <a:pt x="828167" y="0"/>
                  </a:moveTo>
                  <a:lnTo>
                    <a:pt x="756699" y="816"/>
                  </a:lnTo>
                  <a:lnTo>
                    <a:pt x="686922" y="3220"/>
                  </a:lnTo>
                  <a:lnTo>
                    <a:pt x="619083" y="7146"/>
                  </a:lnTo>
                  <a:lnTo>
                    <a:pt x="553431" y="12526"/>
                  </a:lnTo>
                  <a:lnTo>
                    <a:pt x="490215" y="19294"/>
                  </a:lnTo>
                  <a:lnTo>
                    <a:pt x="429682" y="27384"/>
                  </a:lnTo>
                  <a:lnTo>
                    <a:pt x="372081" y="36727"/>
                  </a:lnTo>
                  <a:lnTo>
                    <a:pt x="317661" y="47258"/>
                  </a:lnTo>
                  <a:lnTo>
                    <a:pt x="266670" y="58909"/>
                  </a:lnTo>
                  <a:lnTo>
                    <a:pt x="219356" y="71615"/>
                  </a:lnTo>
                  <a:lnTo>
                    <a:pt x="175968" y="85308"/>
                  </a:lnTo>
                  <a:lnTo>
                    <a:pt x="136754" y="99921"/>
                  </a:lnTo>
                  <a:lnTo>
                    <a:pt x="71842" y="131641"/>
                  </a:lnTo>
                  <a:lnTo>
                    <a:pt x="26608" y="166243"/>
                  </a:lnTo>
                  <a:lnTo>
                    <a:pt x="3039" y="203190"/>
                  </a:lnTo>
                  <a:lnTo>
                    <a:pt x="0" y="222376"/>
                  </a:lnTo>
                  <a:lnTo>
                    <a:pt x="3039" y="241563"/>
                  </a:lnTo>
                  <a:lnTo>
                    <a:pt x="26608" y="278510"/>
                  </a:lnTo>
                  <a:lnTo>
                    <a:pt x="71842" y="313112"/>
                  </a:lnTo>
                  <a:lnTo>
                    <a:pt x="136754" y="344832"/>
                  </a:lnTo>
                  <a:lnTo>
                    <a:pt x="175968" y="359445"/>
                  </a:lnTo>
                  <a:lnTo>
                    <a:pt x="219356" y="373138"/>
                  </a:lnTo>
                  <a:lnTo>
                    <a:pt x="266670" y="385844"/>
                  </a:lnTo>
                  <a:lnTo>
                    <a:pt x="317661" y="397495"/>
                  </a:lnTo>
                  <a:lnTo>
                    <a:pt x="372081" y="408026"/>
                  </a:lnTo>
                  <a:lnTo>
                    <a:pt x="429682" y="417369"/>
                  </a:lnTo>
                  <a:lnTo>
                    <a:pt x="490215" y="425459"/>
                  </a:lnTo>
                  <a:lnTo>
                    <a:pt x="553431" y="432227"/>
                  </a:lnTo>
                  <a:lnTo>
                    <a:pt x="619083" y="437607"/>
                  </a:lnTo>
                  <a:lnTo>
                    <a:pt x="686922" y="441533"/>
                  </a:lnTo>
                  <a:lnTo>
                    <a:pt x="756699" y="443937"/>
                  </a:lnTo>
                  <a:lnTo>
                    <a:pt x="828167" y="444753"/>
                  </a:lnTo>
                  <a:lnTo>
                    <a:pt x="899615" y="443937"/>
                  </a:lnTo>
                  <a:lnTo>
                    <a:pt x="969375" y="441533"/>
                  </a:lnTo>
                  <a:lnTo>
                    <a:pt x="1037199" y="437607"/>
                  </a:lnTo>
                  <a:lnTo>
                    <a:pt x="1102837" y="432227"/>
                  </a:lnTo>
                  <a:lnTo>
                    <a:pt x="1166042" y="425459"/>
                  </a:lnTo>
                  <a:lnTo>
                    <a:pt x="1226565" y="417369"/>
                  </a:lnTo>
                  <a:lnTo>
                    <a:pt x="1284157" y="408026"/>
                  </a:lnTo>
                  <a:lnTo>
                    <a:pt x="1338570" y="397495"/>
                  </a:lnTo>
                  <a:lnTo>
                    <a:pt x="1389555" y="385844"/>
                  </a:lnTo>
                  <a:lnTo>
                    <a:pt x="1436863" y="373138"/>
                  </a:lnTo>
                  <a:lnTo>
                    <a:pt x="1480248" y="359445"/>
                  </a:lnTo>
                  <a:lnTo>
                    <a:pt x="1519458" y="344832"/>
                  </a:lnTo>
                  <a:lnTo>
                    <a:pt x="1584366" y="313112"/>
                  </a:lnTo>
                  <a:lnTo>
                    <a:pt x="1629598" y="278510"/>
                  </a:lnTo>
                  <a:lnTo>
                    <a:pt x="1653167" y="241563"/>
                  </a:lnTo>
                  <a:lnTo>
                    <a:pt x="1656207" y="222376"/>
                  </a:lnTo>
                  <a:lnTo>
                    <a:pt x="1653167" y="203190"/>
                  </a:lnTo>
                  <a:lnTo>
                    <a:pt x="1629598" y="166243"/>
                  </a:lnTo>
                  <a:lnTo>
                    <a:pt x="1584366" y="131641"/>
                  </a:lnTo>
                  <a:lnTo>
                    <a:pt x="1519458" y="99921"/>
                  </a:lnTo>
                  <a:lnTo>
                    <a:pt x="1480248" y="85308"/>
                  </a:lnTo>
                  <a:lnTo>
                    <a:pt x="1436863" y="71615"/>
                  </a:lnTo>
                  <a:lnTo>
                    <a:pt x="1389555" y="58909"/>
                  </a:lnTo>
                  <a:lnTo>
                    <a:pt x="1338570" y="47258"/>
                  </a:lnTo>
                  <a:lnTo>
                    <a:pt x="1284157" y="36727"/>
                  </a:lnTo>
                  <a:lnTo>
                    <a:pt x="1226565" y="27384"/>
                  </a:lnTo>
                  <a:lnTo>
                    <a:pt x="1166042" y="19294"/>
                  </a:lnTo>
                  <a:lnTo>
                    <a:pt x="1102837" y="12526"/>
                  </a:lnTo>
                  <a:lnTo>
                    <a:pt x="1037199" y="7146"/>
                  </a:lnTo>
                  <a:lnTo>
                    <a:pt x="969375" y="3220"/>
                  </a:lnTo>
                  <a:lnTo>
                    <a:pt x="899615" y="816"/>
                  </a:lnTo>
                  <a:lnTo>
                    <a:pt x="828167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91865" y="2636901"/>
              <a:ext cx="1656714" cy="445134"/>
            </a:xfrm>
            <a:custGeom>
              <a:avLst/>
              <a:gdLst/>
              <a:ahLst/>
              <a:cxnLst/>
              <a:rect l="l" t="t" r="r" b="b"/>
              <a:pathLst>
                <a:path w="1656714" h="445135">
                  <a:moveTo>
                    <a:pt x="0" y="222376"/>
                  </a:moveTo>
                  <a:lnTo>
                    <a:pt x="11991" y="184456"/>
                  </a:lnTo>
                  <a:lnTo>
                    <a:pt x="46641" y="148615"/>
                  </a:lnTo>
                  <a:lnTo>
                    <a:pt x="101963" y="115388"/>
                  </a:lnTo>
                  <a:lnTo>
                    <a:pt x="175968" y="85308"/>
                  </a:lnTo>
                  <a:lnTo>
                    <a:pt x="219356" y="71615"/>
                  </a:lnTo>
                  <a:lnTo>
                    <a:pt x="266670" y="58909"/>
                  </a:lnTo>
                  <a:lnTo>
                    <a:pt x="317661" y="47258"/>
                  </a:lnTo>
                  <a:lnTo>
                    <a:pt x="372081" y="36727"/>
                  </a:lnTo>
                  <a:lnTo>
                    <a:pt x="429682" y="27384"/>
                  </a:lnTo>
                  <a:lnTo>
                    <a:pt x="490215" y="19294"/>
                  </a:lnTo>
                  <a:lnTo>
                    <a:pt x="553431" y="12526"/>
                  </a:lnTo>
                  <a:lnTo>
                    <a:pt x="619083" y="7146"/>
                  </a:lnTo>
                  <a:lnTo>
                    <a:pt x="686922" y="3220"/>
                  </a:lnTo>
                  <a:lnTo>
                    <a:pt x="756699" y="816"/>
                  </a:lnTo>
                  <a:lnTo>
                    <a:pt x="828167" y="0"/>
                  </a:lnTo>
                  <a:lnTo>
                    <a:pt x="899615" y="816"/>
                  </a:lnTo>
                  <a:lnTo>
                    <a:pt x="969375" y="3220"/>
                  </a:lnTo>
                  <a:lnTo>
                    <a:pt x="1037199" y="7146"/>
                  </a:lnTo>
                  <a:lnTo>
                    <a:pt x="1102837" y="12526"/>
                  </a:lnTo>
                  <a:lnTo>
                    <a:pt x="1166042" y="19294"/>
                  </a:lnTo>
                  <a:lnTo>
                    <a:pt x="1226565" y="27384"/>
                  </a:lnTo>
                  <a:lnTo>
                    <a:pt x="1284157" y="36727"/>
                  </a:lnTo>
                  <a:lnTo>
                    <a:pt x="1338570" y="47258"/>
                  </a:lnTo>
                  <a:lnTo>
                    <a:pt x="1389555" y="58909"/>
                  </a:lnTo>
                  <a:lnTo>
                    <a:pt x="1436863" y="71615"/>
                  </a:lnTo>
                  <a:lnTo>
                    <a:pt x="1480248" y="85308"/>
                  </a:lnTo>
                  <a:lnTo>
                    <a:pt x="1519458" y="99921"/>
                  </a:lnTo>
                  <a:lnTo>
                    <a:pt x="1584366" y="131641"/>
                  </a:lnTo>
                  <a:lnTo>
                    <a:pt x="1629598" y="166243"/>
                  </a:lnTo>
                  <a:lnTo>
                    <a:pt x="1653167" y="203190"/>
                  </a:lnTo>
                  <a:lnTo>
                    <a:pt x="1656207" y="222376"/>
                  </a:lnTo>
                  <a:lnTo>
                    <a:pt x="1653167" y="241563"/>
                  </a:lnTo>
                  <a:lnTo>
                    <a:pt x="1644215" y="260297"/>
                  </a:lnTo>
                  <a:lnTo>
                    <a:pt x="1609566" y="296138"/>
                  </a:lnTo>
                  <a:lnTo>
                    <a:pt x="1554247" y="329365"/>
                  </a:lnTo>
                  <a:lnTo>
                    <a:pt x="1480248" y="359445"/>
                  </a:lnTo>
                  <a:lnTo>
                    <a:pt x="1436863" y="373138"/>
                  </a:lnTo>
                  <a:lnTo>
                    <a:pt x="1389555" y="385844"/>
                  </a:lnTo>
                  <a:lnTo>
                    <a:pt x="1338570" y="397495"/>
                  </a:lnTo>
                  <a:lnTo>
                    <a:pt x="1284157" y="408026"/>
                  </a:lnTo>
                  <a:lnTo>
                    <a:pt x="1226565" y="417369"/>
                  </a:lnTo>
                  <a:lnTo>
                    <a:pt x="1166042" y="425459"/>
                  </a:lnTo>
                  <a:lnTo>
                    <a:pt x="1102837" y="432227"/>
                  </a:lnTo>
                  <a:lnTo>
                    <a:pt x="1037199" y="437607"/>
                  </a:lnTo>
                  <a:lnTo>
                    <a:pt x="969375" y="441533"/>
                  </a:lnTo>
                  <a:lnTo>
                    <a:pt x="899615" y="443937"/>
                  </a:lnTo>
                  <a:lnTo>
                    <a:pt x="828167" y="444753"/>
                  </a:lnTo>
                  <a:lnTo>
                    <a:pt x="756699" y="443937"/>
                  </a:lnTo>
                  <a:lnTo>
                    <a:pt x="686922" y="441533"/>
                  </a:lnTo>
                  <a:lnTo>
                    <a:pt x="619083" y="437607"/>
                  </a:lnTo>
                  <a:lnTo>
                    <a:pt x="553431" y="432227"/>
                  </a:lnTo>
                  <a:lnTo>
                    <a:pt x="490215" y="425459"/>
                  </a:lnTo>
                  <a:lnTo>
                    <a:pt x="429682" y="417369"/>
                  </a:lnTo>
                  <a:lnTo>
                    <a:pt x="372081" y="408026"/>
                  </a:lnTo>
                  <a:lnTo>
                    <a:pt x="317661" y="397495"/>
                  </a:lnTo>
                  <a:lnTo>
                    <a:pt x="266670" y="385844"/>
                  </a:lnTo>
                  <a:lnTo>
                    <a:pt x="219356" y="373138"/>
                  </a:lnTo>
                  <a:lnTo>
                    <a:pt x="175968" y="359445"/>
                  </a:lnTo>
                  <a:lnTo>
                    <a:pt x="136754" y="344832"/>
                  </a:lnTo>
                  <a:lnTo>
                    <a:pt x="71842" y="313112"/>
                  </a:lnTo>
                  <a:lnTo>
                    <a:pt x="26608" y="278510"/>
                  </a:lnTo>
                  <a:lnTo>
                    <a:pt x="3039" y="241563"/>
                  </a:lnTo>
                  <a:lnTo>
                    <a:pt x="0" y="222376"/>
                  </a:lnTo>
                  <a:close/>
                </a:path>
              </a:pathLst>
            </a:custGeom>
            <a:ln w="12700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02507" y="2657094"/>
            <a:ext cx="10344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concerne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35657" y="2891027"/>
            <a:ext cx="5040630" cy="0"/>
          </a:xfrm>
          <a:custGeom>
            <a:avLst/>
            <a:gdLst/>
            <a:ahLst/>
            <a:cxnLst/>
            <a:rect l="l" t="t" r="r" b="b"/>
            <a:pathLst>
              <a:path w="5040630">
                <a:moveTo>
                  <a:pt x="1368171" y="0"/>
                </a:moveTo>
                <a:lnTo>
                  <a:pt x="1656207" y="0"/>
                </a:lnTo>
              </a:path>
              <a:path w="5040630">
                <a:moveTo>
                  <a:pt x="3312414" y="0"/>
                </a:moveTo>
                <a:lnTo>
                  <a:pt x="3672458" y="0"/>
                </a:lnTo>
              </a:path>
              <a:path w="5040630">
                <a:moveTo>
                  <a:pt x="0" y="0"/>
                </a:moveTo>
                <a:lnTo>
                  <a:pt x="1368171" y="0"/>
                </a:lnTo>
              </a:path>
              <a:path w="5040630">
                <a:moveTo>
                  <a:pt x="3672458" y="0"/>
                </a:moveTo>
                <a:lnTo>
                  <a:pt x="5040630" y="0"/>
                </a:lnTo>
              </a:path>
            </a:pathLst>
          </a:custGeom>
          <a:ln w="9525">
            <a:solidFill>
              <a:srgbClr val="AE34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92272" y="2627833"/>
            <a:ext cx="300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imes New Roman"/>
                <a:cs typeface="Times New Roman"/>
              </a:rPr>
              <a:t>1</a:t>
            </a:r>
            <a:r>
              <a:rPr sz="1800" spc="75" dirty="0">
                <a:latin typeface="Times New Roman"/>
                <a:cs typeface="Times New Roman"/>
              </a:rPr>
              <a:t>,</a:t>
            </a:r>
            <a:r>
              <a:rPr sz="1800" spc="-7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09159" y="2627833"/>
            <a:ext cx="300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latin typeface="Times New Roman"/>
                <a:cs typeface="Times New Roman"/>
              </a:rPr>
              <a:t>0</a:t>
            </a:r>
            <a:r>
              <a:rPr sz="1800" spc="75" dirty="0">
                <a:latin typeface="Times New Roman"/>
                <a:cs typeface="Times New Roman"/>
              </a:rPr>
              <a:t>,</a:t>
            </a:r>
            <a:r>
              <a:rPr sz="1800" spc="-7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47720" y="3076448"/>
            <a:ext cx="2088514" cy="103505"/>
          </a:xfrm>
          <a:custGeom>
            <a:avLst/>
            <a:gdLst/>
            <a:ahLst/>
            <a:cxnLst/>
            <a:rect l="l" t="t" r="r" b="b"/>
            <a:pathLst>
              <a:path w="2088514" h="103505">
                <a:moveTo>
                  <a:pt x="88645" y="0"/>
                </a:moveTo>
                <a:lnTo>
                  <a:pt x="85597" y="1650"/>
                </a:lnTo>
                <a:lnTo>
                  <a:pt x="0" y="51562"/>
                </a:lnTo>
                <a:lnTo>
                  <a:pt x="88645" y="103377"/>
                </a:lnTo>
                <a:lnTo>
                  <a:pt x="92455" y="102362"/>
                </a:lnTo>
                <a:lnTo>
                  <a:pt x="96012" y="96265"/>
                </a:lnTo>
                <a:lnTo>
                  <a:pt x="94995" y="92328"/>
                </a:lnTo>
                <a:lnTo>
                  <a:pt x="36055" y="57946"/>
                </a:lnTo>
                <a:lnTo>
                  <a:pt x="12572" y="57912"/>
                </a:lnTo>
                <a:lnTo>
                  <a:pt x="12572" y="45212"/>
                </a:lnTo>
                <a:lnTo>
                  <a:pt x="36083" y="45212"/>
                </a:lnTo>
                <a:lnTo>
                  <a:pt x="95122" y="10922"/>
                </a:lnTo>
                <a:lnTo>
                  <a:pt x="96138" y="6985"/>
                </a:lnTo>
                <a:lnTo>
                  <a:pt x="94360" y="4063"/>
                </a:lnTo>
                <a:lnTo>
                  <a:pt x="92582" y="1015"/>
                </a:lnTo>
                <a:lnTo>
                  <a:pt x="88645" y="0"/>
                </a:lnTo>
                <a:close/>
              </a:path>
              <a:path w="2088514" h="103505">
                <a:moveTo>
                  <a:pt x="1042363" y="64284"/>
                </a:moveTo>
                <a:lnTo>
                  <a:pt x="1043558" y="64642"/>
                </a:lnTo>
                <a:lnTo>
                  <a:pt x="1045463" y="64897"/>
                </a:lnTo>
                <a:lnTo>
                  <a:pt x="1047114" y="64897"/>
                </a:lnTo>
                <a:lnTo>
                  <a:pt x="1049908" y="65150"/>
                </a:lnTo>
                <a:lnTo>
                  <a:pt x="1057275" y="65404"/>
                </a:lnTo>
                <a:lnTo>
                  <a:pt x="1062101" y="65659"/>
                </a:lnTo>
                <a:lnTo>
                  <a:pt x="1067434" y="65659"/>
                </a:lnTo>
                <a:lnTo>
                  <a:pt x="1073657" y="65912"/>
                </a:lnTo>
                <a:lnTo>
                  <a:pt x="1113535" y="66548"/>
                </a:lnTo>
                <a:lnTo>
                  <a:pt x="1123568" y="66801"/>
                </a:lnTo>
                <a:lnTo>
                  <a:pt x="1133855" y="66801"/>
                </a:lnTo>
                <a:lnTo>
                  <a:pt x="1144904" y="67055"/>
                </a:lnTo>
                <a:lnTo>
                  <a:pt x="1845690" y="70738"/>
                </a:lnTo>
                <a:lnTo>
                  <a:pt x="1990597" y="70992"/>
                </a:lnTo>
                <a:lnTo>
                  <a:pt x="2088388" y="70992"/>
                </a:lnTo>
                <a:lnTo>
                  <a:pt x="2088388" y="64388"/>
                </a:lnTo>
                <a:lnTo>
                  <a:pt x="1043304" y="64388"/>
                </a:lnTo>
                <a:lnTo>
                  <a:pt x="1042363" y="64284"/>
                </a:lnTo>
                <a:close/>
              </a:path>
              <a:path w="2088514" h="103505">
                <a:moveTo>
                  <a:pt x="1041018" y="63753"/>
                </a:moveTo>
                <a:lnTo>
                  <a:pt x="1041400" y="63880"/>
                </a:lnTo>
                <a:lnTo>
                  <a:pt x="1041780" y="64135"/>
                </a:lnTo>
                <a:lnTo>
                  <a:pt x="1042363" y="64284"/>
                </a:lnTo>
                <a:lnTo>
                  <a:pt x="1043304" y="64388"/>
                </a:lnTo>
                <a:lnTo>
                  <a:pt x="1041018" y="63753"/>
                </a:lnTo>
                <a:close/>
              </a:path>
              <a:path w="2088514" h="103505">
                <a:moveTo>
                  <a:pt x="1893569" y="58038"/>
                </a:moveTo>
                <a:lnTo>
                  <a:pt x="194817" y="58038"/>
                </a:lnTo>
                <a:lnTo>
                  <a:pt x="290321" y="58419"/>
                </a:lnTo>
                <a:lnTo>
                  <a:pt x="964818" y="62356"/>
                </a:lnTo>
                <a:lnTo>
                  <a:pt x="974725" y="62611"/>
                </a:lnTo>
                <a:lnTo>
                  <a:pt x="983868" y="62611"/>
                </a:lnTo>
                <a:lnTo>
                  <a:pt x="992504" y="62864"/>
                </a:lnTo>
                <a:lnTo>
                  <a:pt x="1025905" y="63500"/>
                </a:lnTo>
                <a:lnTo>
                  <a:pt x="1030731" y="63753"/>
                </a:lnTo>
                <a:lnTo>
                  <a:pt x="1041018" y="63753"/>
                </a:lnTo>
                <a:lnTo>
                  <a:pt x="1043304" y="64388"/>
                </a:lnTo>
                <a:lnTo>
                  <a:pt x="2088388" y="64388"/>
                </a:lnTo>
                <a:lnTo>
                  <a:pt x="2088388" y="58292"/>
                </a:lnTo>
                <a:lnTo>
                  <a:pt x="1990597" y="58292"/>
                </a:lnTo>
                <a:lnTo>
                  <a:pt x="1893569" y="58038"/>
                </a:lnTo>
                <a:close/>
              </a:path>
              <a:path w="2088514" h="103505">
                <a:moveTo>
                  <a:pt x="1041018" y="63753"/>
                </a:moveTo>
                <a:lnTo>
                  <a:pt x="1034541" y="63753"/>
                </a:lnTo>
                <a:lnTo>
                  <a:pt x="1037970" y="64007"/>
                </a:lnTo>
                <a:lnTo>
                  <a:pt x="1040256" y="64007"/>
                </a:lnTo>
                <a:lnTo>
                  <a:pt x="1042363" y="64284"/>
                </a:lnTo>
                <a:lnTo>
                  <a:pt x="1041780" y="64135"/>
                </a:lnTo>
                <a:lnTo>
                  <a:pt x="1041400" y="63880"/>
                </a:lnTo>
                <a:lnTo>
                  <a:pt x="1041018" y="63753"/>
                </a:lnTo>
                <a:close/>
              </a:path>
              <a:path w="2088514" h="103505">
                <a:moveTo>
                  <a:pt x="36023" y="45246"/>
                </a:moveTo>
                <a:lnTo>
                  <a:pt x="25130" y="51573"/>
                </a:lnTo>
                <a:lnTo>
                  <a:pt x="36055" y="57946"/>
                </a:lnTo>
                <a:lnTo>
                  <a:pt x="97789" y="58038"/>
                </a:lnTo>
                <a:lnTo>
                  <a:pt x="1845690" y="58038"/>
                </a:lnTo>
                <a:lnTo>
                  <a:pt x="1145031" y="54355"/>
                </a:lnTo>
                <a:lnTo>
                  <a:pt x="1134109" y="54101"/>
                </a:lnTo>
                <a:lnTo>
                  <a:pt x="1123695" y="54101"/>
                </a:lnTo>
                <a:lnTo>
                  <a:pt x="1113789" y="53848"/>
                </a:lnTo>
                <a:lnTo>
                  <a:pt x="1062354" y="52959"/>
                </a:lnTo>
                <a:lnTo>
                  <a:pt x="1057909" y="52704"/>
                </a:lnTo>
                <a:lnTo>
                  <a:pt x="1053718" y="52704"/>
                </a:lnTo>
                <a:lnTo>
                  <a:pt x="1052194" y="52577"/>
                </a:lnTo>
                <a:lnTo>
                  <a:pt x="1047114" y="52577"/>
                </a:lnTo>
                <a:lnTo>
                  <a:pt x="1046175" y="52202"/>
                </a:lnTo>
                <a:lnTo>
                  <a:pt x="1045717" y="52069"/>
                </a:lnTo>
                <a:lnTo>
                  <a:pt x="1046225" y="52069"/>
                </a:lnTo>
                <a:lnTo>
                  <a:pt x="1045971" y="51942"/>
                </a:lnTo>
                <a:lnTo>
                  <a:pt x="1031113" y="51053"/>
                </a:lnTo>
                <a:lnTo>
                  <a:pt x="1026413" y="50800"/>
                </a:lnTo>
                <a:lnTo>
                  <a:pt x="290321" y="45719"/>
                </a:lnTo>
                <a:lnTo>
                  <a:pt x="97916" y="45338"/>
                </a:lnTo>
                <a:lnTo>
                  <a:pt x="36023" y="45246"/>
                </a:lnTo>
                <a:close/>
              </a:path>
              <a:path w="2088514" h="103505">
                <a:moveTo>
                  <a:pt x="12572" y="45212"/>
                </a:moveTo>
                <a:lnTo>
                  <a:pt x="12572" y="57912"/>
                </a:lnTo>
                <a:lnTo>
                  <a:pt x="36055" y="57946"/>
                </a:lnTo>
                <a:lnTo>
                  <a:pt x="34471" y="57023"/>
                </a:lnTo>
                <a:lnTo>
                  <a:pt x="15747" y="57023"/>
                </a:lnTo>
                <a:lnTo>
                  <a:pt x="15747" y="46100"/>
                </a:lnTo>
                <a:lnTo>
                  <a:pt x="34553" y="46100"/>
                </a:lnTo>
                <a:lnTo>
                  <a:pt x="36023" y="45246"/>
                </a:lnTo>
                <a:lnTo>
                  <a:pt x="12572" y="45212"/>
                </a:lnTo>
                <a:close/>
              </a:path>
              <a:path w="2088514" h="103505">
                <a:moveTo>
                  <a:pt x="15747" y="46100"/>
                </a:moveTo>
                <a:lnTo>
                  <a:pt x="15747" y="57023"/>
                </a:lnTo>
                <a:lnTo>
                  <a:pt x="25130" y="51573"/>
                </a:lnTo>
                <a:lnTo>
                  <a:pt x="15747" y="46100"/>
                </a:lnTo>
                <a:close/>
              </a:path>
              <a:path w="2088514" h="103505">
                <a:moveTo>
                  <a:pt x="25130" y="51573"/>
                </a:moveTo>
                <a:lnTo>
                  <a:pt x="15747" y="57023"/>
                </a:lnTo>
                <a:lnTo>
                  <a:pt x="34471" y="57023"/>
                </a:lnTo>
                <a:lnTo>
                  <a:pt x="25130" y="51573"/>
                </a:lnTo>
                <a:close/>
              </a:path>
              <a:path w="2088514" h="103505">
                <a:moveTo>
                  <a:pt x="1046175" y="52202"/>
                </a:moveTo>
                <a:lnTo>
                  <a:pt x="1047114" y="52577"/>
                </a:lnTo>
                <a:lnTo>
                  <a:pt x="1046733" y="52324"/>
                </a:lnTo>
                <a:lnTo>
                  <a:pt x="1046538" y="52226"/>
                </a:lnTo>
                <a:lnTo>
                  <a:pt x="1046175" y="52202"/>
                </a:lnTo>
                <a:close/>
              </a:path>
              <a:path w="2088514" h="103505">
                <a:moveTo>
                  <a:pt x="1046538" y="52226"/>
                </a:moveTo>
                <a:lnTo>
                  <a:pt x="1046733" y="52324"/>
                </a:lnTo>
                <a:lnTo>
                  <a:pt x="1047114" y="52577"/>
                </a:lnTo>
                <a:lnTo>
                  <a:pt x="1052194" y="52577"/>
                </a:lnTo>
                <a:lnTo>
                  <a:pt x="1050670" y="52450"/>
                </a:lnTo>
                <a:lnTo>
                  <a:pt x="1048003" y="52324"/>
                </a:lnTo>
                <a:lnTo>
                  <a:pt x="1046538" y="52226"/>
                </a:lnTo>
                <a:close/>
              </a:path>
              <a:path w="2088514" h="103505">
                <a:moveTo>
                  <a:pt x="1046225" y="52069"/>
                </a:moveTo>
                <a:lnTo>
                  <a:pt x="1045844" y="52069"/>
                </a:lnTo>
                <a:lnTo>
                  <a:pt x="1046175" y="52202"/>
                </a:lnTo>
                <a:lnTo>
                  <a:pt x="1046538" y="52226"/>
                </a:lnTo>
                <a:lnTo>
                  <a:pt x="1046225" y="52069"/>
                </a:lnTo>
                <a:close/>
              </a:path>
              <a:path w="2088514" h="103505">
                <a:moveTo>
                  <a:pt x="34553" y="46100"/>
                </a:moveTo>
                <a:lnTo>
                  <a:pt x="15747" y="46100"/>
                </a:lnTo>
                <a:lnTo>
                  <a:pt x="25130" y="51573"/>
                </a:lnTo>
                <a:lnTo>
                  <a:pt x="34553" y="46100"/>
                </a:lnTo>
                <a:close/>
              </a:path>
              <a:path w="2088514" h="103505">
                <a:moveTo>
                  <a:pt x="36083" y="45212"/>
                </a:moveTo>
                <a:lnTo>
                  <a:pt x="12572" y="45212"/>
                </a:lnTo>
                <a:lnTo>
                  <a:pt x="36023" y="45246"/>
                </a:lnTo>
                <a:close/>
              </a:path>
            </a:pathLst>
          </a:custGeom>
          <a:solidFill>
            <a:srgbClr val="AE34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2711" y="3934459"/>
            <a:ext cx="3129280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180" dirty="0">
                <a:latin typeface="Times New Roman"/>
                <a:cs typeface="Times New Roman"/>
              </a:rPr>
              <a:t>P</a:t>
            </a:r>
            <a:r>
              <a:rPr sz="2000" spc="-75" dirty="0">
                <a:latin typeface="Times New Roman"/>
                <a:cs typeface="Times New Roman"/>
              </a:rPr>
              <a:t>e</a:t>
            </a:r>
            <a:r>
              <a:rPr sz="2000" spc="70" dirty="0">
                <a:latin typeface="Times New Roman"/>
                <a:cs typeface="Times New Roman"/>
              </a:rPr>
              <a:t>r</a:t>
            </a:r>
            <a:r>
              <a:rPr sz="2000" spc="-120" dirty="0">
                <a:latin typeface="Times New Roman"/>
                <a:cs typeface="Times New Roman"/>
              </a:rPr>
              <a:t>m</a:t>
            </a:r>
            <a:r>
              <a:rPr sz="2000" spc="-130" dirty="0">
                <a:latin typeface="Times New Roman"/>
                <a:cs typeface="Times New Roman"/>
              </a:rPr>
              <a:t>is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(</a:t>
            </a:r>
            <a:r>
              <a:rPr sz="2000" u="sng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00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000" u="sng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000" u="sng" spc="-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u="sng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000" u="sng" spc="-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000" u="sng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200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000" spc="80" dirty="0">
                <a:latin typeface="Times New Roman"/>
                <a:cs typeface="Times New Roman"/>
              </a:rPr>
              <a:t>,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320" dirty="0">
                <a:latin typeface="Times New Roman"/>
                <a:cs typeface="Times New Roman"/>
              </a:rPr>
              <a:t>#</a:t>
            </a:r>
            <a:r>
              <a:rPr sz="2000" spc="-130" dirty="0">
                <a:latin typeface="Times New Roman"/>
                <a:cs typeface="Times New Roman"/>
              </a:rPr>
              <a:t>N</a:t>
            </a:r>
            <a:r>
              <a:rPr sz="2000" spc="-85" dirty="0">
                <a:latin typeface="Times New Roman"/>
                <a:cs typeface="Times New Roman"/>
              </a:rPr>
              <a:t>u</a:t>
            </a:r>
            <a:r>
              <a:rPr sz="2000" spc="-125" dirty="0">
                <a:latin typeface="Times New Roman"/>
                <a:cs typeface="Times New Roman"/>
              </a:rPr>
              <a:t>m</a:t>
            </a:r>
            <a:r>
              <a:rPr sz="2000" spc="-180" dirty="0">
                <a:latin typeface="Times New Roman"/>
                <a:cs typeface="Times New Roman"/>
              </a:rPr>
              <a:t>P</a:t>
            </a:r>
            <a:r>
              <a:rPr sz="2000" spc="-75" dirty="0">
                <a:latin typeface="Times New Roman"/>
                <a:cs typeface="Times New Roman"/>
              </a:rPr>
              <a:t>e</a:t>
            </a:r>
            <a:r>
              <a:rPr sz="2000" spc="70" dirty="0">
                <a:latin typeface="Times New Roman"/>
                <a:cs typeface="Times New Roman"/>
              </a:rPr>
              <a:t>r</a:t>
            </a:r>
            <a:r>
              <a:rPr sz="2000" spc="-150" dirty="0">
                <a:latin typeface="Times New Roman"/>
                <a:cs typeface="Times New Roman"/>
              </a:rPr>
              <a:t>s</a:t>
            </a:r>
            <a:r>
              <a:rPr sz="2000" spc="-40" dirty="0">
                <a:latin typeface="Times New Roman"/>
                <a:cs typeface="Times New Roman"/>
              </a:rPr>
              <a:t>)  </a:t>
            </a:r>
            <a:r>
              <a:rPr sz="2000" spc="-180" dirty="0">
                <a:latin typeface="Times New Roman"/>
                <a:cs typeface="Times New Roman"/>
              </a:rPr>
              <a:t>P</a:t>
            </a:r>
            <a:r>
              <a:rPr sz="2000" spc="-75" dirty="0">
                <a:latin typeface="Times New Roman"/>
                <a:cs typeface="Times New Roman"/>
              </a:rPr>
              <a:t>e</a:t>
            </a:r>
            <a:r>
              <a:rPr sz="2000" spc="70" dirty="0">
                <a:latin typeface="Times New Roman"/>
                <a:cs typeface="Times New Roman"/>
              </a:rPr>
              <a:t>r</a:t>
            </a:r>
            <a:r>
              <a:rPr sz="2000" spc="-100" dirty="0">
                <a:latin typeface="Times New Roman"/>
                <a:cs typeface="Times New Roman"/>
              </a:rPr>
              <a:t>sonne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(</a:t>
            </a:r>
            <a:r>
              <a:rPr sz="2000" u="sng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000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2000" u="sng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2000" u="sng" spc="-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u="sng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2000" u="sng" spc="-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000" spc="80" dirty="0">
                <a:latin typeface="Times New Roman"/>
                <a:cs typeface="Times New Roman"/>
              </a:rPr>
              <a:t>,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130" dirty="0">
                <a:latin typeface="Times New Roman"/>
                <a:cs typeface="Times New Roman"/>
              </a:rPr>
              <a:t>N</a:t>
            </a:r>
            <a:r>
              <a:rPr sz="2000" spc="-85" dirty="0">
                <a:latin typeface="Times New Roman"/>
                <a:cs typeface="Times New Roman"/>
              </a:rPr>
              <a:t>o</a:t>
            </a:r>
            <a:r>
              <a:rPr sz="2000" spc="-125" dirty="0">
                <a:latin typeface="Times New Roman"/>
                <a:cs typeface="Times New Roman"/>
              </a:rPr>
              <a:t>m</a:t>
            </a:r>
            <a:r>
              <a:rPr sz="2000" spc="-4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1577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444" y="574040"/>
            <a:ext cx="4344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57505" algn="l"/>
              </a:tabLst>
            </a:pPr>
            <a:r>
              <a:rPr sz="2400" b="1" spc="-290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400" b="1" spc="-70" dirty="0">
                <a:solidFill>
                  <a:srgbClr val="C00000"/>
                </a:solidFill>
                <a:latin typeface="Arial"/>
                <a:cs typeface="Arial"/>
              </a:rPr>
              <a:t>é</a:t>
            </a:r>
            <a:r>
              <a:rPr sz="2400" b="1" spc="-15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400" b="1" spc="-70" dirty="0">
                <a:solidFill>
                  <a:srgbClr val="C00000"/>
                </a:solidFill>
                <a:latin typeface="Arial"/>
                <a:cs typeface="Arial"/>
              </a:rPr>
              <a:t>é</a:t>
            </a:r>
            <a:r>
              <a:rPr sz="2400" b="1" spc="-130" dirty="0">
                <a:solidFill>
                  <a:srgbClr val="C00000"/>
                </a:solidFill>
                <a:latin typeface="Arial"/>
                <a:cs typeface="Arial"/>
              </a:rPr>
              <a:t>ralisation</a:t>
            </a:r>
            <a:r>
              <a:rPr sz="2400" b="1" spc="-1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420" dirty="0">
                <a:solidFill>
                  <a:srgbClr val="C00000"/>
                </a:solidFill>
                <a:latin typeface="Arial"/>
                <a:cs typeface="Arial"/>
              </a:rPr>
              <a:t>/</a:t>
            </a:r>
            <a:r>
              <a:rPr sz="2400" b="1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21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2400" b="1" spc="-17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2400" b="1" spc="-70" dirty="0">
                <a:solidFill>
                  <a:srgbClr val="C00000"/>
                </a:solidFill>
                <a:latin typeface="Arial"/>
                <a:cs typeface="Arial"/>
              </a:rPr>
              <a:t>é</a:t>
            </a:r>
            <a:r>
              <a:rPr sz="2400" b="1" spc="-190" dirty="0">
                <a:solidFill>
                  <a:srgbClr val="C00000"/>
                </a:solidFill>
                <a:latin typeface="Arial"/>
                <a:cs typeface="Arial"/>
              </a:rPr>
              <a:t>c</a:t>
            </a:r>
            <a:r>
              <a:rPr sz="2400" b="1" spc="-10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2400" b="1" spc="-130" dirty="0">
                <a:solidFill>
                  <a:srgbClr val="C00000"/>
                </a:solidFill>
                <a:latin typeface="Arial"/>
                <a:cs typeface="Arial"/>
              </a:rPr>
              <a:t>alisation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62526" y="1262392"/>
          <a:ext cx="1323339" cy="1476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934">
                <a:tc gridSpan="2">
                  <a:txBody>
                    <a:bodyPr/>
                    <a:lstStyle/>
                    <a:p>
                      <a:pPr marL="235585">
                        <a:lnSpc>
                          <a:spcPts val="1560"/>
                        </a:lnSpc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Véhicule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  <a:lnB w="9525">
                      <a:solidFill>
                        <a:srgbClr val="AE340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764">
                <a:tc gridSpan="2">
                  <a:txBody>
                    <a:bodyPr/>
                    <a:lstStyle/>
                    <a:p>
                      <a:pPr marL="61594" marR="527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800" b="1" u="sng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b="1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800" b="1" u="sng" spc="35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ic</a:t>
                      </a:r>
                      <a:r>
                        <a:rPr sz="18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le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35" dirty="0">
                          <a:latin typeface="Times New Roman"/>
                          <a:cs typeface="Times New Roman"/>
                        </a:rPr>
                        <a:t>Marque </a:t>
                      </a:r>
                      <a:r>
                        <a:rPr sz="18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25" dirty="0">
                          <a:latin typeface="Times New Roman"/>
                          <a:cs typeface="Times New Roman"/>
                        </a:rPr>
                        <a:t>modèle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9B310D"/>
                      </a:solidFill>
                      <a:prstDash val="solid"/>
                    </a:lnL>
                    <a:lnR w="12700">
                      <a:solidFill>
                        <a:srgbClr val="9B310D"/>
                      </a:solidFill>
                      <a:prstDash val="solid"/>
                    </a:lnR>
                    <a:lnT w="9525">
                      <a:solidFill>
                        <a:srgbClr val="AE3408"/>
                      </a:solidFill>
                      <a:prstDash val="solid"/>
                    </a:lnT>
                    <a:lnB w="12700">
                      <a:solidFill>
                        <a:srgbClr val="9B31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5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9B310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9B310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990716" y="3447872"/>
            <a:ext cx="1390015" cy="773430"/>
          </a:xfrm>
          <a:custGeom>
            <a:avLst/>
            <a:gdLst/>
            <a:ahLst/>
            <a:cxnLst/>
            <a:rect l="l" t="t" r="r" b="b"/>
            <a:pathLst>
              <a:path w="1390015" h="773429">
                <a:moveTo>
                  <a:pt x="0" y="773226"/>
                </a:moveTo>
                <a:lnTo>
                  <a:pt x="1389507" y="773226"/>
                </a:lnTo>
                <a:lnTo>
                  <a:pt x="1389507" y="0"/>
                </a:lnTo>
                <a:lnTo>
                  <a:pt x="0" y="0"/>
                </a:lnTo>
                <a:lnTo>
                  <a:pt x="0" y="773226"/>
                </a:lnTo>
                <a:close/>
              </a:path>
            </a:pathLst>
          </a:custGeom>
          <a:ln w="12700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7066" y="3403219"/>
            <a:ext cx="1377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Times New Roman"/>
                <a:cs typeface="Times New Roman"/>
              </a:rPr>
              <a:t>Camion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7066" y="3677488"/>
            <a:ext cx="13773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0"/>
              </a:spcBef>
            </a:pPr>
            <a:r>
              <a:rPr sz="1800" b="1" spc="25" dirty="0">
                <a:latin typeface="Times New Roman"/>
                <a:cs typeface="Times New Roman"/>
              </a:rPr>
              <a:t>type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83739" y="3377514"/>
            <a:ext cx="1257300" cy="773430"/>
          </a:xfrm>
          <a:custGeom>
            <a:avLst/>
            <a:gdLst/>
            <a:ahLst/>
            <a:cxnLst/>
            <a:rect l="l" t="t" r="r" b="b"/>
            <a:pathLst>
              <a:path w="1257300" h="773429">
                <a:moveTo>
                  <a:pt x="0" y="773226"/>
                </a:moveTo>
                <a:lnTo>
                  <a:pt x="1257223" y="773226"/>
                </a:lnTo>
                <a:lnTo>
                  <a:pt x="1257223" y="0"/>
                </a:lnTo>
                <a:lnTo>
                  <a:pt x="0" y="0"/>
                </a:lnTo>
                <a:lnTo>
                  <a:pt x="0" y="773226"/>
                </a:lnTo>
                <a:close/>
              </a:path>
            </a:pathLst>
          </a:custGeom>
          <a:ln w="12700">
            <a:solidFill>
              <a:srgbClr val="9B31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90089" y="3332429"/>
            <a:ext cx="12446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Times New Roman"/>
                <a:cs typeface="Times New Roman"/>
              </a:rPr>
              <a:t>Automobile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0089" y="3607434"/>
            <a:ext cx="124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Times New Roman"/>
                <a:cs typeface="Times New Roman"/>
              </a:rPr>
              <a:t>Puissance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83739" y="2377439"/>
            <a:ext cx="4897120" cy="1356360"/>
            <a:chOff x="2483739" y="2377439"/>
            <a:chExt cx="4897120" cy="135636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1768" y="2377439"/>
              <a:ext cx="124967" cy="4358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667377" y="2744977"/>
              <a:ext cx="728345" cy="281305"/>
            </a:xfrm>
            <a:custGeom>
              <a:avLst/>
              <a:gdLst/>
              <a:ahLst/>
              <a:cxnLst/>
              <a:rect l="l" t="t" r="r" b="b"/>
              <a:pathLst>
                <a:path w="728345" h="281305">
                  <a:moveTo>
                    <a:pt x="363855" y="0"/>
                  </a:moveTo>
                  <a:lnTo>
                    <a:pt x="0" y="281177"/>
                  </a:lnTo>
                  <a:lnTo>
                    <a:pt x="727837" y="281177"/>
                  </a:lnTo>
                  <a:lnTo>
                    <a:pt x="363855" y="0"/>
                  </a:lnTo>
                  <a:close/>
                </a:path>
              </a:pathLst>
            </a:custGeom>
            <a:solidFill>
              <a:srgbClr val="D247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67377" y="2744977"/>
              <a:ext cx="728345" cy="281305"/>
            </a:xfrm>
            <a:custGeom>
              <a:avLst/>
              <a:gdLst/>
              <a:ahLst/>
              <a:cxnLst/>
              <a:rect l="l" t="t" r="r" b="b"/>
              <a:pathLst>
                <a:path w="728345" h="281305">
                  <a:moveTo>
                    <a:pt x="0" y="281177"/>
                  </a:moveTo>
                  <a:lnTo>
                    <a:pt x="363855" y="0"/>
                  </a:lnTo>
                  <a:lnTo>
                    <a:pt x="727837" y="281177"/>
                  </a:lnTo>
                  <a:lnTo>
                    <a:pt x="0" y="281177"/>
                  </a:lnTo>
                  <a:close/>
                </a:path>
              </a:pathLst>
            </a:custGeom>
            <a:ln w="12699">
              <a:solidFill>
                <a:srgbClr val="9B31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4888" y="2990087"/>
              <a:ext cx="1420367" cy="47243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343910" y="3026155"/>
              <a:ext cx="1323975" cy="351790"/>
            </a:xfrm>
            <a:custGeom>
              <a:avLst/>
              <a:gdLst/>
              <a:ahLst/>
              <a:cxnLst/>
              <a:rect l="l" t="t" r="r" b="b"/>
              <a:pathLst>
                <a:path w="1323975" h="351789">
                  <a:moveTo>
                    <a:pt x="1323466" y="0"/>
                  </a:moveTo>
                  <a:lnTo>
                    <a:pt x="0" y="35140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6192" y="2990087"/>
              <a:ext cx="1289304" cy="54254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95214" y="3026155"/>
              <a:ext cx="1191260" cy="421640"/>
            </a:xfrm>
            <a:custGeom>
              <a:avLst/>
              <a:gdLst/>
              <a:ahLst/>
              <a:cxnLst/>
              <a:rect l="l" t="t" r="r" b="b"/>
              <a:pathLst>
                <a:path w="1191259" h="421639">
                  <a:moveTo>
                    <a:pt x="0" y="0"/>
                  </a:moveTo>
                  <a:lnTo>
                    <a:pt x="1191006" y="42164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83739" y="3658742"/>
              <a:ext cx="4897120" cy="70485"/>
            </a:xfrm>
            <a:custGeom>
              <a:avLst/>
              <a:gdLst/>
              <a:ahLst/>
              <a:cxnLst/>
              <a:rect l="l" t="t" r="r" b="b"/>
              <a:pathLst>
                <a:path w="4897120" h="70485">
                  <a:moveTo>
                    <a:pt x="0" y="0"/>
                  </a:moveTo>
                  <a:lnTo>
                    <a:pt x="1257300" y="0"/>
                  </a:lnTo>
                </a:path>
                <a:path w="4897120" h="70485">
                  <a:moveTo>
                    <a:pt x="3506978" y="70230"/>
                  </a:moveTo>
                  <a:lnTo>
                    <a:pt x="4896612" y="70230"/>
                  </a:lnTo>
                </a:path>
              </a:pathLst>
            </a:custGeom>
            <a:ln w="9525">
              <a:solidFill>
                <a:srgbClr val="AE34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79514" y="4437062"/>
            <a:ext cx="3816985" cy="2230098"/>
          </a:xfrm>
          <a:prstGeom prst="rect">
            <a:avLst/>
          </a:prstGeom>
          <a:solidFill>
            <a:srgbClr val="E0DFDF"/>
          </a:solidFill>
        </p:spPr>
        <p:txBody>
          <a:bodyPr vert="horz" wrap="square" lIns="0" tIns="139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10"/>
              </a:spcBef>
              <a:tabLst>
                <a:tab pos="435609" algn="l"/>
              </a:tabLst>
            </a:pPr>
            <a:r>
              <a:rPr sz="1800" b="1" spc="-45" dirty="0">
                <a:solidFill>
                  <a:srgbClr val="C00000"/>
                </a:solidFill>
                <a:latin typeface="Times New Roman"/>
                <a:cs typeface="Times New Roman"/>
              </a:rPr>
              <a:t>A.	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Représentation</a:t>
            </a:r>
            <a:r>
              <a:rPr sz="1800" b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35" dirty="0">
                <a:solidFill>
                  <a:srgbClr val="C00000"/>
                </a:solidFill>
                <a:latin typeface="Times New Roman"/>
                <a:cs typeface="Times New Roman"/>
              </a:rPr>
              <a:t>de</a:t>
            </a:r>
            <a:r>
              <a:rPr sz="1800" b="1" spc="-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l’entité</a:t>
            </a:r>
            <a:r>
              <a:rPr sz="18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mère</a:t>
            </a:r>
            <a:endParaRPr sz="1800" dirty="0">
              <a:latin typeface="Times New Roman"/>
              <a:cs typeface="Times New Roman"/>
            </a:endParaRPr>
          </a:p>
          <a:p>
            <a:pPr marL="435609">
              <a:lnSpc>
                <a:spcPct val="100000"/>
              </a:lnSpc>
              <a:spcBef>
                <a:spcPts val="5"/>
              </a:spcBef>
            </a:pPr>
            <a:r>
              <a:rPr sz="1800" b="1" spc="30" dirty="0">
                <a:solidFill>
                  <a:srgbClr val="C00000"/>
                </a:solidFill>
                <a:latin typeface="Times New Roman"/>
                <a:cs typeface="Times New Roman"/>
              </a:rPr>
              <a:t>et</a:t>
            </a:r>
            <a:r>
              <a:rPr sz="1800" b="1" spc="-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35" dirty="0">
                <a:solidFill>
                  <a:srgbClr val="C00000"/>
                </a:solidFill>
                <a:latin typeface="Times New Roman"/>
                <a:cs typeface="Times New Roman"/>
              </a:rPr>
              <a:t>de</a:t>
            </a:r>
            <a:r>
              <a:rPr sz="1800" b="1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ses</a:t>
            </a:r>
            <a:r>
              <a:rPr sz="1800" b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entités</a:t>
            </a:r>
            <a:r>
              <a:rPr sz="18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filles</a:t>
            </a:r>
            <a:endParaRPr sz="1800" dirty="0">
              <a:latin typeface="Times New Roman"/>
              <a:cs typeface="Times New Roman"/>
            </a:endParaRPr>
          </a:p>
          <a:p>
            <a:pPr marL="91440" marR="336550">
              <a:lnSpc>
                <a:spcPct val="100000"/>
              </a:lnSpc>
            </a:pPr>
            <a:r>
              <a:rPr sz="1800" spc="-229" dirty="0">
                <a:latin typeface="Times New Roman"/>
                <a:cs typeface="Times New Roman"/>
              </a:rPr>
              <a:t>V</a:t>
            </a:r>
            <a:r>
              <a:rPr sz="1800" spc="-85" dirty="0">
                <a:latin typeface="Times New Roman"/>
                <a:cs typeface="Times New Roman"/>
              </a:rPr>
              <a:t>é</a:t>
            </a:r>
            <a:r>
              <a:rPr sz="1800" spc="-95" dirty="0">
                <a:latin typeface="Times New Roman"/>
                <a:cs typeface="Times New Roman"/>
              </a:rPr>
              <a:t>hic</a:t>
            </a:r>
            <a:r>
              <a:rPr sz="1800" spc="-125" dirty="0">
                <a:latin typeface="Times New Roman"/>
                <a:cs typeface="Times New Roman"/>
              </a:rPr>
              <a:t>u</a:t>
            </a:r>
            <a:r>
              <a:rPr sz="1800" spc="-60" dirty="0">
                <a:latin typeface="Times New Roman"/>
                <a:cs typeface="Times New Roman"/>
              </a:rPr>
              <a:t>l</a:t>
            </a:r>
            <a:r>
              <a:rPr sz="1800" spc="-85" dirty="0">
                <a:latin typeface="Times New Roman"/>
                <a:cs typeface="Times New Roman"/>
              </a:rPr>
              <a:t>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(</a:t>
            </a:r>
            <a:r>
              <a:rPr sz="1800" u="sng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0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mm</a:t>
            </a:r>
            <a:r>
              <a:rPr sz="1800" u="sng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00" u="sng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ic</a:t>
            </a:r>
            <a:r>
              <a:rPr sz="1800" u="sng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18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180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800" spc="75" dirty="0">
                <a:latin typeface="Times New Roman"/>
                <a:cs typeface="Times New Roman"/>
              </a:rPr>
              <a:t>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Mar</a:t>
            </a:r>
            <a:r>
              <a:rPr sz="1800" spc="-95" dirty="0">
                <a:latin typeface="Times New Roman"/>
                <a:cs typeface="Times New Roman"/>
              </a:rPr>
              <a:t>q</a:t>
            </a:r>
            <a:r>
              <a:rPr sz="1800" spc="-90" dirty="0">
                <a:latin typeface="Times New Roman"/>
                <a:cs typeface="Times New Roman"/>
              </a:rPr>
              <a:t>u</a:t>
            </a:r>
            <a:r>
              <a:rPr sz="1800" spc="-130" dirty="0">
                <a:latin typeface="Times New Roman"/>
                <a:cs typeface="Times New Roman"/>
              </a:rPr>
              <a:t>e</a:t>
            </a:r>
            <a:r>
              <a:rPr sz="1800" spc="75" dirty="0">
                <a:latin typeface="Times New Roman"/>
                <a:cs typeface="Times New Roman"/>
              </a:rPr>
              <a:t>,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20" dirty="0">
                <a:latin typeface="Times New Roman"/>
                <a:cs typeface="Times New Roman"/>
              </a:rPr>
              <a:t>m</a:t>
            </a:r>
            <a:r>
              <a:rPr sz="1800" spc="-85" dirty="0">
                <a:latin typeface="Times New Roman"/>
                <a:cs typeface="Times New Roman"/>
              </a:rPr>
              <a:t>o</a:t>
            </a:r>
            <a:r>
              <a:rPr sz="1800" spc="-90" dirty="0">
                <a:latin typeface="Times New Roman"/>
                <a:cs typeface="Times New Roman"/>
              </a:rPr>
              <a:t>d</a:t>
            </a:r>
            <a:r>
              <a:rPr sz="1800" spc="-85" dirty="0">
                <a:latin typeface="Times New Roman"/>
                <a:cs typeface="Times New Roman"/>
              </a:rPr>
              <a:t>è</a:t>
            </a:r>
            <a:r>
              <a:rPr sz="1800" spc="-60" dirty="0">
                <a:latin typeface="Times New Roman"/>
                <a:cs typeface="Times New Roman"/>
              </a:rPr>
              <a:t>l</a:t>
            </a:r>
            <a:r>
              <a:rPr sz="1800" spc="-100" dirty="0">
                <a:latin typeface="Times New Roman"/>
                <a:cs typeface="Times New Roman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)  </a:t>
            </a:r>
            <a:r>
              <a:rPr sz="1800" spc="-270" dirty="0">
                <a:latin typeface="Times New Roman"/>
                <a:cs typeface="Times New Roman"/>
              </a:rPr>
              <a:t>A</a:t>
            </a:r>
            <a:r>
              <a:rPr sz="1800" spc="-85" dirty="0">
                <a:latin typeface="Times New Roman"/>
                <a:cs typeface="Times New Roman"/>
              </a:rPr>
              <a:t>u</a:t>
            </a:r>
            <a:r>
              <a:rPr sz="1800" spc="-20" dirty="0">
                <a:latin typeface="Times New Roman"/>
                <a:cs typeface="Times New Roman"/>
              </a:rPr>
              <a:t>t</a:t>
            </a:r>
            <a:r>
              <a:rPr sz="1800" spc="-45" dirty="0">
                <a:latin typeface="Times New Roman"/>
                <a:cs typeface="Times New Roman"/>
              </a:rPr>
              <a:t>o</a:t>
            </a:r>
            <a:r>
              <a:rPr sz="1800" spc="-114" dirty="0">
                <a:latin typeface="Times New Roman"/>
                <a:cs typeface="Times New Roman"/>
              </a:rPr>
              <a:t>m</a:t>
            </a:r>
            <a:r>
              <a:rPr sz="1800" spc="-80" dirty="0">
                <a:latin typeface="Times New Roman"/>
                <a:cs typeface="Times New Roman"/>
              </a:rPr>
              <a:t>o</a:t>
            </a:r>
            <a:r>
              <a:rPr sz="1800" spc="-90" dirty="0">
                <a:latin typeface="Times New Roman"/>
                <a:cs typeface="Times New Roman"/>
              </a:rPr>
              <a:t>b</a:t>
            </a:r>
            <a:r>
              <a:rPr sz="1800" spc="-75" dirty="0">
                <a:latin typeface="Times New Roman"/>
                <a:cs typeface="Times New Roman"/>
              </a:rPr>
              <a:t>ile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(</a:t>
            </a:r>
            <a:r>
              <a:rPr sz="1800" spc="295" dirty="0">
                <a:latin typeface="Times New Roman"/>
                <a:cs typeface="Times New Roman"/>
              </a:rPr>
              <a:t>#</a:t>
            </a:r>
            <a:r>
              <a:rPr sz="1800" u="sng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0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mm</a:t>
            </a:r>
            <a:r>
              <a:rPr sz="1800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00" u="sng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ic</a:t>
            </a:r>
            <a:r>
              <a:rPr sz="1800" u="sng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18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1800" u="sng" spc="-1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800" spc="75" dirty="0">
                <a:latin typeface="Times New Roman"/>
                <a:cs typeface="Times New Roman"/>
              </a:rPr>
              <a:t>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P</a:t>
            </a:r>
            <a:r>
              <a:rPr sz="1800" spc="-85" dirty="0">
                <a:latin typeface="Times New Roman"/>
                <a:cs typeface="Times New Roman"/>
              </a:rPr>
              <a:t>u</a:t>
            </a:r>
            <a:r>
              <a:rPr sz="1800" spc="-95" dirty="0">
                <a:latin typeface="Times New Roman"/>
                <a:cs typeface="Times New Roman"/>
              </a:rPr>
              <a:t>i</a:t>
            </a:r>
            <a:r>
              <a:rPr sz="1800" spc="-155" dirty="0">
                <a:latin typeface="Times New Roman"/>
                <a:cs typeface="Times New Roman"/>
              </a:rPr>
              <a:t>ssa</a:t>
            </a:r>
            <a:r>
              <a:rPr sz="1800" spc="-85" dirty="0">
                <a:latin typeface="Times New Roman"/>
                <a:cs typeface="Times New Roman"/>
              </a:rPr>
              <a:t>n</a:t>
            </a:r>
            <a:r>
              <a:rPr sz="1800" spc="-90" dirty="0">
                <a:latin typeface="Times New Roman"/>
                <a:cs typeface="Times New Roman"/>
              </a:rPr>
              <a:t>c</a:t>
            </a:r>
            <a:r>
              <a:rPr sz="1800" spc="-100" dirty="0">
                <a:latin typeface="Times New Roman"/>
                <a:cs typeface="Times New Roman"/>
              </a:rPr>
              <a:t>e</a:t>
            </a:r>
            <a:r>
              <a:rPr sz="1800" spc="-30" dirty="0">
                <a:latin typeface="Times New Roman"/>
                <a:cs typeface="Times New Roman"/>
              </a:rPr>
              <a:t>)  </a:t>
            </a:r>
            <a:r>
              <a:rPr sz="1800" spc="-150" dirty="0">
                <a:latin typeface="Times New Roman"/>
                <a:cs typeface="Times New Roman"/>
              </a:rPr>
              <a:t>C</a:t>
            </a:r>
            <a:r>
              <a:rPr sz="1800" spc="-110" dirty="0">
                <a:latin typeface="Times New Roman"/>
                <a:cs typeface="Times New Roman"/>
              </a:rPr>
              <a:t>a</a:t>
            </a:r>
            <a:r>
              <a:rPr sz="1800" spc="-100" dirty="0">
                <a:latin typeface="Times New Roman"/>
                <a:cs typeface="Times New Roman"/>
              </a:rPr>
              <a:t>mi</a:t>
            </a:r>
            <a:r>
              <a:rPr sz="1800" spc="-105" dirty="0">
                <a:latin typeface="Times New Roman"/>
                <a:cs typeface="Times New Roman"/>
              </a:rPr>
              <a:t>o</a:t>
            </a:r>
            <a:r>
              <a:rPr sz="1800" spc="-80" dirty="0">
                <a:latin typeface="Times New Roman"/>
                <a:cs typeface="Times New Roman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5" dirty="0">
                <a:latin typeface="Times New Roman"/>
                <a:cs typeface="Times New Roman"/>
              </a:rPr>
              <a:t>(</a:t>
            </a:r>
            <a:r>
              <a:rPr sz="1800" spc="300" dirty="0">
                <a:latin typeface="Times New Roman"/>
                <a:cs typeface="Times New Roman"/>
              </a:rPr>
              <a:t>#</a:t>
            </a:r>
            <a:r>
              <a:rPr sz="1800" u="sng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0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mm</a:t>
            </a:r>
            <a:r>
              <a:rPr sz="1800" u="sng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00" u="sng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ic</a:t>
            </a:r>
            <a:r>
              <a:rPr sz="1800" u="sng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18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180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800" spc="75" dirty="0">
                <a:latin typeface="Times New Roman"/>
                <a:cs typeface="Times New Roman"/>
              </a:rPr>
              <a:t>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65" dirty="0">
                <a:latin typeface="Times New Roman"/>
                <a:cs typeface="Times New Roman"/>
              </a:rPr>
              <a:t>ty</a:t>
            </a:r>
            <a:r>
              <a:rPr sz="1800" spc="-95" dirty="0">
                <a:latin typeface="Times New Roman"/>
                <a:cs typeface="Times New Roman"/>
              </a:rPr>
              <a:t>p</a:t>
            </a:r>
            <a:r>
              <a:rPr sz="1800" spc="-85" dirty="0">
                <a:latin typeface="Times New Roman"/>
                <a:cs typeface="Times New Roman"/>
              </a:rPr>
              <a:t>e</a:t>
            </a:r>
            <a:r>
              <a:rPr sz="1800" spc="-40" dirty="0">
                <a:latin typeface="Times New Roman"/>
                <a:cs typeface="Times New Roman"/>
              </a:rPr>
              <a:t>)</a:t>
            </a:r>
            <a:endParaRPr lang="fr-FR" sz="1800" spc="-40" dirty="0">
              <a:latin typeface="Times New Roman"/>
              <a:cs typeface="Times New Roman"/>
            </a:endParaRPr>
          </a:p>
          <a:p>
            <a:pPr marL="91440" marR="336550">
              <a:lnSpc>
                <a:spcPct val="100000"/>
              </a:lnSpc>
            </a:pPr>
            <a:endParaRPr lang="fr-FR" spc="-40" dirty="0">
              <a:latin typeface="Times New Roman"/>
              <a:cs typeface="Times New Roman"/>
            </a:endParaRPr>
          </a:p>
          <a:p>
            <a:pPr marL="91440" marR="336550">
              <a:lnSpc>
                <a:spcPct val="100000"/>
              </a:lnSpc>
            </a:pPr>
            <a:r>
              <a:rPr lang="fr-FR" sz="1800" spc="-229" dirty="0">
                <a:latin typeface="Times New Roman"/>
                <a:cs typeface="Times New Roman"/>
              </a:rPr>
              <a:t>V</a:t>
            </a:r>
            <a:r>
              <a:rPr lang="fr-FR" sz="1800" spc="-85" dirty="0">
                <a:latin typeface="Times New Roman"/>
                <a:cs typeface="Times New Roman"/>
              </a:rPr>
              <a:t>é</a:t>
            </a:r>
            <a:r>
              <a:rPr lang="fr-FR" sz="1800" spc="-95" dirty="0">
                <a:latin typeface="Times New Roman"/>
                <a:cs typeface="Times New Roman"/>
              </a:rPr>
              <a:t>hic</a:t>
            </a:r>
            <a:r>
              <a:rPr lang="fr-FR" sz="1800" spc="-125" dirty="0">
                <a:latin typeface="Times New Roman"/>
                <a:cs typeface="Times New Roman"/>
              </a:rPr>
              <a:t>u</a:t>
            </a:r>
            <a:r>
              <a:rPr lang="fr-FR" sz="1800" spc="-60" dirty="0">
                <a:latin typeface="Times New Roman"/>
                <a:cs typeface="Times New Roman"/>
              </a:rPr>
              <a:t>l</a:t>
            </a:r>
            <a:r>
              <a:rPr lang="fr-FR" sz="1800" spc="-85" dirty="0">
                <a:latin typeface="Times New Roman"/>
                <a:cs typeface="Times New Roman"/>
              </a:rPr>
              <a:t>e(V5,R,M5)</a:t>
            </a:r>
          </a:p>
          <a:p>
            <a:pPr marL="91440" marR="336550">
              <a:lnSpc>
                <a:spcPct val="100000"/>
              </a:lnSpc>
            </a:pPr>
            <a:r>
              <a:rPr lang="fr-FR" sz="1800" spc="-270" dirty="0">
                <a:latin typeface="Times New Roman"/>
                <a:cs typeface="Times New Roman"/>
              </a:rPr>
              <a:t>A</a:t>
            </a:r>
            <a:r>
              <a:rPr lang="fr-FR" sz="1800" spc="-85" dirty="0">
                <a:latin typeface="Times New Roman"/>
                <a:cs typeface="Times New Roman"/>
              </a:rPr>
              <a:t>u</a:t>
            </a:r>
            <a:r>
              <a:rPr lang="fr-FR" sz="1800" spc="-20" dirty="0">
                <a:latin typeface="Times New Roman"/>
                <a:cs typeface="Times New Roman"/>
              </a:rPr>
              <a:t>t</a:t>
            </a:r>
            <a:r>
              <a:rPr lang="fr-FR" sz="1800" spc="-45" dirty="0">
                <a:latin typeface="Times New Roman"/>
                <a:cs typeface="Times New Roman"/>
              </a:rPr>
              <a:t>o</a:t>
            </a:r>
            <a:r>
              <a:rPr lang="fr-FR" sz="1800" spc="-114" dirty="0">
                <a:latin typeface="Times New Roman"/>
                <a:cs typeface="Times New Roman"/>
              </a:rPr>
              <a:t>m</a:t>
            </a:r>
            <a:r>
              <a:rPr lang="fr-FR" sz="1800" spc="-80" dirty="0">
                <a:latin typeface="Times New Roman"/>
                <a:cs typeface="Times New Roman"/>
              </a:rPr>
              <a:t>o</a:t>
            </a:r>
            <a:r>
              <a:rPr lang="fr-FR" sz="1800" spc="-90" dirty="0">
                <a:latin typeface="Times New Roman"/>
                <a:cs typeface="Times New Roman"/>
              </a:rPr>
              <a:t>b</a:t>
            </a:r>
            <a:r>
              <a:rPr lang="fr-FR" sz="1800" spc="-75" dirty="0">
                <a:latin typeface="Times New Roman"/>
                <a:cs typeface="Times New Roman"/>
              </a:rPr>
              <a:t>ile(V5,80)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11954" y="4509122"/>
            <a:ext cx="4752975" cy="1200785"/>
          </a:xfrm>
          <a:prstGeom prst="rect">
            <a:avLst/>
          </a:prstGeom>
          <a:solidFill>
            <a:srgbClr val="EBDFDB"/>
          </a:solidFill>
        </p:spPr>
        <p:txBody>
          <a:bodyPr vert="horz" wrap="square" lIns="0" tIns="13970" rIns="0" bIns="0" rtlCol="0">
            <a:spAutoFit/>
          </a:bodyPr>
          <a:lstStyle/>
          <a:p>
            <a:pPr marL="92710" marR="130175">
              <a:lnSpc>
                <a:spcPct val="100000"/>
              </a:lnSpc>
              <a:spcBef>
                <a:spcPts val="110"/>
              </a:spcBef>
              <a:tabLst>
                <a:tab pos="436880" algn="l"/>
              </a:tabLst>
            </a:pPr>
            <a:r>
              <a:rPr sz="18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B.	</a:t>
            </a:r>
            <a:r>
              <a:rPr sz="1800" b="1" spc="-100" dirty="0">
                <a:solidFill>
                  <a:srgbClr val="C00000"/>
                </a:solidFill>
                <a:latin typeface="Times New Roman"/>
                <a:cs typeface="Times New Roman"/>
              </a:rPr>
              <a:t>Pas </a:t>
            </a:r>
            <a:r>
              <a:rPr sz="1800" b="1" spc="35" dirty="0">
                <a:solidFill>
                  <a:srgbClr val="C00000"/>
                </a:solidFill>
                <a:latin typeface="Times New Roman"/>
                <a:cs typeface="Times New Roman"/>
              </a:rPr>
              <a:t>de </a:t>
            </a:r>
            <a:r>
              <a:rPr sz="18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représentation </a:t>
            </a:r>
            <a:r>
              <a:rPr sz="1800" b="1" spc="35" dirty="0">
                <a:solidFill>
                  <a:srgbClr val="C00000"/>
                </a:solidFill>
                <a:latin typeface="Times New Roman"/>
                <a:cs typeface="Times New Roman"/>
              </a:rPr>
              <a:t>de </a:t>
            </a:r>
            <a:r>
              <a:rPr sz="1800" b="1" dirty="0">
                <a:solidFill>
                  <a:srgbClr val="C00000"/>
                </a:solidFill>
                <a:latin typeface="Times New Roman"/>
                <a:cs typeface="Times New Roman"/>
              </a:rPr>
              <a:t>l’entité </a:t>
            </a:r>
            <a:r>
              <a:rPr sz="18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mère </a:t>
            </a:r>
            <a:r>
              <a:rPr sz="18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800" spc="-95" dirty="0">
                <a:latin typeface="Times New Roman"/>
                <a:cs typeface="Times New Roman"/>
              </a:rPr>
              <a:t>Automobile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70" dirty="0">
                <a:latin typeface="Times New Roman"/>
                <a:cs typeface="Times New Roman"/>
              </a:rPr>
              <a:t>(</a:t>
            </a:r>
            <a:r>
              <a:rPr sz="1800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Immatricule</a:t>
            </a:r>
            <a:r>
              <a:rPr sz="1800" spc="-70" dirty="0">
                <a:latin typeface="Times New Roman"/>
                <a:cs typeface="Times New Roman"/>
              </a:rPr>
              <a:t>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85" dirty="0">
                <a:latin typeface="Times New Roman"/>
                <a:cs typeface="Times New Roman"/>
              </a:rPr>
              <a:t>Marque,</a:t>
            </a:r>
            <a:r>
              <a:rPr sz="1800" spc="-75" dirty="0">
                <a:latin typeface="Times New Roman"/>
                <a:cs typeface="Times New Roman"/>
              </a:rPr>
              <a:t> modèle,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5" dirty="0">
                <a:latin typeface="Times New Roman"/>
                <a:cs typeface="Times New Roman"/>
              </a:rPr>
              <a:t>Puissance)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145" dirty="0">
                <a:latin typeface="Times New Roman"/>
                <a:cs typeface="Times New Roman"/>
              </a:rPr>
              <a:t>C</a:t>
            </a:r>
            <a:r>
              <a:rPr sz="1800" spc="-110" dirty="0">
                <a:latin typeface="Times New Roman"/>
                <a:cs typeface="Times New Roman"/>
              </a:rPr>
              <a:t>a</a:t>
            </a:r>
            <a:r>
              <a:rPr sz="1800" spc="-100" dirty="0">
                <a:latin typeface="Times New Roman"/>
                <a:cs typeface="Times New Roman"/>
              </a:rPr>
              <a:t>mi</a:t>
            </a:r>
            <a:r>
              <a:rPr sz="1800" spc="-105" dirty="0">
                <a:latin typeface="Times New Roman"/>
                <a:cs typeface="Times New Roman"/>
              </a:rPr>
              <a:t>o</a:t>
            </a:r>
            <a:r>
              <a:rPr sz="1800" spc="-75" dirty="0">
                <a:latin typeface="Times New Roman"/>
                <a:cs typeface="Times New Roman"/>
              </a:rPr>
              <a:t>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(</a:t>
            </a:r>
            <a:r>
              <a:rPr sz="1800" u="sng" spc="-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80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mm</a:t>
            </a:r>
            <a:r>
              <a:rPr sz="1800" u="sng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80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1800" u="sng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1800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ic</a:t>
            </a:r>
            <a:r>
              <a:rPr sz="1800" u="sng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18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1800" u="sng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1800" spc="75" dirty="0">
                <a:latin typeface="Times New Roman"/>
                <a:cs typeface="Times New Roman"/>
              </a:rPr>
              <a:t>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35" dirty="0">
                <a:latin typeface="Times New Roman"/>
                <a:cs typeface="Times New Roman"/>
              </a:rPr>
              <a:t>M</a:t>
            </a:r>
            <a:r>
              <a:rPr sz="1800" spc="-130" dirty="0">
                <a:latin typeface="Times New Roman"/>
                <a:cs typeface="Times New Roman"/>
              </a:rPr>
              <a:t>a</a:t>
            </a:r>
            <a:r>
              <a:rPr sz="1800" spc="-35" dirty="0">
                <a:latin typeface="Times New Roman"/>
                <a:cs typeface="Times New Roman"/>
              </a:rPr>
              <a:t>rq</a:t>
            </a:r>
            <a:r>
              <a:rPr sz="1800" spc="-85" dirty="0">
                <a:latin typeface="Times New Roman"/>
                <a:cs typeface="Times New Roman"/>
              </a:rPr>
              <a:t>u</a:t>
            </a:r>
            <a:r>
              <a:rPr sz="1800" spc="-130" dirty="0">
                <a:latin typeface="Times New Roman"/>
                <a:cs typeface="Times New Roman"/>
              </a:rPr>
              <a:t>e</a:t>
            </a:r>
            <a:r>
              <a:rPr sz="1800" spc="75" dirty="0">
                <a:latin typeface="Times New Roman"/>
                <a:cs typeface="Times New Roman"/>
              </a:rPr>
              <a:t>,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114" dirty="0">
                <a:latin typeface="Times New Roman"/>
                <a:cs typeface="Times New Roman"/>
              </a:rPr>
              <a:t>m</a:t>
            </a:r>
            <a:r>
              <a:rPr sz="1800" spc="-80" dirty="0">
                <a:latin typeface="Times New Roman"/>
                <a:cs typeface="Times New Roman"/>
              </a:rPr>
              <a:t>o</a:t>
            </a:r>
            <a:r>
              <a:rPr sz="1800" spc="-85" dirty="0">
                <a:latin typeface="Times New Roman"/>
                <a:cs typeface="Times New Roman"/>
              </a:rPr>
              <a:t>dè</a:t>
            </a:r>
            <a:r>
              <a:rPr sz="1800" spc="-60" dirty="0">
                <a:latin typeface="Times New Roman"/>
                <a:cs typeface="Times New Roman"/>
              </a:rPr>
              <a:t>l</a:t>
            </a:r>
            <a:r>
              <a:rPr sz="1800" spc="-145" dirty="0">
                <a:latin typeface="Times New Roman"/>
                <a:cs typeface="Times New Roman"/>
              </a:rPr>
              <a:t>e</a:t>
            </a:r>
            <a:r>
              <a:rPr sz="1800" spc="75" dirty="0">
                <a:latin typeface="Times New Roman"/>
                <a:cs typeface="Times New Roman"/>
              </a:rPr>
              <a:t>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45" dirty="0">
                <a:latin typeface="Times New Roman"/>
                <a:cs typeface="Times New Roman"/>
              </a:rPr>
              <a:t>t</a:t>
            </a:r>
            <a:r>
              <a:rPr sz="1800" spc="-90" dirty="0">
                <a:latin typeface="Times New Roman"/>
                <a:cs typeface="Times New Roman"/>
              </a:rPr>
              <a:t>y</a:t>
            </a:r>
            <a:r>
              <a:rPr sz="1800" spc="-85" dirty="0">
                <a:latin typeface="Times New Roman"/>
                <a:cs typeface="Times New Roman"/>
              </a:rPr>
              <a:t>pe</a:t>
            </a:r>
            <a:r>
              <a:rPr sz="1800" spc="-40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2024" t="44269" r="9320" b="26764"/>
          <a:stretch/>
        </p:blipFill>
        <p:spPr>
          <a:xfrm>
            <a:off x="1143000" y="2971800"/>
            <a:ext cx="7094424" cy="19407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3444" y="204038"/>
            <a:ext cx="65938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C00000"/>
                </a:solidFill>
              </a:rPr>
              <a:t>S</a:t>
            </a:r>
            <a:r>
              <a:rPr spc="-500" dirty="0">
                <a:solidFill>
                  <a:srgbClr val="C00000"/>
                </a:solidFill>
              </a:rPr>
              <a:t>y</a:t>
            </a:r>
            <a:r>
              <a:rPr spc="-310" dirty="0">
                <a:solidFill>
                  <a:srgbClr val="C00000"/>
                </a:solidFill>
              </a:rPr>
              <a:t>s</a:t>
            </a:r>
            <a:r>
              <a:rPr spc="-80" dirty="0">
                <a:solidFill>
                  <a:srgbClr val="C00000"/>
                </a:solidFill>
              </a:rPr>
              <a:t>t</a:t>
            </a:r>
            <a:r>
              <a:rPr spc="-155" dirty="0">
                <a:solidFill>
                  <a:srgbClr val="C00000"/>
                </a:solidFill>
              </a:rPr>
              <a:t>è</a:t>
            </a:r>
            <a:r>
              <a:rPr spc="-235" dirty="0">
                <a:solidFill>
                  <a:srgbClr val="C00000"/>
                </a:solidFill>
              </a:rPr>
              <a:t>m</a:t>
            </a:r>
            <a:r>
              <a:rPr spc="-130" dirty="0">
                <a:solidFill>
                  <a:srgbClr val="C00000"/>
                </a:solidFill>
              </a:rPr>
              <a:t>e</a:t>
            </a:r>
            <a:r>
              <a:rPr spc="-210" dirty="0">
                <a:solidFill>
                  <a:srgbClr val="C00000"/>
                </a:solidFill>
              </a:rPr>
              <a:t> </a:t>
            </a:r>
            <a:r>
              <a:rPr spc="-240" dirty="0">
                <a:solidFill>
                  <a:srgbClr val="C00000"/>
                </a:solidFill>
              </a:rPr>
              <a:t>d</a:t>
            </a:r>
            <a:r>
              <a:rPr spc="-130" dirty="0">
                <a:solidFill>
                  <a:srgbClr val="C00000"/>
                </a:solidFill>
              </a:rPr>
              <a:t>e</a:t>
            </a:r>
            <a:r>
              <a:rPr spc="-120" dirty="0">
                <a:solidFill>
                  <a:srgbClr val="C00000"/>
                </a:solidFill>
              </a:rPr>
              <a:t> </a:t>
            </a:r>
            <a:r>
              <a:rPr spc="-405" dirty="0">
                <a:solidFill>
                  <a:srgbClr val="C00000"/>
                </a:solidFill>
              </a:rPr>
              <a:t>g</a:t>
            </a:r>
            <a:r>
              <a:rPr spc="-114" dirty="0">
                <a:solidFill>
                  <a:srgbClr val="C00000"/>
                </a:solidFill>
              </a:rPr>
              <a:t>e</a:t>
            </a:r>
            <a:r>
              <a:rPr spc="-310" dirty="0">
                <a:solidFill>
                  <a:srgbClr val="C00000"/>
                </a:solidFill>
              </a:rPr>
              <a:t>s</a:t>
            </a:r>
            <a:r>
              <a:rPr spc="-80" dirty="0">
                <a:solidFill>
                  <a:srgbClr val="C00000"/>
                </a:solidFill>
              </a:rPr>
              <a:t>t</a:t>
            </a:r>
            <a:r>
              <a:rPr spc="-229" dirty="0">
                <a:solidFill>
                  <a:srgbClr val="C00000"/>
                </a:solidFill>
              </a:rPr>
              <a:t>io</a:t>
            </a:r>
            <a:r>
              <a:rPr spc="-305" dirty="0">
                <a:solidFill>
                  <a:srgbClr val="C00000"/>
                </a:solidFill>
              </a:rPr>
              <a:t>n</a:t>
            </a:r>
            <a:r>
              <a:rPr spc="-210" dirty="0">
                <a:solidFill>
                  <a:srgbClr val="C00000"/>
                </a:solidFill>
              </a:rPr>
              <a:t> </a:t>
            </a:r>
            <a:r>
              <a:rPr spc="-240" dirty="0">
                <a:solidFill>
                  <a:srgbClr val="C00000"/>
                </a:solidFill>
              </a:rPr>
              <a:t>d</a:t>
            </a:r>
            <a:r>
              <a:rPr spc="-130" dirty="0">
                <a:solidFill>
                  <a:srgbClr val="C00000"/>
                </a:solidFill>
              </a:rPr>
              <a:t>e</a:t>
            </a:r>
            <a:r>
              <a:rPr spc="-145" dirty="0">
                <a:solidFill>
                  <a:srgbClr val="C00000"/>
                </a:solidFill>
              </a:rPr>
              <a:t> </a:t>
            </a:r>
            <a:r>
              <a:rPr spc="-400" dirty="0">
                <a:solidFill>
                  <a:srgbClr val="C00000"/>
                </a:solidFill>
              </a:rPr>
              <a:t>B</a:t>
            </a:r>
            <a:r>
              <a:rPr spc="-270" dirty="0">
                <a:solidFill>
                  <a:srgbClr val="C00000"/>
                </a:solidFill>
              </a:rPr>
              <a:t>D</a:t>
            </a:r>
            <a:r>
              <a:rPr spc="-145" dirty="0">
                <a:solidFill>
                  <a:srgbClr val="C00000"/>
                </a:solidFill>
              </a:rPr>
              <a:t> </a:t>
            </a:r>
            <a:r>
              <a:rPr spc="-125" dirty="0">
                <a:solidFill>
                  <a:srgbClr val="C00000"/>
                </a:solidFill>
              </a:rPr>
              <a:t>(</a:t>
            </a:r>
            <a:r>
              <a:rPr spc="-350" dirty="0">
                <a:solidFill>
                  <a:srgbClr val="C00000"/>
                </a:solidFill>
              </a:rPr>
              <a:t>S</a:t>
            </a:r>
            <a:r>
              <a:rPr spc="-455" dirty="0">
                <a:solidFill>
                  <a:srgbClr val="C00000"/>
                </a:solidFill>
              </a:rPr>
              <a:t>G</a:t>
            </a:r>
            <a:r>
              <a:rPr spc="-400" dirty="0">
                <a:solidFill>
                  <a:srgbClr val="C00000"/>
                </a:solidFill>
              </a:rPr>
              <a:t>B</a:t>
            </a:r>
            <a:r>
              <a:rPr spc="-210" dirty="0">
                <a:solidFill>
                  <a:srgbClr val="C00000"/>
                </a:solidFill>
              </a:rPr>
              <a:t>D)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6576" y="746155"/>
            <a:ext cx="7323455" cy="21793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354330">
              <a:lnSpc>
                <a:spcPct val="108800"/>
              </a:lnSpc>
              <a:spcBef>
                <a:spcPts val="140"/>
              </a:spcBef>
              <a:buClr>
                <a:srgbClr val="D24717"/>
              </a:buClr>
              <a:buSzPct val="80357"/>
              <a:buFont typeface="Wingdings"/>
              <a:buChar char=""/>
              <a:tabLst>
                <a:tab pos="287020" algn="l"/>
              </a:tabLst>
            </a:pPr>
            <a:r>
              <a:rPr sz="2800" b="1" spc="-180" dirty="0">
                <a:solidFill>
                  <a:srgbClr val="C00000"/>
                </a:solidFill>
                <a:latin typeface="Times New Roman"/>
                <a:cs typeface="Times New Roman"/>
              </a:rPr>
              <a:t>SGBD </a:t>
            </a:r>
            <a:r>
              <a:rPr sz="2600" spc="35" dirty="0">
                <a:latin typeface="Times New Roman"/>
                <a:cs typeface="Times New Roman"/>
              </a:rPr>
              <a:t>: </a:t>
            </a:r>
            <a:r>
              <a:rPr sz="2600" spc="-140" dirty="0">
                <a:latin typeface="Times New Roman"/>
                <a:cs typeface="Times New Roman"/>
              </a:rPr>
              <a:t>Un </a:t>
            </a:r>
            <a:r>
              <a:rPr sz="2600" spc="-135" dirty="0">
                <a:latin typeface="Times New Roman"/>
                <a:cs typeface="Times New Roman"/>
              </a:rPr>
              <a:t>ensemble </a:t>
            </a:r>
            <a:r>
              <a:rPr sz="2600" spc="-114" dirty="0">
                <a:latin typeface="Times New Roman"/>
                <a:cs typeface="Times New Roman"/>
              </a:rPr>
              <a:t>de </a:t>
            </a:r>
            <a:r>
              <a:rPr sz="2600" spc="-130" dirty="0">
                <a:latin typeface="Times New Roman"/>
                <a:cs typeface="Times New Roman"/>
              </a:rPr>
              <a:t>programmes </a:t>
            </a:r>
            <a:r>
              <a:rPr sz="2600" spc="-65" dirty="0">
                <a:latin typeface="Times New Roman"/>
                <a:cs typeface="Times New Roman"/>
              </a:rPr>
              <a:t>permettant </a:t>
            </a:r>
            <a:r>
              <a:rPr sz="2600" spc="-210" dirty="0">
                <a:latin typeface="Times New Roman"/>
                <a:cs typeface="Times New Roman"/>
              </a:rPr>
              <a:t>à</a:t>
            </a:r>
            <a:r>
              <a:rPr sz="2600" spc="-204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des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114" dirty="0">
                <a:latin typeface="Times New Roman"/>
                <a:cs typeface="Times New Roman"/>
              </a:rPr>
              <a:t>i</a:t>
            </a:r>
            <a:r>
              <a:rPr sz="2600" spc="-110" dirty="0">
                <a:latin typeface="Times New Roman"/>
                <a:cs typeface="Times New Roman"/>
              </a:rPr>
              <a:t>l</a:t>
            </a:r>
            <a:r>
              <a:rPr sz="2600" spc="-14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245" dirty="0">
                <a:latin typeface="Times New Roman"/>
                <a:cs typeface="Times New Roman"/>
              </a:rPr>
              <a:t>a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70" dirty="0">
                <a:latin typeface="Times New Roman"/>
                <a:cs typeface="Times New Roman"/>
              </a:rPr>
              <a:t>eu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spc="-204" dirty="0">
                <a:latin typeface="Times New Roman"/>
                <a:cs typeface="Times New Roman"/>
              </a:rPr>
              <a:t>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85" dirty="0">
                <a:latin typeface="Times New Roman"/>
                <a:cs typeface="Times New Roman"/>
              </a:rPr>
              <a:t>crée</a:t>
            </a:r>
            <a:r>
              <a:rPr sz="2600" spc="25" dirty="0">
                <a:latin typeface="Times New Roman"/>
                <a:cs typeface="Times New Roman"/>
              </a:rPr>
              <a:t>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35" dirty="0">
                <a:latin typeface="Times New Roman"/>
                <a:cs typeface="Times New Roman"/>
              </a:rPr>
              <a:t>et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’</a:t>
            </a:r>
            <a:r>
              <a:rPr sz="2600" spc="-130" dirty="0">
                <a:latin typeface="Times New Roman"/>
                <a:cs typeface="Times New Roman"/>
              </a:rPr>
              <a:t>u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114" dirty="0">
                <a:latin typeface="Times New Roman"/>
                <a:cs typeface="Times New Roman"/>
              </a:rPr>
              <a:t>i</a:t>
            </a:r>
            <a:r>
              <a:rPr sz="2600" spc="-110" dirty="0">
                <a:latin typeface="Times New Roman"/>
                <a:cs typeface="Times New Roman"/>
              </a:rPr>
              <a:t>l</a:t>
            </a:r>
            <a:r>
              <a:rPr sz="2600" spc="-14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40" dirty="0">
                <a:latin typeface="Times New Roman"/>
                <a:cs typeface="Times New Roman"/>
              </a:rPr>
              <a:t>er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300" dirty="0">
                <a:latin typeface="Times New Roman"/>
                <a:cs typeface="Times New Roman"/>
              </a:rPr>
              <a:t>BD</a:t>
            </a:r>
            <a:r>
              <a:rPr sz="2600" spc="-220" dirty="0">
                <a:latin typeface="Times New Roman"/>
                <a:cs typeface="Times New Roman"/>
              </a:rPr>
              <a:t>s</a:t>
            </a:r>
            <a:r>
              <a:rPr sz="2600" spc="10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ts val="3460"/>
              </a:lnSpc>
              <a:spcBef>
                <a:spcPts val="290"/>
              </a:spcBef>
              <a:buClr>
                <a:srgbClr val="D24717"/>
              </a:buClr>
              <a:buSzPct val="80769"/>
              <a:buFont typeface="Wingdings"/>
              <a:buChar char=""/>
              <a:tabLst>
                <a:tab pos="287020" algn="l"/>
              </a:tabLst>
            </a:pP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Un</a:t>
            </a:r>
            <a:r>
              <a:rPr sz="2600" b="1" spc="-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800" b="1" spc="-180" dirty="0">
                <a:solidFill>
                  <a:srgbClr val="C00000"/>
                </a:solidFill>
                <a:latin typeface="Times New Roman"/>
                <a:cs typeface="Times New Roman"/>
              </a:rPr>
              <a:t>SGBD</a:t>
            </a:r>
            <a:r>
              <a:rPr sz="2800" b="1" spc="-1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représente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un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ensemble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14" dirty="0">
                <a:latin typeface="Times New Roman"/>
                <a:cs typeface="Times New Roman"/>
              </a:rPr>
              <a:t>coordonné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logiciels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p</a:t>
            </a:r>
            <a:r>
              <a:rPr sz="2600" spc="-45" dirty="0">
                <a:latin typeface="Times New Roman"/>
                <a:cs typeface="Times New Roman"/>
              </a:rPr>
              <a:t>e</a:t>
            </a:r>
            <a:r>
              <a:rPr sz="2600" spc="30" dirty="0">
                <a:latin typeface="Times New Roman"/>
                <a:cs typeface="Times New Roman"/>
              </a:rPr>
              <a:t>r</a:t>
            </a:r>
            <a:r>
              <a:rPr sz="2600" spc="-170" dirty="0">
                <a:latin typeface="Times New Roman"/>
                <a:cs typeface="Times New Roman"/>
              </a:rPr>
              <a:t>m</a:t>
            </a:r>
            <a:r>
              <a:rPr sz="2600" spc="-90" dirty="0">
                <a:latin typeface="Times New Roman"/>
                <a:cs typeface="Times New Roman"/>
              </a:rPr>
              <a:t>e</a:t>
            </a:r>
            <a:r>
              <a:rPr sz="2600" spc="40" dirty="0">
                <a:latin typeface="Times New Roman"/>
                <a:cs typeface="Times New Roman"/>
              </a:rPr>
              <a:t>tt</a:t>
            </a:r>
            <a:r>
              <a:rPr sz="2600" spc="-225" dirty="0">
                <a:latin typeface="Times New Roman"/>
                <a:cs typeface="Times New Roman"/>
              </a:rPr>
              <a:t>a</a:t>
            </a:r>
            <a:r>
              <a:rPr sz="2600" spc="-130" dirty="0">
                <a:latin typeface="Times New Roman"/>
                <a:cs typeface="Times New Roman"/>
              </a:rPr>
              <a:t>n</a:t>
            </a:r>
            <a:r>
              <a:rPr sz="2600" spc="35" dirty="0">
                <a:latin typeface="Times New Roman"/>
                <a:cs typeface="Times New Roman"/>
              </a:rPr>
              <a:t>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30" dirty="0">
                <a:latin typeface="Times New Roman"/>
                <a:cs typeface="Times New Roman"/>
              </a:rPr>
              <a:t>d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d</a:t>
            </a:r>
            <a:r>
              <a:rPr sz="2600" spc="-130" dirty="0">
                <a:latin typeface="Times New Roman"/>
                <a:cs typeface="Times New Roman"/>
              </a:rPr>
              <a:t>é</a:t>
            </a:r>
            <a:r>
              <a:rPr sz="2600" spc="-120" dirty="0">
                <a:latin typeface="Times New Roman"/>
                <a:cs typeface="Times New Roman"/>
              </a:rPr>
              <a:t>c</a:t>
            </a:r>
            <a:r>
              <a:rPr sz="2600" spc="65" dirty="0">
                <a:latin typeface="Times New Roman"/>
                <a:cs typeface="Times New Roman"/>
              </a:rPr>
              <a:t>r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-80" dirty="0">
                <a:latin typeface="Times New Roman"/>
                <a:cs typeface="Times New Roman"/>
              </a:rPr>
              <a:t>r</a:t>
            </a:r>
            <a:r>
              <a:rPr sz="2600" spc="-150" dirty="0">
                <a:latin typeface="Times New Roman"/>
                <a:cs typeface="Times New Roman"/>
              </a:rPr>
              <a:t>e</a:t>
            </a:r>
            <a:r>
              <a:rPr sz="2600" spc="105" dirty="0">
                <a:latin typeface="Times New Roman"/>
                <a:cs typeface="Times New Roman"/>
              </a:rPr>
              <a:t>,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70" dirty="0">
                <a:latin typeface="Times New Roman"/>
                <a:cs typeface="Times New Roman"/>
              </a:rPr>
              <a:t>m</a:t>
            </a:r>
            <a:r>
              <a:rPr sz="2600" spc="-90" dirty="0">
                <a:latin typeface="Times New Roman"/>
                <a:cs typeface="Times New Roman"/>
              </a:rPr>
              <a:t>é</a:t>
            </a:r>
            <a:r>
              <a:rPr sz="2600" spc="-105" dirty="0">
                <a:latin typeface="Times New Roman"/>
                <a:cs typeface="Times New Roman"/>
              </a:rPr>
              <a:t>mo</a:t>
            </a:r>
            <a:r>
              <a:rPr sz="2600" spc="-15" dirty="0">
                <a:latin typeface="Times New Roman"/>
                <a:cs typeface="Times New Roman"/>
              </a:rPr>
              <a:t>r</a:t>
            </a:r>
            <a:r>
              <a:rPr sz="2600" spc="-140" dirty="0">
                <a:latin typeface="Times New Roman"/>
                <a:cs typeface="Times New Roman"/>
              </a:rPr>
              <a:t>i</a:t>
            </a:r>
            <a:r>
              <a:rPr sz="2600" spc="-190" dirty="0">
                <a:latin typeface="Times New Roman"/>
                <a:cs typeface="Times New Roman"/>
              </a:rPr>
              <a:t>s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220" dirty="0">
                <a:latin typeface="Times New Roman"/>
                <a:cs typeface="Times New Roman"/>
              </a:rPr>
              <a:t>r</a:t>
            </a:r>
            <a:r>
              <a:rPr sz="2600" spc="105" dirty="0">
                <a:latin typeface="Times New Roman"/>
                <a:cs typeface="Times New Roman"/>
              </a:rPr>
              <a:t>,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-175" dirty="0">
                <a:latin typeface="Times New Roman"/>
                <a:cs typeface="Times New Roman"/>
              </a:rPr>
              <a:t>ma</a:t>
            </a:r>
            <a:r>
              <a:rPr sz="2600" spc="-160" dirty="0">
                <a:latin typeface="Times New Roman"/>
                <a:cs typeface="Times New Roman"/>
              </a:rPr>
              <a:t>n</a:t>
            </a:r>
            <a:r>
              <a:rPr sz="2600" spc="-110" dirty="0">
                <a:latin typeface="Times New Roman"/>
                <a:cs typeface="Times New Roman"/>
              </a:rPr>
              <a:t>ip</a:t>
            </a:r>
            <a:r>
              <a:rPr sz="2600" spc="-160" dirty="0">
                <a:latin typeface="Times New Roman"/>
                <a:cs typeface="Times New Roman"/>
              </a:rPr>
              <a:t>u</a:t>
            </a:r>
            <a:r>
              <a:rPr sz="2600" spc="-110" dirty="0">
                <a:latin typeface="Times New Roman"/>
                <a:cs typeface="Times New Roman"/>
              </a:rPr>
              <a:t>le</a:t>
            </a:r>
            <a:r>
              <a:rPr sz="2600" spc="-220" dirty="0">
                <a:latin typeface="Times New Roman"/>
                <a:cs typeface="Times New Roman"/>
              </a:rPr>
              <a:t>r</a:t>
            </a:r>
            <a:r>
              <a:rPr sz="2600" spc="105" dirty="0">
                <a:latin typeface="Times New Roman"/>
                <a:cs typeface="Times New Roman"/>
              </a:rPr>
              <a:t>,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t</a:t>
            </a:r>
            <a:r>
              <a:rPr sz="2600" spc="-85" dirty="0">
                <a:latin typeface="Times New Roman"/>
                <a:cs typeface="Times New Roman"/>
              </a:rPr>
              <a:t>r</a:t>
            </a: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50" dirty="0">
                <a:latin typeface="Times New Roman"/>
                <a:cs typeface="Times New Roman"/>
              </a:rPr>
              <a:t>i</a:t>
            </a:r>
            <a:r>
              <a:rPr sz="2600" spc="-40" dirty="0">
                <a:latin typeface="Times New Roman"/>
                <a:cs typeface="Times New Roman"/>
              </a:rPr>
              <a:t>t</a:t>
            </a:r>
            <a:r>
              <a:rPr sz="2600" spc="-105" dirty="0">
                <a:latin typeface="Times New Roman"/>
                <a:cs typeface="Times New Roman"/>
              </a:rPr>
              <a:t>e</a:t>
            </a:r>
            <a:r>
              <a:rPr sz="2600" spc="-220" dirty="0">
                <a:latin typeface="Times New Roman"/>
                <a:cs typeface="Times New Roman"/>
              </a:rPr>
              <a:t>r</a:t>
            </a:r>
            <a:r>
              <a:rPr sz="2600" spc="105" dirty="0">
                <a:latin typeface="Times New Roman"/>
                <a:cs typeface="Times New Roman"/>
              </a:rPr>
              <a:t>,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2635"/>
              </a:lnSpc>
            </a:pPr>
            <a:r>
              <a:rPr sz="2600" spc="-70" dirty="0">
                <a:latin typeface="Times New Roman"/>
                <a:cs typeface="Times New Roman"/>
              </a:rPr>
              <a:t>interroger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les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45" dirty="0">
                <a:latin typeface="Times New Roman"/>
                <a:cs typeface="Times New Roman"/>
              </a:rPr>
              <a:t>ensembles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20" dirty="0">
                <a:latin typeface="Times New Roman"/>
                <a:cs typeface="Times New Roman"/>
              </a:rPr>
              <a:t>de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données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0" dirty="0">
                <a:latin typeface="Times New Roman"/>
                <a:cs typeface="Times New Roman"/>
              </a:rPr>
              <a:t>constituant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60" dirty="0">
                <a:latin typeface="Times New Roman"/>
                <a:cs typeface="Times New Roman"/>
              </a:rPr>
              <a:t>la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125" dirty="0">
                <a:latin typeface="Times New Roman"/>
                <a:cs typeface="Times New Roman"/>
              </a:rPr>
              <a:t>base.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6576" y="5064947"/>
            <a:ext cx="6189345" cy="1248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300"/>
              </a:lnSpc>
              <a:spcBef>
                <a:spcPts val="100"/>
              </a:spcBef>
              <a:buClr>
                <a:srgbClr val="D24717"/>
              </a:buClr>
              <a:buSzPct val="84615"/>
              <a:buFont typeface="Wingdings"/>
              <a:buChar char=""/>
              <a:tabLst>
                <a:tab pos="287020" algn="l"/>
              </a:tabLst>
            </a:pPr>
            <a:r>
              <a:rPr sz="2600" spc="-200" dirty="0">
                <a:latin typeface="Times New Roman"/>
                <a:cs typeface="Times New Roman"/>
              </a:rPr>
              <a:t>Les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280" dirty="0">
                <a:latin typeface="Times New Roman"/>
                <a:cs typeface="Times New Roman"/>
              </a:rPr>
              <a:t>SGBD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o</a:t>
            </a:r>
            <a:r>
              <a:rPr sz="2600" spc="-160" dirty="0">
                <a:latin typeface="Times New Roman"/>
                <a:cs typeface="Times New Roman"/>
              </a:rPr>
              <a:t>mm</a:t>
            </a:r>
            <a:r>
              <a:rPr sz="2600" spc="-75" dirty="0">
                <a:latin typeface="Times New Roman"/>
                <a:cs typeface="Times New Roman"/>
              </a:rPr>
              <a:t>er</a:t>
            </a:r>
            <a:r>
              <a:rPr sz="2600" spc="-80" dirty="0">
                <a:latin typeface="Times New Roman"/>
                <a:cs typeface="Times New Roman"/>
              </a:rPr>
              <a:t>c</a:t>
            </a:r>
            <a:r>
              <a:rPr sz="2600" spc="-135" dirty="0">
                <a:latin typeface="Times New Roman"/>
                <a:cs typeface="Times New Roman"/>
              </a:rPr>
              <a:t>ia</a:t>
            </a:r>
            <a:r>
              <a:rPr sz="2600" spc="-204" dirty="0">
                <a:latin typeface="Times New Roman"/>
                <a:cs typeface="Times New Roman"/>
              </a:rPr>
              <a:t>u</a:t>
            </a:r>
            <a:r>
              <a:rPr sz="2600" spc="-114" dirty="0">
                <a:latin typeface="Times New Roman"/>
                <a:cs typeface="Times New Roman"/>
              </a:rPr>
              <a:t>x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le</a:t>
            </a:r>
            <a:r>
              <a:rPr sz="2600" spc="-145" dirty="0">
                <a:latin typeface="Times New Roman"/>
                <a:cs typeface="Times New Roman"/>
              </a:rPr>
              <a:t>s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35" dirty="0">
                <a:latin typeface="Times New Roman"/>
                <a:cs typeface="Times New Roman"/>
              </a:rPr>
              <a:t>p</a:t>
            </a:r>
            <a:r>
              <a:rPr sz="2600" spc="-85" dirty="0">
                <a:latin typeface="Times New Roman"/>
                <a:cs typeface="Times New Roman"/>
              </a:rPr>
              <a:t>l</a:t>
            </a:r>
            <a:r>
              <a:rPr sz="2600" spc="-155" dirty="0">
                <a:latin typeface="Times New Roman"/>
                <a:cs typeface="Times New Roman"/>
              </a:rPr>
              <a:t>u</a:t>
            </a:r>
            <a:r>
              <a:rPr sz="2600" spc="-204" dirty="0">
                <a:latin typeface="Times New Roman"/>
                <a:cs typeface="Times New Roman"/>
              </a:rPr>
              <a:t>s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155" dirty="0">
                <a:latin typeface="Times New Roman"/>
                <a:cs typeface="Times New Roman"/>
              </a:rPr>
              <a:t>c</a:t>
            </a:r>
            <a:r>
              <a:rPr sz="2600" spc="-130" dirty="0">
                <a:latin typeface="Times New Roman"/>
                <a:cs typeface="Times New Roman"/>
              </a:rPr>
              <a:t>onnu</a:t>
            </a:r>
            <a:r>
              <a:rPr sz="2600" spc="-204" dirty="0">
                <a:latin typeface="Times New Roman"/>
                <a:cs typeface="Times New Roman"/>
              </a:rPr>
              <a:t>s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40" dirty="0">
                <a:latin typeface="Times New Roman"/>
                <a:cs typeface="Times New Roman"/>
              </a:rPr>
              <a:t>so</a:t>
            </a:r>
            <a:r>
              <a:rPr sz="2600" spc="-175" dirty="0">
                <a:latin typeface="Times New Roman"/>
                <a:cs typeface="Times New Roman"/>
              </a:rPr>
              <a:t>n</a:t>
            </a:r>
            <a:r>
              <a:rPr sz="2600" spc="30" dirty="0">
                <a:latin typeface="Times New Roman"/>
                <a:cs typeface="Times New Roman"/>
              </a:rPr>
              <a:t>t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30" dirty="0">
                <a:latin typeface="Times New Roman"/>
                <a:cs typeface="Times New Roman"/>
              </a:rPr>
              <a:t>:  </a:t>
            </a:r>
            <a:r>
              <a:rPr sz="2600" spc="-70" dirty="0">
                <a:solidFill>
                  <a:srgbClr val="006FC0"/>
                </a:solidFill>
                <a:latin typeface="Times New Roman"/>
                <a:cs typeface="Times New Roman"/>
              </a:rPr>
              <a:t>Oracle,</a:t>
            </a:r>
            <a:r>
              <a:rPr sz="2600" spc="-1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225" dirty="0">
                <a:solidFill>
                  <a:srgbClr val="006FC0"/>
                </a:solidFill>
                <a:latin typeface="Times New Roman"/>
                <a:cs typeface="Times New Roman"/>
              </a:rPr>
              <a:t>SQL</a:t>
            </a:r>
            <a:r>
              <a:rPr sz="26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20" dirty="0">
                <a:solidFill>
                  <a:srgbClr val="006FC0"/>
                </a:solidFill>
                <a:latin typeface="Times New Roman"/>
                <a:cs typeface="Times New Roman"/>
              </a:rPr>
              <a:t>Server,</a:t>
            </a:r>
            <a:r>
              <a:rPr sz="2600" spc="-1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75" dirty="0">
                <a:solidFill>
                  <a:srgbClr val="006FC0"/>
                </a:solidFill>
                <a:latin typeface="Times New Roman"/>
                <a:cs typeface="Times New Roman"/>
              </a:rPr>
              <a:t>Sybase,</a:t>
            </a:r>
            <a:r>
              <a:rPr sz="2600" spc="-1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00" dirty="0">
                <a:solidFill>
                  <a:srgbClr val="006FC0"/>
                </a:solidFill>
                <a:latin typeface="Times New Roman"/>
                <a:cs typeface="Times New Roman"/>
              </a:rPr>
              <a:t>Ingres,</a:t>
            </a:r>
            <a:r>
              <a:rPr sz="2600" spc="-1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95" dirty="0">
                <a:solidFill>
                  <a:srgbClr val="006FC0"/>
                </a:solidFill>
                <a:latin typeface="Times New Roman"/>
                <a:cs typeface="Times New Roman"/>
              </a:rPr>
              <a:t>Informix,</a:t>
            </a:r>
            <a:r>
              <a:rPr sz="2600" spc="-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600" spc="-150" dirty="0">
                <a:solidFill>
                  <a:srgbClr val="006FC0"/>
                </a:solidFill>
                <a:latin typeface="Times New Roman"/>
                <a:cs typeface="Times New Roman"/>
              </a:rPr>
              <a:t>DB2,</a:t>
            </a:r>
            <a:endParaRPr sz="2600">
              <a:latin typeface="Times New Roman"/>
              <a:cs typeface="Times New Roman"/>
            </a:endParaRPr>
          </a:p>
          <a:p>
            <a:pPr marL="286385">
              <a:lnSpc>
                <a:spcPts val="2810"/>
              </a:lnSpc>
            </a:pPr>
            <a:r>
              <a:rPr sz="2600" spc="-150" dirty="0">
                <a:solidFill>
                  <a:srgbClr val="006FC0"/>
                </a:solidFill>
                <a:latin typeface="Times New Roman"/>
                <a:cs typeface="Times New Roman"/>
              </a:rPr>
              <a:t>MySQL(libre)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7142" y="3934459"/>
            <a:ext cx="5454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65" dirty="0">
                <a:latin typeface="Times New Roman"/>
                <a:cs typeface="Times New Roman"/>
              </a:rPr>
              <a:t>BD</a:t>
            </a:r>
            <a:r>
              <a:rPr sz="2000" b="1" spc="-15" dirty="0">
                <a:latin typeface="Times New Roman"/>
                <a:cs typeface="Times New Roman"/>
              </a:rPr>
              <a:t>D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1965" y="3862273"/>
            <a:ext cx="64706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80" dirty="0">
                <a:latin typeface="Times New Roman"/>
                <a:cs typeface="Times New Roman"/>
              </a:rPr>
              <a:t>S</a:t>
            </a:r>
            <a:r>
              <a:rPr sz="2000" b="1" spc="-265" dirty="0">
                <a:latin typeface="Times New Roman"/>
                <a:cs typeface="Times New Roman"/>
              </a:rPr>
              <a:t>G</a:t>
            </a:r>
            <a:r>
              <a:rPr sz="2000" b="1" spc="-65" dirty="0">
                <a:latin typeface="Times New Roman"/>
                <a:cs typeface="Times New Roman"/>
              </a:rPr>
              <a:t>BD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692546"/>
            <a:ext cx="518668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dirty="0">
                <a:solidFill>
                  <a:srgbClr val="875049"/>
                </a:solidFill>
              </a:rPr>
              <a:t>Les objectifs d’un SGBD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473" y="1375123"/>
            <a:ext cx="7811134" cy="428942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570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287020" algn="l"/>
              </a:tabLst>
            </a:pPr>
            <a:r>
              <a:rPr sz="2600" b="1" spc="20" dirty="0">
                <a:latin typeface="Times New Roman"/>
                <a:cs typeface="Times New Roman"/>
              </a:rPr>
              <a:t>Indépendance</a:t>
            </a:r>
            <a:r>
              <a:rPr sz="2600" b="1" spc="-80" dirty="0">
                <a:latin typeface="Times New Roman"/>
                <a:cs typeface="Times New Roman"/>
              </a:rPr>
              <a:t> </a:t>
            </a:r>
            <a:r>
              <a:rPr sz="2600" b="1" spc="10" dirty="0">
                <a:latin typeface="Times New Roman"/>
                <a:cs typeface="Times New Roman"/>
              </a:rPr>
              <a:t>des</a:t>
            </a:r>
            <a:r>
              <a:rPr sz="2600" b="1" spc="-60" dirty="0">
                <a:latin typeface="Times New Roman"/>
                <a:cs typeface="Times New Roman"/>
              </a:rPr>
              <a:t> </a:t>
            </a:r>
            <a:r>
              <a:rPr sz="2600" b="1" spc="35" dirty="0">
                <a:latin typeface="Times New Roman"/>
                <a:cs typeface="Times New Roman"/>
              </a:rPr>
              <a:t>données</a:t>
            </a:r>
            <a:r>
              <a:rPr sz="2600" b="1" spc="-100" dirty="0">
                <a:latin typeface="Times New Roman"/>
                <a:cs typeface="Times New Roman"/>
              </a:rPr>
              <a:t> </a:t>
            </a:r>
            <a:r>
              <a:rPr sz="2600" b="1" spc="-195" dirty="0">
                <a:latin typeface="Times New Roman"/>
                <a:cs typeface="Times New Roman"/>
              </a:rPr>
              <a:t>:</a:t>
            </a:r>
            <a:endParaRPr sz="2600" dirty="0">
              <a:latin typeface="Times New Roman"/>
              <a:cs typeface="Times New Roman"/>
            </a:endParaRPr>
          </a:p>
          <a:p>
            <a:pPr marL="628650" lvl="1" indent="-296545">
              <a:lnSpc>
                <a:spcPct val="100000"/>
              </a:lnSpc>
              <a:spcBef>
                <a:spcPts val="440"/>
              </a:spcBef>
              <a:buClr>
                <a:srgbClr val="9B2C1F"/>
              </a:buClr>
              <a:buSzPct val="85416"/>
              <a:buFont typeface="Wingdings"/>
              <a:buChar char=""/>
              <a:tabLst>
                <a:tab pos="629285" algn="l"/>
              </a:tabLst>
            </a:pPr>
            <a:r>
              <a:rPr sz="2400" b="1" spc="15" dirty="0">
                <a:latin typeface="Times New Roman"/>
                <a:cs typeface="Times New Roman"/>
              </a:rPr>
              <a:t>Indépendance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physique:</a:t>
            </a:r>
            <a:endParaRPr sz="2400" dirty="0">
              <a:latin typeface="Times New Roman"/>
              <a:cs typeface="Times New Roman"/>
            </a:endParaRPr>
          </a:p>
          <a:p>
            <a:pPr marL="561340" indent="-229235">
              <a:lnSpc>
                <a:spcPct val="100000"/>
              </a:lnSpc>
              <a:spcBef>
                <a:spcPts val="420"/>
              </a:spcBef>
              <a:buClr>
                <a:srgbClr val="9B2C1F"/>
              </a:buClr>
              <a:buSzPct val="84090"/>
              <a:buFont typeface="Segoe UI Symbol"/>
              <a:buChar char="⚫"/>
              <a:tabLst>
                <a:tab pos="561975" algn="l"/>
              </a:tabLst>
            </a:pPr>
            <a:r>
              <a:rPr sz="2200" spc="-110" dirty="0">
                <a:latin typeface="Times New Roman"/>
                <a:cs typeface="Times New Roman"/>
              </a:rPr>
              <a:t>Indépendance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entre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structures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de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données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et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structures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de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stockage,</a:t>
            </a:r>
            <a:endParaRPr sz="2200" dirty="0">
              <a:latin typeface="Times New Roman"/>
              <a:cs typeface="Times New Roman"/>
            </a:endParaRPr>
          </a:p>
          <a:p>
            <a:pPr marL="561340" marR="274955" indent="-228600">
              <a:lnSpc>
                <a:spcPct val="100000"/>
              </a:lnSpc>
              <a:spcBef>
                <a:spcPts val="405"/>
              </a:spcBef>
              <a:buClr>
                <a:srgbClr val="9B2C1F"/>
              </a:buClr>
              <a:buSzPct val="84090"/>
              <a:buFont typeface="Segoe UI Symbol"/>
              <a:buChar char="⚫"/>
              <a:tabLst>
                <a:tab pos="622300" algn="l"/>
                <a:tab pos="622935" algn="l"/>
              </a:tabLst>
            </a:pPr>
            <a:r>
              <a:rPr dirty="0"/>
              <a:t>	</a:t>
            </a:r>
            <a:r>
              <a:rPr sz="2200" spc="-110" dirty="0">
                <a:latin typeface="Times New Roman"/>
                <a:cs typeface="Times New Roman"/>
              </a:rPr>
              <a:t>Un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29" dirty="0">
                <a:latin typeface="Times New Roman"/>
                <a:cs typeface="Times New Roman"/>
              </a:rPr>
              <a:t>SGBD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permet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de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décrire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les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données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d’une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façon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logique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sans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se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soucier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comment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cela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95" dirty="0">
                <a:latin typeface="Times New Roman"/>
                <a:cs typeface="Times New Roman"/>
              </a:rPr>
              <a:t>va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se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faire </a:t>
            </a:r>
            <a:r>
              <a:rPr sz="2200" spc="-110" dirty="0">
                <a:latin typeface="Times New Roman"/>
                <a:cs typeface="Times New Roman"/>
              </a:rPr>
              <a:t>physiquement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dans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les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fichiers.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564515" indent="-232410">
              <a:lnSpc>
                <a:spcPct val="100000"/>
              </a:lnSpc>
              <a:buClr>
                <a:srgbClr val="9B2C1F"/>
              </a:buClr>
              <a:buSzPct val="81250"/>
              <a:buFont typeface="Wingdings"/>
              <a:buChar char=""/>
              <a:tabLst>
                <a:tab pos="565150" algn="l"/>
              </a:tabLst>
            </a:pPr>
            <a:r>
              <a:rPr sz="2400" b="1" spc="15" dirty="0">
                <a:latin typeface="Times New Roman"/>
                <a:cs typeface="Times New Roman"/>
              </a:rPr>
              <a:t>Indépendance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spc="15" dirty="0">
                <a:latin typeface="Times New Roman"/>
                <a:cs typeface="Times New Roman"/>
              </a:rPr>
              <a:t>logique:</a:t>
            </a:r>
            <a:endParaRPr sz="2400" dirty="0">
              <a:latin typeface="Times New Roman"/>
              <a:cs typeface="Times New Roman"/>
            </a:endParaRPr>
          </a:p>
          <a:p>
            <a:pPr marL="561340" indent="-229235">
              <a:lnSpc>
                <a:spcPct val="100000"/>
              </a:lnSpc>
              <a:spcBef>
                <a:spcPts val="440"/>
              </a:spcBef>
              <a:buClr>
                <a:srgbClr val="9B2C1F"/>
              </a:buClr>
              <a:buSzPct val="84090"/>
              <a:buFont typeface="Segoe UI Symbol"/>
              <a:buChar char="⚫"/>
              <a:tabLst>
                <a:tab pos="561975" algn="l"/>
              </a:tabLst>
            </a:pPr>
            <a:r>
              <a:rPr sz="2200" spc="-110" dirty="0">
                <a:latin typeface="Times New Roman"/>
                <a:cs typeface="Times New Roman"/>
              </a:rPr>
              <a:t>Un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même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ensemble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de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données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peut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être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vu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différemment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par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des</a:t>
            </a:r>
            <a:endParaRPr sz="2200" dirty="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</a:pPr>
            <a:r>
              <a:rPr sz="2200" spc="-95" dirty="0">
                <a:latin typeface="Times New Roman"/>
                <a:cs typeface="Times New Roman"/>
              </a:rPr>
              <a:t>utilis</a:t>
            </a:r>
            <a:r>
              <a:rPr sz="2200" spc="-140" dirty="0">
                <a:latin typeface="Times New Roman"/>
                <a:cs typeface="Times New Roman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te</a:t>
            </a:r>
            <a:r>
              <a:rPr sz="2200" spc="-70" dirty="0">
                <a:latin typeface="Times New Roman"/>
                <a:cs typeface="Times New Roman"/>
              </a:rPr>
              <a:t>u</a:t>
            </a:r>
            <a:r>
              <a:rPr sz="2200" spc="75" dirty="0">
                <a:latin typeface="Times New Roman"/>
                <a:cs typeface="Times New Roman"/>
              </a:rPr>
              <a:t>r</a:t>
            </a:r>
            <a:r>
              <a:rPr sz="2200" spc="-170" dirty="0">
                <a:latin typeface="Times New Roman"/>
                <a:cs typeface="Times New Roman"/>
              </a:rPr>
              <a:t>s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diff</a:t>
            </a:r>
            <a:r>
              <a:rPr sz="2200" spc="-150" dirty="0">
                <a:latin typeface="Times New Roman"/>
                <a:cs typeface="Times New Roman"/>
              </a:rPr>
              <a:t>é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-75" dirty="0">
                <a:latin typeface="Times New Roman"/>
                <a:cs typeface="Times New Roman"/>
              </a:rPr>
              <a:t>nt</a:t>
            </a:r>
            <a:r>
              <a:rPr sz="2200" spc="-120" dirty="0">
                <a:latin typeface="Times New Roman"/>
                <a:cs typeface="Times New Roman"/>
              </a:rPr>
              <a:t>s</a:t>
            </a:r>
            <a:r>
              <a:rPr sz="2200" spc="9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588645" indent="-256540">
              <a:lnSpc>
                <a:spcPct val="100000"/>
              </a:lnSpc>
              <a:spcBef>
                <a:spcPts val="390"/>
              </a:spcBef>
              <a:buClr>
                <a:srgbClr val="9B2C1F"/>
              </a:buClr>
              <a:buSzPct val="84090"/>
              <a:buFont typeface="Segoe UI Symbol"/>
              <a:buChar char="⚫"/>
              <a:tabLst>
                <a:tab pos="589280" algn="l"/>
              </a:tabLst>
            </a:pPr>
            <a:r>
              <a:rPr sz="2200" spc="-135" dirty="0">
                <a:latin typeface="Times New Roman"/>
                <a:cs typeface="Times New Roman"/>
              </a:rPr>
              <a:t>Toutes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35" dirty="0">
                <a:latin typeface="Times New Roman"/>
                <a:cs typeface="Times New Roman"/>
              </a:rPr>
              <a:t>ces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35" dirty="0">
                <a:latin typeface="Times New Roman"/>
                <a:cs typeface="Times New Roman"/>
              </a:rPr>
              <a:t>visions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(vues)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personnelles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des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données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doivent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être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intégrés</a:t>
            </a:r>
            <a:endParaRPr sz="2200" dirty="0">
              <a:latin typeface="Times New Roman"/>
              <a:cs typeface="Times New Roman"/>
            </a:endParaRPr>
          </a:p>
          <a:p>
            <a:pPr marL="561340">
              <a:lnSpc>
                <a:spcPct val="100000"/>
              </a:lnSpc>
            </a:pPr>
            <a:r>
              <a:rPr sz="2200" spc="-130" dirty="0">
                <a:latin typeface="Times New Roman"/>
                <a:cs typeface="Times New Roman"/>
              </a:rPr>
              <a:t>dans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une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90" dirty="0">
                <a:latin typeface="Times New Roman"/>
                <a:cs typeface="Times New Roman"/>
              </a:rPr>
              <a:t>v</a:t>
            </a:r>
            <a:r>
              <a:rPr sz="2200" spc="-114" dirty="0">
                <a:latin typeface="Times New Roman"/>
                <a:cs typeface="Times New Roman"/>
              </a:rPr>
              <a:t>ision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70" dirty="0">
                <a:latin typeface="Times New Roman"/>
                <a:cs typeface="Times New Roman"/>
              </a:rPr>
              <a:t>g</a:t>
            </a:r>
            <a:r>
              <a:rPr sz="2200" spc="-105" dirty="0">
                <a:latin typeface="Times New Roman"/>
                <a:cs typeface="Times New Roman"/>
              </a:rPr>
              <a:t>l</a:t>
            </a:r>
            <a:r>
              <a:rPr sz="2200" spc="-100" dirty="0">
                <a:latin typeface="Times New Roman"/>
                <a:cs typeface="Times New Roman"/>
              </a:rPr>
              <a:t>o</a:t>
            </a:r>
            <a:r>
              <a:rPr sz="2200" spc="-110" dirty="0">
                <a:latin typeface="Times New Roman"/>
                <a:cs typeface="Times New Roman"/>
              </a:rPr>
              <a:t>b</a:t>
            </a:r>
            <a:r>
              <a:rPr sz="2200" spc="-165" dirty="0">
                <a:latin typeface="Times New Roman"/>
                <a:cs typeface="Times New Roman"/>
              </a:rPr>
              <a:t>a</a:t>
            </a:r>
            <a:r>
              <a:rPr sz="2200" spc="-70" dirty="0">
                <a:latin typeface="Times New Roman"/>
                <a:cs typeface="Times New Roman"/>
              </a:rPr>
              <a:t>l</a:t>
            </a:r>
            <a:r>
              <a:rPr sz="2200" spc="-160" dirty="0">
                <a:latin typeface="Times New Roman"/>
                <a:cs typeface="Times New Roman"/>
              </a:rPr>
              <a:t>e</a:t>
            </a:r>
            <a:r>
              <a:rPr sz="2200" spc="9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8509" y="52847"/>
            <a:ext cx="5188585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b="1" dirty="0">
                <a:solidFill>
                  <a:srgbClr val="875049"/>
                </a:solidFill>
              </a:rPr>
              <a:t>Les objectifs d’un SGBD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576" y="683208"/>
            <a:ext cx="7559675" cy="595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0035">
              <a:lnSpc>
                <a:spcPct val="122800"/>
              </a:lnSpc>
              <a:spcBef>
                <a:spcPts val="9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b="1" spc="-90" dirty="0">
                <a:latin typeface="Times New Roman"/>
                <a:cs typeface="Times New Roman"/>
              </a:rPr>
              <a:t>M</a:t>
            </a:r>
            <a:r>
              <a:rPr sz="2200" b="1" dirty="0">
                <a:latin typeface="Times New Roman"/>
                <a:cs typeface="Times New Roman"/>
              </a:rPr>
              <a:t>ani</a:t>
            </a:r>
            <a:r>
              <a:rPr sz="2200" b="1" spc="5" dirty="0">
                <a:latin typeface="Times New Roman"/>
                <a:cs typeface="Times New Roman"/>
              </a:rPr>
              <a:t>p</a:t>
            </a:r>
            <a:r>
              <a:rPr sz="2200" b="1" spc="35" dirty="0">
                <a:latin typeface="Times New Roman"/>
                <a:cs typeface="Times New Roman"/>
              </a:rPr>
              <a:t>u</a:t>
            </a:r>
            <a:r>
              <a:rPr sz="2200" b="1" spc="20" dirty="0">
                <a:latin typeface="Times New Roman"/>
                <a:cs typeface="Times New Roman"/>
              </a:rPr>
              <a:t>l</a:t>
            </a:r>
            <a:r>
              <a:rPr sz="2200" b="1" spc="-120" dirty="0">
                <a:latin typeface="Times New Roman"/>
                <a:cs typeface="Times New Roman"/>
              </a:rPr>
              <a:t>a</a:t>
            </a:r>
            <a:r>
              <a:rPr sz="2200" b="1" spc="30" dirty="0">
                <a:latin typeface="Times New Roman"/>
                <a:cs typeface="Times New Roman"/>
              </a:rPr>
              <a:t>t</a:t>
            </a:r>
            <a:r>
              <a:rPr sz="2200" b="1" spc="40" dirty="0">
                <a:latin typeface="Times New Roman"/>
                <a:cs typeface="Times New Roman"/>
              </a:rPr>
              <a:t>io</a:t>
            </a:r>
            <a:r>
              <a:rPr sz="2200" b="1" spc="65" dirty="0">
                <a:latin typeface="Times New Roman"/>
                <a:cs typeface="Times New Roman"/>
              </a:rPr>
              <a:t>n</a:t>
            </a:r>
            <a:r>
              <a:rPr sz="2200" b="1" spc="-50" dirty="0">
                <a:latin typeface="Times New Roman"/>
                <a:cs typeface="Times New Roman"/>
              </a:rPr>
              <a:t>s</a:t>
            </a:r>
            <a:r>
              <a:rPr sz="2200" b="1" spc="-160" dirty="0">
                <a:latin typeface="Times New Roman"/>
                <a:cs typeface="Times New Roman"/>
              </a:rPr>
              <a:t> </a:t>
            </a:r>
            <a:r>
              <a:rPr sz="2200" b="1" spc="45" dirty="0">
                <a:latin typeface="Times New Roman"/>
                <a:cs typeface="Times New Roman"/>
              </a:rPr>
              <a:t>p</a:t>
            </a:r>
            <a:r>
              <a:rPr sz="2200" b="1" spc="-85" dirty="0">
                <a:latin typeface="Times New Roman"/>
                <a:cs typeface="Times New Roman"/>
              </a:rPr>
              <a:t>ar </a:t>
            </a:r>
            <a:r>
              <a:rPr sz="2200" b="1" spc="45" dirty="0">
                <a:latin typeface="Times New Roman"/>
                <a:cs typeface="Times New Roman"/>
              </a:rPr>
              <a:t>d</a:t>
            </a:r>
            <a:r>
              <a:rPr sz="2200" b="1" dirty="0">
                <a:latin typeface="Times New Roman"/>
                <a:cs typeface="Times New Roman"/>
              </a:rPr>
              <a:t>es</a:t>
            </a:r>
            <a:r>
              <a:rPr sz="2200" b="1" spc="-70" dirty="0">
                <a:latin typeface="Times New Roman"/>
                <a:cs typeface="Times New Roman"/>
              </a:rPr>
              <a:t> </a:t>
            </a:r>
            <a:r>
              <a:rPr sz="2200" b="1" spc="60" dirty="0">
                <a:latin typeface="Times New Roman"/>
                <a:cs typeface="Times New Roman"/>
              </a:rPr>
              <a:t>no</a:t>
            </a:r>
            <a:r>
              <a:rPr sz="2200" b="1" spc="15" dirty="0">
                <a:latin typeface="Times New Roman"/>
                <a:cs typeface="Times New Roman"/>
              </a:rPr>
              <a:t>n</a:t>
            </a:r>
            <a:r>
              <a:rPr sz="2200" b="1" spc="-65" dirty="0">
                <a:latin typeface="Times New Roman"/>
                <a:cs typeface="Times New Roman"/>
              </a:rPr>
              <a:t> </a:t>
            </a:r>
            <a:r>
              <a:rPr sz="2200" b="1" spc="15" dirty="0">
                <a:latin typeface="Times New Roman"/>
                <a:cs typeface="Times New Roman"/>
              </a:rPr>
              <a:t>i</a:t>
            </a:r>
            <a:r>
              <a:rPr sz="2200" b="1" spc="40" dirty="0">
                <a:latin typeface="Times New Roman"/>
                <a:cs typeface="Times New Roman"/>
              </a:rPr>
              <a:t>n</a:t>
            </a:r>
            <a:r>
              <a:rPr sz="2200" b="1" spc="20" dirty="0">
                <a:latin typeface="Times New Roman"/>
                <a:cs typeface="Times New Roman"/>
              </a:rPr>
              <a:t>f</a:t>
            </a:r>
            <a:r>
              <a:rPr sz="2200" b="1" spc="35" dirty="0">
                <a:latin typeface="Times New Roman"/>
                <a:cs typeface="Times New Roman"/>
              </a:rPr>
              <a:t>o</a:t>
            </a:r>
            <a:r>
              <a:rPr sz="2200" b="1" spc="-25" dirty="0">
                <a:latin typeface="Times New Roman"/>
                <a:cs typeface="Times New Roman"/>
              </a:rPr>
              <a:t>r</a:t>
            </a:r>
            <a:r>
              <a:rPr sz="2200" b="1" spc="-95" dirty="0">
                <a:latin typeface="Times New Roman"/>
                <a:cs typeface="Times New Roman"/>
              </a:rPr>
              <a:t>m</a:t>
            </a:r>
            <a:r>
              <a:rPr sz="2200" b="1" spc="-85" dirty="0">
                <a:latin typeface="Times New Roman"/>
                <a:cs typeface="Times New Roman"/>
              </a:rPr>
              <a:t>a</a:t>
            </a:r>
            <a:r>
              <a:rPr sz="2200" b="1" spc="30" dirty="0">
                <a:latin typeface="Times New Roman"/>
                <a:cs typeface="Times New Roman"/>
              </a:rPr>
              <a:t>t</a:t>
            </a:r>
            <a:r>
              <a:rPr sz="2200" b="1" spc="25" dirty="0">
                <a:latin typeface="Times New Roman"/>
                <a:cs typeface="Times New Roman"/>
              </a:rPr>
              <a:t>icien</a:t>
            </a:r>
            <a:r>
              <a:rPr sz="2200" b="1" spc="35" dirty="0">
                <a:latin typeface="Times New Roman"/>
                <a:cs typeface="Times New Roman"/>
              </a:rPr>
              <a:t>s</a:t>
            </a:r>
            <a:r>
              <a:rPr sz="2200" b="1" spc="-160" dirty="0">
                <a:latin typeface="Times New Roman"/>
                <a:cs typeface="Times New Roman"/>
              </a:rPr>
              <a:t>:</a:t>
            </a:r>
            <a:r>
              <a:rPr sz="2200" b="1" spc="-20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Il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f</a:t>
            </a:r>
            <a:r>
              <a:rPr sz="2200" spc="-185" dirty="0">
                <a:latin typeface="Times New Roman"/>
                <a:cs typeface="Times New Roman"/>
              </a:rPr>
              <a:t>a</a:t>
            </a:r>
            <a:r>
              <a:rPr sz="2200" spc="-30" dirty="0">
                <a:latin typeface="Times New Roman"/>
                <a:cs typeface="Times New Roman"/>
              </a:rPr>
              <a:t>ut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po</a:t>
            </a:r>
            <a:r>
              <a:rPr sz="2200" spc="-100" dirty="0">
                <a:latin typeface="Times New Roman"/>
                <a:cs typeface="Times New Roman"/>
              </a:rPr>
              <a:t>u</a:t>
            </a:r>
            <a:r>
              <a:rPr sz="2200" spc="-240" dirty="0">
                <a:latin typeface="Times New Roman"/>
                <a:cs typeface="Times New Roman"/>
              </a:rPr>
              <a:t>v</a:t>
            </a:r>
            <a:r>
              <a:rPr sz="2200" spc="-50" dirty="0">
                <a:latin typeface="Times New Roman"/>
                <a:cs typeface="Times New Roman"/>
              </a:rPr>
              <a:t>oir  </a:t>
            </a:r>
            <a:r>
              <a:rPr sz="2200" spc="-100" dirty="0">
                <a:latin typeface="Times New Roman"/>
                <a:cs typeface="Times New Roman"/>
              </a:rPr>
              <a:t>accéder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aux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données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sans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135" dirty="0">
                <a:latin typeface="Times New Roman"/>
                <a:cs typeface="Times New Roman"/>
              </a:rPr>
              <a:t>savoir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programmer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ce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qui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signifie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des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langages</a:t>
            </a:r>
            <a:endParaRPr sz="2200" dirty="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sz="2200" spc="-85" dirty="0" err="1">
                <a:latin typeface="Times New Roman"/>
                <a:cs typeface="Times New Roman"/>
              </a:rPr>
              <a:t>d’i</a:t>
            </a:r>
            <a:r>
              <a:rPr sz="2200" spc="-125" dirty="0" err="1">
                <a:latin typeface="Times New Roman"/>
                <a:cs typeface="Times New Roman"/>
              </a:rPr>
              <a:t>n</a:t>
            </a:r>
            <a:r>
              <a:rPr sz="2200" spc="-20" dirty="0" err="1">
                <a:latin typeface="Times New Roman"/>
                <a:cs typeface="Times New Roman"/>
              </a:rPr>
              <a:t>t</a:t>
            </a:r>
            <a:r>
              <a:rPr sz="2200" spc="-40" dirty="0" err="1">
                <a:latin typeface="Times New Roman"/>
                <a:cs typeface="Times New Roman"/>
              </a:rPr>
              <a:t>e</a:t>
            </a:r>
            <a:r>
              <a:rPr sz="2200" spc="75" dirty="0" err="1">
                <a:latin typeface="Times New Roman"/>
                <a:cs typeface="Times New Roman"/>
              </a:rPr>
              <a:t>r</a:t>
            </a:r>
            <a:r>
              <a:rPr sz="2200" spc="5" dirty="0" err="1">
                <a:latin typeface="Times New Roman"/>
                <a:cs typeface="Times New Roman"/>
              </a:rPr>
              <a:t>r</a:t>
            </a:r>
            <a:r>
              <a:rPr sz="2200" spc="-135" dirty="0" err="1">
                <a:latin typeface="Times New Roman"/>
                <a:cs typeface="Times New Roman"/>
              </a:rPr>
              <a:t>o</a:t>
            </a:r>
            <a:r>
              <a:rPr sz="2200" spc="-150" dirty="0" err="1">
                <a:latin typeface="Times New Roman"/>
                <a:cs typeface="Times New Roman"/>
              </a:rPr>
              <a:t>g</a:t>
            </a:r>
            <a:r>
              <a:rPr sz="2200" spc="-190" dirty="0" err="1">
                <a:latin typeface="Times New Roman"/>
                <a:cs typeface="Times New Roman"/>
              </a:rPr>
              <a:t>a</a:t>
            </a:r>
            <a:r>
              <a:rPr sz="2200" spc="-65" dirty="0" err="1">
                <a:latin typeface="Times New Roman"/>
                <a:cs typeface="Times New Roman"/>
              </a:rPr>
              <a:t>tion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lang="fr-FR" sz="2200" spc="-180" dirty="0">
                <a:latin typeface="Times New Roman"/>
                <a:cs typeface="Times New Roman"/>
              </a:rPr>
              <a:t>"</a:t>
            </a:r>
            <a:r>
              <a:rPr sz="2200" spc="-100" dirty="0">
                <a:latin typeface="Times New Roman"/>
                <a:cs typeface="Times New Roman"/>
              </a:rPr>
              <a:t>q</a:t>
            </a:r>
            <a:r>
              <a:rPr sz="2200" spc="-114" dirty="0">
                <a:latin typeface="Times New Roman"/>
                <a:cs typeface="Times New Roman"/>
              </a:rPr>
              <a:t>u</a:t>
            </a:r>
            <a:r>
              <a:rPr sz="2200" spc="-165" dirty="0">
                <a:latin typeface="Times New Roman"/>
                <a:cs typeface="Times New Roman"/>
              </a:rPr>
              <a:t>a</a:t>
            </a:r>
            <a:r>
              <a:rPr sz="2200" spc="-135" dirty="0">
                <a:latin typeface="Times New Roman"/>
                <a:cs typeface="Times New Roman"/>
              </a:rPr>
              <a:t>si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40" dirty="0" err="1">
                <a:latin typeface="Times New Roman"/>
                <a:cs typeface="Times New Roman"/>
              </a:rPr>
              <a:t>n</a:t>
            </a:r>
            <a:r>
              <a:rPr sz="2200" spc="-145" dirty="0" err="1">
                <a:latin typeface="Times New Roman"/>
                <a:cs typeface="Times New Roman"/>
              </a:rPr>
              <a:t>a</a:t>
            </a:r>
            <a:r>
              <a:rPr sz="2200" spc="-10" dirty="0" err="1">
                <a:latin typeface="Times New Roman"/>
                <a:cs typeface="Times New Roman"/>
              </a:rPr>
              <a:t>tu</a:t>
            </a:r>
            <a:r>
              <a:rPr sz="2200" spc="-30" dirty="0" err="1">
                <a:latin typeface="Times New Roman"/>
                <a:cs typeface="Times New Roman"/>
              </a:rPr>
              <a:t>r</a:t>
            </a:r>
            <a:r>
              <a:rPr sz="2200" spc="-90" dirty="0" err="1">
                <a:latin typeface="Times New Roman"/>
                <a:cs typeface="Times New Roman"/>
              </a:rPr>
              <a:t>e</a:t>
            </a:r>
            <a:r>
              <a:rPr sz="2200" spc="-110" dirty="0" err="1">
                <a:latin typeface="Times New Roman"/>
                <a:cs typeface="Times New Roman"/>
              </a:rPr>
              <a:t>l</a:t>
            </a:r>
            <a:r>
              <a:rPr sz="2200" spc="-195" dirty="0" err="1">
                <a:latin typeface="Times New Roman"/>
                <a:cs typeface="Times New Roman"/>
              </a:rPr>
              <a:t>s</a:t>
            </a:r>
            <a:r>
              <a:rPr lang="fr-FR" sz="2200" spc="-195" dirty="0">
                <a:latin typeface="Times New Roman"/>
                <a:cs typeface="Times New Roman"/>
              </a:rPr>
              <a:t> "</a:t>
            </a:r>
            <a:r>
              <a:rPr sz="2200" spc="95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b="1" spc="-30" dirty="0">
                <a:latin typeface="Times New Roman"/>
                <a:cs typeface="Times New Roman"/>
              </a:rPr>
              <a:t>Efficacité</a:t>
            </a:r>
            <a:r>
              <a:rPr sz="2200" b="1" spc="-105" dirty="0">
                <a:latin typeface="Times New Roman"/>
                <a:cs typeface="Times New Roman"/>
              </a:rPr>
              <a:t> </a:t>
            </a:r>
            <a:r>
              <a:rPr sz="2200" b="1" spc="15" dirty="0">
                <a:latin typeface="Times New Roman"/>
                <a:cs typeface="Times New Roman"/>
              </a:rPr>
              <a:t>des</a:t>
            </a:r>
            <a:r>
              <a:rPr sz="2200" b="1" spc="-7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accès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15" dirty="0">
                <a:latin typeface="Times New Roman"/>
                <a:cs typeface="Times New Roman"/>
              </a:rPr>
              <a:t>aux</a:t>
            </a:r>
            <a:r>
              <a:rPr sz="2200" b="1" spc="-75" dirty="0">
                <a:latin typeface="Times New Roman"/>
                <a:cs typeface="Times New Roman"/>
              </a:rPr>
              <a:t> </a:t>
            </a:r>
            <a:r>
              <a:rPr sz="2200" b="1" spc="35" dirty="0">
                <a:latin typeface="Times New Roman"/>
                <a:cs typeface="Times New Roman"/>
              </a:rPr>
              <a:t>données</a:t>
            </a:r>
            <a:r>
              <a:rPr sz="2200" b="1" spc="-90" dirty="0">
                <a:latin typeface="Times New Roman"/>
                <a:cs typeface="Times New Roman"/>
              </a:rPr>
              <a:t> </a:t>
            </a:r>
            <a:r>
              <a:rPr sz="2200" b="1" spc="-160" dirty="0">
                <a:latin typeface="Times New Roman"/>
                <a:cs typeface="Times New Roman"/>
              </a:rPr>
              <a:t>:</a:t>
            </a:r>
            <a:endParaRPr sz="2200" dirty="0">
              <a:latin typeface="Times New Roman"/>
              <a:cs typeface="Times New Roman"/>
            </a:endParaRPr>
          </a:p>
          <a:p>
            <a:pPr marL="622300" lvl="1" indent="-290195">
              <a:lnSpc>
                <a:spcPct val="100000"/>
              </a:lnSpc>
              <a:spcBef>
                <a:spcPts val="385"/>
              </a:spcBef>
              <a:buClr>
                <a:srgbClr val="9B2C1F"/>
              </a:buClr>
              <a:buSzPct val="84090"/>
              <a:buFont typeface="Wingdings"/>
              <a:buChar char=""/>
              <a:tabLst>
                <a:tab pos="622935" algn="l"/>
              </a:tabLst>
            </a:pPr>
            <a:r>
              <a:rPr sz="2200" spc="-120" dirty="0">
                <a:latin typeface="Times New Roman"/>
                <a:cs typeface="Times New Roman"/>
              </a:rPr>
              <a:t>Ces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langages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doivent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permettre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d’obtenir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20" dirty="0">
                <a:latin typeface="Times New Roman"/>
                <a:cs typeface="Times New Roman"/>
              </a:rPr>
              <a:t>des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réponses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aux</a:t>
            </a:r>
            <a:endParaRPr sz="2200" dirty="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409"/>
              </a:spcBef>
            </a:pPr>
            <a:r>
              <a:rPr sz="2200" spc="-60" dirty="0">
                <a:latin typeface="Times New Roman"/>
                <a:cs typeface="Times New Roman"/>
              </a:rPr>
              <a:t>int</a:t>
            </a:r>
            <a:r>
              <a:rPr sz="2200" spc="-90" dirty="0">
                <a:latin typeface="Times New Roman"/>
                <a:cs typeface="Times New Roman"/>
              </a:rPr>
              <a:t>e</a:t>
            </a:r>
            <a:r>
              <a:rPr sz="2200" spc="75" dirty="0">
                <a:latin typeface="Times New Roman"/>
                <a:cs typeface="Times New Roman"/>
              </a:rPr>
              <a:t>r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spc="-135" dirty="0">
                <a:latin typeface="Times New Roman"/>
                <a:cs typeface="Times New Roman"/>
              </a:rPr>
              <a:t>o</a:t>
            </a:r>
            <a:r>
              <a:rPr sz="2200" spc="-150" dirty="0">
                <a:latin typeface="Times New Roman"/>
                <a:cs typeface="Times New Roman"/>
              </a:rPr>
              <a:t>g</a:t>
            </a:r>
            <a:r>
              <a:rPr sz="2200" spc="-185" dirty="0">
                <a:latin typeface="Times New Roman"/>
                <a:cs typeface="Times New Roman"/>
              </a:rPr>
              <a:t>a</a:t>
            </a:r>
            <a:r>
              <a:rPr sz="2200" spc="-85" dirty="0">
                <a:latin typeface="Times New Roman"/>
                <a:cs typeface="Times New Roman"/>
              </a:rPr>
              <a:t>tions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-90" dirty="0">
                <a:latin typeface="Times New Roman"/>
                <a:cs typeface="Times New Roman"/>
              </a:rPr>
              <a:t>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un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Times New Roman"/>
                <a:cs typeface="Times New Roman"/>
              </a:rPr>
              <a:t>t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-135" dirty="0">
                <a:latin typeface="Times New Roman"/>
                <a:cs typeface="Times New Roman"/>
              </a:rPr>
              <a:t>m</a:t>
            </a:r>
            <a:r>
              <a:rPr sz="2200" spc="-95" dirty="0">
                <a:latin typeface="Times New Roman"/>
                <a:cs typeface="Times New Roman"/>
              </a:rPr>
              <a:t>p</a:t>
            </a:r>
            <a:r>
              <a:rPr sz="2200" spc="-170" dirty="0">
                <a:latin typeface="Times New Roman"/>
                <a:cs typeface="Times New Roman"/>
              </a:rPr>
              <a:t>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80" dirty="0">
                <a:latin typeface="Times New Roman"/>
                <a:cs typeface="Times New Roman"/>
              </a:rPr>
              <a:t>«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r</a:t>
            </a:r>
            <a:r>
              <a:rPr sz="2200" spc="-165" dirty="0">
                <a:latin typeface="Times New Roman"/>
                <a:cs typeface="Times New Roman"/>
              </a:rPr>
              <a:t>a</a:t>
            </a:r>
            <a:r>
              <a:rPr sz="2200" spc="-114" dirty="0">
                <a:latin typeface="Times New Roman"/>
                <a:cs typeface="Times New Roman"/>
              </a:rPr>
              <a:t>isonna</a:t>
            </a:r>
            <a:r>
              <a:rPr sz="2200" spc="-165" dirty="0">
                <a:latin typeface="Times New Roman"/>
                <a:cs typeface="Times New Roman"/>
              </a:rPr>
              <a:t>b</a:t>
            </a:r>
            <a:r>
              <a:rPr sz="2200" spc="-70" dirty="0">
                <a:latin typeface="Times New Roman"/>
                <a:cs typeface="Times New Roman"/>
              </a:rPr>
              <a:t>l</a:t>
            </a:r>
            <a:r>
              <a:rPr sz="2200" spc="-100" dirty="0">
                <a:latin typeface="Times New Roman"/>
                <a:cs typeface="Times New Roman"/>
              </a:rPr>
              <a:t>e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190" dirty="0">
                <a:latin typeface="Times New Roman"/>
                <a:cs typeface="Times New Roman"/>
              </a:rPr>
              <a:t>»</a:t>
            </a:r>
            <a:r>
              <a:rPr sz="2200" spc="9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622300" lvl="1" indent="-290195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4090"/>
              <a:buFont typeface="Wingdings"/>
              <a:buChar char=""/>
              <a:tabLst>
                <a:tab pos="622935" algn="l"/>
              </a:tabLst>
            </a:pPr>
            <a:r>
              <a:rPr sz="2200" spc="-120" dirty="0">
                <a:latin typeface="Times New Roman"/>
                <a:cs typeface="Times New Roman"/>
              </a:rPr>
              <a:t>Il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doivent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donc</a:t>
            </a:r>
            <a:r>
              <a:rPr sz="2200" spc="-35" dirty="0">
                <a:latin typeface="Times New Roman"/>
                <a:cs typeface="Times New Roman"/>
              </a:rPr>
              <a:t> être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optimisés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et,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minimiser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les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40" dirty="0">
                <a:latin typeface="Times New Roman"/>
                <a:cs typeface="Times New Roman"/>
              </a:rPr>
              <a:t>accès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disques.</a:t>
            </a:r>
            <a:endParaRPr sz="2200" dirty="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09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200" b="1" dirty="0">
                <a:latin typeface="Times New Roman"/>
                <a:cs typeface="Times New Roman"/>
              </a:rPr>
              <a:t>Cohérence</a:t>
            </a:r>
            <a:r>
              <a:rPr sz="2200" b="1" spc="-114" dirty="0">
                <a:latin typeface="Times New Roman"/>
                <a:cs typeface="Times New Roman"/>
              </a:rPr>
              <a:t> </a:t>
            </a:r>
            <a:r>
              <a:rPr sz="2200" b="1" spc="15" dirty="0">
                <a:latin typeface="Times New Roman"/>
                <a:cs typeface="Times New Roman"/>
              </a:rPr>
              <a:t>des</a:t>
            </a:r>
            <a:r>
              <a:rPr sz="2200" b="1" spc="-80" dirty="0">
                <a:latin typeface="Times New Roman"/>
                <a:cs typeface="Times New Roman"/>
              </a:rPr>
              <a:t> </a:t>
            </a:r>
            <a:r>
              <a:rPr sz="2200" b="1" spc="10" dirty="0">
                <a:latin typeface="Times New Roman"/>
                <a:cs typeface="Times New Roman"/>
              </a:rPr>
              <a:t>données:</a:t>
            </a:r>
            <a:endParaRPr sz="2200" dirty="0">
              <a:latin typeface="Times New Roman"/>
              <a:cs typeface="Times New Roman"/>
            </a:endParaRPr>
          </a:p>
          <a:p>
            <a:pPr marL="622300" lvl="1" indent="-290195">
              <a:lnSpc>
                <a:spcPct val="100000"/>
              </a:lnSpc>
              <a:spcBef>
                <a:spcPts val="385"/>
              </a:spcBef>
              <a:buClr>
                <a:srgbClr val="9B2C1F"/>
              </a:buClr>
              <a:buSzPct val="84090"/>
              <a:buFont typeface="Wingdings"/>
              <a:buChar char=""/>
              <a:tabLst>
                <a:tab pos="622935" algn="l"/>
              </a:tabLst>
            </a:pPr>
            <a:r>
              <a:rPr sz="2200" spc="-170" dirty="0">
                <a:latin typeface="Times New Roman"/>
                <a:cs typeface="Times New Roman"/>
              </a:rPr>
              <a:t>Les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données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sont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25" dirty="0">
                <a:latin typeface="Times New Roman"/>
                <a:cs typeface="Times New Roman"/>
              </a:rPr>
              <a:t>soumises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70" dirty="0">
                <a:latin typeface="Times New Roman"/>
                <a:cs typeface="Times New Roman"/>
              </a:rPr>
              <a:t>à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un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65" dirty="0">
                <a:latin typeface="Times New Roman"/>
                <a:cs typeface="Times New Roman"/>
              </a:rPr>
              <a:t>certain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nombre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de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contrainte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qui</a:t>
            </a:r>
            <a:endParaRPr sz="2200" dirty="0">
              <a:latin typeface="Times New Roman"/>
              <a:cs typeface="Times New Roman"/>
            </a:endParaRPr>
          </a:p>
          <a:p>
            <a:pPr marL="332740">
              <a:lnSpc>
                <a:spcPct val="100000"/>
              </a:lnSpc>
              <a:spcBef>
                <a:spcPts val="409"/>
              </a:spcBef>
            </a:pPr>
            <a:r>
              <a:rPr sz="2200" spc="-90" dirty="0">
                <a:latin typeface="Times New Roman"/>
                <a:cs typeface="Times New Roman"/>
              </a:rPr>
              <a:t>d</a:t>
            </a:r>
            <a:r>
              <a:rPr sz="2200" spc="-95" dirty="0">
                <a:latin typeface="Times New Roman"/>
                <a:cs typeface="Times New Roman"/>
              </a:rPr>
              <a:t>é</a:t>
            </a:r>
            <a:r>
              <a:rPr sz="2200" spc="-125" dirty="0">
                <a:latin typeface="Times New Roman"/>
                <a:cs typeface="Times New Roman"/>
              </a:rPr>
              <a:t>fin</a:t>
            </a:r>
            <a:r>
              <a:rPr sz="2200" spc="-105" dirty="0">
                <a:latin typeface="Times New Roman"/>
                <a:cs typeface="Times New Roman"/>
              </a:rPr>
              <a:t>i</a:t>
            </a:r>
            <a:r>
              <a:rPr sz="2200" spc="-165" dirty="0">
                <a:latin typeface="Times New Roman"/>
                <a:cs typeface="Times New Roman"/>
              </a:rPr>
              <a:t>s</a:t>
            </a:r>
            <a:r>
              <a:rPr sz="2200" spc="-160" dirty="0">
                <a:latin typeface="Times New Roman"/>
                <a:cs typeface="Times New Roman"/>
              </a:rPr>
              <a:t>s</a:t>
            </a:r>
            <a:r>
              <a:rPr sz="2200" spc="-90" dirty="0">
                <a:latin typeface="Times New Roman"/>
                <a:cs typeface="Times New Roman"/>
              </a:rPr>
              <a:t>e</a:t>
            </a:r>
            <a:r>
              <a:rPr sz="2200" spc="-30" dirty="0">
                <a:latin typeface="Times New Roman"/>
                <a:cs typeface="Times New Roman"/>
              </a:rPr>
              <a:t>nt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un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é</a:t>
            </a:r>
            <a:r>
              <a:rPr sz="2200" spc="-55" dirty="0">
                <a:latin typeface="Times New Roman"/>
                <a:cs typeface="Times New Roman"/>
              </a:rPr>
              <a:t>t</a:t>
            </a:r>
            <a:r>
              <a:rPr sz="2200" spc="-100" dirty="0">
                <a:latin typeface="Times New Roman"/>
                <a:cs typeface="Times New Roman"/>
              </a:rPr>
              <a:t>a</a:t>
            </a:r>
            <a:r>
              <a:rPr sz="2200" spc="30" dirty="0">
                <a:latin typeface="Times New Roman"/>
                <a:cs typeface="Times New Roman"/>
              </a:rPr>
              <a:t>t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145" dirty="0">
                <a:latin typeface="Times New Roman"/>
                <a:cs typeface="Times New Roman"/>
              </a:rPr>
              <a:t>c</a:t>
            </a:r>
            <a:r>
              <a:rPr sz="2200" spc="-110" dirty="0">
                <a:latin typeface="Times New Roman"/>
                <a:cs typeface="Times New Roman"/>
              </a:rPr>
              <a:t>o</a:t>
            </a:r>
            <a:r>
              <a:rPr sz="2200" spc="-125" dirty="0">
                <a:latin typeface="Times New Roman"/>
                <a:cs typeface="Times New Roman"/>
              </a:rPr>
              <a:t>h</a:t>
            </a:r>
            <a:r>
              <a:rPr sz="2200" spc="-90" dirty="0">
                <a:latin typeface="Times New Roman"/>
                <a:cs typeface="Times New Roman"/>
              </a:rPr>
              <a:t>é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spc="-90" dirty="0">
                <a:latin typeface="Times New Roman"/>
                <a:cs typeface="Times New Roman"/>
              </a:rPr>
              <a:t>e</a:t>
            </a:r>
            <a:r>
              <a:rPr sz="2200" spc="-30" dirty="0">
                <a:latin typeface="Times New Roman"/>
                <a:cs typeface="Times New Roman"/>
              </a:rPr>
              <a:t>nt </a:t>
            </a:r>
            <a:r>
              <a:rPr sz="2200" spc="-85" dirty="0">
                <a:latin typeface="Times New Roman"/>
                <a:cs typeface="Times New Roman"/>
              </a:rPr>
              <a:t>de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l</a:t>
            </a:r>
            <a:r>
              <a:rPr sz="2200" spc="-155" dirty="0">
                <a:latin typeface="Times New Roman"/>
                <a:cs typeface="Times New Roman"/>
              </a:rPr>
              <a:t>a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60" dirty="0">
                <a:latin typeface="Times New Roman"/>
                <a:cs typeface="Times New Roman"/>
              </a:rPr>
              <a:t>ba</a:t>
            </a:r>
            <a:r>
              <a:rPr sz="2200" spc="-125" dirty="0">
                <a:latin typeface="Times New Roman"/>
                <a:cs typeface="Times New Roman"/>
              </a:rPr>
              <a:t>s</a:t>
            </a:r>
            <a:r>
              <a:rPr sz="2200" spc="-140" dirty="0">
                <a:latin typeface="Times New Roman"/>
                <a:cs typeface="Times New Roman"/>
              </a:rPr>
              <a:t>e</a:t>
            </a:r>
            <a:r>
              <a:rPr sz="2200" spc="95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561340" marR="56515" lvl="1" indent="-229235">
              <a:lnSpc>
                <a:spcPct val="100000"/>
              </a:lnSpc>
              <a:spcBef>
                <a:spcPts val="409"/>
              </a:spcBef>
              <a:buClr>
                <a:srgbClr val="9B2C1F"/>
              </a:buClr>
              <a:buSzPct val="84090"/>
              <a:buFont typeface="Wingdings"/>
              <a:buChar char=""/>
              <a:tabLst>
                <a:tab pos="622935" algn="l"/>
              </a:tabLst>
            </a:pPr>
            <a:r>
              <a:rPr dirty="0"/>
              <a:t>	</a:t>
            </a:r>
            <a:r>
              <a:rPr sz="2200" spc="-130" dirty="0">
                <a:latin typeface="Times New Roman"/>
                <a:cs typeface="Times New Roman"/>
              </a:rPr>
              <a:t>Elles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doivent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0" dirty="0">
                <a:latin typeface="Times New Roman"/>
                <a:cs typeface="Times New Roman"/>
              </a:rPr>
              <a:t>pouvoir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être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exprimées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simplement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et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vérifiées 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automatiquement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-170" dirty="0">
                <a:latin typeface="Times New Roman"/>
                <a:cs typeface="Times New Roman"/>
              </a:rPr>
              <a:t>à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14" dirty="0">
                <a:latin typeface="Times New Roman"/>
                <a:cs typeface="Times New Roman"/>
              </a:rPr>
              <a:t>chaque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insertion,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modification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ou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5" dirty="0">
                <a:latin typeface="Times New Roman"/>
                <a:cs typeface="Times New Roman"/>
              </a:rPr>
              <a:t>suppression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de </a:t>
            </a:r>
            <a:r>
              <a:rPr sz="2200" spc="-535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do</a:t>
            </a:r>
            <a:r>
              <a:rPr sz="2200" spc="-100" dirty="0">
                <a:latin typeface="Times New Roman"/>
                <a:cs typeface="Times New Roman"/>
              </a:rPr>
              <a:t>n</a:t>
            </a:r>
            <a:r>
              <a:rPr sz="2200" spc="-90" dirty="0">
                <a:latin typeface="Times New Roman"/>
                <a:cs typeface="Times New Roman"/>
              </a:rPr>
              <a:t>n</a:t>
            </a:r>
            <a:r>
              <a:rPr sz="2200" spc="-95" dirty="0">
                <a:latin typeface="Times New Roman"/>
                <a:cs typeface="Times New Roman"/>
              </a:rPr>
              <a:t>ée</a:t>
            </a:r>
            <a:r>
              <a:rPr sz="2200" spc="-40" dirty="0">
                <a:latin typeface="Times New Roman"/>
                <a:cs typeface="Times New Roman"/>
              </a:rPr>
              <a:t>s,</a:t>
            </a:r>
            <a:r>
              <a:rPr sz="2200" spc="-16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pa</a:t>
            </a:r>
            <a:r>
              <a:rPr sz="2200" spc="25" dirty="0">
                <a:latin typeface="Times New Roman"/>
                <a:cs typeface="Times New Roman"/>
              </a:rPr>
              <a:t>r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-120" dirty="0">
                <a:latin typeface="Times New Roman"/>
                <a:cs typeface="Times New Roman"/>
              </a:rPr>
              <a:t>x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-135" dirty="0">
                <a:latin typeface="Times New Roman"/>
                <a:cs typeface="Times New Roman"/>
              </a:rPr>
              <a:t>m</a:t>
            </a:r>
            <a:r>
              <a:rPr sz="2200" spc="-95" dirty="0">
                <a:latin typeface="Times New Roman"/>
                <a:cs typeface="Times New Roman"/>
              </a:rPr>
              <a:t>p</a:t>
            </a:r>
            <a:r>
              <a:rPr sz="2200" spc="-70" dirty="0">
                <a:latin typeface="Times New Roman"/>
                <a:cs typeface="Times New Roman"/>
              </a:rPr>
              <a:t>l</a:t>
            </a:r>
            <a:r>
              <a:rPr sz="2200" spc="-100" dirty="0">
                <a:latin typeface="Times New Roman"/>
                <a:cs typeface="Times New Roman"/>
              </a:rPr>
              <a:t>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30" dirty="0">
                <a:latin typeface="Times New Roman"/>
                <a:cs typeface="Times New Roman"/>
              </a:rPr>
              <a:t>:</a:t>
            </a:r>
            <a:endParaRPr sz="2200" dirty="0">
              <a:latin typeface="Times New Roman"/>
              <a:cs typeface="Times New Roman"/>
            </a:endParaRPr>
          </a:p>
          <a:p>
            <a:pPr marL="896619" lvl="2" indent="-290195">
              <a:lnSpc>
                <a:spcPts val="2520"/>
              </a:lnSpc>
              <a:spcBef>
                <a:spcPts val="390"/>
              </a:spcBef>
              <a:buClr>
                <a:srgbClr val="E6B0AB"/>
              </a:buClr>
              <a:buSzPct val="84090"/>
              <a:buFont typeface="Wingdings"/>
              <a:buChar char=""/>
              <a:tabLst>
                <a:tab pos="896619" algn="l"/>
                <a:tab pos="897255" algn="l"/>
              </a:tabLst>
            </a:pPr>
            <a:r>
              <a:rPr sz="2200" spc="-105" dirty="0">
                <a:latin typeface="Times New Roman"/>
                <a:cs typeface="Times New Roman"/>
              </a:rPr>
              <a:t>l’</a:t>
            </a:r>
            <a:r>
              <a:rPr sz="2200" spc="-140" dirty="0">
                <a:latin typeface="Times New Roman"/>
                <a:cs typeface="Times New Roman"/>
              </a:rPr>
              <a:t>â</a:t>
            </a:r>
            <a:r>
              <a:rPr sz="2200" spc="-190" dirty="0">
                <a:latin typeface="Times New Roman"/>
                <a:cs typeface="Times New Roman"/>
              </a:rPr>
              <a:t>g</a:t>
            </a:r>
            <a:r>
              <a:rPr sz="2200" spc="-80" dirty="0">
                <a:latin typeface="Times New Roman"/>
                <a:cs typeface="Times New Roman"/>
              </a:rPr>
              <a:t>e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d’u</a:t>
            </a:r>
            <a:r>
              <a:rPr sz="2200" spc="-114" dirty="0">
                <a:latin typeface="Times New Roman"/>
                <a:cs typeface="Times New Roman"/>
              </a:rPr>
              <a:t>n</a:t>
            </a:r>
            <a:r>
              <a:rPr sz="2200" spc="-80" dirty="0">
                <a:latin typeface="Times New Roman"/>
                <a:cs typeface="Times New Roman"/>
              </a:rPr>
              <a:t>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p</a:t>
            </a:r>
            <a:r>
              <a:rPr sz="2200" spc="-95" dirty="0">
                <a:latin typeface="Times New Roman"/>
                <a:cs typeface="Times New Roman"/>
              </a:rPr>
              <a:t>e</a:t>
            </a:r>
            <a:r>
              <a:rPr sz="2200" spc="75" dirty="0">
                <a:latin typeface="Times New Roman"/>
                <a:cs typeface="Times New Roman"/>
              </a:rPr>
              <a:t>r</a:t>
            </a:r>
            <a:r>
              <a:rPr sz="2200" spc="-105" dirty="0">
                <a:latin typeface="Times New Roman"/>
                <a:cs typeface="Times New Roman"/>
              </a:rPr>
              <a:t>son</a:t>
            </a:r>
            <a:r>
              <a:rPr sz="2200" spc="-125" dirty="0">
                <a:latin typeface="Times New Roman"/>
                <a:cs typeface="Times New Roman"/>
              </a:rPr>
              <a:t>n</a:t>
            </a:r>
            <a:r>
              <a:rPr sz="2200" spc="-80" dirty="0">
                <a:latin typeface="Times New Roman"/>
                <a:cs typeface="Times New Roman"/>
              </a:rPr>
              <a:t>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10" dirty="0">
                <a:latin typeface="Times New Roman"/>
                <a:cs typeface="Times New Roman"/>
              </a:rPr>
              <a:t>sup</a:t>
            </a:r>
            <a:r>
              <a:rPr sz="2200" spc="-120" dirty="0">
                <a:latin typeface="Times New Roman"/>
                <a:cs typeface="Times New Roman"/>
              </a:rPr>
              <a:t>é</a:t>
            </a:r>
            <a:r>
              <a:rPr sz="2200" spc="75" dirty="0">
                <a:latin typeface="Times New Roman"/>
                <a:cs typeface="Times New Roman"/>
              </a:rPr>
              <a:t>r</a:t>
            </a:r>
            <a:r>
              <a:rPr sz="2200" spc="-75" dirty="0">
                <a:latin typeface="Times New Roman"/>
                <a:cs typeface="Times New Roman"/>
              </a:rPr>
              <a:t>i</a:t>
            </a:r>
            <a:r>
              <a:rPr sz="2200" spc="-130" dirty="0">
                <a:latin typeface="Times New Roman"/>
                <a:cs typeface="Times New Roman"/>
              </a:rPr>
              <a:t>e</a:t>
            </a:r>
            <a:r>
              <a:rPr sz="2200" spc="-30" dirty="0">
                <a:latin typeface="Times New Roman"/>
                <a:cs typeface="Times New Roman"/>
              </a:rPr>
              <a:t>ur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70" dirty="0">
                <a:latin typeface="Times New Roman"/>
                <a:cs typeface="Times New Roman"/>
              </a:rPr>
              <a:t>à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65" dirty="0">
                <a:latin typeface="Times New Roman"/>
                <a:cs typeface="Times New Roman"/>
              </a:rPr>
              <a:t>z</a:t>
            </a:r>
            <a:r>
              <a:rPr sz="2200" spc="-90" dirty="0">
                <a:latin typeface="Times New Roman"/>
                <a:cs typeface="Times New Roman"/>
              </a:rPr>
              <a:t>é</a:t>
            </a:r>
            <a:r>
              <a:rPr sz="2200" spc="5" dirty="0">
                <a:latin typeface="Times New Roman"/>
                <a:cs typeface="Times New Roman"/>
              </a:rPr>
              <a:t>r</a:t>
            </a:r>
            <a:r>
              <a:rPr sz="2200" spc="-145" dirty="0">
                <a:latin typeface="Times New Roman"/>
                <a:cs typeface="Times New Roman"/>
              </a:rPr>
              <a:t>o</a:t>
            </a:r>
            <a:r>
              <a:rPr sz="2200" spc="95" dirty="0">
                <a:latin typeface="Times New Roman"/>
                <a:cs typeface="Times New Roman"/>
              </a:rPr>
              <a:t>,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spc="-160" dirty="0">
                <a:latin typeface="Times New Roman"/>
                <a:cs typeface="Times New Roman"/>
              </a:rPr>
              <a:t>s</a:t>
            </a:r>
            <a:r>
              <a:rPr sz="2200" spc="-170" dirty="0">
                <a:latin typeface="Times New Roman"/>
                <a:cs typeface="Times New Roman"/>
              </a:rPr>
              <a:t>a</a:t>
            </a:r>
            <a:r>
              <a:rPr sz="2200" spc="-105" dirty="0">
                <a:latin typeface="Times New Roman"/>
                <a:cs typeface="Times New Roman"/>
              </a:rPr>
              <a:t>l</a:t>
            </a:r>
            <a:r>
              <a:rPr sz="2200" spc="-155" dirty="0">
                <a:latin typeface="Times New Roman"/>
                <a:cs typeface="Times New Roman"/>
              </a:rPr>
              <a:t>a</a:t>
            </a:r>
            <a:r>
              <a:rPr sz="2200" spc="-35" dirty="0">
                <a:latin typeface="Times New Roman"/>
                <a:cs typeface="Times New Roman"/>
              </a:rPr>
              <a:t>i</a:t>
            </a:r>
            <a:r>
              <a:rPr sz="2200" spc="-65" dirty="0">
                <a:latin typeface="Times New Roman"/>
                <a:cs typeface="Times New Roman"/>
              </a:rPr>
              <a:t>r</a:t>
            </a:r>
            <a:r>
              <a:rPr sz="2200" spc="-80" dirty="0">
                <a:latin typeface="Times New Roman"/>
                <a:cs typeface="Times New Roman"/>
              </a:rPr>
              <a:t>e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250" dirty="0">
                <a:latin typeface="Times New Roman"/>
                <a:cs typeface="Times New Roman"/>
              </a:rPr>
              <a:t>&gt;</a:t>
            </a:r>
            <a:r>
              <a:rPr sz="2200" spc="-95" dirty="0">
                <a:latin typeface="Times New Roman"/>
                <a:cs typeface="Times New Roman"/>
              </a:rPr>
              <a:t>0</a:t>
            </a:r>
            <a:r>
              <a:rPr sz="2200" spc="95" dirty="0">
                <a:latin typeface="Times New Roman"/>
                <a:cs typeface="Times New Roman"/>
              </a:rPr>
              <a:t>,</a:t>
            </a:r>
            <a:r>
              <a:rPr sz="2200" spc="-165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Times New Roman"/>
                <a:cs typeface="Times New Roman"/>
              </a:rPr>
              <a:t>….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ts val="2245"/>
              </a:lnSpc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Dés</a:t>
            </a:r>
            <a:r>
              <a:rPr sz="22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40" dirty="0">
                <a:solidFill>
                  <a:srgbClr val="006FC0"/>
                </a:solidFill>
                <a:latin typeface="Times New Roman"/>
                <a:cs typeface="Times New Roman"/>
              </a:rPr>
              <a:t>que</a:t>
            </a:r>
            <a:r>
              <a:rPr sz="22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l’on</a:t>
            </a:r>
            <a:r>
              <a:rPr sz="2200" b="1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essaie</a:t>
            </a:r>
            <a:r>
              <a:rPr sz="220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50" dirty="0">
                <a:solidFill>
                  <a:srgbClr val="006FC0"/>
                </a:solidFill>
                <a:latin typeface="Times New Roman"/>
                <a:cs typeface="Times New Roman"/>
              </a:rPr>
              <a:t>de</a:t>
            </a:r>
            <a:r>
              <a:rPr sz="22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saisir</a:t>
            </a:r>
            <a:r>
              <a:rPr sz="2200" b="1" spc="-1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une</a:t>
            </a:r>
            <a:r>
              <a:rPr sz="2200" b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valeur</a:t>
            </a:r>
            <a:r>
              <a:rPr sz="2200" b="1" spc="-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qui</a:t>
            </a:r>
            <a:r>
              <a:rPr sz="22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35" dirty="0">
                <a:solidFill>
                  <a:srgbClr val="006FC0"/>
                </a:solidFill>
                <a:latin typeface="Times New Roman"/>
                <a:cs typeface="Times New Roman"/>
              </a:rPr>
              <a:t>ne</a:t>
            </a:r>
            <a:r>
              <a:rPr sz="22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respecte</a:t>
            </a:r>
            <a:r>
              <a:rPr sz="22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pas</a:t>
            </a:r>
            <a:r>
              <a:rPr sz="22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45" dirty="0">
                <a:solidFill>
                  <a:srgbClr val="006FC0"/>
                </a:solidFill>
                <a:latin typeface="Times New Roman"/>
                <a:cs typeface="Times New Roman"/>
              </a:rPr>
              <a:t>cette</a:t>
            </a: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ts val="2365"/>
              </a:lnSpc>
            </a:pPr>
            <a:r>
              <a:rPr sz="2200" b="1" spc="50" dirty="0">
                <a:solidFill>
                  <a:srgbClr val="006FC0"/>
                </a:solidFill>
                <a:latin typeface="Times New Roman"/>
                <a:cs typeface="Times New Roman"/>
              </a:rPr>
              <a:t>con</a:t>
            </a:r>
            <a:r>
              <a:rPr sz="2200" b="1" spc="40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200" b="1" spc="-9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ain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t</a:t>
            </a:r>
            <a:r>
              <a:rPr sz="2200" b="1" spc="4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200" b="1" spc="30" dirty="0">
                <a:solidFill>
                  <a:srgbClr val="006FC0"/>
                </a:solidFill>
                <a:latin typeface="Times New Roman"/>
                <a:cs typeface="Times New Roman"/>
              </a:rPr>
              <a:t>,</a:t>
            </a:r>
            <a:r>
              <a:rPr sz="2200" b="1" spc="-2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45" dirty="0">
                <a:solidFill>
                  <a:srgbClr val="006FC0"/>
                </a:solidFill>
                <a:latin typeface="Times New Roman"/>
                <a:cs typeface="Times New Roman"/>
              </a:rPr>
              <a:t>le</a:t>
            </a:r>
            <a:r>
              <a:rPr sz="22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190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200" b="1" spc="-280" dirty="0">
                <a:solidFill>
                  <a:srgbClr val="006FC0"/>
                </a:solidFill>
                <a:latin typeface="Times New Roman"/>
                <a:cs typeface="Times New Roman"/>
              </a:rPr>
              <a:t>G</a:t>
            </a:r>
            <a:r>
              <a:rPr sz="2200" b="1" spc="-105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2200" b="1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9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efu</a:t>
            </a:r>
            <a:r>
              <a:rPr sz="22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200" b="1" spc="6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200" b="1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55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2200" b="1" spc="5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200" b="1" spc="25" dirty="0">
                <a:solidFill>
                  <a:srgbClr val="006FC0"/>
                </a:solidFill>
                <a:latin typeface="Times New Roman"/>
                <a:cs typeface="Times New Roman"/>
              </a:rPr>
              <a:t>tt</a:t>
            </a:r>
            <a:r>
              <a:rPr sz="2200" b="1" spc="6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2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2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aleu</a:t>
            </a:r>
            <a:r>
              <a:rPr sz="2200" b="1" spc="-240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200" b="1" spc="20" dirty="0">
                <a:solidFill>
                  <a:srgbClr val="006FC0"/>
                </a:solidFill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2025</TotalTime>
  <Words>3790</Words>
  <Application>Microsoft Office PowerPoint</Application>
  <PresentationFormat>Affichage à l'écran (4:3)</PresentationFormat>
  <Paragraphs>599</Paragraphs>
  <Slides>62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62</vt:i4>
      </vt:variant>
    </vt:vector>
  </HeadingPairs>
  <TitlesOfParts>
    <vt:vector size="73" baseType="lpstr">
      <vt:lpstr>Arial</vt:lpstr>
      <vt:lpstr>Arial MT</vt:lpstr>
      <vt:lpstr>Calibri</vt:lpstr>
      <vt:lpstr>Calibri Light</vt:lpstr>
      <vt:lpstr>Cambria Math</vt:lpstr>
      <vt:lpstr>Franklin Gothic Medium</vt:lpstr>
      <vt:lpstr>Segoe UI Symbol</vt:lpstr>
      <vt:lpstr>Times New Roman</vt:lpstr>
      <vt:lpstr>Trebuchet MS</vt:lpstr>
      <vt:lpstr>Wingdings</vt:lpstr>
      <vt:lpstr>Thème Office</vt:lpstr>
      <vt:lpstr> Introduction aux Bases De Données</vt:lpstr>
      <vt:lpstr>Systèmes de fichiers</vt:lpstr>
      <vt:lpstr>Systèmes de fichiers - exemple</vt:lpstr>
      <vt:lpstr>Limites de l’approche systèmes de fichier</vt:lpstr>
      <vt:lpstr>Approche base de données</vt:lpstr>
      <vt:lpstr>Base de Données (BD ou BDD) :</vt:lpstr>
      <vt:lpstr>Système de gestion de BD (SGBD)</vt:lpstr>
      <vt:lpstr>Les objectifs d’un SGBD</vt:lpstr>
      <vt:lpstr>Les objectifs d’un SGBD</vt:lpstr>
      <vt:lpstr>Les objectifs d’un SGBD</vt:lpstr>
      <vt:lpstr>Objectifs des SGBD</vt:lpstr>
      <vt:lpstr>Le modèle Entité/Association </vt:lpstr>
      <vt:lpstr>Présentation PowerPoint</vt:lpstr>
      <vt:lpstr>Divers types de modèles conceptuels</vt:lpstr>
      <vt:lpstr>Présentation PowerPoint</vt:lpstr>
      <vt:lpstr>Concepts du modèle</vt:lpstr>
      <vt:lpstr>Exemples:</vt:lpstr>
      <vt:lpstr>Exemple: L’entité “ETUDIANT” regroupe  tous les étudiants caractérisés par  leur nom, prénom, Nins, ....</vt:lpstr>
      <vt:lpstr>Association</vt:lpstr>
      <vt:lpstr>Exemples: L’ACTEUR «Athman Ariouet » a joué dans le FILM “ Bouamama”  L’ENSEIGNANT « Mezache» assure le COURS « ASD3 ».</vt:lpstr>
      <vt:lpstr>Dimension d’une association</vt:lpstr>
      <vt:lpstr>Cardinalités</vt:lpstr>
      <vt:lpstr>Présentation PowerPoint</vt:lpstr>
      <vt:lpstr>Attribut(propriété)</vt:lpstr>
      <vt:lpstr>Attributs</vt:lpstr>
      <vt:lpstr>Attributs d’une association</vt:lpstr>
      <vt:lpstr>Identifiant (ou clé)</vt:lpstr>
      <vt:lpstr>Identifiant d’une entité faible</vt:lpstr>
      <vt:lpstr>Généralisation / Spécialisation</vt:lpstr>
      <vt:lpstr>Exemple 2: L’ensemble des VEHICULES est une généralisation  de l’ensemble des AUTOMOBILES et des CAMIONS.</vt:lpstr>
      <vt:lpstr>Vérification du modèle E/A</vt:lpstr>
      <vt:lpstr>Exercices</vt:lpstr>
      <vt:lpstr>Exercices</vt:lpstr>
      <vt:lpstr>Exercice 3</vt:lpstr>
      <vt:lpstr>Présentation PowerPoint</vt:lpstr>
      <vt:lpstr>Présentation PowerPoint</vt:lpstr>
      <vt:lpstr>Présentation PowerPoint</vt:lpstr>
      <vt:lpstr>Le modèle relationnel </vt:lpstr>
      <vt:lpstr>Introduction</vt:lpstr>
      <vt:lpstr>Concepts de base du modèle</vt:lpstr>
      <vt:lpstr>2. Relation: Une relation R est un sous-ensemble du produit cartésien d'une  liste finie de domaines, caractérisé par un nom.</vt:lpstr>
      <vt:lpstr>2. Relation</vt:lpstr>
      <vt:lpstr>Présentation PowerPoint</vt:lpstr>
      <vt:lpstr>2. Relation</vt:lpstr>
      <vt:lpstr>Un attribut est une colonne caractérisée par un nom  unique dans cette relation.</vt:lpstr>
      <vt:lpstr>4. Schéma d’une relation</vt:lpstr>
      <vt:lpstr>5. Clé d’une relation</vt:lpstr>
      <vt:lpstr>Pratique</vt:lpstr>
      <vt:lpstr>6. Clé étrangère</vt:lpstr>
      <vt:lpstr>Présentation PowerPoint</vt:lpstr>
      <vt:lpstr>Présentation PowerPoint</vt:lpstr>
      <vt:lpstr>Résumé des concepts du modèle relationnel</vt:lpstr>
      <vt:lpstr>Règles de passage du modèle Entité-  Association au modèle Relationnel</vt:lpstr>
      <vt:lpstr>Association: Plusieurs cas selon les cardinalités</vt:lpstr>
      <vt:lpstr>Exemple:</vt:lpstr>
      <vt:lpstr>Présentation PowerPoint</vt:lpstr>
      <vt:lpstr>suivre</vt:lpstr>
      <vt:lpstr>Présentation PowerPoint</vt:lpstr>
      <vt:lpstr>Exemple: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Chapitre1 Introduction aux Bases De Données</dc:title>
  <dc:creator>user</dc:creator>
  <cp:lastModifiedBy>Fayçal Touazi</cp:lastModifiedBy>
  <cp:revision>21</cp:revision>
  <dcterms:created xsi:type="dcterms:W3CDTF">2023-02-01T16:11:56Z</dcterms:created>
  <dcterms:modified xsi:type="dcterms:W3CDTF">2024-04-25T20:14:56Z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2020-03-30T00:00:00Z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2023-02-01T00:00:00Z</vt:filetime>
  </property>
</Properties>
</file>