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17"/>
  </p:notesMasterIdLst>
  <p:handoutMasterIdLst>
    <p:handoutMasterId r:id="rId18"/>
  </p:handoutMasterIdLst>
  <p:sldIdLst>
    <p:sldId id="558" r:id="rId2"/>
    <p:sldId id="559" r:id="rId3"/>
    <p:sldId id="373" r:id="rId4"/>
    <p:sldId id="555" r:id="rId5"/>
    <p:sldId id="556" r:id="rId6"/>
    <p:sldId id="437" r:id="rId7"/>
    <p:sldId id="436" r:id="rId8"/>
    <p:sldId id="453" r:id="rId9"/>
    <p:sldId id="442" r:id="rId10"/>
    <p:sldId id="443" r:id="rId11"/>
    <p:sldId id="444" r:id="rId12"/>
    <p:sldId id="441" r:id="rId13"/>
    <p:sldId id="440" r:id="rId14"/>
    <p:sldId id="438" r:id="rId15"/>
    <p:sldId id="560" r:id="rId1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ício" id="{1C3AF829-1624-49F7-B451-3CB638DB80D0}">
          <p14:sldIdLst>
            <p14:sldId id="558"/>
            <p14:sldId id="559"/>
          </p14:sldIdLst>
        </p14:section>
        <p14:section name="Casos de uso" id="{4BDBEBAD-6AA9-4A7C-A84C-0A763B4520F5}">
          <p14:sldIdLst>
            <p14:sldId id="373"/>
            <p14:sldId id="555"/>
          </p14:sldIdLst>
        </p14:section>
        <p14:section name="Tarefa" id="{4FD9D430-7526-43B2-9D5C-5556495B809F}">
          <p14:sldIdLst>
            <p14:sldId id="556"/>
          </p14:sldIdLst>
        </p14:section>
        <p14:section name="Funções de data e hora" id="{B22671D4-F880-4BCB-A5EE-A7E249E86645}">
          <p14:sldIdLst>
            <p14:sldId id="437"/>
            <p14:sldId id="436"/>
            <p14:sldId id="453"/>
            <p14:sldId id="442"/>
            <p14:sldId id="443"/>
            <p14:sldId id="444"/>
            <p14:sldId id="441"/>
            <p14:sldId id="440"/>
            <p14:sldId id="438"/>
          </p14:sldIdLst>
        </p14:section>
        <p14:section name="Finalização" id="{D6DD25BF-44FD-4B35-8395-470A70C16FA9}">
          <p14:sldIdLst>
            <p14:sldId id="56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scila Carla de Almeida de Oliveira" initials="PCdAdO" lastIdx="2" clrIdx="0">
    <p:extLst>
      <p:ext uri="{19B8F6BF-5375-455C-9EA6-DF929625EA0E}">
        <p15:presenceInfo xmlns:p15="http://schemas.microsoft.com/office/powerpoint/2012/main" userId="S-1-5-21-1843069875-1252811081-2118856591-52660" providerId="AD"/>
      </p:ext>
    </p:extLst>
  </p:cmAuthor>
  <p:cmAuthor id="2" name="Marcello Barão" initials="UdW" lastIdx="1" clrIdx="1">
    <p:extLst>
      <p:ext uri="{19B8F6BF-5375-455C-9EA6-DF929625EA0E}">
        <p15:presenceInfo xmlns:p15="http://schemas.microsoft.com/office/powerpoint/2012/main" userId="Marcello Barã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70A3"/>
    <a:srgbClr val="1C7928"/>
    <a:srgbClr val="1C8F1C"/>
    <a:srgbClr val="727272"/>
    <a:srgbClr val="00B050"/>
    <a:srgbClr val="E6F1F7"/>
    <a:srgbClr val="0091C4"/>
    <a:srgbClr val="CEE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65121" autoAdjust="0"/>
  </p:normalViewPr>
  <p:slideViewPr>
    <p:cSldViewPr snapToGrid="0">
      <p:cViewPr varScale="1">
        <p:scale>
          <a:sx n="60" d="100"/>
          <a:sy n="60" d="100"/>
        </p:scale>
        <p:origin x="1830" y="66"/>
      </p:cViewPr>
      <p:guideLst>
        <p:guide orient="horz" pos="2160"/>
        <p:guide pos="2880"/>
      </p:guideLst>
    </p:cSldViewPr>
  </p:slideViewPr>
  <p:outlineViewPr>
    <p:cViewPr>
      <p:scale>
        <a:sx n="33" d="100"/>
        <a:sy n="33" d="100"/>
      </p:scale>
      <p:origin x="0" y="-270"/>
    </p:cViewPr>
  </p:outlineViewPr>
  <p:notesTextViewPr>
    <p:cViewPr>
      <p:scale>
        <a:sx n="1" d="1"/>
        <a:sy n="1" d="1"/>
      </p:scale>
      <p:origin x="0" y="0"/>
    </p:cViewPr>
  </p:notesTextViewPr>
  <p:sorterViewPr>
    <p:cViewPr>
      <p:scale>
        <a:sx n="100" d="100"/>
        <a:sy n="100" d="100"/>
      </p:scale>
      <p:origin x="0" y="-978"/>
    </p:cViewPr>
  </p:sorterViewPr>
  <p:notesViewPr>
    <p:cSldViewPr snapToGrid="0">
      <p:cViewPr varScale="1">
        <p:scale>
          <a:sx n="54" d="100"/>
          <a:sy n="54"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8F2EA2-CC55-4C6C-8193-10CA1E64A098}" type="datetimeFigureOut">
              <a:rPr lang="pt-BR" smtClean="0"/>
              <a:t>27/09/2019</a:t>
            </a:fld>
            <a:endParaRPr lang="pt-BR"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EFC02A-77AA-4510-9EEC-5207C5619ED3}" type="slidenum">
              <a:rPr lang="pt-BR" smtClean="0"/>
              <a:t>‹nº›</a:t>
            </a:fld>
            <a:endParaRPr lang="pt-BR" dirty="0"/>
          </a:p>
        </p:txBody>
      </p:sp>
    </p:spTree>
    <p:extLst>
      <p:ext uri="{BB962C8B-B14F-4D97-AF65-F5344CB8AC3E}">
        <p14:creationId xmlns:p14="http://schemas.microsoft.com/office/powerpoint/2010/main" val="3865488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E888EC-38A2-4E6E-BF44-6EF511F5479F}" type="datetimeFigureOut">
              <a:rPr lang="pt-BR" smtClean="0"/>
              <a:pPr/>
              <a:t>27/09/2019</a:t>
            </a:fld>
            <a:endParaRPr lang="pt-BR" dirty="0"/>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B3DFE9-5C08-40FF-A846-788C861E0D76}" type="slidenum">
              <a:rPr lang="pt-BR" smtClean="0"/>
              <a:pPr/>
              <a:t>‹nº›</a:t>
            </a:fld>
            <a:endParaRPr lang="pt-BR" dirty="0"/>
          </a:p>
        </p:txBody>
      </p:sp>
    </p:spTree>
    <p:extLst>
      <p:ext uri="{BB962C8B-B14F-4D97-AF65-F5344CB8AC3E}">
        <p14:creationId xmlns:p14="http://schemas.microsoft.com/office/powerpoint/2010/main" val="3424250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1" kern="1200" dirty="0" smtClean="0">
                <a:solidFill>
                  <a:schemeClr val="tx1"/>
                </a:solidFill>
                <a:latin typeface="+mn-lt"/>
                <a:ea typeface="+mn-ea"/>
                <a:cs typeface="+mn-cs"/>
              </a:rPr>
              <a:t>INSTRUÇÕES GERAIS:</a:t>
            </a:r>
            <a:endParaRPr lang="pt-BR" sz="1200" b="0" kern="1200" dirty="0" smtClean="0">
              <a:solidFill>
                <a:schemeClr val="tx1"/>
              </a:solidFill>
              <a:latin typeface="+mn-lt"/>
              <a:ea typeface="+mn-ea"/>
              <a:cs typeface="+mn-cs"/>
            </a:endParaRPr>
          </a:p>
          <a:p>
            <a:r>
              <a:rPr lang="pt-BR" sz="1200" b="0" kern="1200" dirty="0" smtClean="0">
                <a:solidFill>
                  <a:schemeClr val="tx1"/>
                </a:solidFill>
                <a:latin typeface="+mn-lt"/>
                <a:ea typeface="+mn-ea"/>
                <a:cs typeface="+mn-cs"/>
              </a:rPr>
              <a:t/>
            </a:r>
            <a:br>
              <a:rPr lang="pt-BR" sz="1200" b="0" kern="1200" dirty="0" smtClean="0">
                <a:solidFill>
                  <a:schemeClr val="tx1"/>
                </a:solidFill>
                <a:latin typeface="+mn-lt"/>
                <a:ea typeface="+mn-ea"/>
                <a:cs typeface="+mn-cs"/>
              </a:rPr>
            </a:br>
            <a:r>
              <a:rPr lang="pt-BR" sz="1200" b="0" kern="1200" dirty="0" smtClean="0">
                <a:solidFill>
                  <a:schemeClr val="tx1"/>
                </a:solidFill>
                <a:latin typeface="+mn-lt"/>
                <a:ea typeface="+mn-ea"/>
                <a:cs typeface="+mn-cs"/>
              </a:rPr>
              <a:t>É importante ter conhecimento do modo como o material está organizado para que sua Oficina tenha uma sequência didática, lógica e dinâmica.</a:t>
            </a:r>
          </a:p>
          <a:p>
            <a:r>
              <a:rPr lang="pt-BR" sz="1200" b="0" kern="1200" dirty="0" smtClean="0">
                <a:solidFill>
                  <a:schemeClr val="tx1"/>
                </a:solidFill>
                <a:latin typeface="+mn-lt"/>
                <a:ea typeface="+mn-ea"/>
                <a:cs typeface="+mn-cs"/>
              </a:rPr>
              <a:t>Os slides estarão divididos da seguinte forma: </a:t>
            </a:r>
          </a:p>
          <a:p>
            <a:r>
              <a:rPr lang="pt-BR" sz="1200" b="1" kern="1200" dirty="0" smtClean="0">
                <a:solidFill>
                  <a:schemeClr val="tx1"/>
                </a:solidFill>
                <a:latin typeface="+mn-lt"/>
                <a:ea typeface="+mn-ea"/>
                <a:cs typeface="+mn-cs"/>
              </a:rPr>
              <a:t>MONITOR </a:t>
            </a:r>
            <a:r>
              <a:rPr lang="pt-BR" sz="1200" b="0" kern="1200" dirty="0" smtClean="0">
                <a:solidFill>
                  <a:schemeClr val="tx1"/>
                </a:solidFill>
                <a:latin typeface="+mn-lt"/>
                <a:ea typeface="+mn-ea"/>
                <a:cs typeface="+mn-cs"/>
              </a:rPr>
              <a:t>- Slide e roteiro direcionado ao monitor com orientação de como o material deverá ser trabalhado durante a Oficina.  </a:t>
            </a:r>
          </a:p>
          <a:p>
            <a:r>
              <a:rPr lang="pt-BR" sz="1200" b="1" kern="1200" dirty="0" smtClean="0">
                <a:solidFill>
                  <a:schemeClr val="tx1"/>
                </a:solidFill>
                <a:latin typeface="+mn-lt"/>
                <a:ea typeface="+mn-ea"/>
                <a:cs typeface="+mn-cs"/>
              </a:rPr>
              <a:t>MATERIAL DE APOIO</a:t>
            </a:r>
            <a:r>
              <a:rPr lang="pt-BR" sz="1200" b="0" kern="1200" dirty="0" smtClean="0">
                <a:solidFill>
                  <a:schemeClr val="tx1"/>
                </a:solidFill>
                <a:latin typeface="+mn-lt"/>
                <a:ea typeface="+mn-ea"/>
                <a:cs typeface="+mn-cs"/>
              </a:rPr>
              <a:t> -  Slide direcionado ao aluno como material de apoio. Estarão ocultos na apresentação do monitor. </a:t>
            </a:r>
          </a:p>
          <a:p>
            <a:r>
              <a:rPr lang="pt-BR" sz="1200" b="1" kern="1200" dirty="0" smtClean="0">
                <a:solidFill>
                  <a:schemeClr val="tx1"/>
                </a:solidFill>
                <a:latin typeface="+mn-lt"/>
                <a:ea typeface="+mn-ea"/>
                <a:cs typeface="+mn-cs"/>
              </a:rPr>
              <a:t>MATERIAL DE APOIO E MONITOR</a:t>
            </a:r>
            <a:r>
              <a:rPr lang="pt-BR" sz="1200" b="0" kern="1200" dirty="0" smtClean="0">
                <a:solidFill>
                  <a:schemeClr val="tx1"/>
                </a:solidFill>
                <a:latin typeface="+mn-lt"/>
                <a:ea typeface="+mn-ea"/>
                <a:cs typeface="+mn-cs"/>
              </a:rPr>
              <a:t> - Slide direcionado ao monitor e ao aluno. Deverão ser trabalhados em sala de aula conforme descrito no roteiro. </a:t>
            </a:r>
          </a:p>
          <a:p>
            <a:r>
              <a:rPr lang="pt-BR" sz="1200" b="0" kern="1200" dirty="0" smtClean="0">
                <a:solidFill>
                  <a:schemeClr val="tx1"/>
                </a:solidFill>
                <a:latin typeface="+mn-lt"/>
                <a:ea typeface="+mn-ea"/>
                <a:cs typeface="+mn-cs"/>
              </a:rPr>
              <a:t/>
            </a:r>
            <a:br>
              <a:rPr lang="pt-BR" sz="1200" b="0" kern="1200" dirty="0" smtClean="0">
                <a:solidFill>
                  <a:schemeClr val="tx1"/>
                </a:solidFill>
                <a:latin typeface="+mn-lt"/>
                <a:ea typeface="+mn-ea"/>
                <a:cs typeface="+mn-cs"/>
              </a:rPr>
            </a:br>
            <a:r>
              <a:rPr lang="pt-BR" sz="1200" b="1" kern="1200" dirty="0" smtClean="0">
                <a:solidFill>
                  <a:schemeClr val="tx1"/>
                </a:solidFill>
                <a:latin typeface="+mn-lt"/>
                <a:ea typeface="+mn-ea"/>
                <a:cs typeface="+mn-cs"/>
              </a:rPr>
              <a:t>HOMEWORK </a:t>
            </a:r>
            <a:r>
              <a:rPr lang="pt-BR" sz="1200" b="0" kern="1200" dirty="0" smtClean="0">
                <a:solidFill>
                  <a:schemeClr val="tx1"/>
                </a:solidFill>
                <a:latin typeface="+mn-lt"/>
                <a:ea typeface="+mn-ea"/>
                <a:cs typeface="+mn-cs"/>
              </a:rPr>
              <a:t>- Proposta de estudo/atividade para a próxima Oficina. </a:t>
            </a:r>
          </a:p>
          <a:p>
            <a:r>
              <a:rPr lang="pt-BR" sz="1200" b="0" kern="1200" dirty="0" smtClean="0">
                <a:solidFill>
                  <a:schemeClr val="tx1"/>
                </a:solidFill>
                <a:latin typeface="+mn-lt"/>
                <a:ea typeface="+mn-ea"/>
                <a:cs typeface="+mn-cs"/>
              </a:rPr>
              <a:t>É importante que os alunos percebam a necessidade de se prepararem para cada Oficina. Portanto, a partir da próxima Oficina, pergunte aos alunos se eles estudaram o material de apoio.</a:t>
            </a:r>
          </a:p>
          <a:p>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pPr/>
              <a:t>1</a:t>
            </a:fld>
            <a:endParaRPr lang="pt-BR" dirty="0"/>
          </a:p>
        </p:txBody>
      </p:sp>
    </p:spTree>
    <p:extLst>
      <p:ext uri="{BB962C8B-B14F-4D97-AF65-F5344CB8AC3E}">
        <p14:creationId xmlns:p14="http://schemas.microsoft.com/office/powerpoint/2010/main" val="3309048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[Material de Apoio]</a:t>
            </a:r>
            <a:endParaRPr lang="pt-BR" b="1" baseline="0" dirty="0"/>
          </a:p>
        </p:txBody>
      </p:sp>
      <p:sp>
        <p:nvSpPr>
          <p:cNvPr id="4" name="Espaço Reservado para Número de Slid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B3DFE9-5C08-40FF-A846-788C861E0D76}" type="slidenum">
              <a:rPr kumimoji="0" lang="pt-B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pt-BR"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80721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[Material de Apoio]</a:t>
            </a:r>
            <a:endParaRPr lang="pt-BR" b="1" baseline="0" dirty="0"/>
          </a:p>
        </p:txBody>
      </p:sp>
      <p:sp>
        <p:nvSpPr>
          <p:cNvPr id="4" name="Espaço Reservado para Número de Slid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B3DFE9-5C08-40FF-A846-788C861E0D76}" type="slidenum">
              <a:rPr kumimoji="0" lang="pt-B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pt-BR"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85518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[Material de Apoio]</a:t>
            </a:r>
            <a:endParaRPr lang="pt-BR" b="1" baseline="0" dirty="0"/>
          </a:p>
        </p:txBody>
      </p:sp>
      <p:sp>
        <p:nvSpPr>
          <p:cNvPr id="4" name="Espaço Reservado para Número de Slid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B3DFE9-5C08-40FF-A846-788C861E0D76}" type="slidenum">
              <a:rPr kumimoji="0" lang="pt-B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pt-BR"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29237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[Material de Apoio]</a:t>
            </a:r>
            <a:endParaRPr lang="pt-BR" b="1" baseline="0" dirty="0"/>
          </a:p>
        </p:txBody>
      </p:sp>
      <p:sp>
        <p:nvSpPr>
          <p:cNvPr id="4" name="Espaço Reservado para Número de Slid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B3DFE9-5C08-40FF-A846-788C861E0D76}" type="slidenum">
              <a:rPr kumimoji="0" lang="pt-B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pt-BR"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28324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[Material de Apoio]</a:t>
            </a:r>
            <a:endParaRPr lang="pt-BR" b="1" baseline="0" dirty="0"/>
          </a:p>
        </p:txBody>
      </p:sp>
      <p:sp>
        <p:nvSpPr>
          <p:cNvPr id="4" name="Espaço Reservado para Número de Slid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B3DFE9-5C08-40FF-A846-788C861E0D76}" type="slidenum">
              <a:rPr kumimoji="0" lang="pt-B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pt-BR"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6542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Monitor,</a:t>
            </a:r>
            <a:r>
              <a:rPr lang="pt-BR" baseline="0" dirty="0" smtClean="0"/>
              <a:t> informe aos alunos o tema da próxima Oficina.</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Finalize a </a:t>
            </a:r>
            <a:r>
              <a:rPr lang="pt-BR" baseline="0" dirty="0" smtClean="0"/>
              <a:t>oficina, agradecendo a participação!</a:t>
            </a:r>
            <a:endParaRPr lang="pt-BR" dirty="0" smtClean="0"/>
          </a:p>
          <a:p>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pPr/>
              <a:t>15</a:t>
            </a:fld>
            <a:endParaRPr lang="pt-BR" dirty="0"/>
          </a:p>
        </p:txBody>
      </p:sp>
    </p:spTree>
    <p:extLst>
      <p:ext uri="{BB962C8B-B14F-4D97-AF65-F5344CB8AC3E}">
        <p14:creationId xmlns:p14="http://schemas.microsoft.com/office/powerpoint/2010/main" val="1315142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pt-BR" b="1" dirty="0" smtClean="0"/>
              <a:t>Oficina 06 – </a:t>
            </a:r>
            <a:r>
              <a:rPr lang="pt-BR" sz="1200" b="1" dirty="0" smtClean="0">
                <a:ln w="3175">
                  <a:noFill/>
                </a:ln>
                <a:solidFill>
                  <a:schemeClr val="bg1"/>
                </a:solidFill>
                <a:effectLst>
                  <a:outerShdw blurRad="38100" dist="38100" dir="2700000" algn="tl">
                    <a:srgbClr val="000000">
                      <a:alpha val="43137"/>
                    </a:srgbClr>
                  </a:outerShdw>
                </a:effectLst>
                <a:cs typeface="Andalus" panose="02020603050405020304" pitchFamily="18" charset="-78"/>
              </a:rPr>
              <a:t>Funções de data e hora.</a:t>
            </a:r>
          </a:p>
          <a:p>
            <a:pPr algn="just"/>
            <a:endParaRPr lang="pt-BR" b="1" dirty="0" smtClean="0"/>
          </a:p>
          <a:p>
            <a:r>
              <a:rPr lang="pt-BR" dirty="0" smtClean="0"/>
              <a:t>Nesta</a:t>
            </a:r>
            <a:r>
              <a:rPr lang="pt-BR" baseline="0" dirty="0" smtClean="0"/>
              <a:t> oficina trabalharemos com as funções de data e hora. Estas funções permitem aprimorar cada vez mais as planilhas e realizar tarefas com muita eficiência e precisão, e são baseadas na data e hora do sistema do computador.</a:t>
            </a:r>
          </a:p>
          <a:p>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pPr/>
              <a:t>2</a:t>
            </a:fld>
            <a:endParaRPr lang="pt-BR" dirty="0"/>
          </a:p>
        </p:txBody>
      </p:sp>
    </p:spTree>
    <p:extLst>
      <p:ext uri="{BB962C8B-B14F-4D97-AF65-F5344CB8AC3E}">
        <p14:creationId xmlns:p14="http://schemas.microsoft.com/office/powerpoint/2010/main" val="474001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[Monitor]</a:t>
            </a:r>
          </a:p>
          <a:p>
            <a:endParaRPr lang="pt-BR" dirty="0"/>
          </a:p>
          <a:p>
            <a:r>
              <a:rPr lang="pt-BR" b="1" dirty="0"/>
              <a:t>Objetivo do slide: </a:t>
            </a:r>
          </a:p>
          <a:p>
            <a:pPr marL="171450" indent="-171450">
              <a:buFont typeface="Arial" panose="020B0604020202020204" pitchFamily="34" charset="0"/>
              <a:buChar char="•"/>
            </a:pPr>
            <a:r>
              <a:rPr lang="pt-BR" dirty="0"/>
              <a:t>Trabalhar nos alunos a interpretação e análise de caso simples e complexo, que usa como base de resolução Funções de Data.</a:t>
            </a:r>
          </a:p>
          <a:p>
            <a:pPr marL="0" indent="0">
              <a:buFont typeface="Arial" panose="020B0604020202020204" pitchFamily="34" charset="0"/>
              <a:buNone/>
            </a:pPr>
            <a:endParaRPr lang="pt-BR" dirty="0"/>
          </a:p>
          <a:p>
            <a:pPr marL="0" indent="0">
              <a:buFont typeface="Arial" panose="020B0604020202020204" pitchFamily="34" charset="0"/>
              <a:buNone/>
            </a:pPr>
            <a:r>
              <a:rPr lang="pt-BR" b="1" dirty="0"/>
              <a:t>Como abordar o slide:</a:t>
            </a:r>
          </a:p>
          <a:p>
            <a:pPr marL="285750" indent="-285750">
              <a:buFont typeface="+mj-lt"/>
              <a:buAutoNum type="romanUcPeriod"/>
            </a:pPr>
            <a:r>
              <a:rPr lang="pt-BR" dirty="0"/>
              <a:t>Inicie a oficina mostrando a imagem da pessoa com a cabeça sobre as mãos. E questione: o que deve representar esta imagem? O que vocês acham que tem a ver com o tema de hoje? Deixe eles refletirem e responderem o que acham.</a:t>
            </a:r>
          </a:p>
          <a:p>
            <a:pPr marL="285750" indent="-285750">
              <a:buFont typeface="+mj-lt"/>
              <a:buAutoNum type="romanUcPeriod"/>
            </a:pPr>
            <a:r>
              <a:rPr lang="pt-BR" dirty="0"/>
              <a:t>Após as respostas “interrogativas”, apresente o Caso de Uso 1. Leia ou peça que um aluno leia em voz alta para todos ouvirem. Questione se entenderam o que o supervisor pediu ao funcionário.</a:t>
            </a:r>
          </a:p>
          <a:p>
            <a:pPr marL="285750" marR="0" lvl="0" indent="-285750" algn="l" defTabSz="914400" rtl="0" eaLnBrk="1" fontAlgn="auto" latinLnBrk="0" hangingPunct="1">
              <a:lnSpc>
                <a:spcPct val="100000"/>
              </a:lnSpc>
              <a:spcBef>
                <a:spcPts val="0"/>
              </a:spcBef>
              <a:spcAft>
                <a:spcPts val="0"/>
              </a:spcAft>
              <a:buClrTx/>
              <a:buSzTx/>
              <a:buFont typeface="+mj-lt"/>
              <a:buAutoNum type="romanUcPeriod"/>
              <a:tabLst/>
              <a:defRPr/>
            </a:pPr>
            <a:r>
              <a:rPr lang="pt-BR" dirty="0"/>
              <a:t>Posteriormente, exponha a questão aplicada diretamente para os alunos: </a:t>
            </a:r>
            <a:r>
              <a:rPr lang="pt-BR" sz="1200" b="1" dirty="0">
                <a:ln w="0"/>
                <a:effectLst>
                  <a:outerShdw blurRad="38100" dist="19050" dir="2700000" algn="tl" rotWithShape="0">
                    <a:schemeClr val="dk1">
                      <a:alpha val="40000"/>
                    </a:schemeClr>
                  </a:outerShdw>
                </a:effectLst>
              </a:rPr>
              <a:t>Como você retornaria esses dados para o seu supervisor?</a:t>
            </a:r>
            <a:r>
              <a:rPr lang="pt-BR" sz="1200" b="0" dirty="0">
                <a:ln w="0"/>
                <a:effectLst>
                  <a:outerShdw blurRad="38100" dist="19050" dir="2700000" algn="tl" rotWithShape="0">
                    <a:schemeClr val="dk1">
                      <a:alpha val="40000"/>
                    </a:schemeClr>
                  </a:outerShdw>
                </a:effectLst>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pt-BR" sz="1200" b="0" dirty="0">
                <a:ln w="0"/>
                <a:effectLst>
                  <a:outerShdw blurRad="38100" dist="19050" dir="2700000" algn="tl" rotWithShape="0">
                    <a:schemeClr val="dk1">
                      <a:alpha val="40000"/>
                    </a:schemeClr>
                  </a:outerShdw>
                </a:effectLst>
              </a:rPr>
              <a:t>       É importante que os alunos façam a interpretação do caso e analisem as melhores formas de retornar os dados solicitados pelo supervisor, tendo em vista que o caso nos dá 385 registros, ou seja, teremos que retornar os dados solicitados para 385 funcionários que estão na planilha de “Cadastro dos Funcionários”. O “final do dia” equivale ao final do expediente, isto é, poderá estar faltando pouco ou muito tempo para entregar o que foi pedido desde o horário em que foi solicitado.</a:t>
            </a:r>
          </a:p>
          <a:p>
            <a:pPr marL="285750" marR="0" lvl="0" indent="-285750" algn="l" defTabSz="914400" rtl="0" eaLnBrk="1" fontAlgn="auto" latinLnBrk="0" hangingPunct="1">
              <a:lnSpc>
                <a:spcPct val="100000"/>
              </a:lnSpc>
              <a:spcBef>
                <a:spcPts val="0"/>
              </a:spcBef>
              <a:spcAft>
                <a:spcPts val="0"/>
              </a:spcAft>
              <a:buClrTx/>
              <a:buSzTx/>
              <a:buFont typeface="+mj-lt"/>
              <a:buAutoNum type="romanUcPeriod" startAt="4"/>
              <a:tabLst/>
              <a:defRPr/>
            </a:pPr>
            <a:r>
              <a:rPr lang="pt-BR" b="0" dirty="0"/>
              <a:t>Em grupo ou individualmente, permita que os alunos apresentem brevemente as possíveis maneiras que fariam para retornar os dados solicitados, com base nos dados que foram disponibilizados pela planilha. E, depois, informe como você faria usando o Excel, e dê uma prévia do que será trabalhado na oficina de hoje.</a:t>
            </a:r>
          </a:p>
          <a:p>
            <a:pPr marL="285750" indent="-285750">
              <a:buFont typeface="+mj-lt"/>
              <a:buAutoNum type="romanUcPeriod" startAt="4"/>
            </a:pPr>
            <a:endParaRPr lang="pt-BR"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pt-BR" b="1" dirty="0"/>
              <a:t>Possível resposta para a pergunta “</a:t>
            </a:r>
            <a:r>
              <a:rPr lang="pt-BR" sz="1200" b="1" dirty="0">
                <a:ln w="0"/>
                <a:effectLst>
                  <a:outerShdw blurRad="38100" dist="19050" dir="2700000" algn="tl" rotWithShape="0">
                    <a:schemeClr val="dk1">
                      <a:alpha val="40000"/>
                    </a:schemeClr>
                  </a:outerShdw>
                </a:effectLst>
              </a:rPr>
              <a:t>Como você retornaria esses dados para o seu supervisor”?</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pt-BR" sz="1200" b="0" u="none" dirty="0">
                <a:ln w="0"/>
                <a:effectLst/>
              </a:rPr>
              <a:t>1º) Para retornar a idade dos funcionários, é de extrema importância ter o dado da data de nascimento. Com isso, basta fazermos: o ano da data de hoje menos o ano da data de nascimento, para assim obter-se a idade do funcionário com relação a este ano atual.</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pt-BR" sz="1200" b="0" u="none" dirty="0">
                <a:ln w="0"/>
                <a:effectLst/>
              </a:rPr>
              <a:t>2º) Para retornar a duração de trabalho na empresa (em anos), é da mesma forma que o dado anterior. Basta fazermos: o ano da data de hoje menos o ano da data de admissão na empresa, obtendo a duração em anos. Pois, conforme a solicitação do supervisor, não importa quem está apenas há meses trabalhando na empresa, ele quer saber quem realizou mais de 12 meses para gerar uma determinação promoção.</a:t>
            </a:r>
          </a:p>
        </p:txBody>
      </p:sp>
      <p:sp>
        <p:nvSpPr>
          <p:cNvPr id="4" name="Espaço Reservado para Número de Slide 3"/>
          <p:cNvSpPr>
            <a:spLocks noGrp="1"/>
          </p:cNvSpPr>
          <p:nvPr>
            <p:ph type="sldNum" sz="quarter" idx="5"/>
          </p:nvPr>
        </p:nvSpPr>
        <p:spPr/>
        <p:txBody>
          <a:bodyPr/>
          <a:lstStyle/>
          <a:p>
            <a:fld id="{B2B3DFE9-5C08-40FF-A846-788C861E0D76}" type="slidenum">
              <a:rPr lang="pt-BR" smtClean="0"/>
              <a:pPr/>
              <a:t>3</a:t>
            </a:fld>
            <a:endParaRPr lang="pt-BR" dirty="0"/>
          </a:p>
        </p:txBody>
      </p:sp>
    </p:spTree>
    <p:extLst>
      <p:ext uri="{BB962C8B-B14F-4D97-AF65-F5344CB8AC3E}">
        <p14:creationId xmlns:p14="http://schemas.microsoft.com/office/powerpoint/2010/main" val="3160445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[Monitor]</a:t>
            </a:r>
          </a:p>
          <a:p>
            <a:endParaRPr lang="pt-BR" dirty="0"/>
          </a:p>
          <a:p>
            <a:r>
              <a:rPr lang="pt-BR" b="1" dirty="0"/>
              <a:t>Objetivo do slide: </a:t>
            </a:r>
          </a:p>
          <a:p>
            <a:pPr marL="171450" indent="-171450">
              <a:buFont typeface="Arial" panose="020B0604020202020204" pitchFamily="34" charset="0"/>
              <a:buChar char="•"/>
            </a:pPr>
            <a:r>
              <a:rPr lang="pt-BR" dirty="0"/>
              <a:t>Trabalhar nos alunos a interpretação e análise de casos simples e complexos, que usam como base de resolução Funções de Hora.</a:t>
            </a:r>
          </a:p>
          <a:p>
            <a:pPr marL="0" indent="0">
              <a:buFont typeface="Arial" panose="020B0604020202020204" pitchFamily="34" charset="0"/>
              <a:buNone/>
            </a:pPr>
            <a:endParaRPr lang="pt-BR" dirty="0"/>
          </a:p>
          <a:p>
            <a:pPr marL="0" indent="0">
              <a:buFont typeface="Arial" panose="020B0604020202020204" pitchFamily="34" charset="0"/>
              <a:buNone/>
            </a:pPr>
            <a:r>
              <a:rPr lang="pt-BR" b="1" dirty="0"/>
              <a:t>Como abordar o slide:</a:t>
            </a:r>
          </a:p>
          <a:p>
            <a:pPr marL="285750" indent="-285750">
              <a:buFont typeface="+mj-lt"/>
              <a:buAutoNum type="romanUcPeriod"/>
            </a:pPr>
            <a:r>
              <a:rPr lang="pt-BR" dirty="0"/>
              <a:t>Este é outro caso a ser solucionado. Mostre a imagem das pessoas na sala de espera de um aeroporto. E questione: o que deve representar esta imagem? E, agora, o que vocês acham que tem a ver com o tema de hoje? Deixe eles refletirem e responderem o que acham.</a:t>
            </a:r>
          </a:p>
          <a:p>
            <a:pPr marL="285750" marR="0" lvl="0" indent="-285750" algn="l" defTabSz="914400" rtl="0" eaLnBrk="1" fontAlgn="auto" latinLnBrk="0" hangingPunct="1">
              <a:lnSpc>
                <a:spcPct val="100000"/>
              </a:lnSpc>
              <a:spcBef>
                <a:spcPts val="0"/>
              </a:spcBef>
              <a:spcAft>
                <a:spcPts val="0"/>
              </a:spcAft>
              <a:buClrTx/>
              <a:buSzTx/>
              <a:buFont typeface="+mj-lt"/>
              <a:buAutoNum type="romanUcPeriod"/>
              <a:tabLst/>
              <a:defRPr/>
            </a:pPr>
            <a:r>
              <a:rPr lang="pt-BR" dirty="0"/>
              <a:t>Após as respostas “interrogativas”, apresente o Caso de Uso 2. Leia ou peça que um aluno leia em voz alta para todos ouvirem. Questione se entenderam o problema ocorrido no aeroporto. </a:t>
            </a:r>
          </a:p>
          <a:p>
            <a:pPr marL="285750" marR="0" lvl="0" indent="-285750" algn="l" defTabSz="914400" rtl="0" eaLnBrk="1" fontAlgn="auto" latinLnBrk="0" hangingPunct="1">
              <a:lnSpc>
                <a:spcPct val="100000"/>
              </a:lnSpc>
              <a:spcBef>
                <a:spcPts val="0"/>
              </a:spcBef>
              <a:spcAft>
                <a:spcPts val="0"/>
              </a:spcAft>
              <a:buClrTx/>
              <a:buSzTx/>
              <a:buFont typeface="+mj-lt"/>
              <a:buAutoNum type="romanUcPeriod"/>
              <a:tabLst/>
              <a:defRPr/>
            </a:pPr>
            <a:r>
              <a:rPr lang="pt-BR" dirty="0"/>
              <a:t>Posteriormente, exponha a ocorrência dada diretamente para os alunos: </a:t>
            </a:r>
            <a:r>
              <a:rPr lang="pt-BR" sz="1200" b="1" dirty="0">
                <a:ln w="0"/>
                <a:effectLst>
                  <a:outerShdw blurRad="38100" dist="19050" dir="2700000" algn="tl" rotWithShape="0">
                    <a:schemeClr val="dk1">
                      <a:alpha val="40000"/>
                    </a:schemeClr>
                  </a:outerShdw>
                </a:effectLst>
              </a:rPr>
              <a:t>Você é o responsável pelo sistema. Retorne a solicitação!</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pt-BR" sz="1200" b="1" dirty="0">
                <a:ln w="0"/>
                <a:effectLst>
                  <a:outerShdw blurRad="38100" dist="19050" dir="2700000" algn="tl" rotWithShape="0">
                    <a:schemeClr val="dk1">
                      <a:alpha val="40000"/>
                    </a:schemeClr>
                  </a:outerShdw>
                </a:effectLst>
              </a:rPr>
              <a:t>       </a:t>
            </a:r>
            <a:r>
              <a:rPr lang="pt-BR" sz="1200" b="0" dirty="0">
                <a:ln w="0"/>
                <a:effectLst>
                  <a:outerShdw blurRad="38100" dist="19050" dir="2700000" algn="tl" rotWithShape="0">
                    <a:schemeClr val="dk1">
                      <a:alpha val="40000"/>
                    </a:schemeClr>
                  </a:outerShdw>
                </a:effectLst>
              </a:rPr>
              <a:t>Da mesma forma como realizado no slide anterior, permita que os alunos encontrem uma forma para retornar o que foi solicitado, que é o tempo de atraso da chegada do voo. </a:t>
            </a:r>
          </a:p>
          <a:p>
            <a:pPr marL="285750" marR="0" lvl="0" indent="-285750" algn="l" defTabSz="914400" rtl="0" eaLnBrk="1" fontAlgn="auto" latinLnBrk="0" hangingPunct="1">
              <a:lnSpc>
                <a:spcPct val="100000"/>
              </a:lnSpc>
              <a:spcBef>
                <a:spcPts val="0"/>
              </a:spcBef>
              <a:spcAft>
                <a:spcPts val="0"/>
              </a:spcAft>
              <a:buClrTx/>
              <a:buSzTx/>
              <a:buFont typeface="+mj-lt"/>
              <a:buAutoNum type="romanUcPeriod" startAt="4"/>
              <a:tabLst/>
              <a:defRPr/>
            </a:pPr>
            <a:r>
              <a:rPr lang="pt-BR" sz="1200" b="0" dirty="0">
                <a:ln w="0"/>
                <a:effectLst>
                  <a:outerShdw blurRad="38100" dist="19050" dir="2700000" algn="tl" rotWithShape="0">
                    <a:schemeClr val="dk1">
                      <a:alpha val="40000"/>
                    </a:schemeClr>
                  </a:outerShdw>
                </a:effectLst>
              </a:rPr>
              <a:t>Após eles apresentarem a solução, brevemente apresente como você solucionaria usando o Excel, </a:t>
            </a:r>
            <a:r>
              <a:rPr lang="pt-BR" b="0" dirty="0"/>
              <a:t>e dê mais uma prévia do que será trabalhado na oficina de hoje.</a:t>
            </a:r>
            <a:endParaRPr lang="pt-BR" b="0" dirty="0">
              <a:effectLst/>
            </a:endParaRPr>
          </a:p>
          <a:p>
            <a:pPr marL="0" indent="0">
              <a:buFont typeface="+mj-lt"/>
              <a:buNone/>
            </a:pPr>
            <a:endParaRPr lang="pt-BR" dirty="0"/>
          </a:p>
          <a:p>
            <a:pPr marL="0" indent="0">
              <a:buFont typeface="+mj-lt"/>
              <a:buNone/>
            </a:pPr>
            <a:r>
              <a:rPr lang="pt-BR" b="1" dirty="0"/>
              <a:t>Possível solução para a ocorrência: </a:t>
            </a:r>
          </a:p>
          <a:p>
            <a:pPr marL="0" indent="0">
              <a:buFont typeface="+mj-lt"/>
              <a:buNone/>
            </a:pPr>
            <a:r>
              <a:rPr lang="pt-BR" dirty="0"/>
              <a:t>1º) Sabemos que </a:t>
            </a:r>
            <a:r>
              <a:rPr lang="pt-BR" sz="1200" dirty="0">
                <a:solidFill>
                  <a:schemeClr val="tx1">
                    <a:lumMod val="95000"/>
                    <a:lumOff val="5000"/>
                  </a:schemeClr>
                </a:solidFill>
                <a:latin typeface="+mn-lt"/>
              </a:rPr>
              <a:t>estava prevista a chegada do voo </a:t>
            </a:r>
            <a:r>
              <a:rPr lang="pt-BR" sz="1200" dirty="0">
                <a:solidFill>
                  <a:schemeClr val="accent5">
                    <a:lumMod val="50000"/>
                  </a:schemeClr>
                </a:solidFill>
                <a:latin typeface="+mn-lt"/>
              </a:rPr>
              <a:t>LA 3236 </a:t>
            </a:r>
            <a:r>
              <a:rPr lang="pt-BR" sz="1200" dirty="0">
                <a:solidFill>
                  <a:schemeClr val="tx1">
                    <a:lumMod val="95000"/>
                    <a:lumOff val="5000"/>
                  </a:schemeClr>
                </a:solidFill>
                <a:latin typeface="+mn-lt"/>
              </a:rPr>
              <a:t>para a data 15/10/2018 às 9:05 AM, e que até o momento do caso eram 11:15 AM. Precisamos saber o tempo de atraso da chegada do voo, contudo esse tempo deve atualizar constantemente (a cada segundo que passa). </a:t>
            </a:r>
          </a:p>
          <a:p>
            <a:pPr marL="0" indent="0">
              <a:buFont typeface="+mj-lt"/>
              <a:buNone/>
            </a:pPr>
            <a:r>
              <a:rPr lang="pt-BR" sz="1200" dirty="0">
                <a:solidFill>
                  <a:schemeClr val="tx1">
                    <a:lumMod val="95000"/>
                    <a:lumOff val="5000"/>
                  </a:schemeClr>
                </a:solidFill>
                <a:latin typeface="+mn-lt"/>
              </a:rPr>
              <a:t>2º) Na oficina de hoje será aplicada a função que retorna o horário atual do sistema, sempre que a planilha é calculada. Com base nesta função, eu, como responsável pelo sistema, posso fazer: a hora atual que o meu relógio está marcando menos a hora prevista para a chegada do voo LA 3236. Assim, será obtido o tempo de atraso neste dia.</a:t>
            </a:r>
          </a:p>
          <a:p>
            <a:pPr marL="0" indent="0">
              <a:buFont typeface="+mj-lt"/>
              <a:buNone/>
            </a:pPr>
            <a:r>
              <a:rPr lang="pt-BR" sz="1200" dirty="0">
                <a:solidFill>
                  <a:schemeClr val="tx1">
                    <a:lumMod val="95000"/>
                    <a:lumOff val="5000"/>
                  </a:schemeClr>
                </a:solidFill>
                <a:latin typeface="+mn-lt"/>
              </a:rPr>
              <a:t>3º) Mas, imagina que o voo atrase mais de 1 dia (devido a problemas de chuva em uma região, e o piloto teve que pousar em outro aeroporto), a solução deveria ser a seguinte: a hora e data atual que o meu relógio e calendário estão marcando menos a hora e data prevista para a chegada do voo LA 3236.</a:t>
            </a:r>
            <a:endParaRPr lang="pt-BR" dirty="0"/>
          </a:p>
        </p:txBody>
      </p:sp>
      <p:sp>
        <p:nvSpPr>
          <p:cNvPr id="4" name="Espaço Reservado para Número de Slide 3"/>
          <p:cNvSpPr>
            <a:spLocks noGrp="1"/>
          </p:cNvSpPr>
          <p:nvPr>
            <p:ph type="sldNum" sz="quarter" idx="5"/>
          </p:nvPr>
        </p:nvSpPr>
        <p:spPr/>
        <p:txBody>
          <a:bodyPr/>
          <a:lstStyle/>
          <a:p>
            <a:fld id="{B2B3DFE9-5C08-40FF-A846-788C861E0D76}" type="slidenum">
              <a:rPr lang="pt-BR" smtClean="0"/>
              <a:pPr/>
              <a:t>4</a:t>
            </a:fld>
            <a:endParaRPr lang="pt-BR" dirty="0"/>
          </a:p>
        </p:txBody>
      </p:sp>
    </p:spTree>
    <p:extLst>
      <p:ext uri="{BB962C8B-B14F-4D97-AF65-F5344CB8AC3E}">
        <p14:creationId xmlns:p14="http://schemas.microsoft.com/office/powerpoint/2010/main" val="3863316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[Monitor]</a:t>
            </a:r>
          </a:p>
          <a:p>
            <a:endParaRPr lang="pt-BR" dirty="0"/>
          </a:p>
          <a:p>
            <a:r>
              <a:rPr lang="pt-BR" b="1" dirty="0"/>
              <a:t>Objetivos do slide:</a:t>
            </a:r>
          </a:p>
          <a:p>
            <a:pPr marL="171450" indent="-171450">
              <a:buFont typeface="Arial" panose="020B0604020202020204" pitchFamily="34" charset="0"/>
              <a:buChar char="•"/>
            </a:pPr>
            <a:r>
              <a:rPr lang="pt-BR" dirty="0"/>
              <a:t>Realizar uma associação do nome das funções ao tipo de função equivalente, função de data ou função de hora;</a:t>
            </a:r>
          </a:p>
          <a:p>
            <a:pPr marL="171450" indent="-171450">
              <a:buFont typeface="Arial" panose="020B0604020202020204" pitchFamily="34" charset="0"/>
              <a:buChar char="•"/>
            </a:pPr>
            <a:r>
              <a:rPr lang="pt-BR" dirty="0"/>
              <a:t>Conhecer os tipos de funções de data e hora.</a:t>
            </a:r>
          </a:p>
          <a:p>
            <a:pPr marL="171450" indent="-171450">
              <a:buFont typeface="Arial" panose="020B0604020202020204" pitchFamily="34" charset="0"/>
              <a:buChar char="•"/>
            </a:pPr>
            <a:endParaRPr lang="pt-BR" dirty="0"/>
          </a:p>
          <a:p>
            <a:pPr marL="0" indent="0">
              <a:buFont typeface="Arial" panose="020B0604020202020204" pitchFamily="34" charset="0"/>
              <a:buNone/>
            </a:pPr>
            <a:r>
              <a:rPr lang="pt-BR" b="1" dirty="0"/>
              <a:t>Como abordar o slide:</a:t>
            </a:r>
          </a:p>
          <a:p>
            <a:pPr marL="285750" indent="-285750">
              <a:buFont typeface="+mj-lt"/>
              <a:buAutoNum type="romanUcPeriod"/>
            </a:pPr>
            <a:r>
              <a:rPr lang="pt-BR" dirty="0"/>
              <a:t>As funções que estão na parte inferior do slide, em cor verde clara, possuem gatilhos que permitem clicar nelas e direciona-las ao tipo de função equivalente. Então, inicie pedindo que os alunos associem o nome da função ou atalho ao tipo de função, data ou hora.</a:t>
            </a:r>
          </a:p>
          <a:p>
            <a:pPr marL="285750" indent="-285750">
              <a:buFont typeface="+mj-lt"/>
              <a:buAutoNum type="romanUcPeriod"/>
            </a:pPr>
            <a:r>
              <a:rPr lang="pt-BR" dirty="0"/>
              <a:t>Após alguém especificar, clique no nome da função mencionada e ela se direcionará ao local correspondente. </a:t>
            </a:r>
          </a:p>
          <a:p>
            <a:pPr marL="285750" indent="-285750">
              <a:buFont typeface="+mj-lt"/>
              <a:buAutoNum type="romanUcPeriod"/>
            </a:pPr>
            <a:r>
              <a:rPr lang="pt-BR" dirty="0"/>
              <a:t>Aproveite para descrever, brevemente, o que cada função realiza (use como base de estudo o Material de Apoio inserido nos slides abaixo). Posteriormente, os alunos poderão praticar estas funções, por meio da planilha de exercícios.</a:t>
            </a:r>
          </a:p>
        </p:txBody>
      </p:sp>
      <p:sp>
        <p:nvSpPr>
          <p:cNvPr id="4" name="Espaço Reservado para Número de Slide 3"/>
          <p:cNvSpPr>
            <a:spLocks noGrp="1"/>
          </p:cNvSpPr>
          <p:nvPr>
            <p:ph type="sldNum" sz="quarter" idx="5"/>
          </p:nvPr>
        </p:nvSpPr>
        <p:spPr/>
        <p:txBody>
          <a:bodyPr/>
          <a:lstStyle/>
          <a:p>
            <a:fld id="{B2B3DFE9-5C08-40FF-A846-788C861E0D76}" type="slidenum">
              <a:rPr lang="pt-BR" smtClean="0"/>
              <a:pPr/>
              <a:t>5</a:t>
            </a:fld>
            <a:endParaRPr lang="pt-BR" dirty="0"/>
          </a:p>
        </p:txBody>
      </p:sp>
    </p:spTree>
    <p:extLst>
      <p:ext uri="{BB962C8B-B14F-4D97-AF65-F5344CB8AC3E}">
        <p14:creationId xmlns:p14="http://schemas.microsoft.com/office/powerpoint/2010/main" val="1862659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[Material de Apoio]</a:t>
            </a:r>
            <a:endParaRPr lang="pt-BR" b="1" baseline="0" dirty="0"/>
          </a:p>
        </p:txBody>
      </p:sp>
      <p:sp>
        <p:nvSpPr>
          <p:cNvPr id="4" name="Espaço Reservado para Número de Slid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B3DFE9-5C08-40FF-A846-788C861E0D76}" type="slidenum">
              <a:rPr kumimoji="0" lang="pt-B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pt-BR"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70147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[Material de Apoio]</a:t>
            </a:r>
            <a:endParaRPr lang="pt-BR" b="1" baseline="0" dirty="0"/>
          </a:p>
        </p:txBody>
      </p:sp>
      <p:sp>
        <p:nvSpPr>
          <p:cNvPr id="4" name="Espaço Reservado para Número de Slid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B3DFE9-5C08-40FF-A846-788C861E0D76}" type="slidenum">
              <a:rPr kumimoji="0" lang="pt-B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pt-BR"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27578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[Material de Apoio]</a:t>
            </a:r>
            <a:endParaRPr lang="pt-BR" b="1" baseline="0" dirty="0"/>
          </a:p>
        </p:txBody>
      </p:sp>
      <p:sp>
        <p:nvSpPr>
          <p:cNvPr id="4" name="Espaço Reservado para Número de Slid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B3DFE9-5C08-40FF-A846-788C861E0D76}" type="slidenum">
              <a:rPr kumimoji="0" lang="pt-B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pt-BR"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46146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[Material de Apoio]</a:t>
            </a:r>
            <a:endParaRPr lang="pt-BR" b="1" baseline="0" dirty="0"/>
          </a:p>
        </p:txBody>
      </p:sp>
      <p:sp>
        <p:nvSpPr>
          <p:cNvPr id="4" name="Espaço Reservado para Número de Slid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B3DFE9-5C08-40FF-A846-788C861E0D76}" type="slidenum">
              <a:rPr kumimoji="0" lang="pt-B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pt-BR"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480600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8.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Excel">
    <p:spTree>
      <p:nvGrpSpPr>
        <p:cNvPr id="1" name=""/>
        <p:cNvGrpSpPr/>
        <p:nvPr/>
      </p:nvGrpSpPr>
      <p:grpSpPr>
        <a:xfrm>
          <a:off x="0" y="0"/>
          <a:ext cx="0" cy="0"/>
          <a:chOff x="0" y="0"/>
          <a:chExt cx="0" cy="0"/>
        </a:xfrm>
      </p:grpSpPr>
      <p:pic>
        <p:nvPicPr>
          <p:cNvPr id="3" name="Imagem 2"/>
          <p:cNvPicPr>
            <a:picLocks noChangeAspect="1"/>
          </p:cNvPicPr>
          <p:nvPr userDrawn="1"/>
        </p:nvPicPr>
        <p:blipFill>
          <a:blip r:embed="rId2" cstate="email">
            <a:duotone>
              <a:prstClr val="black"/>
              <a:srgbClr val="29FF48">
                <a:tint val="45000"/>
                <a:satMod val="400000"/>
              </a:srgbClr>
            </a:duotone>
            <a:extLst>
              <a:ext uri="{28A0092B-C50C-407E-A947-70E740481C1C}">
                <a14:useLocalDpi xmlns:a14="http://schemas.microsoft.com/office/drawing/2010/main"/>
              </a:ext>
            </a:extLst>
          </a:blip>
          <a:stretch>
            <a:fillRect/>
          </a:stretch>
        </p:blipFill>
        <p:spPr>
          <a:xfrm>
            <a:off x="0" y="0"/>
            <a:ext cx="9144000" cy="6858000"/>
          </a:xfrm>
          <a:prstGeom prst="rect">
            <a:avLst/>
          </a:prstGeom>
        </p:spPr>
      </p:pic>
      <p:pic>
        <p:nvPicPr>
          <p:cNvPr id="4" name="Imagem 3"/>
          <p:cNvPicPr>
            <a:picLocks noChangeAspect="1"/>
          </p:cNvPicPr>
          <p:nvPr userDrawn="1"/>
        </p:nvPicPr>
        <p:blipFill rotWithShape="1">
          <a:blip r:embed="rId3" cstate="email">
            <a:extLst>
              <a:ext uri="{28A0092B-C50C-407E-A947-70E740481C1C}">
                <a14:useLocalDpi xmlns:a14="http://schemas.microsoft.com/office/drawing/2010/main"/>
              </a:ext>
            </a:extLst>
          </a:blip>
          <a:srcRect t="27423" b="25059"/>
          <a:stretch/>
        </p:blipFill>
        <p:spPr>
          <a:xfrm>
            <a:off x="8003789" y="6390042"/>
            <a:ext cx="944827" cy="315942"/>
          </a:xfrm>
          <a:prstGeom prst="rect">
            <a:avLst/>
          </a:prstGeom>
        </p:spPr>
      </p:pic>
      <p:sp>
        <p:nvSpPr>
          <p:cNvPr id="5" name="Retângulo 4"/>
          <p:cNvSpPr/>
          <p:nvPr userDrawn="1"/>
        </p:nvSpPr>
        <p:spPr>
          <a:xfrm>
            <a:off x="5617029" y="576943"/>
            <a:ext cx="3526971" cy="1850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ln>
                <a:solidFill>
                  <a:schemeClr val="bg1"/>
                </a:solidFill>
              </a:ln>
              <a:solidFill>
                <a:schemeClr val="bg1"/>
              </a:solidFill>
            </a:endParaRPr>
          </a:p>
        </p:txBody>
      </p:sp>
      <p:sp>
        <p:nvSpPr>
          <p:cNvPr id="6" name="Retângulo 5"/>
          <p:cNvSpPr/>
          <p:nvPr userDrawn="1"/>
        </p:nvSpPr>
        <p:spPr>
          <a:xfrm>
            <a:off x="-10886" y="6117772"/>
            <a:ext cx="3526971" cy="1850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ln>
                <a:solidFill>
                  <a:schemeClr val="bg1"/>
                </a:solidFill>
              </a:ln>
              <a:solidFill>
                <a:schemeClr val="bg1"/>
              </a:solidFill>
            </a:endParaRPr>
          </a:p>
        </p:txBody>
      </p:sp>
      <p:sp>
        <p:nvSpPr>
          <p:cNvPr id="7" name="CaixaDeTexto 6"/>
          <p:cNvSpPr txBox="1"/>
          <p:nvPr userDrawn="1"/>
        </p:nvSpPr>
        <p:spPr>
          <a:xfrm>
            <a:off x="0" y="1403364"/>
            <a:ext cx="9154885" cy="1446550"/>
          </a:xfrm>
          <a:prstGeom prst="rect">
            <a:avLst/>
          </a:prstGeom>
          <a:noFill/>
        </p:spPr>
        <p:txBody>
          <a:bodyPr wrap="square" rtlCol="0">
            <a:spAutoFit/>
          </a:bodyPr>
          <a:lstStyle/>
          <a:p>
            <a:pPr algn="ctr"/>
            <a:r>
              <a:rPr lang="pt-BR" sz="8800" b="1" dirty="0">
                <a:ln>
                  <a:solidFill>
                    <a:schemeClr val="tx1">
                      <a:lumMod val="75000"/>
                      <a:lumOff val="25000"/>
                    </a:schemeClr>
                  </a:solidFill>
                </a:ln>
                <a:solidFill>
                  <a:schemeClr val="bg1"/>
                </a:solidFill>
                <a:effectLst>
                  <a:outerShdw blurRad="50800" dist="38100" algn="l" rotWithShape="0">
                    <a:prstClr val="black">
                      <a:alpha val="40000"/>
                    </a:prstClr>
                  </a:outerShdw>
                </a:effectLst>
              </a:rPr>
              <a:t>OFICINA</a:t>
            </a:r>
            <a:endParaRPr lang="pt-BR" sz="7200" b="1" dirty="0">
              <a:ln>
                <a:solidFill>
                  <a:schemeClr val="tx1">
                    <a:lumMod val="75000"/>
                    <a:lumOff val="25000"/>
                  </a:schemeClr>
                </a:solidFill>
              </a:ln>
              <a:solidFill>
                <a:schemeClr val="bg1"/>
              </a:solidFill>
              <a:effectLst>
                <a:outerShdw blurRad="50800" dist="38100" algn="l" rotWithShape="0">
                  <a:prstClr val="black">
                    <a:alpha val="40000"/>
                  </a:prstClr>
                </a:outerShdw>
              </a:effectLst>
            </a:endParaRPr>
          </a:p>
        </p:txBody>
      </p:sp>
      <p:sp>
        <p:nvSpPr>
          <p:cNvPr id="8" name="CaixaDeTexto 7"/>
          <p:cNvSpPr txBox="1"/>
          <p:nvPr userDrawn="1"/>
        </p:nvSpPr>
        <p:spPr>
          <a:xfrm>
            <a:off x="-5443" y="3144957"/>
            <a:ext cx="9154886" cy="1015663"/>
          </a:xfrm>
          <a:prstGeom prst="rect">
            <a:avLst/>
          </a:prstGeom>
          <a:noFill/>
        </p:spPr>
        <p:txBody>
          <a:bodyPr wrap="square" rtlCol="0">
            <a:spAutoFit/>
          </a:bodyPr>
          <a:lstStyle/>
          <a:p>
            <a:pPr algn="ctr"/>
            <a:r>
              <a:rPr lang="pt-BR" sz="6000" b="1" dirty="0">
                <a:ln>
                  <a:solidFill>
                    <a:schemeClr val="bg1">
                      <a:lumMod val="85000"/>
                    </a:schemeClr>
                  </a:solidFill>
                </a:ln>
                <a:effectLst>
                  <a:outerShdw blurRad="38100" dist="38100" dir="2700000" algn="tl">
                    <a:srgbClr val="000000">
                      <a:alpha val="43137"/>
                    </a:srgbClr>
                  </a:outerShdw>
                </a:effectLst>
              </a:rPr>
              <a:t>Excel </a:t>
            </a:r>
            <a:r>
              <a:rPr lang="pt-BR" sz="6000" b="1" dirty="0" smtClean="0">
                <a:ln>
                  <a:solidFill>
                    <a:schemeClr val="bg1">
                      <a:lumMod val="85000"/>
                    </a:schemeClr>
                  </a:solidFill>
                </a:ln>
                <a:effectLst>
                  <a:outerShdw blurRad="38100" dist="38100" dir="2700000" algn="tl">
                    <a:srgbClr val="000000">
                      <a:alpha val="43137"/>
                    </a:srgbClr>
                  </a:outerShdw>
                </a:effectLst>
              </a:rPr>
              <a:t>Intermediário</a:t>
            </a:r>
            <a:endParaRPr lang="pt-BR" sz="6000" b="1" dirty="0">
              <a:ln>
                <a:solidFill>
                  <a:schemeClr val="bg1">
                    <a:lumMod val="85000"/>
                  </a:schemeClr>
                </a:solidFill>
              </a:ln>
              <a:effectLst>
                <a:outerShdw blurRad="38100" dist="38100" dir="2700000" algn="tl">
                  <a:srgbClr val="000000">
                    <a:alpha val="43137"/>
                  </a:srgbClr>
                </a:outerShdw>
              </a:effectLst>
            </a:endParaRPr>
          </a:p>
        </p:txBody>
      </p:sp>
      <p:sp>
        <p:nvSpPr>
          <p:cNvPr id="10" name="Espaço Reservado para Conteúdo 9"/>
          <p:cNvSpPr>
            <a:spLocks noGrp="1"/>
          </p:cNvSpPr>
          <p:nvPr>
            <p:ph sz="quarter" idx="10" hasCustomPrompt="1"/>
          </p:nvPr>
        </p:nvSpPr>
        <p:spPr>
          <a:xfrm>
            <a:off x="21771" y="4894520"/>
            <a:ext cx="9133114" cy="955675"/>
          </a:xfrm>
          <a:prstGeom prst="rect">
            <a:avLst/>
          </a:prstGeom>
        </p:spPr>
        <p:txBody>
          <a:bodyPr/>
          <a:lstStyle>
            <a:lvl1pPr marL="0" indent="0" algn="ctr" defTabSz="914400" rtl="0" eaLnBrk="1" latinLnBrk="0" hangingPunct="1">
              <a:buNone/>
              <a:defRPr lang="pt-BR" sz="2800" b="1" kern="1200" baseline="0" dirty="0" smtClean="0">
                <a:solidFill>
                  <a:schemeClr val="bg1"/>
                </a:solidFill>
                <a:latin typeface="+mn-lt"/>
                <a:ea typeface="+mn-ea"/>
                <a:cs typeface="+mn-cs"/>
              </a:defRPr>
            </a:lvl1pPr>
          </a:lstStyle>
          <a:p>
            <a:pPr lvl="0"/>
            <a:r>
              <a:rPr lang="pt-BR" dirty="0" smtClean="0"/>
              <a:t>OFICINA 01</a:t>
            </a:r>
            <a:endParaRPr lang="pt-BR" dirty="0"/>
          </a:p>
        </p:txBody>
      </p:sp>
    </p:spTree>
    <p:extLst>
      <p:ext uri="{BB962C8B-B14F-4D97-AF65-F5344CB8AC3E}">
        <p14:creationId xmlns:p14="http://schemas.microsoft.com/office/powerpoint/2010/main" val="3297910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88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decel="88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0-#ppt_w/2"/>
                                          </p:val>
                                        </p:tav>
                                        <p:tav tm="100000">
                                          <p:val>
                                            <p:strVal val="#ppt_x"/>
                                          </p:val>
                                        </p:tav>
                                      </p:tavLst>
                                    </p:anim>
                                    <p:anim calcmode="lin" valueType="num">
                                      <p:cBhvr additive="base">
                                        <p:cTn id="12" dur="750" fill="hold"/>
                                        <p:tgtEl>
                                          <p:spTgt spid="6"/>
                                        </p:tgtEl>
                                        <p:attrNameLst>
                                          <p:attrName>ppt_y</p:attrName>
                                        </p:attrNameLst>
                                      </p:cBhvr>
                                      <p:tavLst>
                                        <p:tav tm="0">
                                          <p:val>
                                            <p:strVal val="#ppt_y"/>
                                          </p:val>
                                        </p:tav>
                                        <p:tav tm="100000">
                                          <p:val>
                                            <p:strVal val="#ppt_y"/>
                                          </p:val>
                                        </p:tav>
                                      </p:tavLst>
                                    </p:anim>
                                  </p:childTnLst>
                                </p:cTn>
                              </p:par>
                              <p:par>
                                <p:cTn id="13" presetID="16" presetClass="entr" presetSubtype="37" fill="hold" grpId="0" nodeType="withEffect">
                                  <p:stCondLst>
                                    <p:cond delay="250"/>
                                  </p:stCondLst>
                                  <p:childTnLst>
                                    <p:set>
                                      <p:cBhvr>
                                        <p:cTn id="14" dur="1" fill="hold">
                                          <p:stCondLst>
                                            <p:cond delay="0"/>
                                          </p:stCondLst>
                                        </p:cTn>
                                        <p:tgtEl>
                                          <p:spTgt spid="8"/>
                                        </p:tgtEl>
                                        <p:attrNameLst>
                                          <p:attrName>style.visibility</p:attrName>
                                        </p:attrNameLst>
                                      </p:cBhvr>
                                      <p:to>
                                        <p:strVal val="visible"/>
                                      </p:to>
                                    </p:set>
                                    <p:animEffect transition="in" filter="barn(outVertical)">
                                      <p:cBhvr>
                                        <p:cTn id="15"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em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706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em Ícon e Linh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Shape 22"/>
          <p:cNvPicPr preferRelativeResize="0"/>
          <p:nvPr userDrawn="1"/>
        </p:nvPicPr>
        <p:blipFill rotWithShape="1">
          <a:blip r:embed="rId3" cstate="email">
            <a:alphaModFix/>
            <a:extLst>
              <a:ext uri="{28A0092B-C50C-407E-A947-70E740481C1C}">
                <a14:useLocalDpi xmlns:a14="http://schemas.microsoft.com/office/drawing/2010/main"/>
              </a:ext>
            </a:extLst>
          </a:blip>
          <a:srcRect/>
          <a:stretch/>
        </p:blipFill>
        <p:spPr>
          <a:xfrm>
            <a:off x="117565" y="688762"/>
            <a:ext cx="640079" cy="643650"/>
          </a:xfrm>
          <a:prstGeom prst="rect">
            <a:avLst/>
          </a:prstGeom>
          <a:noFill/>
          <a:ln>
            <a:noFill/>
          </a:ln>
        </p:spPr>
      </p:pic>
      <p:sp>
        <p:nvSpPr>
          <p:cNvPr id="4" name="Retângulo 3"/>
          <p:cNvSpPr/>
          <p:nvPr userDrawn="1"/>
        </p:nvSpPr>
        <p:spPr>
          <a:xfrm>
            <a:off x="-508" y="152636"/>
            <a:ext cx="9142591" cy="6480720"/>
          </a:xfrm>
          <a:prstGeom prst="rect">
            <a:avLst/>
          </a:prstGeom>
          <a:solidFill>
            <a:schemeClr val="bg1"/>
          </a:solidFill>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pic>
        <p:nvPicPr>
          <p:cNvPr id="1028" name="Picture 4" descr="Imagem relacionada"/>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4612"/>
          <a:stretch/>
        </p:blipFill>
        <p:spPr bwMode="auto">
          <a:xfrm>
            <a:off x="-13856" y="-30689"/>
            <a:ext cx="8309301" cy="4899984"/>
          </a:xfrm>
          <a:prstGeom prst="rect">
            <a:avLst/>
          </a:prstGeom>
          <a:noFill/>
          <a:extLst>
            <a:ext uri="{909E8E84-426E-40DD-AFC4-6F175D3DCCD1}">
              <a14:hiddenFill xmlns:a14="http://schemas.microsoft.com/office/drawing/2010/main">
                <a:solidFill>
                  <a:srgbClr val="FFFFFF"/>
                </a:solidFill>
              </a14:hiddenFill>
            </a:ext>
          </a:extLst>
        </p:spPr>
      </p:pic>
      <p:sp>
        <p:nvSpPr>
          <p:cNvPr id="14" name="faixa cinza"/>
          <p:cNvSpPr/>
          <p:nvPr userDrawn="1"/>
        </p:nvSpPr>
        <p:spPr>
          <a:xfrm rot="10800000">
            <a:off x="0" y="6077995"/>
            <a:ext cx="9148341" cy="785812"/>
          </a:xfrm>
          <a:prstGeom prst="rect">
            <a:avLst/>
          </a:prstGeom>
          <a:gradFill flip="none" rotWithShape="1">
            <a:gsLst>
              <a:gs pos="0">
                <a:schemeClr val="accent1">
                  <a:lumMod val="5000"/>
                  <a:lumOff val="95000"/>
                  <a:alpha val="0"/>
                </a:schemeClr>
              </a:gs>
              <a:gs pos="90000">
                <a:schemeClr val="tx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sp>
        <p:nvSpPr>
          <p:cNvPr id="11" name="AutoShape 2" descr="Resultado de imagem para cadista"/>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FAIXA HORIZONTAL"/>
          <p:cNvSpPr/>
          <p:nvPr userDrawn="1"/>
        </p:nvSpPr>
        <p:spPr>
          <a:xfrm>
            <a:off x="-13856" y="4924485"/>
            <a:ext cx="9148342" cy="1726380"/>
          </a:xfrm>
          <a:prstGeom prst="rect">
            <a:avLst/>
          </a:prstGeom>
          <a:gradFill>
            <a:gsLst>
              <a:gs pos="0">
                <a:srgbClr val="1F7244">
                  <a:shade val="30000"/>
                  <a:satMod val="115000"/>
                  <a:alpha val="92000"/>
                </a:srgbClr>
              </a:gs>
              <a:gs pos="50000">
                <a:srgbClr val="1F7244">
                  <a:shade val="67500"/>
                  <a:satMod val="115000"/>
                  <a:alpha val="80000"/>
                </a:srgbClr>
              </a:gs>
              <a:gs pos="100000">
                <a:srgbClr val="1F7244">
                  <a:shade val="100000"/>
                  <a:satMod val="115000"/>
                  <a:alpha val="92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aixa cinza"/>
          <p:cNvSpPr/>
          <p:nvPr userDrawn="1"/>
        </p:nvSpPr>
        <p:spPr>
          <a:xfrm>
            <a:off x="0" y="1"/>
            <a:ext cx="9144000" cy="785812"/>
          </a:xfrm>
          <a:prstGeom prst="rect">
            <a:avLst/>
          </a:prstGeom>
          <a:gradFill flip="none" rotWithShape="1">
            <a:gsLst>
              <a:gs pos="0">
                <a:schemeClr val="accent1">
                  <a:lumMod val="5000"/>
                  <a:lumOff val="95000"/>
                  <a:alpha val="0"/>
                </a:schemeClr>
              </a:gs>
              <a:gs pos="90000">
                <a:schemeClr val="tx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sp>
        <p:nvSpPr>
          <p:cNvPr id="10" name="FAIXA VERTICAL"/>
          <p:cNvSpPr/>
          <p:nvPr userDrawn="1"/>
        </p:nvSpPr>
        <p:spPr>
          <a:xfrm>
            <a:off x="7892402" y="0"/>
            <a:ext cx="1013025" cy="6858000"/>
          </a:xfrm>
          <a:prstGeom prst="rect">
            <a:avLst/>
          </a:prstGeom>
          <a:gradFill flip="none" rotWithShape="1">
            <a:gsLst>
              <a:gs pos="0">
                <a:srgbClr val="1F7244">
                  <a:shade val="30000"/>
                  <a:satMod val="115000"/>
                  <a:alpha val="80000"/>
                </a:srgbClr>
              </a:gs>
              <a:gs pos="50000">
                <a:srgbClr val="1F7244">
                  <a:shade val="67500"/>
                  <a:satMod val="115000"/>
                  <a:alpha val="80000"/>
                </a:srgbClr>
              </a:gs>
              <a:gs pos="100000">
                <a:srgbClr val="1F7244">
                  <a:shade val="100000"/>
                  <a:satMod val="115000"/>
                  <a:alpha val="76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Espaço Reservado para Conteúdo 2"/>
          <p:cNvSpPr>
            <a:spLocks noGrp="1"/>
          </p:cNvSpPr>
          <p:nvPr>
            <p:ph sz="quarter" idx="12" hasCustomPrompt="1"/>
          </p:nvPr>
        </p:nvSpPr>
        <p:spPr>
          <a:xfrm>
            <a:off x="66314" y="5064821"/>
            <a:ext cx="3630613" cy="659342"/>
          </a:xfrm>
          <a:prstGeom prst="rect">
            <a:avLst/>
          </a:prstGeom>
        </p:spPr>
        <p:txBody>
          <a:bodyPr anchor="ctr"/>
          <a:lstStyle>
            <a:lvl1pPr marL="0" indent="0">
              <a:buNone/>
              <a:defRPr lang="pt-BR" sz="3600" b="1" kern="120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lear Sans Light" pitchFamily="34" charset="0"/>
              </a:defRPr>
            </a:lvl1pPr>
          </a:lstStyle>
          <a:p>
            <a:pPr lvl="0"/>
            <a:r>
              <a:rPr lang="pt-BR" dirty="0" smtClean="0"/>
              <a:t>OFICINA 01</a:t>
            </a:r>
            <a:endParaRPr lang="pt-BR" dirty="0"/>
          </a:p>
        </p:txBody>
      </p:sp>
      <p:sp>
        <p:nvSpPr>
          <p:cNvPr id="15" name="Espaço Reservado para Conteúdo 14"/>
          <p:cNvSpPr>
            <a:spLocks noGrp="1"/>
          </p:cNvSpPr>
          <p:nvPr>
            <p:ph sz="quarter" idx="13"/>
          </p:nvPr>
        </p:nvSpPr>
        <p:spPr>
          <a:xfrm>
            <a:off x="52625" y="5731213"/>
            <a:ext cx="7839777" cy="781050"/>
          </a:xfrm>
          <a:prstGeom prst="rect">
            <a:avLst/>
          </a:prstGeom>
        </p:spPr>
        <p:txBody>
          <a:bodyPr anchor="ctr"/>
          <a:lstStyle>
            <a:lvl1pPr marL="0" indent="0">
              <a:buNone/>
              <a:defRPr lang="pt-BR" sz="3000" b="1" kern="1200" cap="all" smtClean="0">
                <a:solidFill>
                  <a:schemeClr val="bg1"/>
                </a:solidFill>
                <a:effectLst>
                  <a:outerShdw blurRad="38100" dist="38100" dir="2700000" algn="tl">
                    <a:srgbClr val="000000">
                      <a:alpha val="43137"/>
                    </a:srgbClr>
                  </a:outerShdw>
                </a:effectLst>
                <a:latin typeface="+mn-lt"/>
                <a:ea typeface="Batang" panose="02030600000101010101" pitchFamily="18" charset="-127"/>
                <a:cs typeface="Aharoni" panose="02010803020104030203" pitchFamily="2" charset="-79"/>
              </a:defRPr>
            </a:lvl1pPr>
          </a:lstStyle>
          <a:p>
            <a:pPr lvl="0"/>
            <a:r>
              <a:rPr lang="pt-BR" dirty="0" smtClean="0"/>
              <a:t>Clique para editar o texto mestre</a:t>
            </a:r>
            <a:endParaRPr lang="pt-BR" dirty="0"/>
          </a:p>
        </p:txBody>
      </p:sp>
      <p:pic>
        <p:nvPicPr>
          <p:cNvPr id="16" name="LOGO UNINOVE"/>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53154" y="6064140"/>
            <a:ext cx="924563" cy="271930"/>
          </a:xfrm>
          <a:prstGeom prst="rect">
            <a:avLst/>
          </a:prstGeom>
          <a:effectLst/>
        </p:spPr>
      </p:pic>
    </p:spTree>
    <p:extLst>
      <p:ext uri="{BB962C8B-B14F-4D97-AF65-F5344CB8AC3E}">
        <p14:creationId xmlns:p14="http://schemas.microsoft.com/office/powerpoint/2010/main" val="175870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750" fill="hold"/>
                                        <p:tgtEl>
                                          <p:spTgt spid="10"/>
                                        </p:tgtEl>
                                        <p:attrNameLst>
                                          <p:attrName>ppt_w</p:attrName>
                                        </p:attrNameLst>
                                      </p:cBhvr>
                                      <p:tavLst>
                                        <p:tav tm="0">
                                          <p:val>
                                            <p:fltVal val="0"/>
                                          </p:val>
                                        </p:tav>
                                        <p:tav tm="100000">
                                          <p:val>
                                            <p:strVal val="#ppt_w"/>
                                          </p:val>
                                        </p:tav>
                                      </p:tavLst>
                                    </p:anim>
                                    <p:anim calcmode="lin" valueType="num">
                                      <p:cBhvr>
                                        <p:cTn id="8" dur="750" fill="hold"/>
                                        <p:tgtEl>
                                          <p:spTgt spid="10"/>
                                        </p:tgtEl>
                                        <p:attrNameLst>
                                          <p:attrName>ppt_h</p:attrName>
                                        </p:attrNameLst>
                                      </p:cBhvr>
                                      <p:tavLst>
                                        <p:tav tm="0">
                                          <p:val>
                                            <p:strVal val="#ppt_h"/>
                                          </p:val>
                                        </p:tav>
                                        <p:tav tm="100000">
                                          <p:val>
                                            <p:strVal val="#ppt_h"/>
                                          </p:val>
                                        </p:tav>
                                      </p:tavLst>
                                    </p:anim>
                                  </p:childTnLst>
                                </p:cTn>
                              </p:par>
                              <p:par>
                                <p:cTn id="9" presetID="22" presetClass="entr" presetSubtype="1" fill="hold" grpId="0" nodeType="withEffect">
                                  <p:stCondLst>
                                    <p:cond delay="50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14"/>
                                        </p:tgtEl>
                                        <p:attrNameLst>
                                          <p:attrName>style.visibility</p:attrName>
                                        </p:attrNameLst>
                                      </p:cBhvr>
                                      <p:to>
                                        <p:strVal val="visible"/>
                                      </p:to>
                                    </p:set>
                                    <p:animEffect transition="in" filter="wipe(down)">
                                      <p:cBhvr>
                                        <p:cTn id="14" dur="500"/>
                                        <p:tgtEl>
                                          <p:spTgt spid="14"/>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750"/>
                                        <p:tgtEl>
                                          <p:spTgt spid="9"/>
                                        </p:tgtEl>
                                      </p:cBhvr>
                                    </p:animEffec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animEffect transition="in" filter="fade">
                                      <p:cBhvr>
                                        <p:cTn id="25"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9" grpId="0" animBg="1"/>
      <p:bldP spid="7" grpId="0" animBg="1"/>
      <p:bldP spid="10" grpId="0" animBg="1"/>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em Ícon e Linh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Shape 22"/>
          <p:cNvPicPr preferRelativeResize="0"/>
          <p:nvPr userDrawn="1"/>
        </p:nvPicPr>
        <p:blipFill rotWithShape="1">
          <a:blip r:embed="rId3" cstate="email">
            <a:alphaModFix/>
            <a:extLst>
              <a:ext uri="{28A0092B-C50C-407E-A947-70E740481C1C}">
                <a14:useLocalDpi xmlns:a14="http://schemas.microsoft.com/office/drawing/2010/main"/>
              </a:ext>
            </a:extLst>
          </a:blip>
          <a:srcRect/>
          <a:stretch/>
        </p:blipFill>
        <p:spPr>
          <a:xfrm>
            <a:off x="117565" y="688762"/>
            <a:ext cx="640079" cy="643650"/>
          </a:xfrm>
          <a:prstGeom prst="rect">
            <a:avLst/>
          </a:prstGeom>
          <a:noFill/>
          <a:ln>
            <a:noFill/>
          </a:ln>
        </p:spPr>
      </p:pic>
      <p:sp>
        <p:nvSpPr>
          <p:cNvPr id="4" name="Retângulo 3"/>
          <p:cNvSpPr/>
          <p:nvPr userDrawn="1"/>
        </p:nvSpPr>
        <p:spPr>
          <a:xfrm>
            <a:off x="-508" y="152636"/>
            <a:ext cx="9142591" cy="6480720"/>
          </a:xfrm>
          <a:prstGeom prst="rect">
            <a:avLst/>
          </a:prstGeom>
          <a:solidFill>
            <a:schemeClr val="bg1"/>
          </a:solidFill>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sp>
        <p:nvSpPr>
          <p:cNvPr id="14" name="faixa cinza"/>
          <p:cNvSpPr/>
          <p:nvPr userDrawn="1"/>
        </p:nvSpPr>
        <p:spPr>
          <a:xfrm rot="10800000">
            <a:off x="0" y="6077995"/>
            <a:ext cx="9148341" cy="785812"/>
          </a:xfrm>
          <a:prstGeom prst="rect">
            <a:avLst/>
          </a:prstGeom>
          <a:gradFill flip="none" rotWithShape="1">
            <a:gsLst>
              <a:gs pos="0">
                <a:schemeClr val="accent1">
                  <a:lumMod val="5000"/>
                  <a:lumOff val="95000"/>
                  <a:alpha val="0"/>
                </a:schemeClr>
              </a:gs>
              <a:gs pos="90000">
                <a:schemeClr val="tx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sp>
        <p:nvSpPr>
          <p:cNvPr id="11" name="AutoShape 2" descr="Resultado de imagem para cadista"/>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3" name="Picture 2" descr="Resultado de imagem para wallpaper excel"/>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3805" b="8117"/>
          <a:stretch/>
        </p:blipFill>
        <p:spPr bwMode="auto">
          <a:xfrm>
            <a:off x="3111" y="7937"/>
            <a:ext cx="9144760" cy="4913384"/>
          </a:xfrm>
          <a:prstGeom prst="rect">
            <a:avLst/>
          </a:prstGeom>
          <a:noFill/>
          <a:extLst>
            <a:ext uri="{909E8E84-426E-40DD-AFC4-6F175D3DCCD1}">
              <a14:hiddenFill xmlns:a14="http://schemas.microsoft.com/office/drawing/2010/main">
                <a:solidFill>
                  <a:srgbClr val="FFFFFF"/>
                </a:solidFill>
              </a14:hiddenFill>
            </a:ext>
          </a:extLst>
        </p:spPr>
      </p:pic>
      <p:sp>
        <p:nvSpPr>
          <p:cNvPr id="9" name="FAIXA HORIZONTAL"/>
          <p:cNvSpPr/>
          <p:nvPr userDrawn="1"/>
        </p:nvSpPr>
        <p:spPr>
          <a:xfrm>
            <a:off x="-13856" y="4924485"/>
            <a:ext cx="9148342" cy="1726380"/>
          </a:xfrm>
          <a:prstGeom prst="rect">
            <a:avLst/>
          </a:prstGeom>
          <a:gradFill>
            <a:gsLst>
              <a:gs pos="0">
                <a:srgbClr val="1F7244">
                  <a:shade val="30000"/>
                  <a:satMod val="115000"/>
                  <a:alpha val="92000"/>
                </a:srgbClr>
              </a:gs>
              <a:gs pos="50000">
                <a:srgbClr val="1F7244">
                  <a:shade val="67500"/>
                  <a:satMod val="115000"/>
                  <a:alpha val="80000"/>
                </a:srgbClr>
              </a:gs>
              <a:gs pos="100000">
                <a:srgbClr val="1F7244">
                  <a:shade val="100000"/>
                  <a:satMod val="115000"/>
                  <a:alpha val="92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aixa cinza"/>
          <p:cNvSpPr/>
          <p:nvPr userDrawn="1"/>
        </p:nvSpPr>
        <p:spPr>
          <a:xfrm>
            <a:off x="0" y="1"/>
            <a:ext cx="9144000" cy="785812"/>
          </a:xfrm>
          <a:prstGeom prst="rect">
            <a:avLst/>
          </a:prstGeom>
          <a:gradFill flip="none" rotWithShape="1">
            <a:gsLst>
              <a:gs pos="0">
                <a:schemeClr val="accent1">
                  <a:lumMod val="5000"/>
                  <a:lumOff val="95000"/>
                  <a:alpha val="0"/>
                </a:schemeClr>
              </a:gs>
              <a:gs pos="90000">
                <a:schemeClr val="tx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sp>
        <p:nvSpPr>
          <p:cNvPr id="10" name="FAIXA VERTICAL"/>
          <p:cNvSpPr/>
          <p:nvPr userDrawn="1"/>
        </p:nvSpPr>
        <p:spPr>
          <a:xfrm>
            <a:off x="7892402" y="0"/>
            <a:ext cx="1013025" cy="6858000"/>
          </a:xfrm>
          <a:prstGeom prst="rect">
            <a:avLst/>
          </a:prstGeom>
          <a:gradFill flip="none" rotWithShape="1">
            <a:gsLst>
              <a:gs pos="0">
                <a:srgbClr val="1F7244">
                  <a:shade val="30000"/>
                  <a:satMod val="115000"/>
                  <a:alpha val="80000"/>
                </a:srgbClr>
              </a:gs>
              <a:gs pos="50000">
                <a:srgbClr val="1F7244">
                  <a:shade val="67500"/>
                  <a:satMod val="115000"/>
                  <a:alpha val="80000"/>
                </a:srgbClr>
              </a:gs>
              <a:gs pos="100000">
                <a:srgbClr val="1F7244">
                  <a:shade val="100000"/>
                  <a:satMod val="115000"/>
                  <a:alpha val="76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Espaço Reservado para Conteúdo 2"/>
          <p:cNvSpPr>
            <a:spLocks noGrp="1"/>
          </p:cNvSpPr>
          <p:nvPr>
            <p:ph sz="quarter" idx="12" hasCustomPrompt="1"/>
          </p:nvPr>
        </p:nvSpPr>
        <p:spPr>
          <a:xfrm>
            <a:off x="66314" y="5064821"/>
            <a:ext cx="3630613" cy="659342"/>
          </a:xfrm>
          <a:prstGeom prst="rect">
            <a:avLst/>
          </a:prstGeom>
        </p:spPr>
        <p:txBody>
          <a:bodyPr anchor="ctr"/>
          <a:lstStyle>
            <a:lvl1pPr marL="0" indent="0">
              <a:buNone/>
              <a:defRPr lang="pt-BR" sz="3600" b="1" kern="120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lear Sans Light" pitchFamily="34" charset="0"/>
              </a:defRPr>
            </a:lvl1pPr>
          </a:lstStyle>
          <a:p>
            <a:pPr lvl="0"/>
            <a:r>
              <a:rPr lang="pt-BR" dirty="0" smtClean="0"/>
              <a:t>OFICINA 01</a:t>
            </a:r>
            <a:endParaRPr lang="pt-BR" dirty="0"/>
          </a:p>
        </p:txBody>
      </p:sp>
      <p:sp>
        <p:nvSpPr>
          <p:cNvPr id="15" name="Espaço Reservado para Conteúdo 14"/>
          <p:cNvSpPr>
            <a:spLocks noGrp="1"/>
          </p:cNvSpPr>
          <p:nvPr>
            <p:ph sz="quarter" idx="13"/>
          </p:nvPr>
        </p:nvSpPr>
        <p:spPr>
          <a:xfrm>
            <a:off x="52625" y="5731213"/>
            <a:ext cx="7839777" cy="781050"/>
          </a:xfrm>
          <a:prstGeom prst="rect">
            <a:avLst/>
          </a:prstGeom>
        </p:spPr>
        <p:txBody>
          <a:bodyPr anchor="ctr"/>
          <a:lstStyle>
            <a:lvl1pPr marL="0" indent="0">
              <a:buNone/>
              <a:defRPr lang="pt-BR" sz="3000" b="1" kern="1200" cap="all" smtClean="0">
                <a:solidFill>
                  <a:schemeClr val="bg1"/>
                </a:solidFill>
                <a:effectLst>
                  <a:outerShdw blurRad="38100" dist="38100" dir="2700000" algn="tl">
                    <a:srgbClr val="000000">
                      <a:alpha val="43137"/>
                    </a:srgbClr>
                  </a:outerShdw>
                </a:effectLst>
                <a:latin typeface="+mn-lt"/>
                <a:ea typeface="Batang" panose="02030600000101010101" pitchFamily="18" charset="-127"/>
                <a:cs typeface="Aharoni" panose="02010803020104030203" pitchFamily="2" charset="-79"/>
              </a:defRPr>
            </a:lvl1pPr>
          </a:lstStyle>
          <a:p>
            <a:pPr lvl="0"/>
            <a:r>
              <a:rPr lang="pt-BR" dirty="0" smtClean="0"/>
              <a:t>Clique para editar o texto mestre</a:t>
            </a:r>
            <a:endParaRPr lang="pt-BR" dirty="0"/>
          </a:p>
        </p:txBody>
      </p:sp>
      <p:pic>
        <p:nvPicPr>
          <p:cNvPr id="16" name="LOGO UNINOVE"/>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53154" y="6064140"/>
            <a:ext cx="924563" cy="271930"/>
          </a:xfrm>
          <a:prstGeom prst="rect">
            <a:avLst/>
          </a:prstGeom>
          <a:effectLst/>
        </p:spPr>
      </p:pic>
    </p:spTree>
    <p:extLst>
      <p:ext uri="{BB962C8B-B14F-4D97-AF65-F5344CB8AC3E}">
        <p14:creationId xmlns:p14="http://schemas.microsoft.com/office/powerpoint/2010/main" val="162248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750" fill="hold"/>
                                        <p:tgtEl>
                                          <p:spTgt spid="10"/>
                                        </p:tgtEl>
                                        <p:attrNameLst>
                                          <p:attrName>ppt_w</p:attrName>
                                        </p:attrNameLst>
                                      </p:cBhvr>
                                      <p:tavLst>
                                        <p:tav tm="0">
                                          <p:val>
                                            <p:fltVal val="0"/>
                                          </p:val>
                                        </p:tav>
                                        <p:tav tm="100000">
                                          <p:val>
                                            <p:strVal val="#ppt_w"/>
                                          </p:val>
                                        </p:tav>
                                      </p:tavLst>
                                    </p:anim>
                                    <p:anim calcmode="lin" valueType="num">
                                      <p:cBhvr>
                                        <p:cTn id="8" dur="750" fill="hold"/>
                                        <p:tgtEl>
                                          <p:spTgt spid="10"/>
                                        </p:tgtEl>
                                        <p:attrNameLst>
                                          <p:attrName>ppt_h</p:attrName>
                                        </p:attrNameLst>
                                      </p:cBhvr>
                                      <p:tavLst>
                                        <p:tav tm="0">
                                          <p:val>
                                            <p:strVal val="#ppt_h"/>
                                          </p:val>
                                        </p:tav>
                                        <p:tav tm="100000">
                                          <p:val>
                                            <p:strVal val="#ppt_h"/>
                                          </p:val>
                                        </p:tav>
                                      </p:tavLst>
                                    </p:anim>
                                  </p:childTnLst>
                                </p:cTn>
                              </p:par>
                              <p:par>
                                <p:cTn id="9" presetID="22" presetClass="entr" presetSubtype="1" fill="hold" grpId="0" nodeType="withEffect">
                                  <p:stCondLst>
                                    <p:cond delay="50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14"/>
                                        </p:tgtEl>
                                        <p:attrNameLst>
                                          <p:attrName>style.visibility</p:attrName>
                                        </p:attrNameLst>
                                      </p:cBhvr>
                                      <p:to>
                                        <p:strVal val="visible"/>
                                      </p:to>
                                    </p:set>
                                    <p:animEffect transition="in" filter="wipe(down)">
                                      <p:cBhvr>
                                        <p:cTn id="14" dur="500"/>
                                        <p:tgtEl>
                                          <p:spTgt spid="14"/>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750"/>
                                        <p:tgtEl>
                                          <p:spTgt spid="9"/>
                                        </p:tgtEl>
                                      </p:cBhvr>
                                    </p:animEffec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animEffect transition="in" filter="fade">
                                      <p:cBhvr>
                                        <p:cTn id="25"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9" grpId="0" animBg="1"/>
      <p:bldP spid="7" grpId="0" animBg="1"/>
      <p:bldP spid="10" grpId="0" animBg="1"/>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Sem Ícon e Linha">
    <p:bg>
      <p:bgPr>
        <a:gradFill>
          <a:gsLst>
            <a:gs pos="0">
              <a:srgbClr val="EBE5D9"/>
            </a:gs>
            <a:gs pos="90000">
              <a:schemeClr val="tx1"/>
            </a:gs>
          </a:gsLst>
          <a:lin ang="16200000" scaled="1"/>
        </a:gradFill>
        <a:effectLst/>
      </p:bgPr>
    </p:bg>
    <p:spTree>
      <p:nvGrpSpPr>
        <p:cNvPr id="1" name=""/>
        <p:cNvGrpSpPr/>
        <p:nvPr/>
      </p:nvGrpSpPr>
      <p:grpSpPr>
        <a:xfrm>
          <a:off x="0" y="0"/>
          <a:ext cx="0" cy="0"/>
          <a:chOff x="0" y="0"/>
          <a:chExt cx="0" cy="0"/>
        </a:xfrm>
      </p:grpSpPr>
      <p:sp>
        <p:nvSpPr>
          <p:cNvPr id="11" name="AutoShape 2" descr="Resultado de imagem para cadista"/>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grpSp>
        <p:nvGrpSpPr>
          <p:cNvPr id="5" name="Grupo 4"/>
          <p:cNvGrpSpPr/>
          <p:nvPr userDrawn="1"/>
        </p:nvGrpSpPr>
        <p:grpSpPr>
          <a:xfrm>
            <a:off x="-13858" y="1"/>
            <a:ext cx="9175658" cy="7018337"/>
            <a:chOff x="-13858" y="1"/>
            <a:chExt cx="9175658" cy="7018337"/>
          </a:xfrm>
        </p:grpSpPr>
        <p:sp>
          <p:nvSpPr>
            <p:cNvPr id="7" name="faixa cinza"/>
            <p:cNvSpPr/>
            <p:nvPr userDrawn="1"/>
          </p:nvSpPr>
          <p:spPr>
            <a:xfrm>
              <a:off x="0" y="1"/>
              <a:ext cx="9144000" cy="709309"/>
            </a:xfrm>
            <a:prstGeom prst="rect">
              <a:avLst/>
            </a:prstGeom>
            <a:gradFill flip="none" rotWithShape="1">
              <a:gsLst>
                <a:gs pos="58000">
                  <a:srgbClr val="EBE5D9"/>
                </a:gs>
                <a:gs pos="100000">
                  <a:schemeClr val="tx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grpSp>
          <p:nvGrpSpPr>
            <p:cNvPr id="2" name="Grupo 1"/>
            <p:cNvGrpSpPr/>
            <p:nvPr userDrawn="1"/>
          </p:nvGrpSpPr>
          <p:grpSpPr>
            <a:xfrm>
              <a:off x="-13858" y="571702"/>
              <a:ext cx="9175658" cy="6446636"/>
              <a:chOff x="-20624" y="411364"/>
              <a:chExt cx="9175658" cy="6446636"/>
            </a:xfrm>
          </p:grpSpPr>
          <p:sp>
            <p:nvSpPr>
              <p:cNvPr id="17" name="faixa cinza"/>
              <p:cNvSpPr/>
              <p:nvPr userDrawn="1"/>
            </p:nvSpPr>
            <p:spPr>
              <a:xfrm rot="5400000">
                <a:off x="1412692" y="-884342"/>
                <a:ext cx="6309026" cy="9175658"/>
              </a:xfrm>
              <a:prstGeom prst="rect">
                <a:avLst/>
              </a:prstGeom>
              <a:gradFill flip="none" rotWithShape="1">
                <a:gsLst>
                  <a:gs pos="0">
                    <a:srgbClr val="EAE5D9"/>
                  </a:gs>
                  <a:gs pos="90000">
                    <a:srgbClr val="EAE5D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pic>
            <p:nvPicPr>
              <p:cNvPr id="2052" name="Picture 4" descr="Resultado de imagem para wallpaper excel"/>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H="1">
                <a:off x="-6767" y="411364"/>
                <a:ext cx="8029975" cy="4352781"/>
              </a:xfrm>
              <a:prstGeom prst="rect">
                <a:avLst/>
              </a:prstGeom>
              <a:gradFill>
                <a:gsLst>
                  <a:gs pos="0">
                    <a:srgbClr val="EBE5D9"/>
                  </a:gs>
                  <a:gs pos="90000">
                    <a:schemeClr val="tx1"/>
                  </a:gs>
                </a:gsLst>
                <a:lin ang="16200000" scaled="1"/>
              </a:gradFill>
            </p:spPr>
          </p:pic>
        </p:grpSp>
      </p:grpSp>
      <p:sp>
        <p:nvSpPr>
          <p:cNvPr id="14" name="faixa cinza"/>
          <p:cNvSpPr/>
          <p:nvPr userDrawn="1"/>
        </p:nvSpPr>
        <p:spPr>
          <a:xfrm rot="10800000">
            <a:off x="0" y="6077995"/>
            <a:ext cx="9148341" cy="785812"/>
          </a:xfrm>
          <a:prstGeom prst="rect">
            <a:avLst/>
          </a:prstGeom>
          <a:gradFill flip="none" rotWithShape="1">
            <a:gsLst>
              <a:gs pos="0">
                <a:schemeClr val="accent1">
                  <a:lumMod val="5000"/>
                  <a:lumOff val="95000"/>
                  <a:alpha val="0"/>
                </a:schemeClr>
              </a:gs>
              <a:gs pos="90000">
                <a:schemeClr val="tx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sp>
        <p:nvSpPr>
          <p:cNvPr id="9" name="FAIXA HORIZONTAL"/>
          <p:cNvSpPr/>
          <p:nvPr userDrawn="1"/>
        </p:nvSpPr>
        <p:spPr>
          <a:xfrm>
            <a:off x="-13856" y="4924485"/>
            <a:ext cx="9148342" cy="1726380"/>
          </a:xfrm>
          <a:prstGeom prst="rect">
            <a:avLst/>
          </a:prstGeom>
          <a:gradFill>
            <a:gsLst>
              <a:gs pos="0">
                <a:srgbClr val="1F7244">
                  <a:shade val="30000"/>
                  <a:satMod val="115000"/>
                  <a:alpha val="92000"/>
                </a:srgbClr>
              </a:gs>
              <a:gs pos="50000">
                <a:srgbClr val="1F7244">
                  <a:shade val="67500"/>
                  <a:satMod val="115000"/>
                  <a:alpha val="80000"/>
                </a:srgbClr>
              </a:gs>
              <a:gs pos="100000">
                <a:srgbClr val="1F7244">
                  <a:shade val="100000"/>
                  <a:satMod val="115000"/>
                  <a:alpha val="92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AIXA VERTICAL"/>
          <p:cNvSpPr/>
          <p:nvPr userDrawn="1"/>
        </p:nvSpPr>
        <p:spPr>
          <a:xfrm>
            <a:off x="7907956" y="7937"/>
            <a:ext cx="1013025" cy="6858000"/>
          </a:xfrm>
          <a:prstGeom prst="rect">
            <a:avLst/>
          </a:prstGeom>
          <a:gradFill flip="none" rotWithShape="1">
            <a:gsLst>
              <a:gs pos="0">
                <a:srgbClr val="1F7244">
                  <a:shade val="30000"/>
                  <a:satMod val="115000"/>
                  <a:alpha val="80000"/>
                </a:srgbClr>
              </a:gs>
              <a:gs pos="50000">
                <a:srgbClr val="1F7244">
                  <a:shade val="67500"/>
                  <a:satMod val="115000"/>
                  <a:alpha val="80000"/>
                </a:srgbClr>
              </a:gs>
              <a:gs pos="100000">
                <a:srgbClr val="1F7244">
                  <a:shade val="100000"/>
                  <a:satMod val="115000"/>
                  <a:alpha val="76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Espaço Reservado para Conteúdo 2"/>
          <p:cNvSpPr>
            <a:spLocks noGrp="1"/>
          </p:cNvSpPr>
          <p:nvPr>
            <p:ph sz="quarter" idx="12" hasCustomPrompt="1"/>
          </p:nvPr>
        </p:nvSpPr>
        <p:spPr>
          <a:xfrm>
            <a:off x="66314" y="5064821"/>
            <a:ext cx="3630613" cy="659342"/>
          </a:xfrm>
          <a:prstGeom prst="rect">
            <a:avLst/>
          </a:prstGeom>
        </p:spPr>
        <p:txBody>
          <a:bodyPr anchor="ctr"/>
          <a:lstStyle>
            <a:lvl1pPr marL="0" indent="0">
              <a:buNone/>
              <a:defRPr lang="pt-BR" sz="3600" b="1" kern="120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lear Sans Light" pitchFamily="34" charset="0"/>
              </a:defRPr>
            </a:lvl1pPr>
          </a:lstStyle>
          <a:p>
            <a:pPr lvl="0"/>
            <a:r>
              <a:rPr lang="pt-BR" dirty="0" smtClean="0"/>
              <a:t>OFICINA 01</a:t>
            </a:r>
            <a:endParaRPr lang="pt-BR" dirty="0"/>
          </a:p>
        </p:txBody>
      </p:sp>
      <p:sp>
        <p:nvSpPr>
          <p:cNvPr id="15" name="Espaço Reservado para Conteúdo 14"/>
          <p:cNvSpPr>
            <a:spLocks noGrp="1"/>
          </p:cNvSpPr>
          <p:nvPr>
            <p:ph sz="quarter" idx="13"/>
          </p:nvPr>
        </p:nvSpPr>
        <p:spPr>
          <a:xfrm>
            <a:off x="52625" y="5731213"/>
            <a:ext cx="7839777" cy="781050"/>
          </a:xfrm>
          <a:prstGeom prst="rect">
            <a:avLst/>
          </a:prstGeom>
        </p:spPr>
        <p:txBody>
          <a:bodyPr anchor="ctr"/>
          <a:lstStyle>
            <a:lvl1pPr marL="0" indent="0">
              <a:buNone/>
              <a:defRPr lang="pt-BR" sz="3000" b="1" kern="1200" cap="all" smtClean="0">
                <a:solidFill>
                  <a:schemeClr val="bg1"/>
                </a:solidFill>
                <a:effectLst>
                  <a:outerShdw blurRad="38100" dist="38100" dir="2700000" algn="tl">
                    <a:srgbClr val="000000">
                      <a:alpha val="43137"/>
                    </a:srgbClr>
                  </a:outerShdw>
                </a:effectLst>
                <a:latin typeface="+mn-lt"/>
                <a:ea typeface="Batang" panose="02030600000101010101" pitchFamily="18" charset="-127"/>
                <a:cs typeface="Aharoni" panose="02010803020104030203" pitchFamily="2" charset="-79"/>
              </a:defRPr>
            </a:lvl1pPr>
          </a:lstStyle>
          <a:p>
            <a:pPr lvl="0"/>
            <a:r>
              <a:rPr lang="pt-BR" dirty="0" smtClean="0"/>
              <a:t>Clique para editar o texto mestre</a:t>
            </a:r>
            <a:endParaRPr lang="pt-BR" dirty="0"/>
          </a:p>
        </p:txBody>
      </p:sp>
      <p:pic>
        <p:nvPicPr>
          <p:cNvPr id="16" name="LOGO UNINOVE"/>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53154" y="6064140"/>
            <a:ext cx="924563" cy="271930"/>
          </a:xfrm>
          <a:prstGeom prst="rect">
            <a:avLst/>
          </a:prstGeom>
          <a:effectLst/>
        </p:spPr>
      </p:pic>
    </p:spTree>
    <p:extLst>
      <p:ext uri="{BB962C8B-B14F-4D97-AF65-F5344CB8AC3E}">
        <p14:creationId xmlns:p14="http://schemas.microsoft.com/office/powerpoint/2010/main" val="935106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750" fill="hold"/>
                                        <p:tgtEl>
                                          <p:spTgt spid="10"/>
                                        </p:tgtEl>
                                        <p:attrNameLst>
                                          <p:attrName>ppt_w</p:attrName>
                                        </p:attrNameLst>
                                      </p:cBhvr>
                                      <p:tavLst>
                                        <p:tav tm="0">
                                          <p:val>
                                            <p:fltVal val="0"/>
                                          </p:val>
                                        </p:tav>
                                        <p:tav tm="100000">
                                          <p:val>
                                            <p:strVal val="#ppt_w"/>
                                          </p:val>
                                        </p:tav>
                                      </p:tavLst>
                                    </p:anim>
                                    <p:anim calcmode="lin" valueType="num">
                                      <p:cBhvr>
                                        <p:cTn id="8" dur="750" fill="hold"/>
                                        <p:tgtEl>
                                          <p:spTgt spid="10"/>
                                        </p:tgtEl>
                                        <p:attrNameLst>
                                          <p:attrName>ppt_h</p:attrName>
                                        </p:attrNameLst>
                                      </p:cBhvr>
                                      <p:tavLst>
                                        <p:tav tm="0">
                                          <p:val>
                                            <p:strVal val="#ppt_h"/>
                                          </p:val>
                                        </p:tav>
                                        <p:tav tm="100000">
                                          <p:val>
                                            <p:strVal val="#ppt_h"/>
                                          </p:val>
                                        </p:tav>
                                      </p:tavLst>
                                    </p:anim>
                                  </p:childTnLst>
                                </p:cTn>
                              </p:par>
                              <p:par>
                                <p:cTn id="9" presetID="22" presetClass="entr" presetSubtype="4" fill="hold" grpId="0" nodeType="withEffect">
                                  <p:stCondLst>
                                    <p:cond delay="50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750"/>
                                        <p:tgtEl>
                                          <p:spTgt spid="9"/>
                                        </p:tgtEl>
                                      </p:cBhvr>
                                    </p:animEffect>
                                  </p:childTnLst>
                                </p:cTn>
                              </p:par>
                            </p:childTnLst>
                          </p:cTn>
                        </p:par>
                        <p:par>
                          <p:cTn id="16" fill="hold">
                            <p:stCondLst>
                              <p:cond delay="1750"/>
                            </p:stCondLst>
                            <p:childTnLst>
                              <p:par>
                                <p:cTn id="17" presetID="10" presetClass="entr" presetSubtype="0" fill="hold" grpId="0" nodeType="after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500"/>
                                        <p:tgtEl>
                                          <p:spTgt spid="3">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fade">
                                      <p:cBhvr>
                                        <p:cTn id="22"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9" grpId="0" animBg="1"/>
      <p:bldP spid="10" grpId="0" animBg="1"/>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m linh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70385" y="825556"/>
            <a:ext cx="464400" cy="464400"/>
          </a:xfrm>
          <a:prstGeom prst="rect">
            <a:avLst/>
          </a:prstGeom>
        </p:spPr>
      </p:pic>
      <p:sp>
        <p:nvSpPr>
          <p:cNvPr id="3" name="Retângulo 2"/>
          <p:cNvSpPr/>
          <p:nvPr userDrawn="1"/>
        </p:nvSpPr>
        <p:spPr>
          <a:xfrm>
            <a:off x="0" y="0"/>
            <a:ext cx="9144000" cy="6858000"/>
          </a:xfrm>
          <a:prstGeom prst="rect">
            <a:avLst/>
          </a:prstGeom>
          <a:solidFill>
            <a:schemeClr val="bg1"/>
          </a:solidFill>
        </p:spPr>
        <p:txBody>
          <a:bodyPr vert="horz" lIns="91440" tIns="45720" rIns="91440" bIns="45720" rtlCol="0" anchor="t">
            <a:noAutofit/>
          </a:bodyPr>
          <a:lstStyle/>
          <a:p>
            <a:pPr algn="ctr"/>
            <a:endParaRPr lang="pt-BR" sz="4400" dirty="0" smtClean="0">
              <a:solidFill>
                <a:srgbClr val="002060"/>
              </a:solidFill>
              <a:latin typeface="+mn-lt"/>
              <a:cs typeface="Andalus" panose="02020603050405020304" pitchFamily="18" charset="-78"/>
            </a:endParaRPr>
          </a:p>
        </p:txBody>
      </p:sp>
      <p:sp>
        <p:nvSpPr>
          <p:cNvPr id="4" name="faixa azul"/>
          <p:cNvSpPr/>
          <p:nvPr userDrawn="1"/>
        </p:nvSpPr>
        <p:spPr>
          <a:xfrm>
            <a:off x="1" y="0"/>
            <a:ext cx="893618" cy="6858000"/>
          </a:xfrm>
          <a:prstGeom prst="rec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lin ang="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plano de ensino"/>
          <p:cNvSpPr txBox="1"/>
          <p:nvPr userDrawn="1"/>
        </p:nvSpPr>
        <p:spPr>
          <a:xfrm>
            <a:off x="0" y="198008"/>
            <a:ext cx="4391980" cy="669414"/>
          </a:xfrm>
          <a:prstGeom prst="rec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path path="circle">
              <a:fillToRect t="100000" r="100000"/>
            </a:path>
            <a:tileRect l="-100000" b="-100000"/>
          </a:gradFill>
          <a:ln>
            <a:noFill/>
          </a:ln>
          <a:effectLst>
            <a:outerShdw blurRad="50800" dist="38100" dir="2700000" algn="tl" rotWithShape="0">
              <a:prstClr val="black">
                <a:alpha val="40000"/>
              </a:prstClr>
            </a:outerShdw>
          </a:effectLst>
        </p:spPr>
        <p:txBody>
          <a:bodyPr wrap="square" lIns="68580" tIns="34290" rIns="68580" bIns="34290" rtlCol="0">
            <a:spAutoFit/>
          </a:bodyPr>
          <a:lstStyle/>
          <a:p>
            <a:pPr algn="ctr">
              <a:lnSpc>
                <a:spcPct val="130000"/>
              </a:lnSpc>
            </a:pPr>
            <a:r>
              <a:rPr lang="en-US" altLang="zh-CN" sz="30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PLANO DE ENSINO</a:t>
            </a:r>
            <a:endParaRPr lang="en-US" altLang="zh-CN" sz="3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97637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encerramento">
    <p:spTree>
      <p:nvGrpSpPr>
        <p:cNvPr id="1" name=""/>
        <p:cNvGrpSpPr/>
        <p:nvPr/>
      </p:nvGrpSpPr>
      <p:grpSpPr>
        <a:xfrm>
          <a:off x="0" y="0"/>
          <a:ext cx="0" cy="0"/>
          <a:chOff x="0" y="0"/>
          <a:chExt cx="0" cy="0"/>
        </a:xfrm>
      </p:grpSpPr>
      <p:pic>
        <p:nvPicPr>
          <p:cNvPr id="4" name="Imagem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144000" cy="6858000"/>
          </a:xfrm>
          <a:prstGeom prst="rect">
            <a:avLst/>
          </a:prstGeom>
        </p:spPr>
      </p:pic>
      <p:sp>
        <p:nvSpPr>
          <p:cNvPr id="3" name="Retângulo de cantos arredondados 2"/>
          <p:cNvSpPr/>
          <p:nvPr userDrawn="1"/>
        </p:nvSpPr>
        <p:spPr>
          <a:xfrm>
            <a:off x="3461654" y="1867628"/>
            <a:ext cx="5747664" cy="175405"/>
          </a:xfrm>
          <a:prstGeom prst="roundRect">
            <a:avLst/>
          </a:prstGeom>
          <a:solidFill>
            <a:schemeClr val="accent6">
              <a:lumMod val="50000"/>
            </a:schemeClr>
          </a:solidFill>
          <a:effectLst>
            <a:outerShdw blurRad="50800" dist="25400" dir="5400000" algn="ctr" rotWithShape="0">
              <a:prstClr val="black">
                <a:alpha val="64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pt-BR" sz="4400" dirty="0">
              <a:solidFill>
                <a:srgbClr val="002060"/>
              </a:solidFill>
              <a:cs typeface="Andalus" panose="02020603050405020304" pitchFamily="18" charset="-78"/>
            </a:endParaRPr>
          </a:p>
        </p:txBody>
      </p:sp>
      <p:sp>
        <p:nvSpPr>
          <p:cNvPr id="5" name="Arredondar Retângulo em um Canto Diagonal 4"/>
          <p:cNvSpPr/>
          <p:nvPr userDrawn="1"/>
        </p:nvSpPr>
        <p:spPr>
          <a:xfrm>
            <a:off x="2000471" y="3699254"/>
            <a:ext cx="5143057" cy="954315"/>
          </a:xfrm>
          <a:prstGeom prst="round2DiagRect">
            <a:avLst>
              <a:gd name="adj1" fmla="val 0"/>
              <a:gd name="adj2" fmla="val 0"/>
            </a:avLst>
          </a:prstGeom>
          <a:solidFill>
            <a:schemeClr val="bg1">
              <a:alpha val="73000"/>
            </a:schemeClr>
          </a:solidFill>
          <a:effectLst>
            <a:outerShdw blurRad="63500" sx="102000" sy="102000" algn="ctr" rotWithShape="0">
              <a:prstClr val="black">
                <a:alpha val="40000"/>
              </a:prstClr>
            </a:outerShdw>
          </a:effectLst>
        </p:spPr>
        <p:txBody>
          <a:bodyPr vert="horz" lIns="91440" tIns="45720" rIns="91440" bIns="45720" rtlCol="0" anchor="ctr" anchorCtr="0">
            <a:noAutofit/>
          </a:bodyPr>
          <a:lstStyle/>
          <a:p>
            <a:pPr algn="ctr"/>
            <a:r>
              <a:rPr lang="pt-BR" sz="4000" b="1" dirty="0">
                <a:ln>
                  <a:solidFill>
                    <a:schemeClr val="bg1">
                      <a:lumMod val="65000"/>
                    </a:schemeClr>
                  </a:solidFill>
                </a:ln>
                <a:solidFill>
                  <a:schemeClr val="tx1">
                    <a:alpha val="98000"/>
                  </a:schemeClr>
                </a:solidFill>
                <a:effectLst>
                  <a:outerShdw blurRad="114300" dist="50800" dir="2700000" algn="ctr" rotWithShape="0">
                    <a:schemeClr val="bg1"/>
                  </a:outerShdw>
                </a:effectLst>
                <a:latin typeface="+mn-lt"/>
                <a:cs typeface="Andalus" panose="02020603050405020304" pitchFamily="18" charset="-78"/>
              </a:rPr>
              <a:t>Até a próxima Oficina!</a:t>
            </a:r>
          </a:p>
        </p:txBody>
      </p:sp>
      <p:sp>
        <p:nvSpPr>
          <p:cNvPr id="7" name="Retângulo de cantos arredondados 6"/>
          <p:cNvSpPr/>
          <p:nvPr userDrawn="1"/>
        </p:nvSpPr>
        <p:spPr>
          <a:xfrm>
            <a:off x="-65317" y="6393541"/>
            <a:ext cx="3526971" cy="185057"/>
          </a:xfrm>
          <a:prstGeom prst="roundRect">
            <a:avLst/>
          </a:prstGeom>
          <a:solidFill>
            <a:schemeClr val="accent6">
              <a:lumMod val="50000"/>
            </a:schemeClr>
          </a:solidFill>
          <a:effectLst>
            <a:outerShdw blurRad="50800" dist="25400" dir="5400000" algn="ctr" rotWithShape="0">
              <a:prstClr val="black">
                <a:alpha val="64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pt-BR" sz="4400" dirty="0">
              <a:solidFill>
                <a:srgbClr val="002060"/>
              </a:solidFill>
              <a:cs typeface="Andalus" panose="02020603050405020304" pitchFamily="18" charset="-78"/>
            </a:endParaRPr>
          </a:p>
        </p:txBody>
      </p:sp>
      <p:sp>
        <p:nvSpPr>
          <p:cNvPr id="10" name="Espaço Reservado para Texto 9"/>
          <p:cNvSpPr>
            <a:spLocks noGrp="1"/>
          </p:cNvSpPr>
          <p:nvPr>
            <p:ph type="body" sz="quarter" idx="11"/>
          </p:nvPr>
        </p:nvSpPr>
        <p:spPr>
          <a:xfrm>
            <a:off x="370117" y="955429"/>
            <a:ext cx="8863013" cy="738451"/>
          </a:xfrm>
          <a:prstGeom prst="roundRect">
            <a:avLst/>
          </a:prstGeom>
          <a:solidFill>
            <a:srgbClr val="385723"/>
          </a:solidFill>
          <a:ln>
            <a:solidFill>
              <a:srgbClr val="385723"/>
            </a:solidFill>
          </a:ln>
        </p:spPr>
        <p:txBody>
          <a:bodyPr anchor="ctr"/>
          <a:lstStyle>
            <a:lvl1pPr marL="0" indent="0" algn="ctr">
              <a:buNone/>
              <a:defRPr>
                <a:solidFill>
                  <a:schemeClr val="bg1"/>
                </a:solidFill>
              </a:defRPr>
            </a:lvl1pPr>
            <a:lvl2pPr marL="457200" indent="0" algn="ctr">
              <a:buNone/>
              <a:defRPr>
                <a:solidFill>
                  <a:schemeClr val="bg1"/>
                </a:solidFill>
              </a:defRPr>
            </a:lvl2pPr>
            <a:lvl3pPr marL="914400" indent="0" algn="ctr">
              <a:buNone/>
              <a:defRPr>
                <a:solidFill>
                  <a:schemeClr val="bg1"/>
                </a:solidFill>
              </a:defRPr>
            </a:lvl3pPr>
            <a:lvl4pPr marL="1371600" indent="0" algn="ctr">
              <a:buNone/>
              <a:defRPr>
                <a:solidFill>
                  <a:schemeClr val="bg1"/>
                </a:solidFill>
              </a:defRPr>
            </a:lvl4pPr>
            <a:lvl5pPr marL="1828800" indent="0" algn="ctr">
              <a:buNone/>
              <a:defRPr>
                <a:solidFill>
                  <a:schemeClr val="bg1"/>
                </a:solidFill>
              </a:defRPr>
            </a:lvl5pPr>
          </a:lstStyle>
          <a:p>
            <a:pPr lvl="0"/>
            <a:r>
              <a:rPr lang="pt-BR" dirty="0" smtClean="0"/>
              <a:t>Clique para editar o texto mestre</a:t>
            </a:r>
            <a:endParaRPr lang="pt-BR" dirty="0"/>
          </a:p>
        </p:txBody>
      </p:sp>
    </p:spTree>
    <p:extLst>
      <p:ext uri="{BB962C8B-B14F-4D97-AF65-F5344CB8AC3E}">
        <p14:creationId xmlns:p14="http://schemas.microsoft.com/office/powerpoint/2010/main" val="82764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250" fill="hold"/>
                                        <p:tgtEl>
                                          <p:spTgt spid="3"/>
                                        </p:tgtEl>
                                        <p:attrNameLst>
                                          <p:attrName>ppt_x</p:attrName>
                                        </p:attrNameLst>
                                      </p:cBhvr>
                                      <p:tavLst>
                                        <p:tav tm="0">
                                          <p:val>
                                            <p:strVal val="1+#ppt_w/2"/>
                                          </p:val>
                                        </p:tav>
                                        <p:tav tm="100000">
                                          <p:val>
                                            <p:strVal val="#ppt_x"/>
                                          </p:val>
                                        </p:tav>
                                      </p:tavLst>
                                    </p:anim>
                                    <p:anim calcmode="lin" valueType="num">
                                      <p:cBhvr additive="base">
                                        <p:cTn id="8" dur="12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6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250" fill="hold"/>
                                        <p:tgtEl>
                                          <p:spTgt spid="7"/>
                                        </p:tgtEl>
                                        <p:attrNameLst>
                                          <p:attrName>ppt_x</p:attrName>
                                        </p:attrNameLst>
                                      </p:cBhvr>
                                      <p:tavLst>
                                        <p:tav tm="0">
                                          <p:val>
                                            <p:strVal val="0-#ppt_w/2"/>
                                          </p:val>
                                        </p:tav>
                                        <p:tav tm="100000">
                                          <p:val>
                                            <p:strVal val="#ppt_x"/>
                                          </p:val>
                                        </p:tav>
                                      </p:tavLst>
                                    </p:anim>
                                    <p:anim calcmode="lin" valueType="num">
                                      <p:cBhvr additive="base">
                                        <p:cTn id="12" dur="1250" fill="hold"/>
                                        <p:tgtEl>
                                          <p:spTgt spid="7"/>
                                        </p:tgtEl>
                                        <p:attrNameLst>
                                          <p:attrName>ppt_y</p:attrName>
                                        </p:attrNameLst>
                                      </p:cBhvr>
                                      <p:tavLst>
                                        <p:tav tm="0">
                                          <p:val>
                                            <p:strVal val="#ppt_y"/>
                                          </p:val>
                                        </p:tav>
                                        <p:tav tm="100000">
                                          <p:val>
                                            <p:strVal val="#ppt_y"/>
                                          </p:val>
                                        </p:tav>
                                      </p:tavLst>
                                    </p:anim>
                                  </p:childTnLst>
                                </p:cTn>
                              </p:par>
                              <p:par>
                                <p:cTn id="13" presetID="47" presetClass="entr" presetSubtype="0" fill="hold" grpId="0" nodeType="withEffect">
                                  <p:stCondLst>
                                    <p:cond delay="100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750"/>
                                        <p:tgtEl>
                                          <p:spTgt spid="5"/>
                                        </p:tgtEl>
                                      </p:cBhvr>
                                    </p:animEffect>
                                    <p:anim calcmode="lin" valueType="num">
                                      <p:cBhvr>
                                        <p:cTn id="16" dur="750" fill="hold"/>
                                        <p:tgtEl>
                                          <p:spTgt spid="5"/>
                                        </p:tgtEl>
                                        <p:attrNameLst>
                                          <p:attrName>ppt_x</p:attrName>
                                        </p:attrNameLst>
                                      </p:cBhvr>
                                      <p:tavLst>
                                        <p:tav tm="0">
                                          <p:val>
                                            <p:strVal val="#ppt_x"/>
                                          </p:val>
                                        </p:tav>
                                        <p:tav tm="100000">
                                          <p:val>
                                            <p:strVal val="#ppt_x"/>
                                          </p:val>
                                        </p:tav>
                                      </p:tavLst>
                                    </p:anim>
                                    <p:anim calcmode="lin" valueType="num">
                                      <p:cBhvr>
                                        <p:cTn id="17"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em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0051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pic>
        <p:nvPicPr>
          <p:cNvPr id="3" name="Imagem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70385" y="825556"/>
            <a:ext cx="464400" cy="464400"/>
          </a:xfrm>
          <a:prstGeom prst="rect">
            <a:avLst/>
          </a:prstGeom>
        </p:spPr>
      </p:pic>
    </p:spTree>
    <p:extLst>
      <p:ext uri="{BB962C8B-B14F-4D97-AF65-F5344CB8AC3E}">
        <p14:creationId xmlns:p14="http://schemas.microsoft.com/office/powerpoint/2010/main" val="1941369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m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70385" y="825556"/>
            <a:ext cx="464400" cy="464400"/>
          </a:xfrm>
          <a:prstGeom prst="rect">
            <a:avLst/>
          </a:prstGeom>
        </p:spPr>
      </p:pic>
    </p:spTree>
    <p:extLst>
      <p:ext uri="{BB962C8B-B14F-4D97-AF65-F5344CB8AC3E}">
        <p14:creationId xmlns:p14="http://schemas.microsoft.com/office/powerpoint/2010/main" val="77265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4849058"/>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sz="quarter" idx="10"/>
          </p:nvPr>
        </p:nvSpPr>
        <p:spPr/>
        <p:txBody>
          <a:bodyPr/>
          <a:lstStyle/>
          <a:p>
            <a:r>
              <a:rPr lang="pt-BR" dirty="0" smtClean="0"/>
              <a:t>OFICINA 06</a:t>
            </a:r>
            <a:endParaRPr lang="pt-BR" dirty="0"/>
          </a:p>
        </p:txBody>
      </p:sp>
    </p:spTree>
    <p:extLst>
      <p:ext uri="{BB962C8B-B14F-4D97-AF65-F5344CB8AC3E}">
        <p14:creationId xmlns:p14="http://schemas.microsoft.com/office/powerpoint/2010/main" val="32645910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2" name="Grupo 7">
            <a:extLst>
              <a:ext uri="{FF2B5EF4-FFF2-40B4-BE49-F238E27FC236}">
                <a16:creationId xmlns="" xmlns:a16="http://schemas.microsoft.com/office/drawing/2014/main" id="{A1B6F2B6-DCD7-4BCF-85BC-070C894587E8}"/>
              </a:ext>
            </a:extLst>
          </p:cNvPr>
          <p:cNvGrpSpPr/>
          <p:nvPr/>
        </p:nvGrpSpPr>
        <p:grpSpPr>
          <a:xfrm>
            <a:off x="3354308" y="1686116"/>
            <a:ext cx="2435385" cy="623455"/>
            <a:chOff x="470975" y="1683854"/>
            <a:chExt cx="1970764" cy="623455"/>
          </a:xfrm>
        </p:grpSpPr>
        <p:sp>
          <p:nvSpPr>
            <p:cNvPr id="13" name="Retângulo 12">
              <a:extLst>
                <a:ext uri="{FF2B5EF4-FFF2-40B4-BE49-F238E27FC236}">
                  <a16:creationId xmlns="" xmlns:a16="http://schemas.microsoft.com/office/drawing/2014/main" id="{28B080D0-65D8-4FA5-AB94-6CC408E6B2FA}"/>
                </a:ext>
              </a:extLst>
            </p:cNvPr>
            <p:cNvSpPr/>
            <p:nvPr/>
          </p:nvSpPr>
          <p:spPr>
            <a:xfrm>
              <a:off x="470975" y="1683854"/>
              <a:ext cx="1970764" cy="623455"/>
            </a:xfrm>
            <a:prstGeom prst="rect">
              <a:avLst/>
            </a:prstGeom>
            <a:solidFill>
              <a:schemeClr val="bg1">
                <a:lumMod val="95000"/>
              </a:schemeClr>
            </a:solidFill>
            <a:ln w="38100">
              <a:solidFill>
                <a:srgbClr val="1C79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CaixaDeTexto 13">
              <a:extLst>
                <a:ext uri="{FF2B5EF4-FFF2-40B4-BE49-F238E27FC236}">
                  <a16:creationId xmlns="" xmlns:a16="http://schemas.microsoft.com/office/drawing/2014/main" id="{54132AB8-A3CF-4BF8-8B91-48A9182022F7}"/>
                </a:ext>
              </a:extLst>
            </p:cNvPr>
            <p:cNvSpPr txBox="1"/>
            <p:nvPr/>
          </p:nvSpPr>
          <p:spPr>
            <a:xfrm>
              <a:off x="470976" y="1779958"/>
              <a:ext cx="1970763"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2400" b="1" i="0" u="none" strike="noStrike" kern="1200" cap="none" spc="0" normalizeH="0" baseline="0" noProof="0" dirty="0">
                  <a:ln>
                    <a:noFill/>
                  </a:ln>
                  <a:solidFill>
                    <a:prstClr val="black"/>
                  </a:solidFill>
                  <a:effectLst/>
                  <a:uLnTx/>
                  <a:uFillTx/>
                  <a:latin typeface="Calibri"/>
                  <a:ea typeface="+mn-ea"/>
                  <a:cs typeface="+mn-cs"/>
                </a:rPr>
                <a:t>=MÊS(</a:t>
              </a:r>
              <a:r>
                <a:rPr kumimoji="0" lang="pt-BR" sz="2400" b="0" i="0" u="none" strike="noStrike" kern="1200" cap="none" spc="0" normalizeH="0" baseline="0" noProof="0" dirty="0">
                  <a:ln>
                    <a:noFill/>
                  </a:ln>
                  <a:solidFill>
                    <a:srgbClr val="0070C0"/>
                  </a:solidFill>
                  <a:effectLst/>
                  <a:uLnTx/>
                  <a:uFillTx/>
                  <a:latin typeface="Calibri"/>
                  <a:ea typeface="+mn-ea"/>
                  <a:cs typeface="+mn-cs"/>
                </a:rPr>
                <a:t>núm_série</a:t>
              </a:r>
              <a:r>
                <a:rPr kumimoji="0" lang="pt-BR" sz="2400" b="1" i="0" u="none" strike="noStrike" kern="1200" cap="none" spc="0" normalizeH="0" baseline="0" noProof="0" dirty="0">
                  <a:ln>
                    <a:noFill/>
                  </a:ln>
                  <a:solidFill>
                    <a:prstClr val="black"/>
                  </a:solidFill>
                  <a:effectLst/>
                  <a:uLnTx/>
                  <a:uFillTx/>
                  <a:latin typeface="Calibri"/>
                  <a:ea typeface="+mn-ea"/>
                  <a:cs typeface="+mn-cs"/>
                </a:rPr>
                <a:t>)</a:t>
              </a:r>
            </a:p>
          </p:txBody>
        </p:sp>
      </p:grpSp>
      <p:sp>
        <p:nvSpPr>
          <p:cNvPr id="8" name="Título 1">
            <a:extLst>
              <a:ext uri="{FF2B5EF4-FFF2-40B4-BE49-F238E27FC236}">
                <a16:creationId xmlns="" xmlns:a16="http://schemas.microsoft.com/office/drawing/2014/main" id="{E41A2552-9275-49E2-B5B4-1BE66B7A5BA2}"/>
              </a:ext>
            </a:extLst>
          </p:cNvPr>
          <p:cNvSpPr txBox="1">
            <a:spLocks/>
          </p:cNvSpPr>
          <p:nvPr/>
        </p:nvSpPr>
        <p:spPr>
          <a:xfrm>
            <a:off x="662941" y="411227"/>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Função de data</a:t>
            </a:r>
          </a:p>
        </p:txBody>
      </p:sp>
      <p:sp>
        <p:nvSpPr>
          <p:cNvPr id="9" name="Retângulo 8">
            <a:extLst>
              <a:ext uri="{FF2B5EF4-FFF2-40B4-BE49-F238E27FC236}">
                <a16:creationId xmlns="" xmlns:a16="http://schemas.microsoft.com/office/drawing/2014/main" id="{5E4644A5-FC3B-465A-8A14-8175A75541BD}"/>
              </a:ext>
            </a:extLst>
          </p:cNvPr>
          <p:cNvSpPr/>
          <p:nvPr/>
        </p:nvSpPr>
        <p:spPr>
          <a:xfrm>
            <a:off x="662941" y="2647810"/>
            <a:ext cx="8065423" cy="2769989"/>
          </a:xfrm>
          <a:prstGeom prst="rect">
            <a:avLst/>
          </a:prstGeom>
        </p:spPr>
        <p:txBody>
          <a:bodyPr wrap="square">
            <a:spAutoFit/>
          </a:bodyPr>
          <a:lstStyle/>
          <a:p>
            <a:pPr marL="342900" marR="0" lvl="0" indent="-342900" algn="just" defTabSz="914400" rtl="0" eaLnBrk="1" fontAlgn="auto" latinLnBrk="0" hangingPunct="1">
              <a:spcBef>
                <a:spcPts val="0"/>
              </a:spcBef>
              <a:spcAft>
                <a:spcPts val="1800"/>
              </a:spcAft>
              <a:buClr>
                <a:prstClr val="black"/>
              </a:buClr>
              <a:buSzTx/>
              <a:buFont typeface="Wingdings" panose="05000000000000000000" pitchFamily="2" charset="2"/>
              <a:buChar char="§"/>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Esta função retorna o </a:t>
            </a:r>
            <a:r>
              <a:rPr lang="pt-BR" sz="2400" dirty="0">
                <a:solidFill>
                  <a:prstClr val="black"/>
                </a:solidFill>
                <a:latin typeface="Calibri"/>
              </a:rPr>
              <a:t>mês</a:t>
            </a:r>
            <a:r>
              <a:rPr kumimoji="0" lang="pt-BR" sz="2400" b="0" i="0" u="none" strike="noStrike" kern="1200" cap="none" spc="0" normalizeH="0" baseline="0" noProof="0" dirty="0">
                <a:ln>
                  <a:noFill/>
                </a:ln>
                <a:solidFill>
                  <a:prstClr val="black"/>
                </a:solidFill>
                <a:effectLst/>
                <a:uLnTx/>
                <a:uFillTx/>
                <a:latin typeface="Calibri"/>
                <a:ea typeface="+mn-ea"/>
                <a:cs typeface="+mn-cs"/>
              </a:rPr>
              <a:t> de uma data como um inteiro, variando de 1 (Janeiro) a 12 (Dezembro);</a:t>
            </a:r>
          </a:p>
          <a:p>
            <a:pPr marL="342900" marR="0" lvl="0" indent="-342900" algn="just" defTabSz="914400" rtl="0" eaLnBrk="1" fontAlgn="auto" latinLnBrk="0" hangingPunct="1">
              <a:spcBef>
                <a:spcPts val="0"/>
              </a:spcBef>
              <a:spcAft>
                <a:spcPts val="1800"/>
              </a:spcAft>
              <a:buClr>
                <a:prstClr val="black"/>
              </a:buClr>
              <a:buSzTx/>
              <a:buFont typeface="Wingdings" panose="05000000000000000000" pitchFamily="2" charset="2"/>
              <a:buChar char="§"/>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 </a:t>
            </a:r>
            <a:r>
              <a:rPr kumimoji="0" lang="pt-BR" sz="2400" b="1" i="1" u="none" strike="noStrike" kern="1200" cap="none" spc="0" normalizeH="0" baseline="0" noProof="0" dirty="0">
                <a:ln>
                  <a:noFill/>
                </a:ln>
                <a:solidFill>
                  <a:srgbClr val="0070C0"/>
                </a:solidFill>
                <a:effectLst/>
                <a:uLnTx/>
                <a:uFillTx/>
                <a:latin typeface="Calibri"/>
                <a:ea typeface="+mn-ea"/>
                <a:cs typeface="+mn-cs"/>
              </a:rPr>
              <a:t>núm_série</a:t>
            </a:r>
            <a:r>
              <a:rPr kumimoji="0" lang="pt-BR" sz="2400" b="0" i="1" u="none" strike="noStrike" kern="1200" cap="none" spc="0" normalizeH="0" baseline="0" noProof="0" dirty="0">
                <a:ln>
                  <a:noFill/>
                </a:ln>
                <a:solidFill>
                  <a:srgbClr val="0070C0"/>
                </a:solidFill>
                <a:effectLst/>
                <a:uLnTx/>
                <a:uFillTx/>
                <a:latin typeface="Calibri"/>
                <a:ea typeface="+mn-ea"/>
                <a:cs typeface="+mn-cs"/>
              </a:rPr>
              <a:t> </a:t>
            </a:r>
            <a:r>
              <a:rPr kumimoji="0" lang="pt-BR" sz="2400" b="0" i="0" u="none" strike="noStrike" kern="1200" cap="none" spc="0" normalizeH="0" baseline="0" noProof="0" dirty="0">
                <a:ln>
                  <a:noFill/>
                </a:ln>
                <a:solidFill>
                  <a:prstClr val="black"/>
                </a:solidFill>
                <a:effectLst/>
                <a:uLnTx/>
                <a:uFillTx/>
                <a:latin typeface="Calibri"/>
                <a:ea typeface="+mn-ea"/>
                <a:cs typeface="+mn-cs"/>
              </a:rPr>
              <a:t>– É a data do mês que se deseja retornar;</a:t>
            </a:r>
          </a:p>
          <a:p>
            <a:pPr marL="342900" marR="0" lvl="0" indent="-342900" algn="just" defTabSz="914400" rtl="0" eaLnBrk="1" fontAlgn="auto" latinLnBrk="0" hangingPunct="1">
              <a:spcBef>
                <a:spcPts val="0"/>
              </a:spcBef>
              <a:spcAft>
                <a:spcPts val="1800"/>
              </a:spcAft>
              <a:buClr>
                <a:prstClr val="black"/>
              </a:buClr>
              <a:buSzTx/>
              <a:buFont typeface="Wingdings" panose="05000000000000000000" pitchFamily="2" charset="2"/>
              <a:buChar char="§"/>
              <a:tabLst/>
              <a:defRPr/>
            </a:pPr>
            <a:r>
              <a:rPr lang="pt-BR" sz="2400" dirty="0">
                <a:solidFill>
                  <a:prstClr val="black"/>
                </a:solidFill>
                <a:latin typeface="Calibri"/>
              </a:rPr>
              <a:t>O argumento p</a:t>
            </a:r>
            <a:r>
              <a:rPr kumimoji="0" lang="pt-BR" sz="2400" b="0" i="0" u="none" strike="noStrike" kern="1200" cap="none" spc="0" normalizeH="0" baseline="0" noProof="0" dirty="0">
                <a:ln>
                  <a:noFill/>
                </a:ln>
                <a:solidFill>
                  <a:prstClr val="black"/>
                </a:solidFill>
                <a:effectLst/>
                <a:uLnTx/>
                <a:uFillTx/>
                <a:latin typeface="Calibri"/>
                <a:ea typeface="+mn-ea"/>
                <a:cs typeface="+mn-cs"/>
              </a:rPr>
              <a:t>ode ser inserido como referência, texto entre aspas, usando a função DATA ou como resultados de outras fórmulas/funções, como por exemplo: HOJE ou AGORA.</a:t>
            </a:r>
          </a:p>
        </p:txBody>
      </p:sp>
      <p:sp>
        <p:nvSpPr>
          <p:cNvPr id="15" name="Retângulo: Cantos Arredondados 14">
            <a:extLst>
              <a:ext uri="{FF2B5EF4-FFF2-40B4-BE49-F238E27FC236}">
                <a16:creationId xmlns="" xmlns:a16="http://schemas.microsoft.com/office/drawing/2014/main" id="{AAEB33AE-BA00-4822-8153-D198483676E7}"/>
              </a:ext>
            </a:extLst>
          </p:cNvPr>
          <p:cNvSpPr/>
          <p:nvPr/>
        </p:nvSpPr>
        <p:spPr>
          <a:xfrm>
            <a:off x="7648745" y="450450"/>
            <a:ext cx="1346400" cy="642714"/>
          </a:xfrm>
          <a:prstGeom prst="roundRect">
            <a:avLst/>
          </a:prstGeom>
          <a:solidFill>
            <a:schemeClr val="bg1">
              <a:lumMod val="85000"/>
            </a:schemeClr>
          </a:solidFill>
          <a:scene3d>
            <a:camera prst="orthographicFront"/>
            <a:lightRig rig="threePt" dir="t"/>
          </a:scene3d>
          <a:sp3d>
            <a:bevelT/>
          </a:sp3d>
        </p:spPr>
        <p:txBody>
          <a:bodyPr vert="horz" lIns="91440" tIns="45720" rIns="91440" bIns="45720" rtlCol="0" anchor="ctr">
            <a:noAutofit/>
          </a:bodyPr>
          <a:lstStyle/>
          <a:p>
            <a:pPr algn="ctr"/>
            <a:r>
              <a:rPr lang="pt-BR" sz="1400" b="1" dirty="0">
                <a:solidFill>
                  <a:srgbClr val="C00000"/>
                </a:solidFill>
                <a:latin typeface="+mn-lt"/>
                <a:cs typeface="Andalus" panose="02020603050405020304" pitchFamily="18" charset="-78"/>
              </a:rPr>
              <a:t>Clique </a:t>
            </a:r>
            <a:r>
              <a:rPr lang="pt-BR" sz="1400" b="1" dirty="0">
                <a:solidFill>
                  <a:schemeClr val="tx1">
                    <a:lumMod val="85000"/>
                    <a:lumOff val="15000"/>
                  </a:schemeClr>
                </a:solidFill>
                <a:latin typeface="+mn-lt"/>
                <a:cs typeface="Andalus" panose="02020603050405020304" pitchFamily="18" charset="-78"/>
              </a:rPr>
              <a:t>para mais detalhes</a:t>
            </a:r>
          </a:p>
        </p:txBody>
      </p:sp>
      <p:sp>
        <p:nvSpPr>
          <p:cNvPr id="16" name="CaixaDeTexto 15">
            <a:extLst>
              <a:ext uri="{FF2B5EF4-FFF2-40B4-BE49-F238E27FC236}">
                <a16:creationId xmlns="" xmlns:a16="http://schemas.microsoft.com/office/drawing/2014/main" id="{406E3B8F-709B-49BB-8905-B1AFB613D60A}"/>
              </a:ext>
            </a:extLst>
          </p:cNvPr>
          <p:cNvSpPr txBox="1"/>
          <p:nvPr/>
        </p:nvSpPr>
        <p:spPr>
          <a:xfrm>
            <a:off x="415636" y="2647810"/>
            <a:ext cx="8332204" cy="2862322"/>
          </a:xfrm>
          <a:prstGeom prst="rect">
            <a:avLst/>
          </a:prstGeom>
          <a:solidFill>
            <a:schemeClr val="bg1"/>
          </a:solidFill>
          <a:ln w="19050">
            <a:solidFill>
              <a:srgbClr val="1C7928"/>
            </a:solidFill>
          </a:ln>
          <a:effectLst/>
        </p:spPr>
        <p:txBody>
          <a:bodyPr wrap="square" rtlCol="0">
            <a:spAutoFit/>
          </a:bodyPr>
          <a:lstStyle/>
          <a:p>
            <a:pPr algn="just"/>
            <a:r>
              <a:rPr lang="pt-BR" sz="2000" dirty="0"/>
              <a:t>Um ano possui até 12 meses e, desta forma, esta função retorna o mês equivalente a uma determinada data. </a:t>
            </a:r>
          </a:p>
          <a:p>
            <a:pPr algn="just"/>
            <a:endParaRPr lang="pt-BR" sz="2000" dirty="0"/>
          </a:p>
          <a:p>
            <a:pPr algn="just"/>
            <a:r>
              <a:rPr lang="pt-BR" sz="2000" b="1" dirty="0"/>
              <a:t>Exemplo de uso desta função em combinação com outras:</a:t>
            </a:r>
          </a:p>
          <a:p>
            <a:pPr algn="just"/>
            <a:r>
              <a:rPr lang="pt-BR" sz="2000" dirty="0"/>
              <a:t>=MÊS(“15/10/2018”)</a:t>
            </a:r>
          </a:p>
          <a:p>
            <a:pPr algn="just"/>
            <a:r>
              <a:rPr lang="pt-BR" sz="2000" dirty="0"/>
              <a:t>=MÊS(DATA(2018;10;15)	ou	=MÊS(DATA(</a:t>
            </a:r>
            <a:r>
              <a:rPr lang="pt-BR" sz="2000" dirty="0">
                <a:solidFill>
                  <a:schemeClr val="accent5">
                    <a:lumMod val="50000"/>
                  </a:schemeClr>
                </a:solidFill>
              </a:rPr>
              <a:t>C4</a:t>
            </a:r>
            <a:r>
              <a:rPr lang="pt-BR" sz="2000" dirty="0"/>
              <a:t>;</a:t>
            </a:r>
            <a:r>
              <a:rPr lang="pt-BR" sz="2000" dirty="0">
                <a:solidFill>
                  <a:schemeClr val="accent5">
                    <a:lumMod val="50000"/>
                  </a:schemeClr>
                </a:solidFill>
              </a:rPr>
              <a:t>B4</a:t>
            </a:r>
            <a:r>
              <a:rPr lang="pt-BR" sz="2000" dirty="0"/>
              <a:t>;</a:t>
            </a:r>
            <a:r>
              <a:rPr lang="pt-BR" sz="2000" dirty="0">
                <a:solidFill>
                  <a:schemeClr val="accent5">
                    <a:lumMod val="50000"/>
                  </a:schemeClr>
                </a:solidFill>
              </a:rPr>
              <a:t>A4</a:t>
            </a:r>
            <a:r>
              <a:rPr lang="pt-BR" sz="2000" dirty="0"/>
              <a:t>))</a:t>
            </a:r>
          </a:p>
          <a:p>
            <a:pPr algn="just"/>
            <a:r>
              <a:rPr lang="pt-BR" sz="2000" dirty="0"/>
              <a:t>=MÊS(HOJE())</a:t>
            </a:r>
          </a:p>
          <a:p>
            <a:pPr algn="just"/>
            <a:r>
              <a:rPr lang="pt-BR" sz="2000" dirty="0"/>
              <a:t>=MÊS(AGORA())</a:t>
            </a:r>
          </a:p>
          <a:p>
            <a:pPr algn="just"/>
            <a:r>
              <a:rPr lang="pt-BR" sz="2000" dirty="0"/>
              <a:t>=MÊS(HOJE())+3</a:t>
            </a:r>
          </a:p>
        </p:txBody>
      </p:sp>
    </p:spTree>
    <p:extLst>
      <p:ext uri="{BB962C8B-B14F-4D97-AF65-F5344CB8AC3E}">
        <p14:creationId xmlns:p14="http://schemas.microsoft.com/office/powerpoint/2010/main" val="2629664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16" grpId="0" animBg="1"/>
      <p:bldP spid="16" grpId="1"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1" name="Grupo 7">
            <a:extLst>
              <a:ext uri="{FF2B5EF4-FFF2-40B4-BE49-F238E27FC236}">
                <a16:creationId xmlns="" xmlns:a16="http://schemas.microsoft.com/office/drawing/2014/main" id="{A1B6F2B6-DCD7-4BCF-85BC-070C894587E8}"/>
              </a:ext>
            </a:extLst>
          </p:cNvPr>
          <p:cNvGrpSpPr/>
          <p:nvPr/>
        </p:nvGrpSpPr>
        <p:grpSpPr>
          <a:xfrm>
            <a:off x="3354308" y="1686116"/>
            <a:ext cx="2435385" cy="623455"/>
            <a:chOff x="470975" y="1683854"/>
            <a:chExt cx="1970764" cy="623455"/>
          </a:xfrm>
        </p:grpSpPr>
        <p:sp>
          <p:nvSpPr>
            <p:cNvPr id="12" name="Retângulo 11">
              <a:extLst>
                <a:ext uri="{FF2B5EF4-FFF2-40B4-BE49-F238E27FC236}">
                  <a16:creationId xmlns="" xmlns:a16="http://schemas.microsoft.com/office/drawing/2014/main" id="{28B080D0-65D8-4FA5-AB94-6CC408E6B2FA}"/>
                </a:ext>
              </a:extLst>
            </p:cNvPr>
            <p:cNvSpPr/>
            <p:nvPr/>
          </p:nvSpPr>
          <p:spPr>
            <a:xfrm>
              <a:off x="470975" y="1683854"/>
              <a:ext cx="1970764" cy="623455"/>
            </a:xfrm>
            <a:prstGeom prst="rect">
              <a:avLst/>
            </a:prstGeom>
            <a:solidFill>
              <a:schemeClr val="bg1">
                <a:lumMod val="95000"/>
              </a:schemeClr>
            </a:solidFill>
            <a:ln w="38100">
              <a:solidFill>
                <a:srgbClr val="1C79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CaixaDeTexto 12">
              <a:extLst>
                <a:ext uri="{FF2B5EF4-FFF2-40B4-BE49-F238E27FC236}">
                  <a16:creationId xmlns="" xmlns:a16="http://schemas.microsoft.com/office/drawing/2014/main" id="{54132AB8-A3CF-4BF8-8B91-48A9182022F7}"/>
                </a:ext>
              </a:extLst>
            </p:cNvPr>
            <p:cNvSpPr txBox="1"/>
            <p:nvPr/>
          </p:nvSpPr>
          <p:spPr>
            <a:xfrm>
              <a:off x="470976" y="1779958"/>
              <a:ext cx="1970763"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2400" b="1" i="0" u="none" strike="noStrike" kern="1200" cap="none" spc="0" normalizeH="0" baseline="0" noProof="0" dirty="0">
                  <a:ln>
                    <a:noFill/>
                  </a:ln>
                  <a:solidFill>
                    <a:prstClr val="black"/>
                  </a:solidFill>
                  <a:effectLst/>
                  <a:uLnTx/>
                  <a:uFillTx/>
                  <a:latin typeface="Calibri"/>
                  <a:ea typeface="+mn-ea"/>
                  <a:cs typeface="+mn-cs"/>
                </a:rPr>
                <a:t>=ANO(</a:t>
              </a:r>
              <a:r>
                <a:rPr kumimoji="0" lang="pt-BR" sz="2400" b="0" i="0" u="none" strike="noStrike" kern="1200" cap="none" spc="0" normalizeH="0" baseline="0" noProof="0" dirty="0">
                  <a:ln>
                    <a:noFill/>
                  </a:ln>
                  <a:solidFill>
                    <a:srgbClr val="0070C0"/>
                  </a:solidFill>
                  <a:effectLst/>
                  <a:uLnTx/>
                  <a:uFillTx/>
                  <a:latin typeface="Calibri"/>
                  <a:ea typeface="+mn-ea"/>
                  <a:cs typeface="+mn-cs"/>
                </a:rPr>
                <a:t>núm_série</a:t>
              </a:r>
              <a:r>
                <a:rPr kumimoji="0" lang="pt-BR" sz="2400" b="1" i="0" u="none" strike="noStrike" kern="1200" cap="none" spc="0" normalizeH="0" baseline="0" noProof="0" dirty="0">
                  <a:ln>
                    <a:noFill/>
                  </a:ln>
                  <a:solidFill>
                    <a:prstClr val="black"/>
                  </a:solidFill>
                  <a:effectLst/>
                  <a:uLnTx/>
                  <a:uFillTx/>
                  <a:latin typeface="Calibri"/>
                  <a:ea typeface="+mn-ea"/>
                  <a:cs typeface="+mn-cs"/>
                </a:rPr>
                <a:t>)</a:t>
              </a:r>
            </a:p>
          </p:txBody>
        </p:sp>
      </p:grpSp>
      <p:sp>
        <p:nvSpPr>
          <p:cNvPr id="8" name="Título 1">
            <a:extLst>
              <a:ext uri="{FF2B5EF4-FFF2-40B4-BE49-F238E27FC236}">
                <a16:creationId xmlns="" xmlns:a16="http://schemas.microsoft.com/office/drawing/2014/main" id="{DD0C1316-CE2A-4D85-906A-44235F3F6C79}"/>
              </a:ext>
            </a:extLst>
          </p:cNvPr>
          <p:cNvSpPr txBox="1">
            <a:spLocks/>
          </p:cNvSpPr>
          <p:nvPr/>
        </p:nvSpPr>
        <p:spPr>
          <a:xfrm>
            <a:off x="662941" y="411227"/>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Função de data</a:t>
            </a:r>
          </a:p>
        </p:txBody>
      </p:sp>
      <p:sp>
        <p:nvSpPr>
          <p:cNvPr id="15" name="Retângulo 14">
            <a:extLst>
              <a:ext uri="{FF2B5EF4-FFF2-40B4-BE49-F238E27FC236}">
                <a16:creationId xmlns="" xmlns:a16="http://schemas.microsoft.com/office/drawing/2014/main" id="{E42332E7-7EC1-4BB6-B6F0-D401E595F030}"/>
              </a:ext>
            </a:extLst>
          </p:cNvPr>
          <p:cNvSpPr/>
          <p:nvPr/>
        </p:nvSpPr>
        <p:spPr>
          <a:xfrm>
            <a:off x="662941" y="2647810"/>
            <a:ext cx="8065423" cy="2769989"/>
          </a:xfrm>
          <a:prstGeom prst="rect">
            <a:avLst/>
          </a:prstGeom>
        </p:spPr>
        <p:txBody>
          <a:bodyPr wrap="square">
            <a:spAutoFit/>
          </a:bodyPr>
          <a:lstStyle/>
          <a:p>
            <a:pPr marL="342900" marR="0" lvl="0" indent="-342900" algn="just" defTabSz="914400" rtl="0" eaLnBrk="1" fontAlgn="auto" latinLnBrk="0" hangingPunct="1">
              <a:spcBef>
                <a:spcPts val="0"/>
              </a:spcBef>
              <a:spcAft>
                <a:spcPts val="1800"/>
              </a:spcAft>
              <a:buClr>
                <a:prstClr val="black"/>
              </a:buClr>
              <a:buSzTx/>
              <a:buFont typeface="Wingdings" panose="05000000000000000000" pitchFamily="2" charset="2"/>
              <a:buChar char="§"/>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Esta função retorna o </a:t>
            </a:r>
            <a:r>
              <a:rPr lang="pt-BR" sz="2400" dirty="0">
                <a:solidFill>
                  <a:prstClr val="black"/>
                </a:solidFill>
                <a:latin typeface="Calibri"/>
              </a:rPr>
              <a:t>ano</a:t>
            </a:r>
            <a:r>
              <a:rPr kumimoji="0" lang="pt-BR" sz="2400" b="0" i="0" u="none" strike="noStrike" kern="1200" cap="none" spc="0" normalizeH="0" baseline="0" noProof="0" dirty="0">
                <a:ln>
                  <a:noFill/>
                </a:ln>
                <a:solidFill>
                  <a:prstClr val="black"/>
                </a:solidFill>
                <a:effectLst/>
                <a:uLnTx/>
                <a:uFillTx/>
                <a:latin typeface="Calibri"/>
                <a:ea typeface="+mn-ea"/>
                <a:cs typeface="+mn-cs"/>
              </a:rPr>
              <a:t> de uma data como um inteiro, no intervalo de 1900 a 9999;</a:t>
            </a:r>
          </a:p>
          <a:p>
            <a:pPr marL="342900" marR="0" lvl="0" indent="-342900" algn="just" defTabSz="914400" rtl="0" eaLnBrk="1" fontAlgn="auto" latinLnBrk="0" hangingPunct="1">
              <a:spcBef>
                <a:spcPts val="0"/>
              </a:spcBef>
              <a:spcAft>
                <a:spcPts val="1800"/>
              </a:spcAft>
              <a:buClr>
                <a:prstClr val="black"/>
              </a:buClr>
              <a:buSzTx/>
              <a:buFont typeface="Wingdings" panose="05000000000000000000" pitchFamily="2" charset="2"/>
              <a:buChar char="§"/>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 </a:t>
            </a:r>
            <a:r>
              <a:rPr kumimoji="0" lang="pt-BR" sz="2400" b="1" i="1" u="none" strike="noStrike" kern="1200" cap="none" spc="0" normalizeH="0" baseline="0" noProof="0" dirty="0">
                <a:ln>
                  <a:noFill/>
                </a:ln>
                <a:solidFill>
                  <a:srgbClr val="0070C0"/>
                </a:solidFill>
                <a:effectLst/>
                <a:uLnTx/>
                <a:uFillTx/>
                <a:latin typeface="Calibri"/>
                <a:ea typeface="+mn-ea"/>
                <a:cs typeface="+mn-cs"/>
              </a:rPr>
              <a:t>núm_série</a:t>
            </a:r>
            <a:r>
              <a:rPr kumimoji="0" lang="pt-BR" sz="2400" b="0" i="1" u="none" strike="noStrike" kern="1200" cap="none" spc="0" normalizeH="0" baseline="0" noProof="0" dirty="0">
                <a:ln>
                  <a:noFill/>
                </a:ln>
                <a:solidFill>
                  <a:srgbClr val="0070C0"/>
                </a:solidFill>
                <a:effectLst/>
                <a:uLnTx/>
                <a:uFillTx/>
                <a:latin typeface="Calibri"/>
                <a:ea typeface="+mn-ea"/>
                <a:cs typeface="+mn-cs"/>
              </a:rPr>
              <a:t> </a:t>
            </a:r>
            <a:r>
              <a:rPr kumimoji="0" lang="pt-BR" sz="2400" b="0" i="0" u="none" strike="noStrike" kern="1200" cap="none" spc="0" normalizeH="0" baseline="0" noProof="0" dirty="0">
                <a:ln>
                  <a:noFill/>
                </a:ln>
                <a:solidFill>
                  <a:prstClr val="black"/>
                </a:solidFill>
                <a:effectLst/>
                <a:uLnTx/>
                <a:uFillTx/>
                <a:latin typeface="Calibri"/>
                <a:ea typeface="+mn-ea"/>
                <a:cs typeface="+mn-cs"/>
              </a:rPr>
              <a:t>– É a data do ano que se deseja retornar;</a:t>
            </a:r>
          </a:p>
          <a:p>
            <a:pPr marL="342900" marR="0" lvl="0" indent="-342900" algn="just" defTabSz="914400" rtl="0" eaLnBrk="1" fontAlgn="auto" latinLnBrk="0" hangingPunct="1">
              <a:spcBef>
                <a:spcPts val="0"/>
              </a:spcBef>
              <a:spcAft>
                <a:spcPts val="1800"/>
              </a:spcAft>
              <a:buClr>
                <a:prstClr val="black"/>
              </a:buClr>
              <a:buSzTx/>
              <a:buFont typeface="Wingdings" panose="05000000000000000000" pitchFamily="2" charset="2"/>
              <a:buChar char="§"/>
              <a:tabLst/>
              <a:defRPr/>
            </a:pPr>
            <a:r>
              <a:rPr lang="pt-BR" sz="2400" dirty="0">
                <a:solidFill>
                  <a:prstClr val="black"/>
                </a:solidFill>
                <a:latin typeface="Calibri"/>
              </a:rPr>
              <a:t>O argumento p</a:t>
            </a:r>
            <a:r>
              <a:rPr kumimoji="0" lang="pt-BR" sz="2400" b="0" i="0" u="none" strike="noStrike" kern="1200" cap="none" spc="0" normalizeH="0" baseline="0" noProof="0" dirty="0">
                <a:ln>
                  <a:noFill/>
                </a:ln>
                <a:solidFill>
                  <a:prstClr val="black"/>
                </a:solidFill>
                <a:effectLst/>
                <a:uLnTx/>
                <a:uFillTx/>
                <a:latin typeface="Calibri"/>
                <a:ea typeface="+mn-ea"/>
                <a:cs typeface="+mn-cs"/>
              </a:rPr>
              <a:t>ode ser inserido como referência, texto entre aspas, usando a função DATA ou como resultados de outras fórmulas/funções, como por exemplo: HOJE ou AGORA.</a:t>
            </a:r>
          </a:p>
        </p:txBody>
      </p:sp>
      <p:sp>
        <p:nvSpPr>
          <p:cNvPr id="16" name="Retângulo: Cantos Arredondados 15">
            <a:extLst>
              <a:ext uri="{FF2B5EF4-FFF2-40B4-BE49-F238E27FC236}">
                <a16:creationId xmlns="" xmlns:a16="http://schemas.microsoft.com/office/drawing/2014/main" id="{C62C2CD9-CDD7-44B3-9A7B-A30F8BF7B0B5}"/>
              </a:ext>
            </a:extLst>
          </p:cNvPr>
          <p:cNvSpPr/>
          <p:nvPr/>
        </p:nvSpPr>
        <p:spPr>
          <a:xfrm>
            <a:off x="7648745" y="450450"/>
            <a:ext cx="1346400" cy="642714"/>
          </a:xfrm>
          <a:prstGeom prst="roundRect">
            <a:avLst/>
          </a:prstGeom>
          <a:solidFill>
            <a:schemeClr val="bg1">
              <a:lumMod val="85000"/>
            </a:schemeClr>
          </a:solidFill>
          <a:scene3d>
            <a:camera prst="orthographicFront"/>
            <a:lightRig rig="threePt" dir="t"/>
          </a:scene3d>
          <a:sp3d>
            <a:bevelT/>
          </a:sp3d>
        </p:spPr>
        <p:txBody>
          <a:bodyPr vert="horz" lIns="91440" tIns="45720" rIns="91440" bIns="45720" rtlCol="0" anchor="ctr">
            <a:noAutofit/>
          </a:bodyPr>
          <a:lstStyle/>
          <a:p>
            <a:pPr algn="ctr"/>
            <a:r>
              <a:rPr lang="pt-BR" sz="1400" b="1" dirty="0">
                <a:solidFill>
                  <a:srgbClr val="C00000"/>
                </a:solidFill>
                <a:latin typeface="+mn-lt"/>
                <a:cs typeface="Andalus" panose="02020603050405020304" pitchFamily="18" charset="-78"/>
              </a:rPr>
              <a:t>Clique </a:t>
            </a:r>
            <a:r>
              <a:rPr lang="pt-BR" sz="1400" b="1" dirty="0">
                <a:solidFill>
                  <a:schemeClr val="tx1">
                    <a:lumMod val="85000"/>
                    <a:lumOff val="15000"/>
                  </a:schemeClr>
                </a:solidFill>
                <a:latin typeface="+mn-lt"/>
                <a:cs typeface="Andalus" panose="02020603050405020304" pitchFamily="18" charset="-78"/>
              </a:rPr>
              <a:t>para mais detalhes</a:t>
            </a:r>
          </a:p>
        </p:txBody>
      </p:sp>
      <p:sp>
        <p:nvSpPr>
          <p:cNvPr id="17" name="CaixaDeTexto 16">
            <a:extLst>
              <a:ext uri="{FF2B5EF4-FFF2-40B4-BE49-F238E27FC236}">
                <a16:creationId xmlns="" xmlns:a16="http://schemas.microsoft.com/office/drawing/2014/main" id="{5BC1CE7B-F6DC-4E9D-864B-91774E7D0285}"/>
              </a:ext>
            </a:extLst>
          </p:cNvPr>
          <p:cNvSpPr txBox="1"/>
          <p:nvPr/>
        </p:nvSpPr>
        <p:spPr>
          <a:xfrm>
            <a:off x="415636" y="2647810"/>
            <a:ext cx="8332204" cy="2862322"/>
          </a:xfrm>
          <a:prstGeom prst="rect">
            <a:avLst/>
          </a:prstGeom>
          <a:solidFill>
            <a:schemeClr val="bg1"/>
          </a:solidFill>
          <a:ln w="19050">
            <a:solidFill>
              <a:srgbClr val="1C7928"/>
            </a:solidFill>
          </a:ln>
          <a:effectLst/>
        </p:spPr>
        <p:txBody>
          <a:bodyPr wrap="square" rtlCol="0">
            <a:spAutoFit/>
          </a:bodyPr>
          <a:lstStyle/>
          <a:p>
            <a:pPr algn="just"/>
            <a:r>
              <a:rPr lang="pt-BR" sz="2000" dirty="0"/>
              <a:t>O Excel possui um calendário interno, que inicia com a data 01/01/1900 e vai até 31/12/9999. </a:t>
            </a:r>
          </a:p>
          <a:p>
            <a:pPr algn="just"/>
            <a:endParaRPr lang="pt-BR" sz="2000" dirty="0"/>
          </a:p>
          <a:p>
            <a:pPr algn="just"/>
            <a:r>
              <a:rPr lang="pt-BR" sz="2000" b="1" dirty="0"/>
              <a:t>Exemplo de uso desta função em combinação com outras:</a:t>
            </a:r>
          </a:p>
          <a:p>
            <a:pPr algn="just"/>
            <a:r>
              <a:rPr lang="pt-BR" sz="2000" dirty="0"/>
              <a:t>=ANO(“15/10/2018”)</a:t>
            </a:r>
          </a:p>
          <a:p>
            <a:pPr algn="just"/>
            <a:r>
              <a:rPr lang="pt-BR" sz="2000" dirty="0"/>
              <a:t>=ANO(DATA(2018;10;15)	ou	= ANO(DATA(</a:t>
            </a:r>
            <a:r>
              <a:rPr lang="pt-BR" sz="2000" dirty="0">
                <a:solidFill>
                  <a:schemeClr val="accent5">
                    <a:lumMod val="50000"/>
                  </a:schemeClr>
                </a:solidFill>
              </a:rPr>
              <a:t>C4</a:t>
            </a:r>
            <a:r>
              <a:rPr lang="pt-BR" sz="2000" dirty="0"/>
              <a:t>;</a:t>
            </a:r>
            <a:r>
              <a:rPr lang="pt-BR" sz="2000" dirty="0">
                <a:solidFill>
                  <a:schemeClr val="accent5">
                    <a:lumMod val="50000"/>
                  </a:schemeClr>
                </a:solidFill>
              </a:rPr>
              <a:t>B4</a:t>
            </a:r>
            <a:r>
              <a:rPr lang="pt-BR" sz="2000" dirty="0"/>
              <a:t>;</a:t>
            </a:r>
            <a:r>
              <a:rPr lang="pt-BR" sz="2000" dirty="0">
                <a:solidFill>
                  <a:schemeClr val="accent5">
                    <a:lumMod val="50000"/>
                  </a:schemeClr>
                </a:solidFill>
              </a:rPr>
              <a:t>A4</a:t>
            </a:r>
            <a:r>
              <a:rPr lang="pt-BR" sz="2000" dirty="0"/>
              <a:t>))</a:t>
            </a:r>
          </a:p>
          <a:p>
            <a:pPr algn="just"/>
            <a:r>
              <a:rPr lang="pt-BR" sz="2000" dirty="0"/>
              <a:t>=ANO(HOJE())</a:t>
            </a:r>
          </a:p>
          <a:p>
            <a:pPr algn="just"/>
            <a:r>
              <a:rPr lang="pt-BR" sz="2000" dirty="0"/>
              <a:t>=ANO(AGORA())</a:t>
            </a:r>
          </a:p>
          <a:p>
            <a:pPr algn="just"/>
            <a:r>
              <a:rPr lang="pt-BR" sz="2000" dirty="0"/>
              <a:t>=ANO(HOJE())-ANO(</a:t>
            </a:r>
            <a:r>
              <a:rPr lang="pt-BR" sz="2000" dirty="0">
                <a:solidFill>
                  <a:schemeClr val="accent5">
                    <a:lumMod val="50000"/>
                  </a:schemeClr>
                </a:solidFill>
              </a:rPr>
              <a:t>data_nasc</a:t>
            </a:r>
            <a:r>
              <a:rPr lang="pt-BR" sz="2000" dirty="0"/>
              <a:t>)</a:t>
            </a:r>
          </a:p>
        </p:txBody>
      </p:sp>
    </p:spTree>
    <p:extLst>
      <p:ext uri="{BB962C8B-B14F-4D97-AF65-F5344CB8AC3E}">
        <p14:creationId xmlns:p14="http://schemas.microsoft.com/office/powerpoint/2010/main" val="2745458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17" grpId="0" animBg="1"/>
      <p:bldP spid="17" grpId="1"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5" name="Grupo 7">
            <a:extLst>
              <a:ext uri="{FF2B5EF4-FFF2-40B4-BE49-F238E27FC236}">
                <a16:creationId xmlns="" xmlns:a16="http://schemas.microsoft.com/office/drawing/2014/main" id="{A1B6F2B6-DCD7-4BCF-85BC-070C894587E8}"/>
              </a:ext>
            </a:extLst>
          </p:cNvPr>
          <p:cNvGrpSpPr/>
          <p:nvPr/>
        </p:nvGrpSpPr>
        <p:grpSpPr>
          <a:xfrm>
            <a:off x="2972554" y="1686116"/>
            <a:ext cx="3198893" cy="623455"/>
            <a:chOff x="470975" y="1683854"/>
            <a:chExt cx="2588610" cy="623455"/>
          </a:xfrm>
        </p:grpSpPr>
        <p:sp>
          <p:nvSpPr>
            <p:cNvPr id="16" name="Retângulo 15">
              <a:extLst>
                <a:ext uri="{FF2B5EF4-FFF2-40B4-BE49-F238E27FC236}">
                  <a16:creationId xmlns="" xmlns:a16="http://schemas.microsoft.com/office/drawing/2014/main" id="{28B080D0-65D8-4FA5-AB94-6CC408E6B2FA}"/>
                </a:ext>
              </a:extLst>
            </p:cNvPr>
            <p:cNvSpPr/>
            <p:nvPr/>
          </p:nvSpPr>
          <p:spPr>
            <a:xfrm>
              <a:off x="470975" y="1683854"/>
              <a:ext cx="2588609" cy="623455"/>
            </a:xfrm>
            <a:prstGeom prst="rect">
              <a:avLst/>
            </a:prstGeom>
            <a:solidFill>
              <a:schemeClr val="bg1">
                <a:lumMod val="95000"/>
              </a:schemeClr>
            </a:solidFill>
            <a:ln w="38100">
              <a:solidFill>
                <a:srgbClr val="1C79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CaixaDeTexto 16">
              <a:extLst>
                <a:ext uri="{FF2B5EF4-FFF2-40B4-BE49-F238E27FC236}">
                  <a16:creationId xmlns="" xmlns:a16="http://schemas.microsoft.com/office/drawing/2014/main" id="{54132AB8-A3CF-4BF8-8B91-48A9182022F7}"/>
                </a:ext>
              </a:extLst>
            </p:cNvPr>
            <p:cNvSpPr txBox="1"/>
            <p:nvPr/>
          </p:nvSpPr>
          <p:spPr>
            <a:xfrm>
              <a:off x="470976" y="1779958"/>
              <a:ext cx="2588609"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2400" b="1" i="0" u="none" strike="noStrike" kern="1200" cap="none" spc="0" normalizeH="0" baseline="0" noProof="0" dirty="0">
                  <a:ln>
                    <a:noFill/>
                  </a:ln>
                  <a:solidFill>
                    <a:prstClr val="black"/>
                  </a:solidFill>
                  <a:effectLst/>
                  <a:uLnTx/>
                  <a:uFillTx/>
                  <a:latin typeface="Calibri"/>
                  <a:ea typeface="+mn-ea"/>
                  <a:cs typeface="+mn-cs"/>
                </a:rPr>
                <a:t>=SEGUNDO(</a:t>
              </a:r>
              <a:r>
                <a:rPr kumimoji="0" lang="pt-BR" sz="2400" b="0" i="0" u="none" strike="noStrike" kern="1200" cap="none" spc="0" normalizeH="0" baseline="0" noProof="0" dirty="0">
                  <a:ln>
                    <a:noFill/>
                  </a:ln>
                  <a:solidFill>
                    <a:srgbClr val="0070C0"/>
                  </a:solidFill>
                  <a:effectLst/>
                  <a:uLnTx/>
                  <a:uFillTx/>
                  <a:latin typeface="Calibri"/>
                  <a:ea typeface="+mn-ea"/>
                  <a:cs typeface="+mn-cs"/>
                </a:rPr>
                <a:t>núm_série</a:t>
              </a:r>
              <a:r>
                <a:rPr kumimoji="0" lang="pt-BR" sz="2400" b="1" i="0" u="none" strike="noStrike" kern="1200" cap="none" spc="0" normalizeH="0" baseline="0" noProof="0" dirty="0">
                  <a:ln>
                    <a:noFill/>
                  </a:ln>
                  <a:solidFill>
                    <a:prstClr val="black"/>
                  </a:solidFill>
                  <a:effectLst/>
                  <a:uLnTx/>
                  <a:uFillTx/>
                  <a:latin typeface="Calibri"/>
                  <a:ea typeface="+mn-ea"/>
                  <a:cs typeface="+mn-cs"/>
                </a:rPr>
                <a:t>)</a:t>
              </a:r>
            </a:p>
          </p:txBody>
        </p:sp>
      </p:grpSp>
      <p:sp>
        <p:nvSpPr>
          <p:cNvPr id="8" name="Título 1">
            <a:extLst>
              <a:ext uri="{FF2B5EF4-FFF2-40B4-BE49-F238E27FC236}">
                <a16:creationId xmlns="" xmlns:a16="http://schemas.microsoft.com/office/drawing/2014/main" id="{800C8808-B947-4D8C-AB09-77D345237A7D}"/>
              </a:ext>
            </a:extLst>
          </p:cNvPr>
          <p:cNvSpPr txBox="1">
            <a:spLocks/>
          </p:cNvSpPr>
          <p:nvPr/>
        </p:nvSpPr>
        <p:spPr>
          <a:xfrm>
            <a:off x="662941" y="411227"/>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Função de hora</a:t>
            </a:r>
          </a:p>
        </p:txBody>
      </p:sp>
      <p:sp>
        <p:nvSpPr>
          <p:cNvPr id="9" name="Retângulo 8">
            <a:extLst>
              <a:ext uri="{FF2B5EF4-FFF2-40B4-BE49-F238E27FC236}">
                <a16:creationId xmlns="" xmlns:a16="http://schemas.microsoft.com/office/drawing/2014/main" id="{0FAB464D-ED58-49A4-A919-509DE28FB2F1}"/>
              </a:ext>
            </a:extLst>
          </p:cNvPr>
          <p:cNvSpPr/>
          <p:nvPr/>
        </p:nvSpPr>
        <p:spPr>
          <a:xfrm>
            <a:off x="662941" y="2647810"/>
            <a:ext cx="8065423" cy="2769989"/>
          </a:xfrm>
          <a:prstGeom prst="rect">
            <a:avLst/>
          </a:prstGeom>
        </p:spPr>
        <p:txBody>
          <a:bodyPr wrap="square">
            <a:spAutoFit/>
          </a:bodyPr>
          <a:lstStyle/>
          <a:p>
            <a:pPr marL="342900" marR="0" lvl="0" indent="-342900" algn="just" defTabSz="914400" rtl="0" eaLnBrk="1" fontAlgn="auto" latinLnBrk="0" hangingPunct="1">
              <a:spcBef>
                <a:spcPts val="0"/>
              </a:spcBef>
              <a:spcAft>
                <a:spcPts val="1800"/>
              </a:spcAft>
              <a:buClr>
                <a:prstClr val="black"/>
              </a:buClr>
              <a:buSzTx/>
              <a:buFont typeface="Wingdings" panose="05000000000000000000" pitchFamily="2" charset="2"/>
              <a:buChar char="§"/>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Esta função retorna os segundos de um horário como um inteiro, variando de 0 a 59;</a:t>
            </a:r>
          </a:p>
          <a:p>
            <a:pPr marL="342900" marR="0" lvl="0" indent="-342900" algn="just" defTabSz="914400" rtl="0" eaLnBrk="1" fontAlgn="auto" latinLnBrk="0" hangingPunct="1">
              <a:spcBef>
                <a:spcPts val="0"/>
              </a:spcBef>
              <a:spcAft>
                <a:spcPts val="1800"/>
              </a:spcAft>
              <a:buClr>
                <a:prstClr val="black"/>
              </a:buClr>
              <a:buSzTx/>
              <a:buFont typeface="Wingdings" panose="05000000000000000000" pitchFamily="2" charset="2"/>
              <a:buChar char="§"/>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 </a:t>
            </a:r>
            <a:r>
              <a:rPr kumimoji="0" lang="pt-BR" sz="2400" b="1" i="1" u="none" strike="noStrike" kern="1200" cap="none" spc="0" normalizeH="0" baseline="0" noProof="0" dirty="0">
                <a:ln>
                  <a:noFill/>
                </a:ln>
                <a:solidFill>
                  <a:srgbClr val="0070C0"/>
                </a:solidFill>
                <a:effectLst/>
                <a:uLnTx/>
                <a:uFillTx/>
                <a:latin typeface="Calibri"/>
                <a:ea typeface="+mn-ea"/>
                <a:cs typeface="+mn-cs"/>
              </a:rPr>
              <a:t>núm_série</a:t>
            </a:r>
            <a:r>
              <a:rPr kumimoji="0" lang="pt-BR" sz="2400" b="0" i="1" u="none" strike="noStrike" kern="1200" cap="none" spc="0" normalizeH="0" baseline="0" noProof="0" dirty="0">
                <a:ln>
                  <a:noFill/>
                </a:ln>
                <a:solidFill>
                  <a:srgbClr val="0070C0"/>
                </a:solidFill>
                <a:effectLst/>
                <a:uLnTx/>
                <a:uFillTx/>
                <a:latin typeface="Calibri"/>
                <a:ea typeface="+mn-ea"/>
                <a:cs typeface="+mn-cs"/>
              </a:rPr>
              <a:t> </a:t>
            </a:r>
            <a:r>
              <a:rPr kumimoji="0" lang="pt-BR" sz="2400" b="0" i="0" u="none" strike="noStrike" kern="1200" cap="none" spc="0" normalizeH="0" baseline="0" noProof="0" dirty="0">
                <a:ln>
                  <a:noFill/>
                </a:ln>
                <a:solidFill>
                  <a:prstClr val="black"/>
                </a:solidFill>
                <a:effectLst/>
                <a:uLnTx/>
                <a:uFillTx/>
                <a:latin typeface="Calibri"/>
                <a:ea typeface="+mn-ea"/>
                <a:cs typeface="+mn-cs"/>
              </a:rPr>
              <a:t>– É o horário que contém os segundos que se deseja retornar;</a:t>
            </a:r>
          </a:p>
          <a:p>
            <a:pPr marL="342900" lvl="0" indent="-342900" algn="just">
              <a:spcAft>
                <a:spcPts val="1800"/>
              </a:spcAft>
              <a:buClr>
                <a:prstClr val="black"/>
              </a:buClr>
              <a:buFont typeface="Wingdings" panose="05000000000000000000" pitchFamily="2" charset="2"/>
              <a:buChar char="§"/>
            </a:pPr>
            <a:r>
              <a:rPr lang="pt-BR" sz="2400" dirty="0">
                <a:solidFill>
                  <a:prstClr val="black"/>
                </a:solidFill>
              </a:rPr>
              <a:t>Os valores de tempo são uma parte do valor de data e são representados por um número decimal. </a:t>
            </a:r>
          </a:p>
        </p:txBody>
      </p:sp>
      <p:sp>
        <p:nvSpPr>
          <p:cNvPr id="11" name="Retângulo: Cantos Arredondados 10">
            <a:extLst>
              <a:ext uri="{FF2B5EF4-FFF2-40B4-BE49-F238E27FC236}">
                <a16:creationId xmlns="" xmlns:a16="http://schemas.microsoft.com/office/drawing/2014/main" id="{2E9E55DD-10AF-45D6-BDBC-0BF3608CB5C9}"/>
              </a:ext>
            </a:extLst>
          </p:cNvPr>
          <p:cNvSpPr/>
          <p:nvPr/>
        </p:nvSpPr>
        <p:spPr>
          <a:xfrm>
            <a:off x="7648745" y="450450"/>
            <a:ext cx="1346400" cy="642714"/>
          </a:xfrm>
          <a:prstGeom prst="roundRect">
            <a:avLst/>
          </a:prstGeom>
          <a:solidFill>
            <a:schemeClr val="bg1">
              <a:lumMod val="85000"/>
            </a:schemeClr>
          </a:solidFill>
          <a:scene3d>
            <a:camera prst="orthographicFront"/>
            <a:lightRig rig="threePt" dir="t"/>
          </a:scene3d>
          <a:sp3d>
            <a:bevelT/>
          </a:sp3d>
        </p:spPr>
        <p:txBody>
          <a:bodyPr vert="horz" lIns="91440" tIns="45720" rIns="91440" bIns="45720" rtlCol="0" anchor="ctr">
            <a:noAutofit/>
          </a:bodyPr>
          <a:lstStyle/>
          <a:p>
            <a:pPr algn="ctr"/>
            <a:r>
              <a:rPr lang="pt-BR" sz="1400" b="1" dirty="0">
                <a:solidFill>
                  <a:srgbClr val="C00000"/>
                </a:solidFill>
                <a:latin typeface="+mn-lt"/>
                <a:cs typeface="Andalus" panose="02020603050405020304" pitchFamily="18" charset="-78"/>
              </a:rPr>
              <a:t>Clique </a:t>
            </a:r>
            <a:r>
              <a:rPr lang="pt-BR" sz="1400" b="1" dirty="0">
                <a:solidFill>
                  <a:schemeClr val="tx1">
                    <a:lumMod val="85000"/>
                    <a:lumOff val="15000"/>
                  </a:schemeClr>
                </a:solidFill>
                <a:latin typeface="+mn-lt"/>
                <a:cs typeface="Andalus" panose="02020603050405020304" pitchFamily="18" charset="-78"/>
              </a:rPr>
              <a:t>para mais detalhes</a:t>
            </a:r>
          </a:p>
        </p:txBody>
      </p:sp>
      <p:sp>
        <p:nvSpPr>
          <p:cNvPr id="12" name="CaixaDeTexto 11">
            <a:extLst>
              <a:ext uri="{FF2B5EF4-FFF2-40B4-BE49-F238E27FC236}">
                <a16:creationId xmlns="" xmlns:a16="http://schemas.microsoft.com/office/drawing/2014/main" id="{C73AA8CC-0DBC-4E69-83BB-CFFCD0E95805}"/>
              </a:ext>
            </a:extLst>
          </p:cNvPr>
          <p:cNvSpPr txBox="1"/>
          <p:nvPr/>
        </p:nvSpPr>
        <p:spPr>
          <a:xfrm>
            <a:off x="415636" y="2647810"/>
            <a:ext cx="8332204" cy="2862322"/>
          </a:xfrm>
          <a:prstGeom prst="rect">
            <a:avLst/>
          </a:prstGeom>
          <a:solidFill>
            <a:schemeClr val="bg1"/>
          </a:solidFill>
          <a:ln w="19050">
            <a:solidFill>
              <a:srgbClr val="1C7928"/>
            </a:solidFill>
          </a:ln>
          <a:effectLst/>
        </p:spPr>
        <p:txBody>
          <a:bodyPr wrap="square" rtlCol="0">
            <a:spAutoFit/>
          </a:bodyPr>
          <a:lstStyle/>
          <a:p>
            <a:pPr algn="just"/>
            <a:r>
              <a:rPr lang="pt-BR" sz="2000" dirty="0"/>
              <a:t>Um dia possui 24 horas; 1 hora possui 60 minutos; 1 minuto possui 60 segundos. Iniciando a contagem do tempo, verificamos que todos eles estão atrelados a uma parte do dia, e 1 dia no Excel é referenciado com o número 1, por conta disso, o SEGUNDO é representado por um número decimal, menor que 1.</a:t>
            </a:r>
          </a:p>
          <a:p>
            <a:pPr algn="just"/>
            <a:endParaRPr lang="pt-BR" sz="2000" dirty="0"/>
          </a:p>
          <a:p>
            <a:pPr algn="just"/>
            <a:r>
              <a:rPr lang="pt-BR" sz="2000" b="1" dirty="0"/>
              <a:t>Exemplo de uso desta função em combinação com outras:</a:t>
            </a:r>
          </a:p>
          <a:p>
            <a:pPr algn="just"/>
            <a:r>
              <a:rPr lang="pt-BR" sz="2000" dirty="0"/>
              <a:t>=SEGUNDO(“15:45:36”)</a:t>
            </a:r>
          </a:p>
          <a:p>
            <a:pPr algn="just"/>
            <a:r>
              <a:rPr lang="pt-BR" sz="2000" dirty="0"/>
              <a:t>=SEGUNDO(AGORA())</a:t>
            </a:r>
          </a:p>
        </p:txBody>
      </p:sp>
    </p:spTree>
    <p:extLst>
      <p:ext uri="{BB962C8B-B14F-4D97-AF65-F5344CB8AC3E}">
        <p14:creationId xmlns:p14="http://schemas.microsoft.com/office/powerpoint/2010/main" val="2303908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12" grpId="0" animBg="1"/>
      <p:bldP spid="12" grpId="1"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2" name="Grupo 7">
            <a:extLst>
              <a:ext uri="{FF2B5EF4-FFF2-40B4-BE49-F238E27FC236}">
                <a16:creationId xmlns="" xmlns:a16="http://schemas.microsoft.com/office/drawing/2014/main" id="{A1B6F2B6-DCD7-4BCF-85BC-070C894587E8}"/>
              </a:ext>
            </a:extLst>
          </p:cNvPr>
          <p:cNvGrpSpPr/>
          <p:nvPr/>
        </p:nvGrpSpPr>
        <p:grpSpPr>
          <a:xfrm>
            <a:off x="3091920" y="1686116"/>
            <a:ext cx="2960161" cy="623455"/>
            <a:chOff x="470975" y="1683854"/>
            <a:chExt cx="2395423" cy="623455"/>
          </a:xfrm>
        </p:grpSpPr>
        <p:sp>
          <p:nvSpPr>
            <p:cNvPr id="13" name="Retângulo 12">
              <a:extLst>
                <a:ext uri="{FF2B5EF4-FFF2-40B4-BE49-F238E27FC236}">
                  <a16:creationId xmlns="" xmlns:a16="http://schemas.microsoft.com/office/drawing/2014/main" id="{28B080D0-65D8-4FA5-AB94-6CC408E6B2FA}"/>
                </a:ext>
              </a:extLst>
            </p:cNvPr>
            <p:cNvSpPr/>
            <p:nvPr/>
          </p:nvSpPr>
          <p:spPr>
            <a:xfrm>
              <a:off x="470975" y="1683854"/>
              <a:ext cx="2395423" cy="623455"/>
            </a:xfrm>
            <a:prstGeom prst="rect">
              <a:avLst/>
            </a:prstGeom>
            <a:solidFill>
              <a:schemeClr val="bg1">
                <a:lumMod val="95000"/>
              </a:schemeClr>
            </a:solidFill>
            <a:ln w="38100">
              <a:solidFill>
                <a:srgbClr val="1C79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CaixaDeTexto 13">
              <a:extLst>
                <a:ext uri="{FF2B5EF4-FFF2-40B4-BE49-F238E27FC236}">
                  <a16:creationId xmlns="" xmlns:a16="http://schemas.microsoft.com/office/drawing/2014/main" id="{54132AB8-A3CF-4BF8-8B91-48A9182022F7}"/>
                </a:ext>
              </a:extLst>
            </p:cNvPr>
            <p:cNvSpPr txBox="1"/>
            <p:nvPr/>
          </p:nvSpPr>
          <p:spPr>
            <a:xfrm>
              <a:off x="470976" y="1779958"/>
              <a:ext cx="239542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2400" b="1" i="0" u="none" strike="noStrike" kern="1200" cap="none" spc="0" normalizeH="0" baseline="0" noProof="0" dirty="0">
                  <a:ln>
                    <a:noFill/>
                  </a:ln>
                  <a:solidFill>
                    <a:prstClr val="black"/>
                  </a:solidFill>
                  <a:effectLst/>
                  <a:uLnTx/>
                  <a:uFillTx/>
                  <a:latin typeface="Calibri"/>
                  <a:ea typeface="+mn-ea"/>
                  <a:cs typeface="+mn-cs"/>
                </a:rPr>
                <a:t>=MINUTO(</a:t>
              </a:r>
              <a:r>
                <a:rPr kumimoji="0" lang="pt-BR" sz="2400" b="0" i="0" u="none" strike="noStrike" kern="1200" cap="none" spc="0" normalizeH="0" baseline="0" noProof="0" dirty="0">
                  <a:ln>
                    <a:noFill/>
                  </a:ln>
                  <a:solidFill>
                    <a:srgbClr val="0070C0"/>
                  </a:solidFill>
                  <a:effectLst/>
                  <a:uLnTx/>
                  <a:uFillTx/>
                  <a:latin typeface="Calibri"/>
                  <a:ea typeface="+mn-ea"/>
                  <a:cs typeface="+mn-cs"/>
                </a:rPr>
                <a:t>núm_série</a:t>
              </a:r>
              <a:r>
                <a:rPr kumimoji="0" lang="pt-BR" sz="2400" b="1" i="0" u="none" strike="noStrike" kern="1200" cap="none" spc="0" normalizeH="0" baseline="0" noProof="0" dirty="0">
                  <a:ln>
                    <a:noFill/>
                  </a:ln>
                  <a:solidFill>
                    <a:prstClr val="black"/>
                  </a:solidFill>
                  <a:effectLst/>
                  <a:uLnTx/>
                  <a:uFillTx/>
                  <a:latin typeface="Calibri"/>
                  <a:ea typeface="+mn-ea"/>
                  <a:cs typeface="+mn-cs"/>
                </a:rPr>
                <a:t>)</a:t>
              </a:r>
            </a:p>
          </p:txBody>
        </p:sp>
      </p:grpSp>
      <p:sp>
        <p:nvSpPr>
          <p:cNvPr id="8" name="Título 1">
            <a:extLst>
              <a:ext uri="{FF2B5EF4-FFF2-40B4-BE49-F238E27FC236}">
                <a16:creationId xmlns="" xmlns:a16="http://schemas.microsoft.com/office/drawing/2014/main" id="{0FB7E299-1D5E-40B3-A829-C185D51563A8}"/>
              </a:ext>
            </a:extLst>
          </p:cNvPr>
          <p:cNvSpPr txBox="1">
            <a:spLocks/>
          </p:cNvSpPr>
          <p:nvPr/>
        </p:nvSpPr>
        <p:spPr>
          <a:xfrm>
            <a:off x="662941" y="411227"/>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Função de hora</a:t>
            </a:r>
          </a:p>
        </p:txBody>
      </p:sp>
      <p:sp>
        <p:nvSpPr>
          <p:cNvPr id="9" name="Retângulo 8">
            <a:extLst>
              <a:ext uri="{FF2B5EF4-FFF2-40B4-BE49-F238E27FC236}">
                <a16:creationId xmlns="" xmlns:a16="http://schemas.microsoft.com/office/drawing/2014/main" id="{14FF1941-8F00-4616-8804-FC028019B4F3}"/>
              </a:ext>
            </a:extLst>
          </p:cNvPr>
          <p:cNvSpPr/>
          <p:nvPr/>
        </p:nvSpPr>
        <p:spPr>
          <a:xfrm>
            <a:off x="662941" y="2647810"/>
            <a:ext cx="8065423" cy="1800493"/>
          </a:xfrm>
          <a:prstGeom prst="rect">
            <a:avLst/>
          </a:prstGeom>
        </p:spPr>
        <p:txBody>
          <a:bodyPr wrap="square">
            <a:spAutoFit/>
          </a:bodyPr>
          <a:lstStyle/>
          <a:p>
            <a:pPr marL="342900" marR="0" lvl="0" indent="-342900" algn="just" defTabSz="914400" rtl="0" eaLnBrk="1" fontAlgn="auto" latinLnBrk="0" hangingPunct="1">
              <a:spcBef>
                <a:spcPts val="0"/>
              </a:spcBef>
              <a:spcAft>
                <a:spcPts val="1800"/>
              </a:spcAft>
              <a:buClr>
                <a:prstClr val="black"/>
              </a:buClr>
              <a:buSzTx/>
              <a:buFont typeface="Wingdings" panose="05000000000000000000" pitchFamily="2" charset="2"/>
              <a:buChar char="§"/>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Esta função retorna os minutos de um horário como um inteiro, variando de 0 a 59;</a:t>
            </a:r>
          </a:p>
          <a:p>
            <a:pPr marL="342900" marR="0" lvl="0" indent="-342900" algn="just" defTabSz="914400" rtl="0" eaLnBrk="1" fontAlgn="auto" latinLnBrk="0" hangingPunct="1">
              <a:spcBef>
                <a:spcPts val="0"/>
              </a:spcBef>
              <a:spcAft>
                <a:spcPts val="1800"/>
              </a:spcAft>
              <a:buClr>
                <a:prstClr val="black"/>
              </a:buClr>
              <a:buSzTx/>
              <a:buFont typeface="Wingdings" panose="05000000000000000000" pitchFamily="2" charset="2"/>
              <a:buChar char="§"/>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 </a:t>
            </a:r>
            <a:r>
              <a:rPr kumimoji="0" lang="pt-BR" sz="2400" b="1" i="1" u="none" strike="noStrike" kern="1200" cap="none" spc="0" normalizeH="0" baseline="0" noProof="0" dirty="0">
                <a:ln>
                  <a:noFill/>
                </a:ln>
                <a:solidFill>
                  <a:srgbClr val="0070C0"/>
                </a:solidFill>
                <a:effectLst/>
                <a:uLnTx/>
                <a:uFillTx/>
                <a:latin typeface="Calibri"/>
                <a:ea typeface="+mn-ea"/>
                <a:cs typeface="+mn-cs"/>
              </a:rPr>
              <a:t>núm_série</a:t>
            </a:r>
            <a:r>
              <a:rPr kumimoji="0" lang="pt-BR" sz="2400" b="0" i="1" u="none" strike="noStrike" kern="1200" cap="none" spc="0" normalizeH="0" baseline="0" noProof="0" dirty="0">
                <a:ln>
                  <a:noFill/>
                </a:ln>
                <a:solidFill>
                  <a:srgbClr val="0070C0"/>
                </a:solidFill>
                <a:effectLst/>
                <a:uLnTx/>
                <a:uFillTx/>
                <a:latin typeface="Calibri"/>
                <a:ea typeface="+mn-ea"/>
                <a:cs typeface="+mn-cs"/>
              </a:rPr>
              <a:t> </a:t>
            </a:r>
            <a:r>
              <a:rPr kumimoji="0" lang="pt-BR" sz="2400" b="0" i="0" u="none" strike="noStrike" kern="1200" cap="none" spc="0" normalizeH="0" baseline="0" noProof="0" dirty="0">
                <a:ln>
                  <a:noFill/>
                </a:ln>
                <a:solidFill>
                  <a:prstClr val="black"/>
                </a:solidFill>
                <a:effectLst/>
                <a:uLnTx/>
                <a:uFillTx/>
                <a:latin typeface="Calibri"/>
                <a:ea typeface="+mn-ea"/>
                <a:cs typeface="+mn-cs"/>
              </a:rPr>
              <a:t>– É o horário que contém os minutos que se deseja retornar.</a:t>
            </a:r>
          </a:p>
        </p:txBody>
      </p:sp>
      <p:sp>
        <p:nvSpPr>
          <p:cNvPr id="17" name="CaixaDeTexto 16">
            <a:extLst>
              <a:ext uri="{FF2B5EF4-FFF2-40B4-BE49-F238E27FC236}">
                <a16:creationId xmlns="" xmlns:a16="http://schemas.microsoft.com/office/drawing/2014/main" id="{DE67BC9B-5BEC-4C89-96A9-E622EF39951E}"/>
              </a:ext>
            </a:extLst>
          </p:cNvPr>
          <p:cNvSpPr txBox="1"/>
          <p:nvPr/>
        </p:nvSpPr>
        <p:spPr>
          <a:xfrm>
            <a:off x="765757" y="4786542"/>
            <a:ext cx="7612486" cy="1015663"/>
          </a:xfrm>
          <a:prstGeom prst="rect">
            <a:avLst/>
          </a:prstGeom>
          <a:solidFill>
            <a:schemeClr val="bg1"/>
          </a:solidFill>
          <a:ln w="19050">
            <a:solidFill>
              <a:srgbClr val="1C7928"/>
            </a:solidFill>
          </a:ln>
          <a:effectLst/>
        </p:spPr>
        <p:txBody>
          <a:bodyPr wrap="square" rtlCol="0">
            <a:spAutoFit/>
          </a:bodyPr>
          <a:lstStyle/>
          <a:p>
            <a:pPr algn="just"/>
            <a:r>
              <a:rPr lang="pt-BR" sz="2000" b="1" dirty="0"/>
              <a:t>Exemplo de uso desta função em combinação com outras:</a:t>
            </a:r>
          </a:p>
          <a:p>
            <a:pPr algn="just"/>
            <a:r>
              <a:rPr lang="pt-BR" sz="2000" dirty="0"/>
              <a:t>=MINUTO(“15:45:36”)</a:t>
            </a:r>
          </a:p>
          <a:p>
            <a:pPr algn="just"/>
            <a:r>
              <a:rPr lang="pt-BR" sz="2000" dirty="0"/>
              <a:t>=MINUTO(AGORA())</a:t>
            </a:r>
          </a:p>
        </p:txBody>
      </p:sp>
    </p:spTree>
    <p:extLst>
      <p:ext uri="{BB962C8B-B14F-4D97-AF65-F5344CB8AC3E}">
        <p14:creationId xmlns:p14="http://schemas.microsoft.com/office/powerpoint/2010/main" val="1285188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2" name="Grupo 7">
            <a:extLst>
              <a:ext uri="{FF2B5EF4-FFF2-40B4-BE49-F238E27FC236}">
                <a16:creationId xmlns="" xmlns:a16="http://schemas.microsoft.com/office/drawing/2014/main" id="{A1B6F2B6-DCD7-4BCF-85BC-070C894587E8}"/>
              </a:ext>
            </a:extLst>
          </p:cNvPr>
          <p:cNvGrpSpPr/>
          <p:nvPr/>
        </p:nvGrpSpPr>
        <p:grpSpPr>
          <a:xfrm>
            <a:off x="3244132" y="1686116"/>
            <a:ext cx="2655737" cy="623455"/>
            <a:chOff x="470975" y="1683854"/>
            <a:chExt cx="2149077" cy="623455"/>
          </a:xfrm>
        </p:grpSpPr>
        <p:sp>
          <p:nvSpPr>
            <p:cNvPr id="13" name="Retângulo 12">
              <a:extLst>
                <a:ext uri="{FF2B5EF4-FFF2-40B4-BE49-F238E27FC236}">
                  <a16:creationId xmlns="" xmlns:a16="http://schemas.microsoft.com/office/drawing/2014/main" id="{28B080D0-65D8-4FA5-AB94-6CC408E6B2FA}"/>
                </a:ext>
              </a:extLst>
            </p:cNvPr>
            <p:cNvSpPr/>
            <p:nvPr/>
          </p:nvSpPr>
          <p:spPr>
            <a:xfrm>
              <a:off x="470975" y="1683854"/>
              <a:ext cx="2149077" cy="623455"/>
            </a:xfrm>
            <a:prstGeom prst="rect">
              <a:avLst/>
            </a:prstGeom>
            <a:solidFill>
              <a:schemeClr val="bg1">
                <a:lumMod val="95000"/>
              </a:schemeClr>
            </a:solidFill>
            <a:ln w="38100">
              <a:solidFill>
                <a:srgbClr val="1C79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CaixaDeTexto 13">
              <a:extLst>
                <a:ext uri="{FF2B5EF4-FFF2-40B4-BE49-F238E27FC236}">
                  <a16:creationId xmlns="" xmlns:a16="http://schemas.microsoft.com/office/drawing/2014/main" id="{54132AB8-A3CF-4BF8-8B91-48A9182022F7}"/>
                </a:ext>
              </a:extLst>
            </p:cNvPr>
            <p:cNvSpPr txBox="1"/>
            <p:nvPr/>
          </p:nvSpPr>
          <p:spPr>
            <a:xfrm>
              <a:off x="470976" y="1779958"/>
              <a:ext cx="214907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2400" b="1" i="0" u="none" strike="noStrike" kern="1200" cap="none" spc="0" normalizeH="0" baseline="0" noProof="0" dirty="0">
                  <a:ln>
                    <a:noFill/>
                  </a:ln>
                  <a:solidFill>
                    <a:prstClr val="black"/>
                  </a:solidFill>
                  <a:effectLst/>
                  <a:uLnTx/>
                  <a:uFillTx/>
                  <a:latin typeface="Calibri"/>
                  <a:ea typeface="+mn-ea"/>
                  <a:cs typeface="+mn-cs"/>
                </a:rPr>
                <a:t>=HORA(</a:t>
              </a:r>
              <a:r>
                <a:rPr kumimoji="0" lang="pt-BR" sz="2400" b="0" i="0" u="none" strike="noStrike" kern="1200" cap="none" spc="0" normalizeH="0" baseline="0" noProof="0" dirty="0">
                  <a:ln>
                    <a:noFill/>
                  </a:ln>
                  <a:solidFill>
                    <a:srgbClr val="0070C0"/>
                  </a:solidFill>
                  <a:effectLst/>
                  <a:uLnTx/>
                  <a:uFillTx/>
                  <a:latin typeface="Calibri"/>
                  <a:ea typeface="+mn-ea"/>
                  <a:cs typeface="+mn-cs"/>
                </a:rPr>
                <a:t>núm_série</a:t>
              </a:r>
              <a:r>
                <a:rPr kumimoji="0" lang="pt-BR" sz="2400" b="1" i="0" u="none" strike="noStrike" kern="1200" cap="none" spc="0" normalizeH="0" baseline="0" noProof="0" dirty="0">
                  <a:ln>
                    <a:noFill/>
                  </a:ln>
                  <a:solidFill>
                    <a:prstClr val="black"/>
                  </a:solidFill>
                  <a:effectLst/>
                  <a:uLnTx/>
                  <a:uFillTx/>
                  <a:latin typeface="Calibri"/>
                  <a:ea typeface="+mn-ea"/>
                  <a:cs typeface="+mn-cs"/>
                </a:rPr>
                <a:t>)</a:t>
              </a:r>
            </a:p>
          </p:txBody>
        </p:sp>
      </p:grpSp>
      <p:sp>
        <p:nvSpPr>
          <p:cNvPr id="8" name="Título 1">
            <a:extLst>
              <a:ext uri="{FF2B5EF4-FFF2-40B4-BE49-F238E27FC236}">
                <a16:creationId xmlns="" xmlns:a16="http://schemas.microsoft.com/office/drawing/2014/main" id="{4296E138-6076-4702-8F1B-EEFB498FA38F}"/>
              </a:ext>
            </a:extLst>
          </p:cNvPr>
          <p:cNvSpPr txBox="1">
            <a:spLocks/>
          </p:cNvSpPr>
          <p:nvPr/>
        </p:nvSpPr>
        <p:spPr>
          <a:xfrm>
            <a:off x="662941" y="411227"/>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Função de hora</a:t>
            </a:r>
          </a:p>
        </p:txBody>
      </p:sp>
      <p:sp>
        <p:nvSpPr>
          <p:cNvPr id="9" name="Retângulo 8">
            <a:extLst>
              <a:ext uri="{FF2B5EF4-FFF2-40B4-BE49-F238E27FC236}">
                <a16:creationId xmlns="" xmlns:a16="http://schemas.microsoft.com/office/drawing/2014/main" id="{D700B7C3-F1F5-4A12-85B7-E45C7E7A43FF}"/>
              </a:ext>
            </a:extLst>
          </p:cNvPr>
          <p:cNvSpPr/>
          <p:nvPr/>
        </p:nvSpPr>
        <p:spPr>
          <a:xfrm>
            <a:off x="662941" y="2647810"/>
            <a:ext cx="8065423" cy="1800493"/>
          </a:xfrm>
          <a:prstGeom prst="rect">
            <a:avLst/>
          </a:prstGeom>
        </p:spPr>
        <p:txBody>
          <a:bodyPr wrap="square">
            <a:spAutoFit/>
          </a:bodyPr>
          <a:lstStyle/>
          <a:p>
            <a:pPr marL="342900" marR="0" lvl="0" indent="-342900" algn="just" defTabSz="914400" rtl="0" eaLnBrk="1" fontAlgn="auto" latinLnBrk="0" hangingPunct="1">
              <a:spcBef>
                <a:spcPts val="0"/>
              </a:spcBef>
              <a:spcAft>
                <a:spcPts val="1800"/>
              </a:spcAft>
              <a:buClr>
                <a:prstClr val="black"/>
              </a:buClr>
              <a:buSzTx/>
              <a:buFont typeface="Wingdings" panose="05000000000000000000" pitchFamily="2" charset="2"/>
              <a:buChar char="§"/>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Esta função retorna a hora de um horário como um inteiro, variando de 0 (12:00 A.M.) a 23 (11:00 P.M.);</a:t>
            </a:r>
          </a:p>
          <a:p>
            <a:pPr marL="342900" marR="0" lvl="0" indent="-342900" algn="just" defTabSz="914400" rtl="0" eaLnBrk="1" fontAlgn="auto" latinLnBrk="0" hangingPunct="1">
              <a:spcBef>
                <a:spcPts val="0"/>
              </a:spcBef>
              <a:spcAft>
                <a:spcPts val="1800"/>
              </a:spcAft>
              <a:buClr>
                <a:prstClr val="black"/>
              </a:buClr>
              <a:buSzTx/>
              <a:buFont typeface="Wingdings" panose="05000000000000000000" pitchFamily="2" charset="2"/>
              <a:buChar char="§"/>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 </a:t>
            </a:r>
            <a:r>
              <a:rPr kumimoji="0" lang="pt-BR" sz="2400" b="1" i="1" u="none" strike="noStrike" kern="1200" cap="none" spc="0" normalizeH="0" baseline="0" noProof="0" dirty="0">
                <a:ln>
                  <a:noFill/>
                </a:ln>
                <a:solidFill>
                  <a:srgbClr val="0070C0"/>
                </a:solidFill>
                <a:effectLst/>
                <a:uLnTx/>
                <a:uFillTx/>
                <a:latin typeface="Calibri"/>
                <a:ea typeface="+mn-ea"/>
                <a:cs typeface="+mn-cs"/>
              </a:rPr>
              <a:t>núm_série</a:t>
            </a:r>
            <a:r>
              <a:rPr kumimoji="0" lang="pt-BR" sz="2400" b="0" i="1" u="none" strike="noStrike" kern="1200" cap="none" spc="0" normalizeH="0" baseline="0" noProof="0" dirty="0">
                <a:ln>
                  <a:noFill/>
                </a:ln>
                <a:solidFill>
                  <a:srgbClr val="0070C0"/>
                </a:solidFill>
                <a:effectLst/>
                <a:uLnTx/>
                <a:uFillTx/>
                <a:latin typeface="Calibri"/>
                <a:ea typeface="+mn-ea"/>
                <a:cs typeface="+mn-cs"/>
              </a:rPr>
              <a:t> </a:t>
            </a:r>
            <a:r>
              <a:rPr kumimoji="0" lang="pt-BR" sz="2400" b="0" i="0" u="none" strike="noStrike" kern="1200" cap="none" spc="0" normalizeH="0" baseline="0" noProof="0" dirty="0">
                <a:ln>
                  <a:noFill/>
                </a:ln>
                <a:solidFill>
                  <a:prstClr val="black"/>
                </a:solidFill>
                <a:effectLst/>
                <a:uLnTx/>
                <a:uFillTx/>
                <a:latin typeface="Calibri"/>
                <a:ea typeface="+mn-ea"/>
                <a:cs typeface="+mn-cs"/>
              </a:rPr>
              <a:t>– É o horário que contém a hora que se deseja retornar.</a:t>
            </a:r>
          </a:p>
        </p:txBody>
      </p:sp>
      <p:sp>
        <p:nvSpPr>
          <p:cNvPr id="19" name="Retângulo: Cantos Arredondados 18">
            <a:extLst>
              <a:ext uri="{FF2B5EF4-FFF2-40B4-BE49-F238E27FC236}">
                <a16:creationId xmlns="" xmlns:a16="http://schemas.microsoft.com/office/drawing/2014/main" id="{BBAF51F6-CAFD-419B-88B4-90ECE973C12E}"/>
              </a:ext>
            </a:extLst>
          </p:cNvPr>
          <p:cNvSpPr/>
          <p:nvPr/>
        </p:nvSpPr>
        <p:spPr>
          <a:xfrm>
            <a:off x="7648745" y="450450"/>
            <a:ext cx="1346400" cy="642714"/>
          </a:xfrm>
          <a:prstGeom prst="roundRect">
            <a:avLst/>
          </a:prstGeom>
          <a:solidFill>
            <a:schemeClr val="bg1">
              <a:lumMod val="85000"/>
            </a:schemeClr>
          </a:solidFill>
          <a:scene3d>
            <a:camera prst="orthographicFront"/>
            <a:lightRig rig="threePt" dir="t"/>
          </a:scene3d>
          <a:sp3d>
            <a:bevelT/>
          </a:sp3d>
        </p:spPr>
        <p:txBody>
          <a:bodyPr vert="horz" lIns="91440" tIns="45720" rIns="91440" bIns="45720" rtlCol="0" anchor="ctr">
            <a:noAutofit/>
          </a:bodyPr>
          <a:lstStyle/>
          <a:p>
            <a:pPr algn="ctr"/>
            <a:r>
              <a:rPr lang="pt-BR" sz="1400" b="1" dirty="0">
                <a:solidFill>
                  <a:srgbClr val="C00000"/>
                </a:solidFill>
                <a:latin typeface="+mn-lt"/>
                <a:cs typeface="Andalus" panose="02020603050405020304" pitchFamily="18" charset="-78"/>
              </a:rPr>
              <a:t>Clique </a:t>
            </a:r>
            <a:r>
              <a:rPr lang="pt-BR" sz="1400" b="1" dirty="0">
                <a:solidFill>
                  <a:schemeClr val="tx1">
                    <a:lumMod val="85000"/>
                    <a:lumOff val="15000"/>
                  </a:schemeClr>
                </a:solidFill>
                <a:latin typeface="+mn-lt"/>
                <a:cs typeface="Andalus" panose="02020603050405020304" pitchFamily="18" charset="-78"/>
              </a:rPr>
              <a:t>para mais detalhes</a:t>
            </a:r>
          </a:p>
        </p:txBody>
      </p:sp>
      <p:sp>
        <p:nvSpPr>
          <p:cNvPr id="20" name="CaixaDeTexto 19">
            <a:extLst>
              <a:ext uri="{FF2B5EF4-FFF2-40B4-BE49-F238E27FC236}">
                <a16:creationId xmlns="" xmlns:a16="http://schemas.microsoft.com/office/drawing/2014/main" id="{71678556-631A-4571-9621-7224343164D4}"/>
              </a:ext>
            </a:extLst>
          </p:cNvPr>
          <p:cNvSpPr txBox="1"/>
          <p:nvPr/>
        </p:nvSpPr>
        <p:spPr>
          <a:xfrm>
            <a:off x="415636" y="2647810"/>
            <a:ext cx="8332204" cy="2862322"/>
          </a:xfrm>
          <a:prstGeom prst="rect">
            <a:avLst/>
          </a:prstGeom>
          <a:solidFill>
            <a:schemeClr val="bg1"/>
          </a:solidFill>
          <a:ln w="19050">
            <a:solidFill>
              <a:srgbClr val="1C7928"/>
            </a:solidFill>
          </a:ln>
          <a:effectLst/>
        </p:spPr>
        <p:txBody>
          <a:bodyPr wrap="square" rtlCol="0">
            <a:spAutoFit/>
          </a:bodyPr>
          <a:lstStyle/>
          <a:p>
            <a:pPr algn="just"/>
            <a:r>
              <a:rPr lang="pt-BR" sz="2000" b="1" dirty="0"/>
              <a:t>Exemplo de uso desta função em combinação com outras:</a:t>
            </a:r>
          </a:p>
          <a:p>
            <a:pPr algn="just"/>
            <a:r>
              <a:rPr lang="pt-BR" sz="2000" dirty="0"/>
              <a:t>=HORA(“15:45:36”)</a:t>
            </a:r>
          </a:p>
          <a:p>
            <a:pPr algn="just"/>
            <a:r>
              <a:rPr lang="pt-BR" sz="2000" dirty="0"/>
              <a:t>=HORA(AGORA())</a:t>
            </a:r>
          </a:p>
          <a:p>
            <a:pPr algn="just"/>
            <a:endParaRPr lang="pt-BR" sz="2000" dirty="0"/>
          </a:p>
          <a:p>
            <a:pPr algn="just"/>
            <a:r>
              <a:rPr lang="pt-BR" sz="2000" dirty="0"/>
              <a:t>Nesta função, os horários podem ser inseridos como cadeias de texto entre aspas duplas (ex.: </a:t>
            </a:r>
            <a:r>
              <a:rPr lang="pt-BR" sz="2000" b="1" dirty="0"/>
              <a:t>“6:45 PM”</a:t>
            </a:r>
            <a:r>
              <a:rPr lang="pt-BR" sz="2000" dirty="0"/>
              <a:t>), como números decimais (ex.: </a:t>
            </a:r>
            <a:r>
              <a:rPr lang="pt-BR" sz="2000" b="1" dirty="0"/>
              <a:t>0,78125</a:t>
            </a:r>
            <a:r>
              <a:rPr lang="pt-BR" sz="2000" dirty="0"/>
              <a:t>, que representa a 6:45 PM) ou como resultados de outras fórmulas ou funções (ex.: </a:t>
            </a:r>
            <a:r>
              <a:rPr lang="pt-BR" sz="2000" b="1" dirty="0"/>
              <a:t>VALOR.TEMPO(“6:45 PM”)</a:t>
            </a:r>
            <a:r>
              <a:rPr lang="pt-BR" sz="2000" dirty="0"/>
              <a:t>. </a:t>
            </a:r>
          </a:p>
          <a:p>
            <a:pPr algn="just"/>
            <a:r>
              <a:rPr lang="pt-BR" sz="2000" dirty="0"/>
              <a:t>12:00 PM, representado em decimal, equivale a 0,5 que é metade de 1 dia. </a:t>
            </a:r>
          </a:p>
        </p:txBody>
      </p:sp>
    </p:spTree>
    <p:extLst>
      <p:ext uri="{BB962C8B-B14F-4D97-AF65-F5344CB8AC3E}">
        <p14:creationId xmlns:p14="http://schemas.microsoft.com/office/powerpoint/2010/main" val="2479710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0" grpId="0" animBg="1"/>
      <p:bldP spid="20"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1"/>
          </p:nvPr>
        </p:nvSpPr>
        <p:spPr/>
        <p:txBody>
          <a:bodyPr/>
          <a:lstStyle/>
          <a:p>
            <a:r>
              <a:rPr lang="pt-BR" dirty="0"/>
              <a:t>Filtro e máscara</a:t>
            </a:r>
            <a:r>
              <a:rPr lang="pt-BR" dirty="0" smtClean="0"/>
              <a:t>.</a:t>
            </a:r>
            <a:endParaRPr lang="pt-BR" dirty="0"/>
          </a:p>
        </p:txBody>
      </p:sp>
    </p:spTree>
    <p:extLst>
      <p:ext uri="{BB962C8B-B14F-4D97-AF65-F5344CB8AC3E}">
        <p14:creationId xmlns:p14="http://schemas.microsoft.com/office/powerpoint/2010/main" val="2488976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3"/>
          <p:cNvSpPr>
            <a:spLocks noGrp="1"/>
          </p:cNvSpPr>
          <p:nvPr>
            <p:ph sz="quarter" idx="12"/>
          </p:nvPr>
        </p:nvSpPr>
        <p:spPr/>
        <p:txBody>
          <a:bodyPr/>
          <a:lstStyle/>
          <a:p>
            <a:r>
              <a:rPr lang="pt-BR" dirty="0" smtClean="0"/>
              <a:t>OFICINA 06</a:t>
            </a:r>
            <a:endParaRPr lang="pt-BR" dirty="0"/>
          </a:p>
        </p:txBody>
      </p:sp>
      <p:sp>
        <p:nvSpPr>
          <p:cNvPr id="5" name="Espaço Reservado para Conteúdo 4"/>
          <p:cNvSpPr>
            <a:spLocks noGrp="1"/>
          </p:cNvSpPr>
          <p:nvPr>
            <p:ph sz="quarter" idx="13"/>
          </p:nvPr>
        </p:nvSpPr>
        <p:spPr/>
        <p:txBody>
          <a:bodyPr/>
          <a:lstStyle/>
          <a:p>
            <a:r>
              <a:rPr lang="pt-BR" dirty="0" smtClean="0"/>
              <a:t>FUNÇÃO DATA E HORA</a:t>
            </a:r>
            <a:endParaRPr lang="pt-BR" dirty="0"/>
          </a:p>
        </p:txBody>
      </p:sp>
    </p:spTree>
    <p:extLst>
      <p:ext uri="{BB962C8B-B14F-4D97-AF65-F5344CB8AC3E}">
        <p14:creationId xmlns:p14="http://schemas.microsoft.com/office/powerpoint/2010/main" val="21688192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 xmlns:a16="http://schemas.microsoft.com/office/drawing/2014/main" id="{5EA384FF-5084-4673-8B15-3BDC628A09CA}"/>
              </a:ext>
            </a:extLst>
          </p:cNvPr>
          <p:cNvPicPr>
            <a:picLocks noChangeAspect="1"/>
          </p:cNvPicPr>
          <p:nvPr/>
        </p:nvPicPr>
        <p:blipFill>
          <a:blip r:embed="rId3"/>
          <a:stretch>
            <a:fillRect/>
          </a:stretch>
        </p:blipFill>
        <p:spPr>
          <a:xfrm>
            <a:off x="-2" y="148503"/>
            <a:ext cx="9143999" cy="6529388"/>
          </a:xfrm>
          <a:prstGeom prst="rect">
            <a:avLst/>
          </a:prstGeom>
        </p:spPr>
      </p:pic>
      <p:sp>
        <p:nvSpPr>
          <p:cNvPr id="3" name="Título 1">
            <a:extLst>
              <a:ext uri="{FF2B5EF4-FFF2-40B4-BE49-F238E27FC236}">
                <a16:creationId xmlns="" xmlns:a16="http://schemas.microsoft.com/office/drawing/2014/main" id="{134C29FA-FF9A-4638-A9A5-6101FA6F98E3}"/>
              </a:ext>
            </a:extLst>
          </p:cNvPr>
          <p:cNvSpPr txBox="1">
            <a:spLocks/>
          </p:cNvSpPr>
          <p:nvPr/>
        </p:nvSpPr>
        <p:spPr>
          <a:xfrm>
            <a:off x="-1" y="1656146"/>
            <a:ext cx="9143999" cy="41350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Aft>
                <a:spcPts val="1200"/>
              </a:spcAft>
            </a:pPr>
            <a:r>
              <a:rPr lang="pt-BR" sz="2800" dirty="0">
                <a:solidFill>
                  <a:schemeClr val="tx1">
                    <a:lumMod val="95000"/>
                    <a:lumOff val="5000"/>
                  </a:schemeClr>
                </a:solidFill>
                <a:latin typeface="+mn-lt"/>
              </a:rPr>
              <a:t>Em uma empresa de médio porte, o supervisor pede para um dos funcionários procurar a planilha de “Cadastro dos Funcionários” que possui 385 registros. Nela terão dados como: nome, RG, CPF, data de nascimento, endereço, telefone e data de contratação.</a:t>
            </a:r>
          </a:p>
          <a:p>
            <a:pPr algn="ctr">
              <a:lnSpc>
                <a:spcPct val="100000"/>
              </a:lnSpc>
              <a:spcAft>
                <a:spcPts val="1800"/>
              </a:spcAft>
            </a:pPr>
            <a:r>
              <a:rPr lang="pt-BR" sz="2800" dirty="0">
                <a:solidFill>
                  <a:schemeClr val="tx1">
                    <a:lumMod val="95000"/>
                    <a:lumOff val="5000"/>
                  </a:schemeClr>
                </a:solidFill>
                <a:latin typeface="+mn-lt"/>
              </a:rPr>
              <a:t>O supervisor pede para o funcionário trazer-lhe no final do dia essa planilha com os dados adicionais: idade dos funcionários e duração (em anos) de trabalho na empresa, para gerar uma promoção com base em alguns critérios.</a:t>
            </a:r>
          </a:p>
        </p:txBody>
      </p:sp>
      <p:sp>
        <p:nvSpPr>
          <p:cNvPr id="4" name="Título 1">
            <a:extLst>
              <a:ext uri="{FF2B5EF4-FFF2-40B4-BE49-F238E27FC236}">
                <a16:creationId xmlns="" xmlns:a16="http://schemas.microsoft.com/office/drawing/2014/main" id="{BB6FA2D9-F1F0-44A1-BEDA-3D1A3E6A18E8}"/>
              </a:ext>
            </a:extLst>
          </p:cNvPr>
          <p:cNvSpPr txBox="1">
            <a:spLocks/>
          </p:cNvSpPr>
          <p:nvPr/>
        </p:nvSpPr>
        <p:spPr>
          <a:xfrm>
            <a:off x="160421" y="411227"/>
            <a:ext cx="883472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dirty="0"/>
              <a:t>Analisando: caso de uso 1</a:t>
            </a:r>
          </a:p>
        </p:txBody>
      </p:sp>
      <p:sp>
        <p:nvSpPr>
          <p:cNvPr id="2" name="CaixaDeTexto 1">
            <a:extLst>
              <a:ext uri="{FF2B5EF4-FFF2-40B4-BE49-F238E27FC236}">
                <a16:creationId xmlns="" xmlns:a16="http://schemas.microsoft.com/office/drawing/2014/main" id="{D80D165C-F784-4F0D-BDBD-5B54B2CC8992}"/>
              </a:ext>
            </a:extLst>
          </p:cNvPr>
          <p:cNvSpPr txBox="1"/>
          <p:nvPr/>
        </p:nvSpPr>
        <p:spPr>
          <a:xfrm>
            <a:off x="-2" y="5854278"/>
            <a:ext cx="9143999" cy="523220"/>
          </a:xfrm>
          <a:prstGeom prst="rect">
            <a:avLst/>
          </a:prstGeom>
          <a:noFill/>
        </p:spPr>
        <p:txBody>
          <a:bodyPr wrap="square" rtlCol="0">
            <a:spAutoFit/>
          </a:bodyPr>
          <a:lstStyle/>
          <a:p>
            <a:pPr algn="ctr"/>
            <a:r>
              <a:rPr lang="pt-BR" sz="2800" b="1" dirty="0">
                <a:ln w="0"/>
                <a:effectLst>
                  <a:outerShdw blurRad="38100" dist="19050" dir="2700000" algn="tl" rotWithShape="0">
                    <a:schemeClr val="dk1">
                      <a:alpha val="40000"/>
                    </a:schemeClr>
                  </a:outerShdw>
                </a:effectLst>
              </a:rPr>
              <a:t>Como você retornaria esses dados para o seu supervisor?</a:t>
            </a:r>
          </a:p>
        </p:txBody>
      </p:sp>
    </p:spTree>
    <p:extLst>
      <p:ext uri="{BB962C8B-B14F-4D97-AF65-F5344CB8AC3E}">
        <p14:creationId xmlns:p14="http://schemas.microsoft.com/office/powerpoint/2010/main" val="181884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42"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750"/>
                                        <p:tgtEl>
                                          <p:spTgt spid="3"/>
                                        </p:tgtEl>
                                      </p:cBhvr>
                                    </p:animEffect>
                                    <p:anim calcmode="lin" valueType="num">
                                      <p:cBhvr>
                                        <p:cTn id="12" dur="750" fill="hold"/>
                                        <p:tgtEl>
                                          <p:spTgt spid="3"/>
                                        </p:tgtEl>
                                        <p:attrNameLst>
                                          <p:attrName>ppt_x</p:attrName>
                                        </p:attrNameLst>
                                      </p:cBhvr>
                                      <p:tavLst>
                                        <p:tav tm="0">
                                          <p:val>
                                            <p:strVal val="#ppt_x"/>
                                          </p:val>
                                        </p:tav>
                                        <p:tav tm="100000">
                                          <p:val>
                                            <p:strVal val="#ppt_x"/>
                                          </p:val>
                                        </p:tav>
                                      </p:tavLst>
                                    </p:anim>
                                    <p:anim calcmode="lin" valueType="num">
                                      <p:cBhvr>
                                        <p:cTn id="13" dur="75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 xmlns:a16="http://schemas.microsoft.com/office/drawing/2014/main" id="{FC2DDDBD-190C-4283-ACB6-D5D885D998CF}"/>
              </a:ext>
            </a:extLst>
          </p:cNvPr>
          <p:cNvPicPr>
            <a:picLocks noChangeAspect="1"/>
          </p:cNvPicPr>
          <p:nvPr/>
        </p:nvPicPr>
        <p:blipFill>
          <a:blip r:embed="rId3"/>
          <a:stretch>
            <a:fillRect/>
          </a:stretch>
        </p:blipFill>
        <p:spPr>
          <a:xfrm>
            <a:off x="-2" y="148503"/>
            <a:ext cx="9143999" cy="6529388"/>
          </a:xfrm>
          <a:prstGeom prst="rect">
            <a:avLst/>
          </a:prstGeom>
        </p:spPr>
      </p:pic>
      <p:sp>
        <p:nvSpPr>
          <p:cNvPr id="2" name="Título 1">
            <a:extLst>
              <a:ext uri="{FF2B5EF4-FFF2-40B4-BE49-F238E27FC236}">
                <a16:creationId xmlns="" xmlns:a16="http://schemas.microsoft.com/office/drawing/2014/main" id="{F2ED10B8-33F0-4081-B9EF-7B31B3EDB5EB}"/>
              </a:ext>
            </a:extLst>
          </p:cNvPr>
          <p:cNvSpPr txBox="1">
            <a:spLocks/>
          </p:cNvSpPr>
          <p:nvPr/>
        </p:nvSpPr>
        <p:spPr>
          <a:xfrm>
            <a:off x="112295" y="411227"/>
            <a:ext cx="8882850"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dirty="0"/>
              <a:t>Analisando: caso de uso 2</a:t>
            </a:r>
          </a:p>
        </p:txBody>
      </p:sp>
      <p:sp>
        <p:nvSpPr>
          <p:cNvPr id="3" name="Título 1">
            <a:extLst>
              <a:ext uri="{FF2B5EF4-FFF2-40B4-BE49-F238E27FC236}">
                <a16:creationId xmlns="" xmlns:a16="http://schemas.microsoft.com/office/drawing/2014/main" id="{36F428E1-E79B-4E81-9EE7-A9B36695C393}"/>
              </a:ext>
            </a:extLst>
          </p:cNvPr>
          <p:cNvSpPr txBox="1">
            <a:spLocks/>
          </p:cNvSpPr>
          <p:nvPr/>
        </p:nvSpPr>
        <p:spPr>
          <a:xfrm>
            <a:off x="-1" y="1697711"/>
            <a:ext cx="9143999" cy="41350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Aft>
                <a:spcPts val="1200"/>
              </a:spcAft>
            </a:pPr>
            <a:r>
              <a:rPr lang="pt-BR" sz="2800" dirty="0">
                <a:solidFill>
                  <a:schemeClr val="tx1">
                    <a:lumMod val="95000"/>
                    <a:lumOff val="5000"/>
                  </a:schemeClr>
                </a:solidFill>
                <a:latin typeface="+mn-lt"/>
              </a:rPr>
              <a:t>Em um aeroporto, estava prevista a chegada do voo </a:t>
            </a:r>
            <a:r>
              <a:rPr lang="pt-BR" sz="2800" dirty="0">
                <a:solidFill>
                  <a:schemeClr val="accent5">
                    <a:lumMod val="50000"/>
                  </a:schemeClr>
                </a:solidFill>
                <a:latin typeface="+mn-lt"/>
              </a:rPr>
              <a:t>LA 3236 </a:t>
            </a:r>
            <a:r>
              <a:rPr lang="pt-BR" sz="2800" dirty="0">
                <a:solidFill>
                  <a:schemeClr val="tx1">
                    <a:lumMod val="95000"/>
                    <a:lumOff val="5000"/>
                  </a:schemeClr>
                </a:solidFill>
                <a:latin typeface="+mn-lt"/>
              </a:rPr>
              <a:t>para a data 15/10/2018 às 9:05 AM. Porém, até o momento o avião ainda não pousou no aeroporto. </a:t>
            </a:r>
          </a:p>
          <a:p>
            <a:pPr algn="ctr">
              <a:lnSpc>
                <a:spcPct val="100000"/>
              </a:lnSpc>
              <a:spcAft>
                <a:spcPts val="1200"/>
              </a:spcAft>
            </a:pPr>
            <a:r>
              <a:rPr lang="pt-BR" sz="2800" dirty="0">
                <a:solidFill>
                  <a:schemeClr val="tx1">
                    <a:lumMod val="95000"/>
                    <a:lumOff val="5000"/>
                  </a:schemeClr>
                </a:solidFill>
                <a:latin typeface="+mn-lt"/>
              </a:rPr>
              <a:t>Os familiares, amigos e parceiros que vieram buscar aos passageiros estão desesperados, pois já são 11:15 AM e eles ainda não conseguiram informações plausíveis para a ocorrência. É necessário obtermos informações.</a:t>
            </a:r>
          </a:p>
          <a:p>
            <a:pPr algn="ctr">
              <a:lnSpc>
                <a:spcPct val="100000"/>
              </a:lnSpc>
              <a:spcAft>
                <a:spcPts val="1200"/>
              </a:spcAft>
            </a:pPr>
            <a:r>
              <a:rPr lang="pt-BR" sz="2800" dirty="0">
                <a:solidFill>
                  <a:schemeClr val="tx1">
                    <a:lumMod val="95000"/>
                    <a:lumOff val="5000"/>
                  </a:schemeClr>
                </a:solidFill>
                <a:latin typeface="+mn-lt"/>
              </a:rPr>
              <a:t>A primeira equivale ao tempo de atraso da chegada do voo. Esse tempo deve atualizar a cada segundo que passa.</a:t>
            </a:r>
          </a:p>
        </p:txBody>
      </p:sp>
      <p:sp>
        <p:nvSpPr>
          <p:cNvPr id="4" name="CaixaDeTexto 3">
            <a:extLst>
              <a:ext uri="{FF2B5EF4-FFF2-40B4-BE49-F238E27FC236}">
                <a16:creationId xmlns="" xmlns:a16="http://schemas.microsoft.com/office/drawing/2014/main" id="{AF5E54A1-5730-4541-AEDF-6D0AE4AD806A}"/>
              </a:ext>
            </a:extLst>
          </p:cNvPr>
          <p:cNvSpPr txBox="1"/>
          <p:nvPr/>
        </p:nvSpPr>
        <p:spPr>
          <a:xfrm>
            <a:off x="-2" y="5854280"/>
            <a:ext cx="9143999" cy="523220"/>
          </a:xfrm>
          <a:prstGeom prst="rect">
            <a:avLst/>
          </a:prstGeom>
          <a:noFill/>
        </p:spPr>
        <p:txBody>
          <a:bodyPr wrap="square" rtlCol="0">
            <a:spAutoFit/>
          </a:bodyPr>
          <a:lstStyle/>
          <a:p>
            <a:pPr algn="ctr"/>
            <a:r>
              <a:rPr lang="pt-BR" sz="2800" b="1" dirty="0">
                <a:ln w="0"/>
                <a:effectLst>
                  <a:outerShdw blurRad="38100" dist="19050" dir="2700000" algn="tl" rotWithShape="0">
                    <a:schemeClr val="dk1">
                      <a:alpha val="40000"/>
                    </a:schemeClr>
                  </a:outerShdw>
                </a:effectLst>
              </a:rPr>
              <a:t>Você é o responsável pelo sistema. Retorne a solicitação!</a:t>
            </a:r>
          </a:p>
        </p:txBody>
      </p:sp>
    </p:spTree>
    <p:extLst>
      <p:ext uri="{BB962C8B-B14F-4D97-AF65-F5344CB8AC3E}">
        <p14:creationId xmlns:p14="http://schemas.microsoft.com/office/powerpoint/2010/main" val="3003493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42"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750"/>
                                        <p:tgtEl>
                                          <p:spTgt spid="3"/>
                                        </p:tgtEl>
                                      </p:cBhvr>
                                    </p:animEffect>
                                    <p:anim calcmode="lin" valueType="num">
                                      <p:cBhvr>
                                        <p:cTn id="12" dur="750" fill="hold"/>
                                        <p:tgtEl>
                                          <p:spTgt spid="3"/>
                                        </p:tgtEl>
                                        <p:attrNameLst>
                                          <p:attrName>ppt_x</p:attrName>
                                        </p:attrNameLst>
                                      </p:cBhvr>
                                      <p:tavLst>
                                        <p:tav tm="0">
                                          <p:val>
                                            <p:strVal val="#ppt_x"/>
                                          </p:val>
                                        </p:tav>
                                        <p:tav tm="100000">
                                          <p:val>
                                            <p:strVal val="#ppt_x"/>
                                          </p:val>
                                        </p:tav>
                                      </p:tavLst>
                                    </p:anim>
                                    <p:anim calcmode="lin" valueType="num">
                                      <p:cBhvr>
                                        <p:cTn id="13" dur="75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de cantos arredondados 6">
            <a:extLst>
              <a:ext uri="{FF2B5EF4-FFF2-40B4-BE49-F238E27FC236}">
                <a16:creationId xmlns="" xmlns:a16="http://schemas.microsoft.com/office/drawing/2014/main" id="{86474E6B-D382-412D-8364-2FCFCD566FE9}"/>
              </a:ext>
            </a:extLst>
          </p:cNvPr>
          <p:cNvSpPr/>
          <p:nvPr/>
        </p:nvSpPr>
        <p:spPr>
          <a:xfrm>
            <a:off x="853441" y="1884381"/>
            <a:ext cx="3288015" cy="793091"/>
          </a:xfrm>
          <a:prstGeom prst="roundRect">
            <a:avLst/>
          </a:prstGeom>
          <a:solidFill>
            <a:srgbClr val="1D7244"/>
          </a:solidFill>
          <a:scene3d>
            <a:camera prst="orthographicFront"/>
            <a:lightRig rig="threePt" dir="t"/>
          </a:scene3d>
          <a:sp3d>
            <a:bevelT w="114300" prst="artDeco"/>
          </a:sp3d>
        </p:spPr>
        <p:txBody>
          <a:bodyPr vert="horz" lIns="91440" tIns="45720" rIns="91440" bIns="45720" rtlCol="0" anchor="t">
            <a:noAutofit/>
          </a:bodyPr>
          <a:lstStyle/>
          <a:p>
            <a:pPr algn="ctr"/>
            <a:endParaRPr lang="pt-BR" sz="800" b="1" dirty="0">
              <a:solidFill>
                <a:schemeClr val="bg1"/>
              </a:solidFill>
              <a:latin typeface="+mn-lt"/>
              <a:cs typeface="Andalus" panose="02020603050405020304" pitchFamily="18" charset="-78"/>
            </a:endParaRPr>
          </a:p>
          <a:p>
            <a:pPr algn="ctr"/>
            <a:r>
              <a:rPr lang="pt-BR" sz="2800" b="1" dirty="0">
                <a:solidFill>
                  <a:schemeClr val="bg1"/>
                </a:solidFill>
                <a:cs typeface="Andalus" panose="02020603050405020304" pitchFamily="18" charset="-78"/>
              </a:rPr>
              <a:t>Funções de Data</a:t>
            </a:r>
            <a:endParaRPr lang="pt-BR" sz="2800" b="1" dirty="0">
              <a:solidFill>
                <a:schemeClr val="bg1"/>
              </a:solidFill>
              <a:latin typeface="+mn-lt"/>
              <a:cs typeface="Andalus" panose="02020603050405020304" pitchFamily="18" charset="-78"/>
            </a:endParaRPr>
          </a:p>
        </p:txBody>
      </p:sp>
      <p:sp>
        <p:nvSpPr>
          <p:cNvPr id="3" name="Retângulo de cantos arredondados 6">
            <a:extLst>
              <a:ext uri="{FF2B5EF4-FFF2-40B4-BE49-F238E27FC236}">
                <a16:creationId xmlns="" xmlns:a16="http://schemas.microsoft.com/office/drawing/2014/main" id="{E94671CD-785F-4124-BCB9-281AC52F75A3}"/>
              </a:ext>
            </a:extLst>
          </p:cNvPr>
          <p:cNvSpPr/>
          <p:nvPr/>
        </p:nvSpPr>
        <p:spPr>
          <a:xfrm>
            <a:off x="5002544" y="1884381"/>
            <a:ext cx="3288015" cy="793091"/>
          </a:xfrm>
          <a:prstGeom prst="roundRect">
            <a:avLst/>
          </a:prstGeom>
          <a:solidFill>
            <a:srgbClr val="1D7244"/>
          </a:solidFill>
          <a:scene3d>
            <a:camera prst="orthographicFront"/>
            <a:lightRig rig="threePt" dir="t"/>
          </a:scene3d>
          <a:sp3d>
            <a:bevelT w="114300" prst="artDeco"/>
          </a:sp3d>
        </p:spPr>
        <p:txBody>
          <a:bodyPr vert="horz" lIns="91440" tIns="45720" rIns="91440" bIns="45720" rtlCol="0" anchor="t">
            <a:noAutofit/>
          </a:bodyPr>
          <a:lstStyle/>
          <a:p>
            <a:pPr algn="ctr"/>
            <a:endParaRPr lang="pt-BR" sz="800" b="1" dirty="0">
              <a:solidFill>
                <a:schemeClr val="bg1"/>
              </a:solidFill>
              <a:latin typeface="+mn-lt"/>
              <a:cs typeface="Andalus" panose="02020603050405020304" pitchFamily="18" charset="-78"/>
            </a:endParaRPr>
          </a:p>
          <a:p>
            <a:pPr algn="ctr"/>
            <a:r>
              <a:rPr lang="pt-BR" sz="2800" b="1" dirty="0">
                <a:solidFill>
                  <a:schemeClr val="bg1"/>
                </a:solidFill>
                <a:cs typeface="Andalus" panose="02020603050405020304" pitchFamily="18" charset="-78"/>
              </a:rPr>
              <a:t>Funções de Hora</a:t>
            </a:r>
            <a:endParaRPr lang="pt-BR" sz="2800" b="1" dirty="0">
              <a:solidFill>
                <a:schemeClr val="bg1"/>
              </a:solidFill>
              <a:latin typeface="+mn-lt"/>
              <a:cs typeface="Andalus" panose="02020603050405020304" pitchFamily="18" charset="-78"/>
            </a:endParaRPr>
          </a:p>
        </p:txBody>
      </p:sp>
      <p:sp>
        <p:nvSpPr>
          <p:cNvPr id="4" name="Título 1">
            <a:extLst>
              <a:ext uri="{FF2B5EF4-FFF2-40B4-BE49-F238E27FC236}">
                <a16:creationId xmlns="" xmlns:a16="http://schemas.microsoft.com/office/drawing/2014/main" id="{D5ADB62C-AF2E-4C19-BAFF-EB6E411C03A9}"/>
              </a:ext>
            </a:extLst>
          </p:cNvPr>
          <p:cNvSpPr txBox="1">
            <a:spLocks/>
          </p:cNvSpPr>
          <p:nvPr/>
        </p:nvSpPr>
        <p:spPr>
          <a:xfrm>
            <a:off x="662941" y="411227"/>
            <a:ext cx="8267700"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Especifique o tipo das funções</a:t>
            </a:r>
          </a:p>
        </p:txBody>
      </p:sp>
      <p:sp>
        <p:nvSpPr>
          <p:cNvPr id="5" name="CaixaDeTexto 4">
            <a:extLst>
              <a:ext uri="{FF2B5EF4-FFF2-40B4-BE49-F238E27FC236}">
                <a16:creationId xmlns="" xmlns:a16="http://schemas.microsoft.com/office/drawing/2014/main" id="{26D46AD4-1761-4BCE-8CFF-E0BC8137F5F3}"/>
              </a:ext>
            </a:extLst>
          </p:cNvPr>
          <p:cNvSpPr txBox="1"/>
          <p:nvPr/>
        </p:nvSpPr>
        <p:spPr>
          <a:xfrm>
            <a:off x="1478281" y="4986336"/>
            <a:ext cx="975360" cy="408623"/>
          </a:xfrm>
          <a:prstGeom prst="roundRect">
            <a:avLst/>
          </a:prstGeom>
          <a:solidFill>
            <a:schemeClr val="accent6">
              <a:lumMod val="40000"/>
              <a:lumOff val="60000"/>
            </a:schemeClr>
          </a:solidFill>
          <a:effectLst>
            <a:outerShdw blurRad="50800" dist="38100" dir="2700000" algn="tl" rotWithShape="0">
              <a:prstClr val="black">
                <a:alpha val="40000"/>
              </a:prstClr>
            </a:outerShdw>
          </a:effectLst>
        </p:spPr>
        <p:txBody>
          <a:bodyPr wrap="square" rtlCol="0">
            <a:spAutoFit/>
          </a:bodyPr>
          <a:lstStyle/>
          <a:p>
            <a:pPr algn="ctr"/>
            <a:r>
              <a:rPr lang="pt-BR" b="1" dirty="0"/>
              <a:t>AGORA</a:t>
            </a:r>
          </a:p>
        </p:txBody>
      </p:sp>
      <p:sp>
        <p:nvSpPr>
          <p:cNvPr id="6" name="CaixaDeTexto 5">
            <a:extLst>
              <a:ext uri="{FF2B5EF4-FFF2-40B4-BE49-F238E27FC236}">
                <a16:creationId xmlns="" xmlns:a16="http://schemas.microsoft.com/office/drawing/2014/main" id="{5AFC5626-8D3B-4554-993C-376395B13B44}"/>
              </a:ext>
            </a:extLst>
          </p:cNvPr>
          <p:cNvSpPr txBox="1"/>
          <p:nvPr/>
        </p:nvSpPr>
        <p:spPr>
          <a:xfrm>
            <a:off x="1950722" y="5510688"/>
            <a:ext cx="975360" cy="408623"/>
          </a:xfrm>
          <a:prstGeom prst="roundRect">
            <a:avLst/>
          </a:prstGeom>
          <a:solidFill>
            <a:schemeClr val="accent6">
              <a:lumMod val="40000"/>
              <a:lumOff val="60000"/>
            </a:schemeClr>
          </a:solidFill>
          <a:effectLst>
            <a:outerShdw blurRad="50800" dist="38100" dir="2700000" algn="tl" rotWithShape="0">
              <a:prstClr val="black">
                <a:alpha val="40000"/>
              </a:prstClr>
            </a:outerShdw>
          </a:effectLst>
        </p:spPr>
        <p:txBody>
          <a:bodyPr wrap="square" rtlCol="0">
            <a:spAutoFit/>
          </a:bodyPr>
          <a:lstStyle/>
          <a:p>
            <a:pPr algn="ctr"/>
            <a:r>
              <a:rPr lang="pt-BR" b="1" dirty="0"/>
              <a:t>HOJE</a:t>
            </a:r>
          </a:p>
        </p:txBody>
      </p:sp>
      <p:sp>
        <p:nvSpPr>
          <p:cNvPr id="7" name="CaixaDeTexto 6">
            <a:extLst>
              <a:ext uri="{FF2B5EF4-FFF2-40B4-BE49-F238E27FC236}">
                <a16:creationId xmlns="" xmlns:a16="http://schemas.microsoft.com/office/drawing/2014/main" id="{98A7440C-6F66-4B39-AE15-B7D2D3D8A734}"/>
              </a:ext>
            </a:extLst>
          </p:cNvPr>
          <p:cNvSpPr txBox="1"/>
          <p:nvPr/>
        </p:nvSpPr>
        <p:spPr>
          <a:xfrm>
            <a:off x="3627120" y="5510688"/>
            <a:ext cx="975360" cy="408623"/>
          </a:xfrm>
          <a:prstGeom prst="roundRect">
            <a:avLst/>
          </a:prstGeom>
          <a:solidFill>
            <a:schemeClr val="accent6">
              <a:lumMod val="40000"/>
              <a:lumOff val="60000"/>
            </a:schemeClr>
          </a:solidFill>
          <a:effectLst>
            <a:outerShdw blurRad="50800" dist="38100" dir="2700000" algn="tl" rotWithShape="0">
              <a:prstClr val="black">
                <a:alpha val="40000"/>
              </a:prstClr>
            </a:outerShdw>
          </a:effectLst>
        </p:spPr>
        <p:txBody>
          <a:bodyPr wrap="square" rtlCol="0">
            <a:spAutoFit/>
          </a:bodyPr>
          <a:lstStyle/>
          <a:p>
            <a:pPr algn="ctr"/>
            <a:r>
              <a:rPr lang="pt-BR" b="1" dirty="0"/>
              <a:t>ANO</a:t>
            </a:r>
          </a:p>
        </p:txBody>
      </p:sp>
      <p:sp>
        <p:nvSpPr>
          <p:cNvPr id="8" name="CaixaDeTexto 7">
            <a:extLst>
              <a:ext uri="{FF2B5EF4-FFF2-40B4-BE49-F238E27FC236}">
                <a16:creationId xmlns="" xmlns:a16="http://schemas.microsoft.com/office/drawing/2014/main" id="{403413B8-3394-4BCC-AEC0-B5F08603D969}"/>
              </a:ext>
            </a:extLst>
          </p:cNvPr>
          <p:cNvSpPr txBox="1"/>
          <p:nvPr/>
        </p:nvSpPr>
        <p:spPr>
          <a:xfrm>
            <a:off x="4602480" y="4988231"/>
            <a:ext cx="975360" cy="408623"/>
          </a:xfrm>
          <a:prstGeom prst="roundRect">
            <a:avLst/>
          </a:prstGeom>
          <a:solidFill>
            <a:schemeClr val="accent6">
              <a:lumMod val="40000"/>
              <a:lumOff val="60000"/>
            </a:schemeClr>
          </a:solidFill>
          <a:effectLst>
            <a:outerShdw blurRad="50800" dist="38100" dir="2700000" algn="tl" rotWithShape="0">
              <a:prstClr val="black">
                <a:alpha val="40000"/>
              </a:prstClr>
            </a:outerShdw>
          </a:effectLst>
        </p:spPr>
        <p:txBody>
          <a:bodyPr wrap="square" rtlCol="0">
            <a:spAutoFit/>
          </a:bodyPr>
          <a:lstStyle/>
          <a:p>
            <a:pPr algn="ctr"/>
            <a:r>
              <a:rPr lang="pt-BR" b="1" dirty="0"/>
              <a:t>MÊS</a:t>
            </a:r>
          </a:p>
        </p:txBody>
      </p:sp>
      <p:sp>
        <p:nvSpPr>
          <p:cNvPr id="9" name="CaixaDeTexto 8">
            <a:extLst>
              <a:ext uri="{FF2B5EF4-FFF2-40B4-BE49-F238E27FC236}">
                <a16:creationId xmlns="" xmlns:a16="http://schemas.microsoft.com/office/drawing/2014/main" id="{D9F8DFAC-BE02-41B4-A09A-616A8FD71365}"/>
              </a:ext>
            </a:extLst>
          </p:cNvPr>
          <p:cNvSpPr txBox="1"/>
          <p:nvPr/>
        </p:nvSpPr>
        <p:spPr>
          <a:xfrm>
            <a:off x="4602480" y="6035040"/>
            <a:ext cx="975360" cy="408623"/>
          </a:xfrm>
          <a:prstGeom prst="roundRect">
            <a:avLst/>
          </a:prstGeom>
          <a:solidFill>
            <a:schemeClr val="accent6">
              <a:lumMod val="40000"/>
              <a:lumOff val="60000"/>
            </a:schemeClr>
          </a:solidFill>
          <a:effectLst>
            <a:outerShdw blurRad="50800" dist="38100" dir="2700000" algn="tl" rotWithShape="0">
              <a:prstClr val="black">
                <a:alpha val="40000"/>
              </a:prstClr>
            </a:outerShdw>
          </a:effectLst>
        </p:spPr>
        <p:txBody>
          <a:bodyPr wrap="square" rtlCol="0">
            <a:spAutoFit/>
          </a:bodyPr>
          <a:lstStyle/>
          <a:p>
            <a:pPr algn="ctr"/>
            <a:r>
              <a:rPr lang="pt-BR" b="1" dirty="0"/>
              <a:t>DIA</a:t>
            </a:r>
          </a:p>
        </p:txBody>
      </p:sp>
      <p:sp>
        <p:nvSpPr>
          <p:cNvPr id="10" name="CaixaDeTexto 9">
            <a:extLst>
              <a:ext uri="{FF2B5EF4-FFF2-40B4-BE49-F238E27FC236}">
                <a16:creationId xmlns="" xmlns:a16="http://schemas.microsoft.com/office/drawing/2014/main" id="{C43353D5-7C5A-422E-84F4-9E4BDCCE8291}"/>
              </a:ext>
            </a:extLst>
          </p:cNvPr>
          <p:cNvSpPr txBox="1"/>
          <p:nvPr/>
        </p:nvSpPr>
        <p:spPr>
          <a:xfrm>
            <a:off x="5295902" y="5510688"/>
            <a:ext cx="1760218" cy="408623"/>
          </a:xfrm>
          <a:prstGeom prst="roundRect">
            <a:avLst/>
          </a:prstGeom>
          <a:solidFill>
            <a:schemeClr val="accent6">
              <a:lumMod val="40000"/>
              <a:lumOff val="60000"/>
            </a:schemeClr>
          </a:solidFill>
          <a:effectLst>
            <a:outerShdw blurRad="50800" dist="38100" dir="2700000" algn="tl" rotWithShape="0">
              <a:prstClr val="black">
                <a:alpha val="40000"/>
              </a:prstClr>
            </a:outerShdw>
          </a:effectLst>
        </p:spPr>
        <p:txBody>
          <a:bodyPr wrap="square" rtlCol="0">
            <a:spAutoFit/>
          </a:bodyPr>
          <a:lstStyle/>
          <a:p>
            <a:pPr algn="ctr"/>
            <a:r>
              <a:rPr lang="pt-BR" b="1" dirty="0"/>
              <a:t>Ctrl + Shift + ;</a:t>
            </a:r>
          </a:p>
        </p:txBody>
      </p:sp>
      <p:sp>
        <p:nvSpPr>
          <p:cNvPr id="11" name="CaixaDeTexto 10">
            <a:extLst>
              <a:ext uri="{FF2B5EF4-FFF2-40B4-BE49-F238E27FC236}">
                <a16:creationId xmlns="" xmlns:a16="http://schemas.microsoft.com/office/drawing/2014/main" id="{1AEF6B4F-E20E-4643-B40D-FD93D60C3317}"/>
              </a:ext>
            </a:extLst>
          </p:cNvPr>
          <p:cNvSpPr txBox="1"/>
          <p:nvPr/>
        </p:nvSpPr>
        <p:spPr>
          <a:xfrm>
            <a:off x="2781302" y="6038150"/>
            <a:ext cx="1249679" cy="408623"/>
          </a:xfrm>
          <a:prstGeom prst="roundRect">
            <a:avLst/>
          </a:prstGeom>
          <a:solidFill>
            <a:schemeClr val="accent6">
              <a:lumMod val="40000"/>
              <a:lumOff val="60000"/>
            </a:schemeClr>
          </a:solidFill>
          <a:effectLst>
            <a:outerShdw blurRad="50800" dist="38100" dir="2700000" algn="tl" rotWithShape="0">
              <a:prstClr val="black">
                <a:alpha val="40000"/>
              </a:prstClr>
            </a:outerShdw>
          </a:effectLst>
        </p:spPr>
        <p:txBody>
          <a:bodyPr wrap="square" rtlCol="0">
            <a:spAutoFit/>
          </a:bodyPr>
          <a:lstStyle/>
          <a:p>
            <a:pPr algn="ctr"/>
            <a:r>
              <a:rPr lang="pt-BR" b="1" dirty="0"/>
              <a:t>Ctrl + ;</a:t>
            </a:r>
          </a:p>
        </p:txBody>
      </p:sp>
      <p:sp>
        <p:nvSpPr>
          <p:cNvPr id="12" name="CaixaDeTexto 11">
            <a:extLst>
              <a:ext uri="{FF2B5EF4-FFF2-40B4-BE49-F238E27FC236}">
                <a16:creationId xmlns="" xmlns:a16="http://schemas.microsoft.com/office/drawing/2014/main" id="{B245152E-2B3F-4E1C-BBD5-64BB1F60F7D0}"/>
              </a:ext>
            </a:extLst>
          </p:cNvPr>
          <p:cNvSpPr txBox="1"/>
          <p:nvPr/>
        </p:nvSpPr>
        <p:spPr>
          <a:xfrm>
            <a:off x="1478281" y="6035040"/>
            <a:ext cx="975360" cy="408623"/>
          </a:xfrm>
          <a:prstGeom prst="roundRect">
            <a:avLst/>
          </a:prstGeom>
          <a:solidFill>
            <a:schemeClr val="accent6">
              <a:lumMod val="40000"/>
              <a:lumOff val="60000"/>
            </a:schemeClr>
          </a:solidFill>
          <a:effectLst>
            <a:outerShdw blurRad="50800" dist="38100" dir="2700000" algn="tl" rotWithShape="0">
              <a:prstClr val="black">
                <a:alpha val="40000"/>
              </a:prstClr>
            </a:outerShdw>
          </a:effectLst>
        </p:spPr>
        <p:txBody>
          <a:bodyPr wrap="square" rtlCol="0">
            <a:spAutoFit/>
          </a:bodyPr>
          <a:lstStyle/>
          <a:p>
            <a:pPr algn="ctr"/>
            <a:r>
              <a:rPr lang="pt-BR" b="1" dirty="0"/>
              <a:t>HORA</a:t>
            </a:r>
          </a:p>
        </p:txBody>
      </p:sp>
      <p:sp>
        <p:nvSpPr>
          <p:cNvPr id="13" name="CaixaDeTexto 12">
            <a:extLst>
              <a:ext uri="{FF2B5EF4-FFF2-40B4-BE49-F238E27FC236}">
                <a16:creationId xmlns="" xmlns:a16="http://schemas.microsoft.com/office/drawing/2014/main" id="{15A6102F-22EE-441C-9DD3-E8DCDC9EB700}"/>
              </a:ext>
            </a:extLst>
          </p:cNvPr>
          <p:cNvSpPr txBox="1"/>
          <p:nvPr/>
        </p:nvSpPr>
        <p:spPr>
          <a:xfrm>
            <a:off x="2674621" y="4988239"/>
            <a:ext cx="1463039" cy="408623"/>
          </a:xfrm>
          <a:prstGeom prst="roundRect">
            <a:avLst/>
          </a:prstGeom>
          <a:solidFill>
            <a:schemeClr val="accent6">
              <a:lumMod val="40000"/>
              <a:lumOff val="60000"/>
            </a:schemeClr>
          </a:solidFill>
          <a:effectLst>
            <a:outerShdw blurRad="50800" dist="38100" dir="2700000" algn="tl" rotWithShape="0">
              <a:prstClr val="black">
                <a:alpha val="40000"/>
              </a:prstClr>
            </a:outerShdw>
          </a:effectLst>
        </p:spPr>
        <p:txBody>
          <a:bodyPr wrap="square" rtlCol="0">
            <a:spAutoFit/>
          </a:bodyPr>
          <a:lstStyle/>
          <a:p>
            <a:pPr algn="ctr"/>
            <a:r>
              <a:rPr lang="pt-BR" b="1" dirty="0"/>
              <a:t>MINUTO</a:t>
            </a:r>
          </a:p>
        </p:txBody>
      </p:sp>
      <p:sp>
        <p:nvSpPr>
          <p:cNvPr id="14" name="CaixaDeTexto 13">
            <a:extLst>
              <a:ext uri="{FF2B5EF4-FFF2-40B4-BE49-F238E27FC236}">
                <a16:creationId xmlns="" xmlns:a16="http://schemas.microsoft.com/office/drawing/2014/main" id="{F26D1DBE-7BF1-400E-9472-CA5288DEF64D}"/>
              </a:ext>
            </a:extLst>
          </p:cNvPr>
          <p:cNvSpPr txBox="1"/>
          <p:nvPr/>
        </p:nvSpPr>
        <p:spPr>
          <a:xfrm>
            <a:off x="6187442" y="4986335"/>
            <a:ext cx="1463040" cy="408623"/>
          </a:xfrm>
          <a:prstGeom prst="roundRect">
            <a:avLst/>
          </a:prstGeom>
          <a:solidFill>
            <a:schemeClr val="accent6">
              <a:lumMod val="40000"/>
              <a:lumOff val="60000"/>
            </a:schemeClr>
          </a:solidFill>
          <a:effectLst>
            <a:outerShdw blurRad="50800" dist="38100" dir="2700000" algn="tl" rotWithShape="0">
              <a:prstClr val="black">
                <a:alpha val="40000"/>
              </a:prstClr>
            </a:outerShdw>
          </a:effectLst>
        </p:spPr>
        <p:txBody>
          <a:bodyPr wrap="square" rtlCol="0">
            <a:spAutoFit/>
          </a:bodyPr>
          <a:lstStyle/>
          <a:p>
            <a:pPr algn="ctr"/>
            <a:r>
              <a:rPr lang="pt-BR" b="1" dirty="0"/>
              <a:t>SEGUNDO</a:t>
            </a:r>
          </a:p>
        </p:txBody>
      </p:sp>
      <p:sp>
        <p:nvSpPr>
          <p:cNvPr id="15" name="CaixaDeTexto 14">
            <a:extLst>
              <a:ext uri="{FF2B5EF4-FFF2-40B4-BE49-F238E27FC236}">
                <a16:creationId xmlns="" xmlns:a16="http://schemas.microsoft.com/office/drawing/2014/main" id="{18E6529A-C035-4BCA-B2EB-DFF30F1252FB}"/>
              </a:ext>
            </a:extLst>
          </p:cNvPr>
          <p:cNvSpPr txBox="1"/>
          <p:nvPr/>
        </p:nvSpPr>
        <p:spPr>
          <a:xfrm>
            <a:off x="6431282" y="6035039"/>
            <a:ext cx="975360" cy="408623"/>
          </a:xfrm>
          <a:prstGeom prst="roundRect">
            <a:avLst/>
          </a:prstGeom>
          <a:solidFill>
            <a:schemeClr val="accent6">
              <a:lumMod val="40000"/>
              <a:lumOff val="60000"/>
            </a:schemeClr>
          </a:solidFill>
          <a:effectLst>
            <a:outerShdw blurRad="50800" dist="38100" dir="2700000" algn="tl" rotWithShape="0">
              <a:prstClr val="black">
                <a:alpha val="40000"/>
              </a:prstClr>
            </a:outerShdw>
          </a:effectLst>
        </p:spPr>
        <p:txBody>
          <a:bodyPr wrap="square" rtlCol="0">
            <a:spAutoFit/>
          </a:bodyPr>
          <a:lstStyle/>
          <a:p>
            <a:pPr algn="ctr"/>
            <a:r>
              <a:rPr lang="pt-BR" b="1" dirty="0"/>
              <a:t>DIAS</a:t>
            </a:r>
          </a:p>
        </p:txBody>
      </p:sp>
      <p:sp>
        <p:nvSpPr>
          <p:cNvPr id="17" name="CaixaDeTexto 16">
            <a:extLst>
              <a:ext uri="{FF2B5EF4-FFF2-40B4-BE49-F238E27FC236}">
                <a16:creationId xmlns="" xmlns:a16="http://schemas.microsoft.com/office/drawing/2014/main" id="{D90EEC26-FC0D-4398-A4B2-6B7D6D2CFC5B}"/>
              </a:ext>
            </a:extLst>
          </p:cNvPr>
          <p:cNvSpPr txBox="1"/>
          <p:nvPr/>
        </p:nvSpPr>
        <p:spPr>
          <a:xfrm>
            <a:off x="1478281" y="4983226"/>
            <a:ext cx="975360" cy="408623"/>
          </a:xfrm>
          <a:prstGeom prst="roundRect">
            <a:avLst/>
          </a:prstGeom>
          <a:solidFill>
            <a:schemeClr val="accent6">
              <a:lumMod val="40000"/>
              <a:lumOff val="60000"/>
            </a:schemeClr>
          </a:solidFill>
          <a:effectLst>
            <a:outerShdw blurRad="50800" dist="38100" dir="2700000" algn="tl" rotWithShape="0">
              <a:prstClr val="black">
                <a:alpha val="40000"/>
              </a:prstClr>
            </a:outerShdw>
          </a:effectLst>
        </p:spPr>
        <p:txBody>
          <a:bodyPr wrap="square" rtlCol="0">
            <a:spAutoFit/>
          </a:bodyPr>
          <a:lstStyle/>
          <a:p>
            <a:pPr algn="ctr"/>
            <a:r>
              <a:rPr lang="pt-BR" b="1" dirty="0"/>
              <a:t>AGORA</a:t>
            </a:r>
          </a:p>
        </p:txBody>
      </p:sp>
    </p:spTree>
    <p:extLst>
      <p:ext uri="{BB962C8B-B14F-4D97-AF65-F5344CB8AC3E}">
        <p14:creationId xmlns:p14="http://schemas.microsoft.com/office/powerpoint/2010/main" val="106764579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56" presetClass="path" presetSubtype="0" accel="50000" decel="50000" fill="hold" grpId="0" nodeType="clickEffect">
                                  <p:stCondLst>
                                    <p:cond delay="0"/>
                                  </p:stCondLst>
                                  <p:childTnLst>
                                    <p:animMotion origin="layout" path="M -5.55556E-7 -2.96296E-6 L 0.40677 -0.32106 " pathEditMode="relative" rAng="0" ptsTypes="AA">
                                      <p:cBhvr>
                                        <p:cTn id="6" dur="2000" fill="hold"/>
                                        <p:tgtEl>
                                          <p:spTgt spid="5"/>
                                        </p:tgtEl>
                                        <p:attrNameLst>
                                          <p:attrName>ppt_x</p:attrName>
                                          <p:attrName>ppt_y</p:attrName>
                                        </p:attrNameLst>
                                      </p:cBhvr>
                                      <p:rCtr x="20330" y="-16065"/>
                                    </p:animMotion>
                                  </p:childTnLst>
                                </p:cTn>
                              </p:par>
                            </p:childTnLst>
                          </p:cTn>
                        </p:par>
                      </p:childTnLst>
                    </p:cTn>
                  </p:par>
                </p:childTnLst>
              </p:cTn>
              <p:nextCondLst>
                <p:cond evt="onClick" delay="0">
                  <p:tgtEl>
                    <p:spTgt spid="5"/>
                  </p:tgtEl>
                </p:cond>
              </p:nextCondLst>
            </p:seq>
            <p:seq concurrent="1" nextAc="seek">
              <p:cTn id="7" restart="whenNotActive" fill="hold" evtFilter="cancelBubble" nodeType="interactiveSeq">
                <p:stCondLst>
                  <p:cond evt="onClick" delay="0">
                    <p:tgtEl>
                      <p:spTgt spid="17"/>
                    </p:tgtEl>
                  </p:cond>
                </p:stCondLst>
                <p:endSync evt="end" delay="0">
                  <p:rtn val="all"/>
                </p:endSync>
                <p:childTnLst>
                  <p:par>
                    <p:cTn id="8" fill="hold">
                      <p:stCondLst>
                        <p:cond delay="0"/>
                      </p:stCondLst>
                      <p:childTnLst>
                        <p:par>
                          <p:cTn id="9" fill="hold">
                            <p:stCondLst>
                              <p:cond delay="0"/>
                            </p:stCondLst>
                            <p:childTnLst>
                              <p:par>
                                <p:cTn id="10" presetID="56" presetClass="path" presetSubtype="0" accel="50000" decel="50000" fill="hold" grpId="0" nodeType="clickEffect">
                                  <p:stCondLst>
                                    <p:cond delay="0"/>
                                  </p:stCondLst>
                                  <p:childTnLst>
                                    <p:animMotion origin="layout" path="M -5.55556E-7 1.11022E-16 L -0.04826 -0.31852 " pathEditMode="relative" rAng="0" ptsTypes="AA">
                                      <p:cBhvr>
                                        <p:cTn id="11" dur="2000" fill="hold"/>
                                        <p:tgtEl>
                                          <p:spTgt spid="17"/>
                                        </p:tgtEl>
                                        <p:attrNameLst>
                                          <p:attrName>ppt_x</p:attrName>
                                          <p:attrName>ppt_y</p:attrName>
                                        </p:attrNameLst>
                                      </p:cBhvr>
                                      <p:rCtr x="-2413" y="-15926"/>
                                    </p:animMotion>
                                  </p:childTnLst>
                                </p:cTn>
                              </p:par>
                            </p:childTnLst>
                          </p:cTn>
                        </p:par>
                      </p:childTnLst>
                    </p:cTn>
                  </p:par>
                </p:childTnLst>
              </p:cTn>
              <p:nextCondLst>
                <p:cond evt="onClick" delay="0">
                  <p:tgtEl>
                    <p:spTgt spid="17"/>
                  </p:tgtEl>
                </p:cond>
              </p:nextCondLst>
            </p:seq>
            <p:seq concurrent="1" nextAc="seek">
              <p:cTn id="12" restart="whenNotActive" fill="hold" evtFilter="cancelBubble" nodeType="interactiveSeq">
                <p:stCondLst>
                  <p:cond evt="onClick" delay="0">
                    <p:tgtEl>
                      <p:spTgt spid="13"/>
                    </p:tgtEl>
                  </p:cond>
                </p:stCondLst>
                <p:endSync evt="end" delay="0">
                  <p:rtn val="all"/>
                </p:endSync>
                <p:childTnLst>
                  <p:par>
                    <p:cTn id="13" fill="hold">
                      <p:stCondLst>
                        <p:cond delay="0"/>
                      </p:stCondLst>
                      <p:childTnLst>
                        <p:par>
                          <p:cTn id="14" fill="hold">
                            <p:stCondLst>
                              <p:cond delay="0"/>
                            </p:stCondLst>
                            <p:childTnLst>
                              <p:par>
                                <p:cTn id="15" presetID="56" presetClass="path" presetSubtype="0" accel="50000" decel="50000" fill="hold" grpId="0" nodeType="clickEffect">
                                  <p:stCondLst>
                                    <p:cond delay="0"/>
                                  </p:stCondLst>
                                  <p:childTnLst>
                                    <p:animMotion origin="layout" path="M 4.16667E-6 4.07407E-6 L 0.4526 -0.23936 " pathEditMode="relative" rAng="0" ptsTypes="AA">
                                      <p:cBhvr>
                                        <p:cTn id="16" dur="2000" fill="hold"/>
                                        <p:tgtEl>
                                          <p:spTgt spid="13"/>
                                        </p:tgtEl>
                                        <p:attrNameLst>
                                          <p:attrName>ppt_x</p:attrName>
                                          <p:attrName>ppt_y</p:attrName>
                                        </p:attrNameLst>
                                      </p:cBhvr>
                                      <p:rCtr x="22622" y="-11968"/>
                                    </p:animMotion>
                                  </p:childTnLst>
                                </p:cTn>
                              </p:par>
                            </p:childTnLst>
                          </p:cTn>
                        </p:par>
                      </p:childTnLst>
                    </p:cTn>
                  </p:par>
                </p:childTnLst>
              </p:cTn>
              <p:nextCondLst>
                <p:cond evt="onClick" delay="0">
                  <p:tgtEl>
                    <p:spTgt spid="13"/>
                  </p:tgtEl>
                </p:cond>
              </p:nextCondLst>
            </p:seq>
            <p:seq concurrent="1" nextAc="seek">
              <p:cTn id="17" restart="whenNotActive" fill="hold" evtFilter="cancelBubble" nodeType="interactiveSeq">
                <p:stCondLst>
                  <p:cond evt="onClick" delay="0">
                    <p:tgtEl>
                      <p:spTgt spid="14"/>
                    </p:tgtEl>
                  </p:cond>
                </p:stCondLst>
                <p:endSync evt="end" delay="0">
                  <p:rtn val="all"/>
                </p:endSync>
                <p:childTnLst>
                  <p:par>
                    <p:cTn id="18" fill="hold">
                      <p:stCondLst>
                        <p:cond delay="0"/>
                      </p:stCondLst>
                      <p:childTnLst>
                        <p:par>
                          <p:cTn id="19" fill="hold">
                            <p:stCondLst>
                              <p:cond delay="0"/>
                            </p:stCondLst>
                            <p:childTnLst>
                              <p:par>
                                <p:cTn id="20" presetID="56" presetClass="path" presetSubtype="0" accel="50000" decel="50000" fill="hold" grpId="0" nodeType="clickEffect">
                                  <p:stCondLst>
                                    <p:cond delay="0"/>
                                  </p:stCondLst>
                                  <p:childTnLst>
                                    <p:animMotion origin="layout" path="M 2.77778E-6 -2.96296E-6 L 0.0684 -0.32106 " pathEditMode="relative" rAng="0" ptsTypes="AA">
                                      <p:cBhvr>
                                        <p:cTn id="21" dur="2000" fill="hold"/>
                                        <p:tgtEl>
                                          <p:spTgt spid="14"/>
                                        </p:tgtEl>
                                        <p:attrNameLst>
                                          <p:attrName>ppt_x</p:attrName>
                                          <p:attrName>ppt_y</p:attrName>
                                        </p:attrNameLst>
                                      </p:cBhvr>
                                      <p:rCtr x="3420" y="-16065"/>
                                    </p:animMotion>
                                  </p:childTnLst>
                                </p:cTn>
                              </p:par>
                            </p:childTnLst>
                          </p:cTn>
                        </p:par>
                      </p:childTnLst>
                    </p:cTn>
                  </p:par>
                </p:childTnLst>
              </p:cTn>
              <p:nextCondLst>
                <p:cond evt="onClick" delay="0">
                  <p:tgtEl>
                    <p:spTgt spid="14"/>
                  </p:tgtEl>
                </p:cond>
              </p:nextCondLst>
            </p:seq>
            <p:seq concurrent="1" nextAc="seek">
              <p:cTn id="22" restart="whenNotActive" fill="hold" evtFilter="cancelBubble" nodeType="interactiveSeq">
                <p:stCondLst>
                  <p:cond evt="onClick" delay="0">
                    <p:tgtEl>
                      <p:spTgt spid="6"/>
                    </p:tgtEl>
                  </p:cond>
                </p:stCondLst>
                <p:endSync evt="end" delay="0">
                  <p:rtn val="all"/>
                </p:endSync>
                <p:childTnLst>
                  <p:par>
                    <p:cTn id="23" fill="hold">
                      <p:stCondLst>
                        <p:cond delay="0"/>
                      </p:stCondLst>
                      <p:childTnLst>
                        <p:par>
                          <p:cTn id="24" fill="hold">
                            <p:stCondLst>
                              <p:cond delay="0"/>
                            </p:stCondLst>
                            <p:childTnLst>
                              <p:par>
                                <p:cTn id="25" presetID="56" presetClass="path" presetSubtype="0" accel="50000" decel="50000" fill="hold" grpId="0" nodeType="clickEffect">
                                  <p:stCondLst>
                                    <p:cond delay="0"/>
                                  </p:stCondLst>
                                  <p:childTnLst>
                                    <p:animMotion origin="layout" path="M 3.33333E-6 -3.33333E-6 L 0.11007 -0.3956 " pathEditMode="relative" rAng="0" ptsTypes="AA">
                                      <p:cBhvr>
                                        <p:cTn id="26" dur="2000" fill="hold"/>
                                        <p:tgtEl>
                                          <p:spTgt spid="6"/>
                                        </p:tgtEl>
                                        <p:attrNameLst>
                                          <p:attrName>ppt_x</p:attrName>
                                          <p:attrName>ppt_y</p:attrName>
                                        </p:attrNameLst>
                                      </p:cBhvr>
                                      <p:rCtr x="5503" y="-19792"/>
                                    </p:animMotion>
                                  </p:childTnLst>
                                </p:cTn>
                              </p:par>
                            </p:childTnLst>
                          </p:cTn>
                        </p:par>
                      </p:childTnLst>
                    </p:cTn>
                  </p:par>
                </p:childTnLst>
              </p:cTn>
              <p:nextCondLst>
                <p:cond evt="onClick" delay="0">
                  <p:tgtEl>
                    <p:spTgt spid="6"/>
                  </p:tgtEl>
                </p:cond>
              </p:nextCondLst>
            </p:seq>
            <p:seq concurrent="1" nextAc="seek">
              <p:cTn id="27" restart="whenNotActive" fill="hold" evtFilter="cancelBubble" nodeType="interactiveSeq">
                <p:stCondLst>
                  <p:cond evt="onClick" delay="0">
                    <p:tgtEl>
                      <p:spTgt spid="12"/>
                    </p:tgtEl>
                  </p:cond>
                </p:stCondLst>
                <p:endSync evt="end" delay="0">
                  <p:rtn val="all"/>
                </p:endSync>
                <p:childTnLst>
                  <p:par>
                    <p:cTn id="28" fill="hold">
                      <p:stCondLst>
                        <p:cond delay="0"/>
                      </p:stCondLst>
                      <p:childTnLst>
                        <p:par>
                          <p:cTn id="29" fill="hold">
                            <p:stCondLst>
                              <p:cond delay="0"/>
                            </p:stCondLst>
                            <p:childTnLst>
                              <p:par>
                                <p:cTn id="30" presetID="56" presetClass="path" presetSubtype="0" accel="50000" decel="50000" fill="hold" grpId="0" nodeType="clickEffect">
                                  <p:stCondLst>
                                    <p:cond delay="0"/>
                                  </p:stCondLst>
                                  <p:childTnLst>
                                    <p:animMotion origin="layout" path="M -5.55556E-7 -2.22222E-6 L 0.61007 -0.31643 " pathEditMode="relative" rAng="0" ptsTypes="AA">
                                      <p:cBhvr>
                                        <p:cTn id="31" dur="2000" fill="hold"/>
                                        <p:tgtEl>
                                          <p:spTgt spid="12"/>
                                        </p:tgtEl>
                                        <p:attrNameLst>
                                          <p:attrName>ppt_x</p:attrName>
                                          <p:attrName>ppt_y</p:attrName>
                                        </p:attrNameLst>
                                      </p:cBhvr>
                                      <p:rCtr x="30503" y="-15833"/>
                                    </p:animMotion>
                                  </p:childTnLst>
                                </p:cTn>
                              </p:par>
                            </p:childTnLst>
                          </p:cTn>
                        </p:par>
                      </p:childTnLst>
                    </p:cTn>
                  </p:par>
                </p:childTnLst>
              </p:cTn>
              <p:nextCondLst>
                <p:cond evt="onClick" delay="0">
                  <p:tgtEl>
                    <p:spTgt spid="12"/>
                  </p:tgtEl>
                </p:cond>
              </p:nextCondLst>
            </p:seq>
            <p:seq concurrent="1" nextAc="seek">
              <p:cTn id="32" restart="whenNotActive" fill="hold" evtFilter="cancelBubble" nodeType="interactiveSeq">
                <p:stCondLst>
                  <p:cond evt="onClick" delay="0">
                    <p:tgtEl>
                      <p:spTgt spid="9"/>
                    </p:tgtEl>
                  </p:cond>
                </p:stCondLst>
                <p:endSync evt="end" delay="0">
                  <p:rtn val="all"/>
                </p:endSync>
                <p:childTnLst>
                  <p:par>
                    <p:cTn id="33" fill="hold">
                      <p:stCondLst>
                        <p:cond delay="0"/>
                      </p:stCondLst>
                      <p:childTnLst>
                        <p:par>
                          <p:cTn id="34" fill="hold">
                            <p:stCondLst>
                              <p:cond delay="0"/>
                            </p:stCondLst>
                            <p:childTnLst>
                              <p:par>
                                <p:cTn id="35" presetID="56" presetClass="path" presetSubtype="0" accel="50000" decel="50000" fill="hold" grpId="0" nodeType="clickEffect">
                                  <p:stCondLst>
                                    <p:cond delay="0"/>
                                  </p:stCondLst>
                                  <p:childTnLst>
                                    <p:animMotion origin="layout" path="M 2.77778E-6 -2.22222E-6 L -0.38993 -0.3919 " pathEditMode="relative" rAng="0" ptsTypes="AA">
                                      <p:cBhvr>
                                        <p:cTn id="36" dur="2000" fill="hold"/>
                                        <p:tgtEl>
                                          <p:spTgt spid="9"/>
                                        </p:tgtEl>
                                        <p:attrNameLst>
                                          <p:attrName>ppt_x</p:attrName>
                                          <p:attrName>ppt_y</p:attrName>
                                        </p:attrNameLst>
                                      </p:cBhvr>
                                      <p:rCtr x="-19497" y="-19606"/>
                                    </p:animMotion>
                                  </p:childTnLst>
                                </p:cTn>
                              </p:par>
                            </p:childTnLst>
                          </p:cTn>
                        </p:par>
                      </p:childTnLst>
                    </p:cTn>
                  </p:par>
                </p:childTnLst>
              </p:cTn>
              <p:nextCondLst>
                <p:cond evt="onClick" delay="0">
                  <p:tgtEl>
                    <p:spTgt spid="9"/>
                  </p:tgtEl>
                </p:cond>
              </p:nextCondLst>
            </p:seq>
            <p:seq concurrent="1" nextAc="seek">
              <p:cTn id="37" restart="whenNotActive" fill="hold" evtFilter="cancelBubble" nodeType="interactiveSeq">
                <p:stCondLst>
                  <p:cond evt="onClick" delay="0">
                    <p:tgtEl>
                      <p:spTgt spid="8"/>
                    </p:tgtEl>
                  </p:cond>
                </p:stCondLst>
                <p:endSync evt="end" delay="0">
                  <p:rtn val="all"/>
                </p:endSync>
                <p:childTnLst>
                  <p:par>
                    <p:cTn id="38" fill="hold">
                      <p:stCondLst>
                        <p:cond delay="0"/>
                      </p:stCondLst>
                      <p:childTnLst>
                        <p:par>
                          <p:cTn id="39" fill="hold">
                            <p:stCondLst>
                              <p:cond delay="0"/>
                            </p:stCondLst>
                            <p:childTnLst>
                              <p:par>
                                <p:cTn id="40" presetID="56" presetClass="path" presetSubtype="0" accel="50000" decel="50000" fill="hold" grpId="0" nodeType="clickEffect">
                                  <p:stCondLst>
                                    <p:cond delay="0"/>
                                  </p:stCondLst>
                                  <p:childTnLst>
                                    <p:animMotion origin="layout" path="M 2.77778E-6 4.07407E-6 L -0.38993 -0.16389 " pathEditMode="relative" rAng="0" ptsTypes="AA">
                                      <p:cBhvr>
                                        <p:cTn id="41" dur="2000" fill="hold"/>
                                        <p:tgtEl>
                                          <p:spTgt spid="8"/>
                                        </p:tgtEl>
                                        <p:attrNameLst>
                                          <p:attrName>ppt_x</p:attrName>
                                          <p:attrName>ppt_y</p:attrName>
                                        </p:attrNameLst>
                                      </p:cBhvr>
                                      <p:rCtr x="-19497" y="-8194"/>
                                    </p:animMotion>
                                  </p:childTnLst>
                                </p:cTn>
                              </p:par>
                            </p:childTnLst>
                          </p:cTn>
                        </p:par>
                      </p:childTnLst>
                    </p:cTn>
                  </p:par>
                </p:childTnLst>
              </p:cTn>
              <p:nextCondLst>
                <p:cond evt="onClick" delay="0">
                  <p:tgtEl>
                    <p:spTgt spid="8"/>
                  </p:tgtEl>
                </p:cond>
              </p:nextCondLst>
            </p:seq>
            <p:seq concurrent="1" nextAc="seek">
              <p:cTn id="42" restart="whenNotActive" fill="hold" evtFilter="cancelBubble" nodeType="interactiveSeq">
                <p:stCondLst>
                  <p:cond evt="onClick" delay="0">
                    <p:tgtEl>
                      <p:spTgt spid="7"/>
                    </p:tgtEl>
                  </p:cond>
                </p:stCondLst>
                <p:endSync evt="end" delay="0">
                  <p:rtn val="all"/>
                </p:endSync>
                <p:childTnLst>
                  <p:par>
                    <p:cTn id="43" fill="hold">
                      <p:stCondLst>
                        <p:cond delay="0"/>
                      </p:stCondLst>
                      <p:childTnLst>
                        <p:par>
                          <p:cTn id="44" fill="hold">
                            <p:stCondLst>
                              <p:cond delay="0"/>
                            </p:stCondLst>
                            <p:childTnLst>
                              <p:par>
                                <p:cTn id="45" presetID="56" presetClass="path" presetSubtype="0" accel="50000" decel="50000" fill="hold" grpId="0" nodeType="clickEffect">
                                  <p:stCondLst>
                                    <p:cond delay="0"/>
                                  </p:stCondLst>
                                  <p:childTnLst>
                                    <p:animMotion origin="layout" path="M 0 -3.33333E-6 L -0.2816 -0.16227 " pathEditMode="relative" rAng="0" ptsTypes="AA">
                                      <p:cBhvr>
                                        <p:cTn id="46" dur="2000" fill="hold"/>
                                        <p:tgtEl>
                                          <p:spTgt spid="7"/>
                                        </p:tgtEl>
                                        <p:attrNameLst>
                                          <p:attrName>ppt_x</p:attrName>
                                          <p:attrName>ppt_y</p:attrName>
                                        </p:attrNameLst>
                                      </p:cBhvr>
                                      <p:rCtr x="-14080" y="-8125"/>
                                    </p:animMotion>
                                  </p:childTnLst>
                                </p:cTn>
                              </p:par>
                            </p:childTnLst>
                          </p:cTn>
                        </p:par>
                      </p:childTnLst>
                    </p:cTn>
                  </p:par>
                </p:childTnLst>
              </p:cTn>
              <p:nextCondLst>
                <p:cond evt="onClick" delay="0">
                  <p:tgtEl>
                    <p:spTgt spid="7"/>
                  </p:tgtEl>
                </p:cond>
              </p:nextCondLst>
            </p:seq>
            <p:seq concurrent="1" nextAc="seek">
              <p:cTn id="47" restart="whenNotActive" fill="hold" evtFilter="cancelBubble" nodeType="interactiveSeq">
                <p:stCondLst>
                  <p:cond evt="onClick" delay="0">
                    <p:tgtEl>
                      <p:spTgt spid="15"/>
                    </p:tgtEl>
                  </p:cond>
                </p:stCondLst>
                <p:endSync evt="end" delay="0">
                  <p:rtn val="all"/>
                </p:endSync>
                <p:childTnLst>
                  <p:par>
                    <p:cTn id="48" fill="hold">
                      <p:stCondLst>
                        <p:cond delay="0"/>
                      </p:stCondLst>
                      <p:childTnLst>
                        <p:par>
                          <p:cTn id="49" fill="hold">
                            <p:stCondLst>
                              <p:cond delay="0"/>
                            </p:stCondLst>
                            <p:childTnLst>
                              <p:par>
                                <p:cTn id="50" presetID="56" presetClass="path" presetSubtype="0" accel="50000" decel="50000" fill="hold" grpId="0" nodeType="clickEffect">
                                  <p:stCondLst>
                                    <p:cond delay="0"/>
                                  </p:stCondLst>
                                  <p:childTnLst>
                                    <p:animMotion origin="layout" path="M 2.77778E-6 -2.22222E-6 L -0.37986 -0.39629 " pathEditMode="relative" rAng="0" ptsTypes="AA">
                                      <p:cBhvr>
                                        <p:cTn id="51" dur="2000" fill="hold"/>
                                        <p:tgtEl>
                                          <p:spTgt spid="15"/>
                                        </p:tgtEl>
                                        <p:attrNameLst>
                                          <p:attrName>ppt_x</p:attrName>
                                          <p:attrName>ppt_y</p:attrName>
                                        </p:attrNameLst>
                                      </p:cBhvr>
                                      <p:rCtr x="-18993" y="-19815"/>
                                    </p:animMotion>
                                  </p:childTnLst>
                                </p:cTn>
                              </p:par>
                            </p:childTnLst>
                          </p:cTn>
                        </p:par>
                      </p:childTnLst>
                    </p:cTn>
                  </p:par>
                </p:childTnLst>
              </p:cTn>
              <p:nextCondLst>
                <p:cond evt="onClick" delay="0">
                  <p:tgtEl>
                    <p:spTgt spid="15"/>
                  </p:tgtEl>
                </p:cond>
              </p:nextCondLst>
            </p:seq>
            <p:seq concurrent="1" nextAc="seek">
              <p:cTn id="52" restart="whenNotActive" fill="hold" evtFilter="cancelBubble" nodeType="interactiveSeq">
                <p:stCondLst>
                  <p:cond evt="onClick" delay="0">
                    <p:tgtEl>
                      <p:spTgt spid="10"/>
                    </p:tgtEl>
                  </p:cond>
                </p:stCondLst>
                <p:endSync evt="end" delay="0">
                  <p:rtn val="all"/>
                </p:endSync>
                <p:childTnLst>
                  <p:par>
                    <p:cTn id="53" fill="hold">
                      <p:stCondLst>
                        <p:cond delay="0"/>
                      </p:stCondLst>
                      <p:childTnLst>
                        <p:par>
                          <p:cTn id="54" fill="hold">
                            <p:stCondLst>
                              <p:cond delay="0"/>
                            </p:stCondLst>
                            <p:childTnLst>
                              <p:par>
                                <p:cTn id="55" presetID="56" presetClass="path" presetSubtype="0" accel="50000" decel="50000" fill="hold" grpId="0" nodeType="clickEffect">
                                  <p:stCondLst>
                                    <p:cond delay="0"/>
                                  </p:stCondLst>
                                  <p:childTnLst>
                                    <p:animMotion origin="layout" path="M 2.77778E-6 -3.33333E-6 L -0.05209 -0.31782 " pathEditMode="relative" rAng="0" ptsTypes="AA">
                                      <p:cBhvr>
                                        <p:cTn id="56" dur="2000" fill="hold"/>
                                        <p:tgtEl>
                                          <p:spTgt spid="10"/>
                                        </p:tgtEl>
                                        <p:attrNameLst>
                                          <p:attrName>ppt_x</p:attrName>
                                          <p:attrName>ppt_y</p:attrName>
                                        </p:attrNameLst>
                                      </p:cBhvr>
                                      <p:rCtr x="-2604" y="-15903"/>
                                    </p:animMotion>
                                  </p:childTnLst>
                                </p:cTn>
                              </p:par>
                            </p:childTnLst>
                          </p:cTn>
                        </p:par>
                      </p:childTnLst>
                    </p:cTn>
                  </p:par>
                </p:childTnLst>
              </p:cTn>
              <p:nextCondLst>
                <p:cond evt="onClick" delay="0">
                  <p:tgtEl>
                    <p:spTgt spid="10"/>
                  </p:tgtEl>
                </p:cond>
              </p:nextCondLst>
            </p:seq>
            <p:seq concurrent="1" nextAc="seek">
              <p:cTn id="57" restart="whenNotActive" fill="hold" evtFilter="cancelBubble" nodeType="interactiveSeq">
                <p:stCondLst>
                  <p:cond evt="onClick" delay="0">
                    <p:tgtEl>
                      <p:spTgt spid="11"/>
                    </p:tgtEl>
                  </p:cond>
                </p:stCondLst>
                <p:endSync evt="end" delay="0">
                  <p:rtn val="all"/>
                </p:endSync>
                <p:childTnLst>
                  <p:par>
                    <p:cTn id="58" fill="hold">
                      <p:stCondLst>
                        <p:cond delay="0"/>
                      </p:stCondLst>
                      <p:childTnLst>
                        <p:par>
                          <p:cTn id="59" fill="hold">
                            <p:stCondLst>
                              <p:cond delay="0"/>
                            </p:stCondLst>
                            <p:childTnLst>
                              <p:par>
                                <p:cTn id="60" presetID="56" presetClass="path" presetSubtype="0" accel="50000" decel="50000" fill="hold" grpId="0" nodeType="clickEffect">
                                  <p:stCondLst>
                                    <p:cond delay="0"/>
                                  </p:stCondLst>
                                  <p:childTnLst>
                                    <p:animMotion origin="layout" path="M 4.16667E-6 4.81481E-6 L 0.00434 -0.3169 " pathEditMode="relative" rAng="0" ptsTypes="AA">
                                      <p:cBhvr>
                                        <p:cTn id="61" dur="2000" fill="hold"/>
                                        <p:tgtEl>
                                          <p:spTgt spid="11"/>
                                        </p:tgtEl>
                                        <p:attrNameLst>
                                          <p:attrName>ppt_x</p:attrName>
                                          <p:attrName>ppt_y</p:attrName>
                                        </p:attrNameLst>
                                      </p:cBhvr>
                                      <p:rCtr x="208" y="-15856"/>
                                    </p:animMotion>
                                  </p:childTnLst>
                                </p:cTn>
                              </p:par>
                            </p:childTnLst>
                          </p:cTn>
                        </p:par>
                      </p:childTnLst>
                    </p:cTn>
                  </p:par>
                </p:childTnLst>
              </p:cTn>
              <p:nextCondLst>
                <p:cond evt="onClick" delay="0">
                  <p:tgtEl>
                    <p:spTgt spid="11"/>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Retângulo 10"/>
          <p:cNvSpPr/>
          <p:nvPr/>
        </p:nvSpPr>
        <p:spPr>
          <a:xfrm>
            <a:off x="662941" y="2613554"/>
            <a:ext cx="8067402" cy="2769989"/>
          </a:xfrm>
          <a:prstGeom prst="rect">
            <a:avLst/>
          </a:prstGeom>
        </p:spPr>
        <p:txBody>
          <a:bodyPr wrap="square">
            <a:spAutoFit/>
          </a:bodyPr>
          <a:lstStyle/>
          <a:p>
            <a:pPr marL="342900" marR="0" lvl="0" indent="-342900" algn="just" defTabSz="914400" rtl="0" eaLnBrk="1" fontAlgn="auto" latinLnBrk="0" hangingPunct="1">
              <a:spcBef>
                <a:spcPts val="0"/>
              </a:spcBef>
              <a:spcAft>
                <a:spcPts val="1800"/>
              </a:spcAft>
              <a:buClr>
                <a:prstClr val="black"/>
              </a:buClr>
              <a:buSzTx/>
              <a:buFont typeface="Wingdings" panose="05000000000000000000" pitchFamily="2" charset="2"/>
              <a:buChar char="§"/>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Retorna o número de série da data e hora atual, do relógio do sistema do computador; </a:t>
            </a:r>
          </a:p>
          <a:p>
            <a:pPr marL="342900" marR="0" lvl="0" indent="-342900" algn="just" defTabSz="914400" rtl="0" eaLnBrk="1" fontAlgn="auto" latinLnBrk="0" hangingPunct="1">
              <a:spcBef>
                <a:spcPts val="0"/>
              </a:spcBef>
              <a:spcAft>
                <a:spcPts val="1800"/>
              </a:spcAft>
              <a:buClr>
                <a:prstClr val="black"/>
              </a:buClr>
              <a:buSzTx/>
              <a:buFont typeface="Wingdings" panose="05000000000000000000" pitchFamily="2" charset="2"/>
              <a:buChar char="§"/>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Não possui argumento;</a:t>
            </a:r>
          </a:p>
          <a:p>
            <a:pPr marL="342900" lvl="0" indent="-342900" algn="just">
              <a:spcAft>
                <a:spcPts val="1800"/>
              </a:spcAft>
              <a:buClr>
                <a:prstClr val="black"/>
              </a:buClr>
              <a:buFont typeface="Wingdings" panose="05000000000000000000" pitchFamily="2" charset="2"/>
              <a:buChar char="§"/>
            </a:pPr>
            <a:r>
              <a:rPr lang="pt-BR" sz="2400" dirty="0">
                <a:solidFill>
                  <a:prstClr val="black"/>
                </a:solidFill>
              </a:rPr>
              <a:t>É atualizada, automaticamente, quando a planilha é calculada ou quando uma macro que contém essa função for executada, ou seja, não é atualizada continuamente.</a:t>
            </a:r>
          </a:p>
        </p:txBody>
      </p:sp>
      <p:grpSp>
        <p:nvGrpSpPr>
          <p:cNvPr id="15" name="Grupo 7">
            <a:extLst>
              <a:ext uri="{FF2B5EF4-FFF2-40B4-BE49-F238E27FC236}">
                <a16:creationId xmlns="" xmlns:a16="http://schemas.microsoft.com/office/drawing/2014/main" id="{A1B6F2B6-DCD7-4BCF-85BC-070C894587E8}"/>
              </a:ext>
            </a:extLst>
          </p:cNvPr>
          <p:cNvGrpSpPr/>
          <p:nvPr/>
        </p:nvGrpSpPr>
        <p:grpSpPr>
          <a:xfrm>
            <a:off x="3813015" y="1686116"/>
            <a:ext cx="1517971" cy="623455"/>
            <a:chOff x="470975" y="1683854"/>
            <a:chExt cx="1228373" cy="623455"/>
          </a:xfrm>
        </p:grpSpPr>
        <p:sp>
          <p:nvSpPr>
            <p:cNvPr id="16" name="Retângulo 15">
              <a:extLst>
                <a:ext uri="{FF2B5EF4-FFF2-40B4-BE49-F238E27FC236}">
                  <a16:creationId xmlns="" xmlns:a16="http://schemas.microsoft.com/office/drawing/2014/main" id="{28B080D0-65D8-4FA5-AB94-6CC408E6B2FA}"/>
                </a:ext>
              </a:extLst>
            </p:cNvPr>
            <p:cNvSpPr/>
            <p:nvPr/>
          </p:nvSpPr>
          <p:spPr>
            <a:xfrm>
              <a:off x="470975" y="1683854"/>
              <a:ext cx="1228373" cy="623455"/>
            </a:xfrm>
            <a:prstGeom prst="rect">
              <a:avLst/>
            </a:prstGeom>
            <a:solidFill>
              <a:schemeClr val="bg1">
                <a:lumMod val="95000"/>
              </a:schemeClr>
            </a:solidFill>
            <a:ln w="38100">
              <a:solidFill>
                <a:srgbClr val="1C79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CaixaDeTexto 16">
              <a:extLst>
                <a:ext uri="{FF2B5EF4-FFF2-40B4-BE49-F238E27FC236}">
                  <a16:creationId xmlns="" xmlns:a16="http://schemas.microsoft.com/office/drawing/2014/main" id="{54132AB8-A3CF-4BF8-8B91-48A9182022F7}"/>
                </a:ext>
              </a:extLst>
            </p:cNvPr>
            <p:cNvSpPr txBox="1"/>
            <p:nvPr/>
          </p:nvSpPr>
          <p:spPr>
            <a:xfrm>
              <a:off x="470976" y="1779958"/>
              <a:ext cx="122837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2400" b="1" i="0" u="none" strike="noStrike" kern="1200" cap="none" spc="0" normalizeH="0" baseline="0" noProof="0" dirty="0">
                  <a:ln>
                    <a:noFill/>
                  </a:ln>
                  <a:solidFill>
                    <a:prstClr val="black"/>
                  </a:solidFill>
                  <a:effectLst/>
                  <a:uLnTx/>
                  <a:uFillTx/>
                  <a:latin typeface="Calibri"/>
                  <a:ea typeface="+mn-ea"/>
                  <a:cs typeface="+mn-cs"/>
                </a:rPr>
                <a:t>=AGORA()</a:t>
              </a:r>
            </a:p>
          </p:txBody>
        </p:sp>
      </p:grpSp>
      <p:sp>
        <p:nvSpPr>
          <p:cNvPr id="8" name="Título 1">
            <a:extLst>
              <a:ext uri="{FF2B5EF4-FFF2-40B4-BE49-F238E27FC236}">
                <a16:creationId xmlns="" xmlns:a16="http://schemas.microsoft.com/office/drawing/2014/main" id="{E6921367-1946-4862-85DF-61A46511F25A}"/>
              </a:ext>
            </a:extLst>
          </p:cNvPr>
          <p:cNvSpPr txBox="1">
            <a:spLocks/>
          </p:cNvSpPr>
          <p:nvPr/>
        </p:nvSpPr>
        <p:spPr>
          <a:xfrm>
            <a:off x="662941" y="411227"/>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Inserir data e hora dinâmica</a:t>
            </a:r>
          </a:p>
        </p:txBody>
      </p:sp>
      <p:sp>
        <p:nvSpPr>
          <p:cNvPr id="9" name="Retângulo: Cantos Arredondados 8">
            <a:extLst>
              <a:ext uri="{FF2B5EF4-FFF2-40B4-BE49-F238E27FC236}">
                <a16:creationId xmlns="" xmlns:a16="http://schemas.microsoft.com/office/drawing/2014/main" id="{DB832DF6-288C-4454-98D0-8A5F5CF968AE}"/>
              </a:ext>
            </a:extLst>
          </p:cNvPr>
          <p:cNvSpPr/>
          <p:nvPr/>
        </p:nvSpPr>
        <p:spPr>
          <a:xfrm>
            <a:off x="7648745" y="450450"/>
            <a:ext cx="1346400" cy="642714"/>
          </a:xfrm>
          <a:prstGeom prst="roundRect">
            <a:avLst/>
          </a:prstGeom>
          <a:solidFill>
            <a:schemeClr val="bg1">
              <a:lumMod val="85000"/>
            </a:schemeClr>
          </a:solidFill>
          <a:scene3d>
            <a:camera prst="orthographicFront"/>
            <a:lightRig rig="threePt" dir="t"/>
          </a:scene3d>
          <a:sp3d>
            <a:bevelT/>
          </a:sp3d>
        </p:spPr>
        <p:txBody>
          <a:bodyPr vert="horz" lIns="91440" tIns="45720" rIns="91440" bIns="45720" rtlCol="0" anchor="ctr">
            <a:noAutofit/>
          </a:bodyPr>
          <a:lstStyle/>
          <a:p>
            <a:pPr algn="ctr"/>
            <a:r>
              <a:rPr lang="pt-BR" sz="1400" b="1" dirty="0">
                <a:solidFill>
                  <a:srgbClr val="C00000"/>
                </a:solidFill>
                <a:latin typeface="+mn-lt"/>
                <a:cs typeface="Andalus" panose="02020603050405020304" pitchFamily="18" charset="-78"/>
              </a:rPr>
              <a:t>Clique </a:t>
            </a:r>
            <a:r>
              <a:rPr lang="pt-BR" sz="1400" b="1" dirty="0">
                <a:solidFill>
                  <a:schemeClr val="tx1">
                    <a:lumMod val="85000"/>
                    <a:lumOff val="15000"/>
                  </a:schemeClr>
                </a:solidFill>
                <a:latin typeface="+mn-lt"/>
                <a:cs typeface="Andalus" panose="02020603050405020304" pitchFamily="18" charset="-78"/>
              </a:rPr>
              <a:t>para mais detalhes</a:t>
            </a:r>
          </a:p>
        </p:txBody>
      </p:sp>
      <p:sp>
        <p:nvSpPr>
          <p:cNvPr id="10" name="CaixaDeTexto 9">
            <a:extLst>
              <a:ext uri="{FF2B5EF4-FFF2-40B4-BE49-F238E27FC236}">
                <a16:creationId xmlns="" xmlns:a16="http://schemas.microsoft.com/office/drawing/2014/main" id="{B896C4CC-34AE-42E8-8648-688C665EB0A4}"/>
              </a:ext>
            </a:extLst>
          </p:cNvPr>
          <p:cNvSpPr txBox="1"/>
          <p:nvPr/>
        </p:nvSpPr>
        <p:spPr>
          <a:xfrm>
            <a:off x="405898" y="2613554"/>
            <a:ext cx="8332204" cy="3724096"/>
          </a:xfrm>
          <a:prstGeom prst="rect">
            <a:avLst/>
          </a:prstGeom>
          <a:solidFill>
            <a:schemeClr val="bg1"/>
          </a:solidFill>
          <a:ln w="19050">
            <a:solidFill>
              <a:srgbClr val="1C7928"/>
            </a:solidFill>
          </a:ln>
          <a:effectLst/>
        </p:spPr>
        <p:txBody>
          <a:bodyPr wrap="square" rtlCol="0">
            <a:spAutoFit/>
          </a:bodyPr>
          <a:lstStyle/>
          <a:p>
            <a:pPr algn="just"/>
            <a:r>
              <a:rPr lang="pt-BR" sz="2000" dirty="0"/>
              <a:t>Caso a função AGORA não atualize os valores das células conforme o esperado, verifique as configurações que controlam quando a pasta de trabalho ou a planilha é recalculada. Caminho:  guia </a:t>
            </a:r>
            <a:r>
              <a:rPr lang="pt-BR" sz="2000" b="1" dirty="0"/>
              <a:t>Arquivo →</a:t>
            </a:r>
            <a:r>
              <a:rPr lang="pt-BR" sz="2000" dirty="0"/>
              <a:t> </a:t>
            </a:r>
            <a:r>
              <a:rPr lang="pt-BR" sz="2000" b="1" dirty="0"/>
              <a:t>Opções</a:t>
            </a:r>
            <a:r>
              <a:rPr lang="pt-BR" sz="2000" dirty="0"/>
              <a:t> </a:t>
            </a:r>
            <a:r>
              <a:rPr lang="pt-BR" sz="2000" b="1" dirty="0"/>
              <a:t>→</a:t>
            </a:r>
            <a:r>
              <a:rPr lang="pt-BR" sz="2000" dirty="0"/>
              <a:t> categoria </a:t>
            </a:r>
            <a:r>
              <a:rPr lang="pt-BR" sz="2000" b="1" dirty="0"/>
              <a:t>Fórmulas</a:t>
            </a:r>
            <a:r>
              <a:rPr lang="pt-BR" sz="2000" dirty="0"/>
              <a:t> </a:t>
            </a:r>
            <a:r>
              <a:rPr lang="pt-BR" sz="2000" b="1" dirty="0"/>
              <a:t>→</a:t>
            </a:r>
            <a:r>
              <a:rPr lang="pt-BR" sz="2000" dirty="0"/>
              <a:t> </a:t>
            </a:r>
            <a:r>
              <a:rPr lang="pt-BR" sz="2000" b="1" dirty="0"/>
              <a:t>Opções de cálculo</a:t>
            </a:r>
            <a:r>
              <a:rPr lang="pt-BR" sz="2000" dirty="0"/>
              <a:t> </a:t>
            </a:r>
            <a:r>
              <a:rPr lang="pt-BR" sz="2000" b="1" dirty="0"/>
              <a:t>→</a:t>
            </a:r>
            <a:r>
              <a:rPr lang="pt-BR" sz="2000" dirty="0"/>
              <a:t> verifique se a opção </a:t>
            </a:r>
            <a:r>
              <a:rPr lang="pt-BR" sz="2000" b="1" dirty="0"/>
              <a:t>Automático</a:t>
            </a:r>
            <a:r>
              <a:rPr lang="pt-BR" sz="2000" dirty="0"/>
              <a:t> está selecionada.</a:t>
            </a:r>
          </a:p>
          <a:p>
            <a:pPr algn="just"/>
            <a:endParaRPr lang="pt-BR" sz="800" dirty="0"/>
          </a:p>
          <a:p>
            <a:pPr algn="just"/>
            <a:r>
              <a:rPr lang="pt-BR" sz="2000" b="1" u="sng" dirty="0"/>
              <a:t>#Dica:</a:t>
            </a:r>
            <a:r>
              <a:rPr lang="pt-BR" sz="2000" b="1" dirty="0"/>
              <a:t> </a:t>
            </a:r>
            <a:r>
              <a:rPr lang="pt-BR" sz="2000" dirty="0"/>
              <a:t>Ativar a célula que possui a fórmula e confirmar (Enter) faz com que a planilha atualize.</a:t>
            </a:r>
          </a:p>
          <a:p>
            <a:pPr algn="just"/>
            <a:endParaRPr lang="pt-BR" sz="800" dirty="0"/>
          </a:p>
          <a:p>
            <a:pPr algn="just">
              <a:defRPr/>
            </a:pPr>
            <a:r>
              <a:rPr lang="pt-BR" sz="2000" dirty="0"/>
              <a:t>Se o formato da célula era Geral antes da função ser inserida, o Excel irá transformar o resultado para que ele corresponda ao mesmo formato da data e hora de suas configurações reais (formato Personalizado). E, se o formato já estivesse em Data ou Hora, apenas será retornado os valores correspondentes.</a:t>
            </a:r>
          </a:p>
        </p:txBody>
      </p:sp>
    </p:spTree>
    <p:extLst>
      <p:ext uri="{BB962C8B-B14F-4D97-AF65-F5344CB8AC3E}">
        <p14:creationId xmlns:p14="http://schemas.microsoft.com/office/powerpoint/2010/main" val="3589738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animBg="1"/>
      <p:bldP spid="10" grpId="1"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tângulo 9"/>
          <p:cNvSpPr/>
          <p:nvPr/>
        </p:nvSpPr>
        <p:spPr>
          <a:xfrm>
            <a:off x="662941" y="2614338"/>
            <a:ext cx="8065424" cy="3370153"/>
          </a:xfrm>
          <a:prstGeom prst="rect">
            <a:avLst/>
          </a:prstGeom>
        </p:spPr>
        <p:txBody>
          <a:bodyPr wrap="square">
            <a:spAutoFit/>
          </a:bodyPr>
          <a:lstStyle/>
          <a:p>
            <a:pPr marL="342900" marR="0" lvl="0" indent="-342900" algn="just" defTabSz="914400" rtl="0" eaLnBrk="1" fontAlgn="auto" latinLnBrk="0" hangingPunct="1">
              <a:spcBef>
                <a:spcPts val="0"/>
              </a:spcBef>
              <a:spcAft>
                <a:spcPts val="1800"/>
              </a:spcAft>
              <a:buClr>
                <a:prstClr val="black"/>
              </a:buClr>
              <a:buSzTx/>
              <a:buFont typeface="Wingdings" panose="05000000000000000000" pitchFamily="2" charset="2"/>
              <a:buChar char="§"/>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Retorna o número de série da data atual, do horário do sistema do computador; </a:t>
            </a:r>
          </a:p>
          <a:p>
            <a:pPr marL="342900" marR="0" lvl="0" indent="-342900" algn="just" defTabSz="914400" rtl="0" eaLnBrk="1" fontAlgn="auto" latinLnBrk="0" hangingPunct="1">
              <a:spcBef>
                <a:spcPts val="0"/>
              </a:spcBef>
              <a:spcAft>
                <a:spcPts val="1800"/>
              </a:spcAft>
              <a:buClr>
                <a:prstClr val="black"/>
              </a:buClr>
              <a:buSzTx/>
              <a:buFont typeface="Wingdings" panose="05000000000000000000" pitchFamily="2" charset="2"/>
              <a:buChar char="§"/>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Não possui argumento;</a:t>
            </a:r>
          </a:p>
          <a:p>
            <a:pPr marL="342900" lvl="0" indent="-342900" algn="just">
              <a:spcAft>
                <a:spcPts val="1800"/>
              </a:spcAft>
              <a:buClr>
                <a:prstClr val="black"/>
              </a:buClr>
              <a:buFont typeface="Wingdings" panose="05000000000000000000" pitchFamily="2" charset="2"/>
              <a:buChar char="§"/>
            </a:pPr>
            <a:r>
              <a:rPr lang="pt-BR" sz="2400" dirty="0">
                <a:solidFill>
                  <a:prstClr val="black"/>
                </a:solidFill>
              </a:rPr>
              <a:t>É atualizada, automaticamente, quando a planilha é calculada ou quando uma macro que contém essa função for executada, ou seja, não é atualizada continuamente;</a:t>
            </a:r>
          </a:p>
          <a:p>
            <a:pPr marL="342900" marR="0" lvl="0" indent="-342900" algn="just" defTabSz="914400" rtl="0" eaLnBrk="1" fontAlgn="auto" latinLnBrk="0" hangingPunct="1">
              <a:spcBef>
                <a:spcPts val="0"/>
              </a:spcBef>
              <a:spcAft>
                <a:spcPts val="1800"/>
              </a:spcAft>
              <a:buClr>
                <a:prstClr val="black"/>
              </a:buClr>
              <a:buSzTx/>
              <a:buFont typeface="Wingdings" panose="05000000000000000000" pitchFamily="2" charset="2"/>
              <a:buChar char="§"/>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Data inicial padrão do Excel: </a:t>
            </a:r>
            <a:r>
              <a:rPr kumimoji="0" lang="pt-BR" sz="2400" b="1" i="0" u="none" strike="noStrike" kern="1200" cap="none" spc="0" normalizeH="0" baseline="0" noProof="0" dirty="0">
                <a:ln>
                  <a:noFill/>
                </a:ln>
                <a:solidFill>
                  <a:prstClr val="black"/>
                </a:solidFill>
                <a:effectLst/>
                <a:uLnTx/>
                <a:uFillTx/>
                <a:latin typeface="Calibri"/>
                <a:ea typeface="+mn-ea"/>
                <a:cs typeface="+mn-cs"/>
              </a:rPr>
              <a:t>01 de Janeiro de 1900</a:t>
            </a:r>
            <a:r>
              <a:rPr kumimoji="0" lang="pt-BR" sz="2400" b="0" i="0" u="none" strike="noStrike" kern="1200" cap="none" spc="0" normalizeH="0" baseline="0" noProof="0" dirty="0">
                <a:ln>
                  <a:noFill/>
                </a:ln>
                <a:solidFill>
                  <a:prstClr val="black"/>
                </a:solidFill>
                <a:effectLst/>
                <a:uLnTx/>
                <a:uFillTx/>
                <a:latin typeface="Calibri"/>
                <a:ea typeface="+mn-ea"/>
                <a:cs typeface="+mn-cs"/>
              </a:rPr>
              <a:t>.</a:t>
            </a:r>
          </a:p>
        </p:txBody>
      </p:sp>
      <p:sp>
        <p:nvSpPr>
          <p:cNvPr id="4" name="AutoShape 2" descr="Resultado de imagem para hoje horári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AutoShape 4" descr="Resultado de imagem para hoje horári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12" name="Grupo 7">
            <a:extLst>
              <a:ext uri="{FF2B5EF4-FFF2-40B4-BE49-F238E27FC236}">
                <a16:creationId xmlns="" xmlns:a16="http://schemas.microsoft.com/office/drawing/2014/main" id="{A1B6F2B6-DCD7-4BCF-85BC-070C894587E8}"/>
              </a:ext>
            </a:extLst>
          </p:cNvPr>
          <p:cNvGrpSpPr/>
          <p:nvPr/>
        </p:nvGrpSpPr>
        <p:grpSpPr>
          <a:xfrm>
            <a:off x="3813015" y="1686116"/>
            <a:ext cx="1517971" cy="623455"/>
            <a:chOff x="470975" y="1683854"/>
            <a:chExt cx="1228373" cy="623455"/>
          </a:xfrm>
        </p:grpSpPr>
        <p:sp>
          <p:nvSpPr>
            <p:cNvPr id="13" name="Retângulo 12">
              <a:extLst>
                <a:ext uri="{FF2B5EF4-FFF2-40B4-BE49-F238E27FC236}">
                  <a16:creationId xmlns="" xmlns:a16="http://schemas.microsoft.com/office/drawing/2014/main" id="{28B080D0-65D8-4FA5-AB94-6CC408E6B2FA}"/>
                </a:ext>
              </a:extLst>
            </p:cNvPr>
            <p:cNvSpPr/>
            <p:nvPr/>
          </p:nvSpPr>
          <p:spPr>
            <a:xfrm>
              <a:off x="470975" y="1683854"/>
              <a:ext cx="1228373" cy="623455"/>
            </a:xfrm>
            <a:prstGeom prst="rect">
              <a:avLst/>
            </a:prstGeom>
            <a:solidFill>
              <a:schemeClr val="bg1">
                <a:lumMod val="95000"/>
              </a:schemeClr>
            </a:solidFill>
            <a:ln w="38100">
              <a:solidFill>
                <a:srgbClr val="1C79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CaixaDeTexto 14">
              <a:extLst>
                <a:ext uri="{FF2B5EF4-FFF2-40B4-BE49-F238E27FC236}">
                  <a16:creationId xmlns="" xmlns:a16="http://schemas.microsoft.com/office/drawing/2014/main" id="{54132AB8-A3CF-4BF8-8B91-48A9182022F7}"/>
                </a:ext>
              </a:extLst>
            </p:cNvPr>
            <p:cNvSpPr txBox="1"/>
            <p:nvPr/>
          </p:nvSpPr>
          <p:spPr>
            <a:xfrm>
              <a:off x="470976" y="1779958"/>
              <a:ext cx="122837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2400" b="1" i="0" u="none" strike="noStrike" kern="1200" cap="none" spc="0" normalizeH="0" baseline="0" noProof="0" dirty="0">
                  <a:ln>
                    <a:noFill/>
                  </a:ln>
                  <a:solidFill>
                    <a:prstClr val="black"/>
                  </a:solidFill>
                  <a:effectLst/>
                  <a:uLnTx/>
                  <a:uFillTx/>
                  <a:latin typeface="Calibri"/>
                  <a:ea typeface="+mn-ea"/>
                  <a:cs typeface="+mn-cs"/>
                </a:rPr>
                <a:t>=HOJE()</a:t>
              </a:r>
            </a:p>
          </p:txBody>
        </p:sp>
      </p:grpSp>
      <p:sp>
        <p:nvSpPr>
          <p:cNvPr id="16" name="Título 1">
            <a:extLst>
              <a:ext uri="{FF2B5EF4-FFF2-40B4-BE49-F238E27FC236}">
                <a16:creationId xmlns="" xmlns:a16="http://schemas.microsoft.com/office/drawing/2014/main" id="{DC2C2832-04B0-47A0-BFC5-5850CC4EA8AF}"/>
              </a:ext>
            </a:extLst>
          </p:cNvPr>
          <p:cNvSpPr txBox="1">
            <a:spLocks/>
          </p:cNvSpPr>
          <p:nvPr/>
        </p:nvSpPr>
        <p:spPr>
          <a:xfrm>
            <a:off x="662941" y="411227"/>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Inserir data dinâmica</a:t>
            </a:r>
          </a:p>
        </p:txBody>
      </p:sp>
      <p:sp>
        <p:nvSpPr>
          <p:cNvPr id="17" name="Retângulo: Cantos Arredondados 16">
            <a:extLst>
              <a:ext uri="{FF2B5EF4-FFF2-40B4-BE49-F238E27FC236}">
                <a16:creationId xmlns="" xmlns:a16="http://schemas.microsoft.com/office/drawing/2014/main" id="{B4D61750-DF7B-432F-8143-9B0308A98B1E}"/>
              </a:ext>
            </a:extLst>
          </p:cNvPr>
          <p:cNvSpPr/>
          <p:nvPr/>
        </p:nvSpPr>
        <p:spPr>
          <a:xfrm>
            <a:off x="7648745" y="450450"/>
            <a:ext cx="1346400" cy="642714"/>
          </a:xfrm>
          <a:prstGeom prst="roundRect">
            <a:avLst/>
          </a:prstGeom>
          <a:solidFill>
            <a:schemeClr val="bg1">
              <a:lumMod val="85000"/>
            </a:schemeClr>
          </a:solidFill>
          <a:scene3d>
            <a:camera prst="orthographicFront"/>
            <a:lightRig rig="threePt" dir="t"/>
          </a:scene3d>
          <a:sp3d>
            <a:bevelT/>
          </a:sp3d>
        </p:spPr>
        <p:txBody>
          <a:bodyPr vert="horz" lIns="91440" tIns="45720" rIns="91440" bIns="45720" rtlCol="0" anchor="ctr">
            <a:noAutofit/>
          </a:bodyPr>
          <a:lstStyle/>
          <a:p>
            <a:pPr algn="ctr"/>
            <a:r>
              <a:rPr lang="pt-BR" sz="1400" b="1" dirty="0">
                <a:solidFill>
                  <a:srgbClr val="C00000"/>
                </a:solidFill>
                <a:latin typeface="+mn-lt"/>
                <a:cs typeface="Andalus" panose="02020603050405020304" pitchFamily="18" charset="-78"/>
              </a:rPr>
              <a:t>Clique </a:t>
            </a:r>
            <a:r>
              <a:rPr lang="pt-BR" sz="1400" b="1" dirty="0">
                <a:solidFill>
                  <a:schemeClr val="tx1">
                    <a:lumMod val="85000"/>
                    <a:lumOff val="15000"/>
                  </a:schemeClr>
                </a:solidFill>
                <a:latin typeface="+mn-lt"/>
                <a:cs typeface="Andalus" panose="02020603050405020304" pitchFamily="18" charset="-78"/>
              </a:rPr>
              <a:t>para mais detalhes</a:t>
            </a:r>
          </a:p>
        </p:txBody>
      </p:sp>
      <p:sp>
        <p:nvSpPr>
          <p:cNvPr id="19" name="CaixaDeTexto 18">
            <a:extLst>
              <a:ext uri="{FF2B5EF4-FFF2-40B4-BE49-F238E27FC236}">
                <a16:creationId xmlns="" xmlns:a16="http://schemas.microsoft.com/office/drawing/2014/main" id="{18E81637-52B0-4DCC-AEE2-64FAAB29EFC6}"/>
              </a:ext>
            </a:extLst>
          </p:cNvPr>
          <p:cNvSpPr txBox="1"/>
          <p:nvPr/>
        </p:nvSpPr>
        <p:spPr>
          <a:xfrm>
            <a:off x="396161" y="3680354"/>
            <a:ext cx="8332204" cy="1631216"/>
          </a:xfrm>
          <a:prstGeom prst="rect">
            <a:avLst/>
          </a:prstGeom>
          <a:solidFill>
            <a:schemeClr val="bg1"/>
          </a:solidFill>
          <a:ln w="19050">
            <a:solidFill>
              <a:srgbClr val="1C7928"/>
            </a:solidFill>
          </a:ln>
          <a:effectLst/>
        </p:spPr>
        <p:txBody>
          <a:bodyPr wrap="square" rtlCol="0">
            <a:spAutoFit/>
          </a:bodyPr>
          <a:lstStyle/>
          <a:p>
            <a:pPr algn="just"/>
            <a:r>
              <a:rPr lang="pt-BR" sz="2000" dirty="0"/>
              <a:t>O Excel armazena datas como números de série sequenciais para que elas possam ser usadas em cálculos. </a:t>
            </a:r>
          </a:p>
          <a:p>
            <a:pPr algn="just"/>
            <a:r>
              <a:rPr lang="pt-BR" sz="2000" dirty="0"/>
              <a:t>Por padrão, 1º de janeiro de 1900 é o número de série 1, enquanto 1º de janeiro de 2008 é o número de série 39448, porque é 39.447 dias depois de 1º de janeiro de 1900.</a:t>
            </a:r>
          </a:p>
        </p:txBody>
      </p:sp>
    </p:spTree>
    <p:extLst>
      <p:ext uri="{BB962C8B-B14F-4D97-AF65-F5344CB8AC3E}">
        <p14:creationId xmlns:p14="http://schemas.microsoft.com/office/powerpoint/2010/main" val="496458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19" grpId="0" animBg="1"/>
      <p:bldP spid="19" grpId="1"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Retângulo 19">
            <a:extLst>
              <a:ext uri="{FF2B5EF4-FFF2-40B4-BE49-F238E27FC236}">
                <a16:creationId xmlns="" xmlns:a16="http://schemas.microsoft.com/office/drawing/2014/main" id="{DB574BFB-3CB6-48F6-9526-55AD40D1CF73}"/>
              </a:ext>
            </a:extLst>
          </p:cNvPr>
          <p:cNvSpPr/>
          <p:nvPr/>
        </p:nvSpPr>
        <p:spPr>
          <a:xfrm>
            <a:off x="3577043" y="4079929"/>
            <a:ext cx="4452830" cy="2175164"/>
          </a:xfrm>
          <a:prstGeom prst="rect">
            <a:avLst/>
          </a:prstGeom>
          <a:solidFill>
            <a:schemeClr val="bg1"/>
          </a:solidFill>
          <a:ln w="19050">
            <a:solidFill>
              <a:srgbClr val="C00000"/>
            </a:solidFill>
          </a:ln>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sp>
        <p:nvSpPr>
          <p:cNvPr id="19" name="Retângulo 18">
            <a:extLst>
              <a:ext uri="{FF2B5EF4-FFF2-40B4-BE49-F238E27FC236}">
                <a16:creationId xmlns="" xmlns:a16="http://schemas.microsoft.com/office/drawing/2014/main" id="{05446363-2881-4134-A8CE-F6DB25C76C7B}"/>
              </a:ext>
            </a:extLst>
          </p:cNvPr>
          <p:cNvSpPr/>
          <p:nvPr/>
        </p:nvSpPr>
        <p:spPr>
          <a:xfrm>
            <a:off x="730805" y="1773451"/>
            <a:ext cx="3684211" cy="2175164"/>
          </a:xfrm>
          <a:prstGeom prst="rect">
            <a:avLst/>
          </a:prstGeom>
          <a:solidFill>
            <a:schemeClr val="bg1"/>
          </a:solidFill>
          <a:ln w="19050">
            <a:solidFill>
              <a:srgbClr val="C00000"/>
            </a:solidFill>
          </a:ln>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grpSp>
        <p:nvGrpSpPr>
          <p:cNvPr id="3" name="Grupo 2"/>
          <p:cNvGrpSpPr/>
          <p:nvPr/>
        </p:nvGrpSpPr>
        <p:grpSpPr>
          <a:xfrm>
            <a:off x="1393224" y="2771269"/>
            <a:ext cx="2359370" cy="923330"/>
            <a:chOff x="5358538" y="2066479"/>
            <a:chExt cx="2467796" cy="998662"/>
          </a:xfrm>
        </p:grpSpPr>
        <p:pic>
          <p:nvPicPr>
            <p:cNvPr id="4" name="Imagem 3"/>
            <p:cNvPicPr>
              <a:picLocks noChangeAspect="1"/>
            </p:cNvPicPr>
            <p:nvPr/>
          </p:nvPicPr>
          <p:blipFill rotWithShape="1">
            <a:blip r:embed="rId3" cstate="email">
              <a:extLst>
                <a:ext uri="{28A0092B-C50C-407E-A947-70E740481C1C}">
                  <a14:useLocalDpi xmlns:a14="http://schemas.microsoft.com/office/drawing/2010/main" val="0"/>
                </a:ext>
              </a:extLst>
            </a:blip>
            <a:srcRect/>
            <a:stretch/>
          </p:blipFill>
          <p:spPr>
            <a:xfrm>
              <a:off x="5358538" y="2088564"/>
              <a:ext cx="1079177" cy="8891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CaixaDeTexto 4"/>
            <p:cNvSpPr txBox="1"/>
            <p:nvPr/>
          </p:nvSpPr>
          <p:spPr>
            <a:xfrm>
              <a:off x="6437715" y="2066479"/>
              <a:ext cx="1388619" cy="99866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5400" b="1" i="0" u="none" strike="noStrike" kern="1200" cap="none" spc="0" normalizeH="0" baseline="0" noProof="0" dirty="0">
                  <a:ln>
                    <a:noFill/>
                  </a:ln>
                  <a:solidFill>
                    <a:prstClr val="black"/>
                  </a:solidFill>
                  <a:effectLst/>
                  <a:uLnTx/>
                  <a:uFillTx/>
                  <a:latin typeface="Calibri"/>
                  <a:ea typeface="+mn-ea"/>
                  <a:cs typeface="+mn-cs"/>
                </a:rPr>
                <a:t>  </a:t>
              </a:r>
              <a:r>
                <a:rPr kumimoji="0" lang="pt-BR" sz="5400" b="1" i="0" u="none" strike="noStrike" kern="1200" cap="none" spc="0" normalizeH="0" baseline="0" noProof="0" dirty="0">
                  <a:ln>
                    <a:solidFill>
                      <a:schemeClr val="accent6">
                        <a:lumMod val="50000"/>
                      </a:schemeClr>
                    </a:solidFill>
                  </a:ln>
                  <a:solidFill>
                    <a:schemeClr val="accent6">
                      <a:lumMod val="50000"/>
                    </a:schemeClr>
                  </a:solidFill>
                  <a:effectLst/>
                  <a:uLnTx/>
                  <a:uFillTx/>
                  <a:latin typeface="Calibri"/>
                  <a:ea typeface="+mn-ea"/>
                  <a:cs typeface="+mn-cs"/>
                </a:rPr>
                <a:t>+</a:t>
              </a:r>
              <a:r>
                <a:rPr kumimoji="0" lang="pt-BR" sz="5400" b="1" i="0" u="none" strike="noStrike" kern="1200" cap="none" spc="0" normalizeH="0" baseline="0" noProof="0" dirty="0">
                  <a:ln>
                    <a:noFill/>
                  </a:ln>
                  <a:solidFill>
                    <a:prstClr val="black"/>
                  </a:solidFill>
                  <a:effectLst/>
                  <a:uLnTx/>
                  <a:uFillTx/>
                  <a:latin typeface="Calibri"/>
                  <a:ea typeface="+mn-ea"/>
                  <a:cs typeface="+mn-cs"/>
                </a:rPr>
                <a:t>  </a:t>
              </a:r>
              <a:r>
                <a:rPr kumimoji="0" lang="pt-BR" sz="4800" b="1" i="0" u="none" strike="noStrike" kern="1200" cap="none" spc="0" normalizeH="0" baseline="0" noProof="0" dirty="0">
                  <a:ln>
                    <a:noFill/>
                  </a:ln>
                  <a:effectLst/>
                  <a:uLnTx/>
                  <a:uFillTx/>
                  <a:latin typeface="Calibri"/>
                  <a:ea typeface="+mn-ea"/>
                  <a:cs typeface="+mn-cs"/>
                </a:rPr>
                <a:t>;</a:t>
              </a:r>
              <a:endParaRPr kumimoji="0" lang="pt-BR" sz="5400" b="1" i="0" u="none" strike="noStrike" kern="1200" cap="none" spc="0" normalizeH="0" baseline="0" noProof="0" dirty="0">
                <a:ln>
                  <a:noFill/>
                </a:ln>
                <a:effectLst/>
                <a:uLnTx/>
                <a:uFillTx/>
                <a:latin typeface="Calibri"/>
                <a:ea typeface="+mn-ea"/>
                <a:cs typeface="+mn-cs"/>
              </a:endParaRPr>
            </a:p>
          </p:txBody>
        </p:sp>
      </p:grpSp>
      <p:sp>
        <p:nvSpPr>
          <p:cNvPr id="9" name="CaixaDeTexto 8">
            <a:extLst>
              <a:ext uri="{FF2B5EF4-FFF2-40B4-BE49-F238E27FC236}">
                <a16:creationId xmlns="" xmlns:a16="http://schemas.microsoft.com/office/drawing/2014/main" id="{4502BD5A-610B-40A4-9E3B-56113D3B8464}"/>
              </a:ext>
            </a:extLst>
          </p:cNvPr>
          <p:cNvSpPr txBox="1"/>
          <p:nvPr/>
        </p:nvSpPr>
        <p:spPr>
          <a:xfrm>
            <a:off x="1075038" y="1976518"/>
            <a:ext cx="2995743" cy="555427"/>
          </a:xfrm>
          <a:prstGeom prst="roundRect">
            <a:avLst>
              <a:gd name="adj" fmla="val 30027"/>
            </a:avLst>
          </a:prstGeom>
          <a:solidFill>
            <a:schemeClr val="accent6">
              <a:lumMod val="20000"/>
              <a:lumOff val="80000"/>
            </a:schemeClr>
          </a:solidFill>
          <a:effectLst>
            <a:outerShdw blurRad="50800" dist="38100" dir="2700000" algn="tl" rotWithShape="0">
              <a:prstClr val="black">
                <a:alpha val="40000"/>
              </a:prst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2400" b="1" i="0" u="none" strike="noStrike" kern="1200" cap="none" spc="0" normalizeH="0" baseline="0" noProof="0" dirty="0">
                <a:ln>
                  <a:noFill/>
                </a:ln>
                <a:solidFill>
                  <a:prstClr val="black"/>
                </a:solidFill>
                <a:effectLst/>
                <a:uLnTx/>
                <a:uFillTx/>
                <a:latin typeface="Calibri"/>
                <a:ea typeface="+mn-ea"/>
                <a:cs typeface="+mn-cs"/>
              </a:rPr>
              <a:t>Retorna a data atual</a:t>
            </a:r>
          </a:p>
        </p:txBody>
      </p:sp>
      <p:grpSp>
        <p:nvGrpSpPr>
          <p:cNvPr id="13" name="Grupo 12"/>
          <p:cNvGrpSpPr/>
          <p:nvPr/>
        </p:nvGrpSpPr>
        <p:grpSpPr>
          <a:xfrm>
            <a:off x="3819165" y="5082554"/>
            <a:ext cx="4155288" cy="923331"/>
            <a:chOff x="4178762" y="2386302"/>
            <a:chExt cx="4155288" cy="923331"/>
          </a:xfrm>
        </p:grpSpPr>
        <p:grpSp>
          <p:nvGrpSpPr>
            <p:cNvPr id="6" name="Grupo 5"/>
            <p:cNvGrpSpPr/>
            <p:nvPr/>
          </p:nvGrpSpPr>
          <p:grpSpPr>
            <a:xfrm>
              <a:off x="5403965" y="2386303"/>
              <a:ext cx="1754515" cy="923330"/>
              <a:chOff x="6375195" y="4435146"/>
              <a:chExt cx="1845190" cy="864723"/>
            </a:xfrm>
          </p:grpSpPr>
          <p:pic>
            <p:nvPicPr>
              <p:cNvPr id="7" name="Imagem 6"/>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135300" y="4436438"/>
                <a:ext cx="1085085" cy="8123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CaixaDeTexto 7"/>
              <p:cNvSpPr txBox="1"/>
              <p:nvPr/>
            </p:nvSpPr>
            <p:spPr>
              <a:xfrm>
                <a:off x="6375195" y="4435146"/>
                <a:ext cx="556667" cy="86472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5400" b="1" i="0" u="none" strike="noStrike" kern="1200" cap="none" spc="0" normalizeH="0" baseline="0" noProof="0" dirty="0">
                    <a:ln>
                      <a:solidFill>
                        <a:schemeClr val="accent6">
                          <a:lumMod val="50000"/>
                        </a:schemeClr>
                      </a:solidFill>
                    </a:ln>
                    <a:solidFill>
                      <a:schemeClr val="accent6">
                        <a:lumMod val="50000"/>
                      </a:schemeClr>
                    </a:solidFill>
                    <a:effectLst/>
                    <a:uLnTx/>
                    <a:uFillTx/>
                    <a:latin typeface="Calibri"/>
                    <a:ea typeface="+mn-ea"/>
                    <a:cs typeface="+mn-cs"/>
                  </a:rPr>
                  <a:t>+</a:t>
                </a:r>
              </a:p>
            </p:txBody>
          </p:sp>
        </p:grpSp>
        <p:grpSp>
          <p:nvGrpSpPr>
            <p:cNvPr id="10" name="Grupo 9"/>
            <p:cNvGrpSpPr/>
            <p:nvPr/>
          </p:nvGrpSpPr>
          <p:grpSpPr>
            <a:xfrm>
              <a:off x="4178762" y="2386302"/>
              <a:ext cx="4155288" cy="923330"/>
              <a:chOff x="3353938" y="2091010"/>
              <a:chExt cx="4346246" cy="998662"/>
            </a:xfrm>
          </p:grpSpPr>
          <p:pic>
            <p:nvPicPr>
              <p:cNvPr id="11" name="Imagem 10"/>
              <p:cNvPicPr>
                <a:picLocks noChangeAspect="1"/>
              </p:cNvPicPr>
              <p:nvPr/>
            </p:nvPicPr>
            <p:blipFill rotWithShape="1">
              <a:blip r:embed="rId3" cstate="email">
                <a:extLst>
                  <a:ext uri="{28A0092B-C50C-407E-A947-70E740481C1C}">
                    <a14:useLocalDpi xmlns:a14="http://schemas.microsoft.com/office/drawing/2010/main" val="0"/>
                  </a:ext>
                </a:extLst>
              </a:blip>
              <a:srcRect/>
              <a:stretch/>
            </p:blipFill>
            <p:spPr>
              <a:xfrm>
                <a:off x="3353938" y="2092503"/>
                <a:ext cx="1079177" cy="8891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CaixaDeTexto 11"/>
              <p:cNvSpPr txBox="1"/>
              <p:nvPr/>
            </p:nvSpPr>
            <p:spPr>
              <a:xfrm>
                <a:off x="6311565" y="2091010"/>
                <a:ext cx="1388619" cy="99866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5400" b="1" i="0" u="none" strike="noStrike" kern="1200" cap="none" spc="0" normalizeH="0" baseline="0" noProof="0" dirty="0">
                    <a:ln>
                      <a:noFill/>
                    </a:ln>
                    <a:solidFill>
                      <a:prstClr val="black"/>
                    </a:solidFill>
                    <a:effectLst/>
                    <a:uLnTx/>
                    <a:uFillTx/>
                    <a:latin typeface="Calibri"/>
                    <a:ea typeface="+mn-ea"/>
                    <a:cs typeface="+mn-cs"/>
                  </a:rPr>
                  <a:t>  </a:t>
                </a:r>
                <a:r>
                  <a:rPr kumimoji="0" lang="pt-BR" sz="5400" b="1" i="0" u="none" strike="noStrike" kern="1200" cap="none" spc="0" normalizeH="0" baseline="0" noProof="0" dirty="0">
                    <a:ln>
                      <a:solidFill>
                        <a:schemeClr val="accent6">
                          <a:lumMod val="50000"/>
                        </a:schemeClr>
                      </a:solidFill>
                    </a:ln>
                    <a:solidFill>
                      <a:schemeClr val="accent6">
                        <a:lumMod val="50000"/>
                      </a:schemeClr>
                    </a:solidFill>
                    <a:effectLst/>
                    <a:uLnTx/>
                    <a:uFillTx/>
                    <a:latin typeface="Calibri"/>
                    <a:ea typeface="+mn-ea"/>
                    <a:cs typeface="+mn-cs"/>
                  </a:rPr>
                  <a:t>+</a:t>
                </a:r>
                <a:r>
                  <a:rPr kumimoji="0" lang="pt-BR" sz="5400" b="1" i="0" u="none" strike="noStrike" kern="1200" cap="none" spc="0" normalizeH="0" baseline="0" noProof="0" dirty="0">
                    <a:ln>
                      <a:noFill/>
                    </a:ln>
                    <a:solidFill>
                      <a:prstClr val="black"/>
                    </a:solidFill>
                    <a:effectLst/>
                    <a:uLnTx/>
                    <a:uFillTx/>
                    <a:latin typeface="Calibri"/>
                    <a:ea typeface="+mn-ea"/>
                    <a:cs typeface="+mn-cs"/>
                  </a:rPr>
                  <a:t>  </a:t>
                </a:r>
                <a:r>
                  <a:rPr kumimoji="0" lang="pt-BR" sz="4800" b="1" i="0" u="none" strike="noStrike" kern="1200" cap="none" spc="0" normalizeH="0" baseline="0" noProof="0" dirty="0">
                    <a:ln>
                      <a:noFill/>
                    </a:ln>
                    <a:effectLst/>
                    <a:uLnTx/>
                    <a:uFillTx/>
                    <a:latin typeface="Calibri"/>
                    <a:ea typeface="+mn-ea"/>
                    <a:cs typeface="+mn-cs"/>
                  </a:rPr>
                  <a:t>;</a:t>
                </a:r>
                <a:endParaRPr kumimoji="0" lang="pt-BR" sz="5400" b="1" i="0" u="none" strike="noStrike" kern="1200" cap="none" spc="0" normalizeH="0" baseline="0" noProof="0" dirty="0">
                  <a:ln>
                    <a:noFill/>
                  </a:ln>
                  <a:effectLst/>
                  <a:uLnTx/>
                  <a:uFillTx/>
                  <a:latin typeface="Calibri"/>
                  <a:ea typeface="+mn-ea"/>
                  <a:cs typeface="+mn-cs"/>
                </a:endParaRPr>
              </a:p>
            </p:txBody>
          </p:sp>
        </p:grpSp>
      </p:grpSp>
      <p:sp>
        <p:nvSpPr>
          <p:cNvPr id="14" name="CaixaDeTexto 13">
            <a:extLst>
              <a:ext uri="{FF2B5EF4-FFF2-40B4-BE49-F238E27FC236}">
                <a16:creationId xmlns="" xmlns:a16="http://schemas.microsoft.com/office/drawing/2014/main" id="{4502BD5A-610B-40A4-9E3B-56113D3B8464}"/>
              </a:ext>
            </a:extLst>
          </p:cNvPr>
          <p:cNvSpPr txBox="1"/>
          <p:nvPr/>
        </p:nvSpPr>
        <p:spPr>
          <a:xfrm>
            <a:off x="4305586" y="4274783"/>
            <a:ext cx="2995743" cy="555427"/>
          </a:xfrm>
          <a:prstGeom prst="roundRect">
            <a:avLst>
              <a:gd name="adj" fmla="val 30027"/>
            </a:avLst>
          </a:prstGeom>
          <a:solidFill>
            <a:schemeClr val="accent6">
              <a:lumMod val="20000"/>
              <a:lumOff val="80000"/>
            </a:schemeClr>
          </a:solidFill>
          <a:effectLst>
            <a:outerShdw blurRad="50800" dist="38100" dir="2700000" algn="tl" rotWithShape="0">
              <a:prstClr val="black">
                <a:alpha val="40000"/>
              </a:prst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2400" b="1" i="0" u="none" strike="noStrike" kern="1200" cap="none" spc="0" normalizeH="0" baseline="0" noProof="0" dirty="0">
                <a:ln>
                  <a:noFill/>
                </a:ln>
                <a:solidFill>
                  <a:prstClr val="black"/>
                </a:solidFill>
                <a:effectLst/>
                <a:uLnTx/>
                <a:uFillTx/>
                <a:latin typeface="Calibri"/>
                <a:ea typeface="+mn-ea"/>
                <a:cs typeface="+mn-cs"/>
              </a:rPr>
              <a:t>Retorna a hora atual</a:t>
            </a:r>
          </a:p>
        </p:txBody>
      </p:sp>
      <p:sp>
        <p:nvSpPr>
          <p:cNvPr id="18" name="Título 1">
            <a:extLst>
              <a:ext uri="{FF2B5EF4-FFF2-40B4-BE49-F238E27FC236}">
                <a16:creationId xmlns="" xmlns:a16="http://schemas.microsoft.com/office/drawing/2014/main" id="{0CCDBC2A-6801-4CE7-A766-2B0EFCCC2531}"/>
              </a:ext>
            </a:extLst>
          </p:cNvPr>
          <p:cNvSpPr txBox="1">
            <a:spLocks/>
          </p:cNvSpPr>
          <p:nvPr/>
        </p:nvSpPr>
        <p:spPr>
          <a:xfrm>
            <a:off x="662941" y="411227"/>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Inserir data e hora estática</a:t>
            </a:r>
          </a:p>
        </p:txBody>
      </p:sp>
      <p:sp>
        <p:nvSpPr>
          <p:cNvPr id="22" name="Retângulo 21">
            <a:extLst>
              <a:ext uri="{FF2B5EF4-FFF2-40B4-BE49-F238E27FC236}">
                <a16:creationId xmlns="" xmlns:a16="http://schemas.microsoft.com/office/drawing/2014/main" id="{F4DC21AE-CD37-4D82-BD95-E5FCE0CE2880}"/>
              </a:ext>
            </a:extLst>
          </p:cNvPr>
          <p:cNvSpPr/>
          <p:nvPr/>
        </p:nvSpPr>
        <p:spPr>
          <a:xfrm>
            <a:off x="4668236" y="1879777"/>
            <a:ext cx="3306217" cy="1938992"/>
          </a:xfrm>
          <a:prstGeom prst="rect">
            <a:avLst/>
          </a:prstGeom>
        </p:spPr>
        <p:txBody>
          <a:bodyPr wrap="square">
            <a:spAutoFit/>
          </a:bodyPr>
          <a:lstStyle/>
          <a:p>
            <a:pPr lvl="0" algn="just">
              <a:spcAft>
                <a:spcPts val="1800"/>
              </a:spcAft>
              <a:buClr>
                <a:prstClr val="black"/>
              </a:buClr>
            </a:pPr>
            <a:r>
              <a:rPr lang="pt-BR" sz="2400" dirty="0">
                <a:solidFill>
                  <a:prstClr val="black"/>
                </a:solidFill>
              </a:rPr>
              <a:t>Um valor estático em uma planilha é aquele que não é alterado quando a planilha é recalculada ou aberta.</a:t>
            </a:r>
          </a:p>
        </p:txBody>
      </p:sp>
    </p:spTree>
    <p:extLst>
      <p:ext uri="{BB962C8B-B14F-4D97-AF65-F5344CB8AC3E}">
        <p14:creationId xmlns:p14="http://schemas.microsoft.com/office/powerpoint/2010/main" val="1101353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26" presetClass="emph" presetSubtype="0" fill="hold" grpId="0" nodeType="withEffect">
                                  <p:stCondLst>
                                    <p:cond delay="0"/>
                                  </p:stCondLst>
                                  <p:childTnLst>
                                    <p:animEffect transition="out" filter="fade">
                                      <p:cBhvr>
                                        <p:cTn id="8" dur="500" tmFilter="0, 0; .2, .5; .8, .5; 1, 0"/>
                                        <p:tgtEl>
                                          <p:spTgt spid="9"/>
                                        </p:tgtEl>
                                      </p:cBhvr>
                                    </p:animEffect>
                                    <p:animScale>
                                      <p:cBhvr>
                                        <p:cTn id="9" dur="250" autoRev="1" fill="hold"/>
                                        <p:tgtEl>
                                          <p:spTgt spid="9"/>
                                        </p:tgtEl>
                                      </p:cBhvr>
                                      <p:by x="105000" y="105000"/>
                                    </p:animScale>
                                  </p:childTnLst>
                                </p:cTn>
                              </p:par>
                              <p:par>
                                <p:cTn id="10" presetID="1" presetClass="entr" presetSubtype="0" fill="hold" grpId="1" nodeType="with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par>
                                <p:cTn id="12" presetID="26" presetClass="emph" presetSubtype="0" fill="hold" grpId="0" nodeType="withEffect">
                                  <p:stCondLst>
                                    <p:cond delay="0"/>
                                  </p:stCondLst>
                                  <p:childTnLst>
                                    <p:animEffect transition="out" filter="fade">
                                      <p:cBhvr>
                                        <p:cTn id="13" dur="500" tmFilter="0, 0; .2, .5; .8, .5; 1, 0"/>
                                        <p:tgtEl>
                                          <p:spTgt spid="14"/>
                                        </p:tgtEl>
                                      </p:cBhvr>
                                    </p:animEffect>
                                    <p:animScale>
                                      <p:cBhvr>
                                        <p:cTn id="14"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4" grpId="0" animBg="1"/>
      <p:bldP spid="14" grpId="1" animBg="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tângulo 5"/>
          <p:cNvSpPr/>
          <p:nvPr/>
        </p:nvSpPr>
        <p:spPr>
          <a:xfrm>
            <a:off x="662941" y="2647810"/>
            <a:ext cx="8065423" cy="2769989"/>
          </a:xfrm>
          <a:prstGeom prst="rect">
            <a:avLst/>
          </a:prstGeom>
        </p:spPr>
        <p:txBody>
          <a:bodyPr wrap="square">
            <a:spAutoFit/>
          </a:bodyPr>
          <a:lstStyle/>
          <a:p>
            <a:pPr marL="342900" marR="0" lvl="0" indent="-342900" algn="just" defTabSz="914400" rtl="0" eaLnBrk="1" fontAlgn="auto" latinLnBrk="0" hangingPunct="1">
              <a:spcBef>
                <a:spcPts val="0"/>
              </a:spcBef>
              <a:spcAft>
                <a:spcPts val="1800"/>
              </a:spcAft>
              <a:buClr>
                <a:prstClr val="black"/>
              </a:buClr>
              <a:buSzTx/>
              <a:buFont typeface="Wingdings" panose="05000000000000000000" pitchFamily="2" charset="2"/>
              <a:buChar char="§"/>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Esta função retorna o dia de uma data como um inteiro, variando de 1 a 31;</a:t>
            </a:r>
          </a:p>
          <a:p>
            <a:pPr marL="342900" marR="0" lvl="0" indent="-342900" algn="just" defTabSz="914400" rtl="0" eaLnBrk="1" fontAlgn="auto" latinLnBrk="0" hangingPunct="1">
              <a:spcBef>
                <a:spcPts val="0"/>
              </a:spcBef>
              <a:spcAft>
                <a:spcPts val="1800"/>
              </a:spcAft>
              <a:buClr>
                <a:prstClr val="black"/>
              </a:buClr>
              <a:buSzTx/>
              <a:buFont typeface="Wingdings" panose="05000000000000000000" pitchFamily="2" charset="2"/>
              <a:buChar char="§"/>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 </a:t>
            </a:r>
            <a:r>
              <a:rPr kumimoji="0" lang="pt-BR" sz="2400" b="1" i="1" u="none" strike="noStrike" kern="1200" cap="none" spc="0" normalizeH="0" baseline="0" noProof="0" dirty="0">
                <a:ln>
                  <a:noFill/>
                </a:ln>
                <a:solidFill>
                  <a:srgbClr val="0070C0"/>
                </a:solidFill>
                <a:effectLst/>
                <a:uLnTx/>
                <a:uFillTx/>
                <a:latin typeface="Calibri"/>
                <a:ea typeface="+mn-ea"/>
                <a:cs typeface="+mn-cs"/>
              </a:rPr>
              <a:t>núm_série</a:t>
            </a:r>
            <a:r>
              <a:rPr kumimoji="0" lang="pt-BR" sz="2400" b="0" i="1" u="none" strike="noStrike" kern="1200" cap="none" spc="0" normalizeH="0" baseline="0" noProof="0" dirty="0">
                <a:ln>
                  <a:noFill/>
                </a:ln>
                <a:solidFill>
                  <a:srgbClr val="0070C0"/>
                </a:solidFill>
                <a:effectLst/>
                <a:uLnTx/>
                <a:uFillTx/>
                <a:latin typeface="Calibri"/>
                <a:ea typeface="+mn-ea"/>
                <a:cs typeface="+mn-cs"/>
              </a:rPr>
              <a:t> </a:t>
            </a:r>
            <a:r>
              <a:rPr kumimoji="0" lang="pt-BR" sz="2400" b="0" i="0" u="none" strike="noStrike" kern="1200" cap="none" spc="0" normalizeH="0" baseline="0" noProof="0" dirty="0">
                <a:ln>
                  <a:noFill/>
                </a:ln>
                <a:solidFill>
                  <a:prstClr val="black"/>
                </a:solidFill>
                <a:effectLst/>
                <a:uLnTx/>
                <a:uFillTx/>
                <a:latin typeface="Calibri"/>
                <a:ea typeface="+mn-ea"/>
                <a:cs typeface="+mn-cs"/>
              </a:rPr>
              <a:t>– É a data do dia que se deseja retornar;</a:t>
            </a:r>
          </a:p>
          <a:p>
            <a:pPr marL="342900" marR="0" lvl="0" indent="-342900" algn="just" defTabSz="914400" rtl="0" eaLnBrk="1" fontAlgn="auto" latinLnBrk="0" hangingPunct="1">
              <a:spcBef>
                <a:spcPts val="0"/>
              </a:spcBef>
              <a:spcAft>
                <a:spcPts val="1800"/>
              </a:spcAft>
              <a:buClr>
                <a:prstClr val="black"/>
              </a:buClr>
              <a:buSzTx/>
              <a:buFont typeface="Wingdings" panose="05000000000000000000" pitchFamily="2" charset="2"/>
              <a:buChar char="§"/>
              <a:tabLst/>
              <a:defRPr/>
            </a:pPr>
            <a:r>
              <a:rPr lang="pt-BR" sz="2400" dirty="0">
                <a:solidFill>
                  <a:prstClr val="black"/>
                </a:solidFill>
                <a:latin typeface="Calibri"/>
              </a:rPr>
              <a:t>O argumento p</a:t>
            </a:r>
            <a:r>
              <a:rPr kumimoji="0" lang="pt-BR" sz="2400" b="0" i="0" u="none" strike="noStrike" kern="1200" cap="none" spc="0" normalizeH="0" baseline="0" noProof="0" dirty="0">
                <a:ln>
                  <a:noFill/>
                </a:ln>
                <a:solidFill>
                  <a:prstClr val="black"/>
                </a:solidFill>
                <a:effectLst/>
                <a:uLnTx/>
                <a:uFillTx/>
                <a:latin typeface="Calibri"/>
                <a:ea typeface="+mn-ea"/>
                <a:cs typeface="+mn-cs"/>
              </a:rPr>
              <a:t>ode ser inserido como referência, texto entre aspas, usando a função DATA ou como resultados de outras fórmulas/funções, como por exemplo: HOJE ou AGORA.</a:t>
            </a:r>
          </a:p>
        </p:txBody>
      </p:sp>
      <p:grpSp>
        <p:nvGrpSpPr>
          <p:cNvPr id="10" name="Grupo 7">
            <a:extLst>
              <a:ext uri="{FF2B5EF4-FFF2-40B4-BE49-F238E27FC236}">
                <a16:creationId xmlns="" xmlns:a16="http://schemas.microsoft.com/office/drawing/2014/main" id="{A1B6F2B6-DCD7-4BCF-85BC-070C894587E8}"/>
              </a:ext>
            </a:extLst>
          </p:cNvPr>
          <p:cNvGrpSpPr/>
          <p:nvPr/>
        </p:nvGrpSpPr>
        <p:grpSpPr>
          <a:xfrm>
            <a:off x="3386965" y="1686116"/>
            <a:ext cx="2370071" cy="623455"/>
            <a:chOff x="470975" y="1683854"/>
            <a:chExt cx="1917910" cy="623455"/>
          </a:xfrm>
        </p:grpSpPr>
        <p:sp>
          <p:nvSpPr>
            <p:cNvPr id="12" name="Retângulo 11">
              <a:extLst>
                <a:ext uri="{FF2B5EF4-FFF2-40B4-BE49-F238E27FC236}">
                  <a16:creationId xmlns="" xmlns:a16="http://schemas.microsoft.com/office/drawing/2014/main" id="{28B080D0-65D8-4FA5-AB94-6CC408E6B2FA}"/>
                </a:ext>
              </a:extLst>
            </p:cNvPr>
            <p:cNvSpPr/>
            <p:nvPr/>
          </p:nvSpPr>
          <p:spPr>
            <a:xfrm>
              <a:off x="470975" y="1683854"/>
              <a:ext cx="1917910" cy="623455"/>
            </a:xfrm>
            <a:prstGeom prst="rect">
              <a:avLst/>
            </a:prstGeom>
            <a:solidFill>
              <a:schemeClr val="bg1">
                <a:lumMod val="95000"/>
              </a:schemeClr>
            </a:solidFill>
            <a:ln w="38100">
              <a:solidFill>
                <a:srgbClr val="1C79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CaixaDeTexto 12">
              <a:extLst>
                <a:ext uri="{FF2B5EF4-FFF2-40B4-BE49-F238E27FC236}">
                  <a16:creationId xmlns="" xmlns:a16="http://schemas.microsoft.com/office/drawing/2014/main" id="{54132AB8-A3CF-4BF8-8B91-48A9182022F7}"/>
                </a:ext>
              </a:extLst>
            </p:cNvPr>
            <p:cNvSpPr txBox="1"/>
            <p:nvPr/>
          </p:nvSpPr>
          <p:spPr>
            <a:xfrm>
              <a:off x="470976" y="1779958"/>
              <a:ext cx="1917909"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2400" b="1" i="0" u="none" strike="noStrike" kern="1200" cap="none" spc="0" normalizeH="0" baseline="0" noProof="0" dirty="0">
                  <a:ln>
                    <a:noFill/>
                  </a:ln>
                  <a:solidFill>
                    <a:prstClr val="black"/>
                  </a:solidFill>
                  <a:effectLst/>
                  <a:uLnTx/>
                  <a:uFillTx/>
                  <a:latin typeface="Calibri"/>
                  <a:ea typeface="+mn-ea"/>
                  <a:cs typeface="+mn-cs"/>
                </a:rPr>
                <a:t>=DIA(</a:t>
              </a:r>
              <a:r>
                <a:rPr kumimoji="0" lang="pt-BR" sz="2400" b="0" i="0" u="none" strike="noStrike" kern="1200" cap="none" spc="0" normalizeH="0" baseline="0" noProof="0" dirty="0">
                  <a:ln>
                    <a:noFill/>
                  </a:ln>
                  <a:solidFill>
                    <a:srgbClr val="0070C0"/>
                  </a:solidFill>
                  <a:effectLst/>
                  <a:uLnTx/>
                  <a:uFillTx/>
                  <a:latin typeface="Calibri"/>
                  <a:ea typeface="+mn-ea"/>
                  <a:cs typeface="+mn-cs"/>
                </a:rPr>
                <a:t>núm_série</a:t>
              </a:r>
              <a:r>
                <a:rPr kumimoji="0" lang="pt-BR" sz="2400" b="1" i="0" u="none" strike="noStrike" kern="1200" cap="none" spc="0" normalizeH="0" baseline="0" noProof="0" dirty="0">
                  <a:ln>
                    <a:noFill/>
                  </a:ln>
                  <a:solidFill>
                    <a:prstClr val="black"/>
                  </a:solidFill>
                  <a:effectLst/>
                  <a:uLnTx/>
                  <a:uFillTx/>
                  <a:latin typeface="Calibri"/>
                  <a:ea typeface="+mn-ea"/>
                  <a:cs typeface="+mn-cs"/>
                </a:rPr>
                <a:t>)</a:t>
              </a:r>
            </a:p>
          </p:txBody>
        </p:sp>
      </p:grpSp>
      <p:sp>
        <p:nvSpPr>
          <p:cNvPr id="8" name="Título 1">
            <a:extLst>
              <a:ext uri="{FF2B5EF4-FFF2-40B4-BE49-F238E27FC236}">
                <a16:creationId xmlns="" xmlns:a16="http://schemas.microsoft.com/office/drawing/2014/main" id="{F5D6FD3C-854A-4A86-9E10-1FD4B2E6106B}"/>
              </a:ext>
            </a:extLst>
          </p:cNvPr>
          <p:cNvSpPr txBox="1">
            <a:spLocks/>
          </p:cNvSpPr>
          <p:nvPr/>
        </p:nvSpPr>
        <p:spPr>
          <a:xfrm>
            <a:off x="662941" y="411227"/>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Função de data</a:t>
            </a:r>
          </a:p>
        </p:txBody>
      </p:sp>
      <p:sp>
        <p:nvSpPr>
          <p:cNvPr id="11" name="Retângulo: Cantos Arredondados 10">
            <a:extLst>
              <a:ext uri="{FF2B5EF4-FFF2-40B4-BE49-F238E27FC236}">
                <a16:creationId xmlns="" xmlns:a16="http://schemas.microsoft.com/office/drawing/2014/main" id="{74CCC398-3ED3-4C79-AB74-36CBFC7FA581}"/>
              </a:ext>
            </a:extLst>
          </p:cNvPr>
          <p:cNvSpPr/>
          <p:nvPr/>
        </p:nvSpPr>
        <p:spPr>
          <a:xfrm>
            <a:off x="7648745" y="450450"/>
            <a:ext cx="1346400" cy="642714"/>
          </a:xfrm>
          <a:prstGeom prst="roundRect">
            <a:avLst/>
          </a:prstGeom>
          <a:solidFill>
            <a:schemeClr val="bg1">
              <a:lumMod val="85000"/>
            </a:schemeClr>
          </a:solidFill>
          <a:scene3d>
            <a:camera prst="orthographicFront"/>
            <a:lightRig rig="threePt" dir="t"/>
          </a:scene3d>
          <a:sp3d>
            <a:bevelT/>
          </a:sp3d>
        </p:spPr>
        <p:txBody>
          <a:bodyPr vert="horz" lIns="91440" tIns="45720" rIns="91440" bIns="45720" rtlCol="0" anchor="ctr">
            <a:noAutofit/>
          </a:bodyPr>
          <a:lstStyle/>
          <a:p>
            <a:pPr algn="ctr"/>
            <a:r>
              <a:rPr lang="pt-BR" sz="1400" b="1" dirty="0">
                <a:solidFill>
                  <a:srgbClr val="C00000"/>
                </a:solidFill>
                <a:latin typeface="+mn-lt"/>
                <a:cs typeface="Andalus" panose="02020603050405020304" pitchFamily="18" charset="-78"/>
              </a:rPr>
              <a:t>Clique </a:t>
            </a:r>
            <a:r>
              <a:rPr lang="pt-BR" sz="1400" b="1" dirty="0">
                <a:solidFill>
                  <a:schemeClr val="tx1">
                    <a:lumMod val="85000"/>
                    <a:lumOff val="15000"/>
                  </a:schemeClr>
                </a:solidFill>
                <a:latin typeface="+mn-lt"/>
                <a:cs typeface="Andalus" panose="02020603050405020304" pitchFamily="18" charset="-78"/>
              </a:rPr>
              <a:t>para mais detalhes</a:t>
            </a:r>
          </a:p>
        </p:txBody>
      </p:sp>
      <p:sp>
        <p:nvSpPr>
          <p:cNvPr id="15" name="CaixaDeTexto 14">
            <a:extLst>
              <a:ext uri="{FF2B5EF4-FFF2-40B4-BE49-F238E27FC236}">
                <a16:creationId xmlns="" xmlns:a16="http://schemas.microsoft.com/office/drawing/2014/main" id="{CBCDE12A-5B4E-459B-949E-42A287DECBB4}"/>
              </a:ext>
            </a:extLst>
          </p:cNvPr>
          <p:cNvSpPr txBox="1"/>
          <p:nvPr/>
        </p:nvSpPr>
        <p:spPr>
          <a:xfrm>
            <a:off x="415636" y="2647810"/>
            <a:ext cx="8332204" cy="3477875"/>
          </a:xfrm>
          <a:prstGeom prst="rect">
            <a:avLst/>
          </a:prstGeom>
          <a:solidFill>
            <a:schemeClr val="bg1"/>
          </a:solidFill>
          <a:ln w="19050">
            <a:solidFill>
              <a:srgbClr val="1C7928"/>
            </a:solidFill>
          </a:ln>
          <a:effectLst/>
        </p:spPr>
        <p:txBody>
          <a:bodyPr wrap="square" rtlCol="0">
            <a:spAutoFit/>
          </a:bodyPr>
          <a:lstStyle/>
          <a:p>
            <a:pPr algn="just"/>
            <a:r>
              <a:rPr lang="pt-BR" sz="2000" dirty="0"/>
              <a:t>Um mês possui até 31 dias e, desta forma, esta função retorna o dia equivalente a uma determinada data. É importante ressaltar que toda data pode ser transformada em número por meio dos tipos de formato, além disso, pode-se personalizar esse formato de data. </a:t>
            </a:r>
          </a:p>
          <a:p>
            <a:pPr algn="just"/>
            <a:endParaRPr lang="pt-BR" sz="2000" dirty="0"/>
          </a:p>
          <a:p>
            <a:pPr algn="just"/>
            <a:r>
              <a:rPr lang="pt-BR" sz="2000" b="1" dirty="0"/>
              <a:t>Exemplo de uso desta função em combinação com outras:</a:t>
            </a:r>
          </a:p>
          <a:p>
            <a:pPr algn="just"/>
            <a:r>
              <a:rPr lang="pt-BR" sz="2000" dirty="0"/>
              <a:t>=DIA(“15/10/2018”)</a:t>
            </a:r>
          </a:p>
          <a:p>
            <a:pPr algn="just"/>
            <a:r>
              <a:rPr lang="pt-BR" sz="2000" dirty="0"/>
              <a:t>=DIA(DATA(2018;10;15)	ou	=DIA(DATA(</a:t>
            </a:r>
            <a:r>
              <a:rPr lang="pt-BR" sz="2000" dirty="0">
                <a:solidFill>
                  <a:schemeClr val="accent5">
                    <a:lumMod val="50000"/>
                  </a:schemeClr>
                </a:solidFill>
              </a:rPr>
              <a:t>C4</a:t>
            </a:r>
            <a:r>
              <a:rPr lang="pt-BR" sz="2000" dirty="0"/>
              <a:t>;</a:t>
            </a:r>
            <a:r>
              <a:rPr lang="pt-BR" sz="2000" dirty="0">
                <a:solidFill>
                  <a:schemeClr val="accent5">
                    <a:lumMod val="50000"/>
                  </a:schemeClr>
                </a:solidFill>
              </a:rPr>
              <a:t>B4</a:t>
            </a:r>
            <a:r>
              <a:rPr lang="pt-BR" sz="2000" dirty="0"/>
              <a:t>;</a:t>
            </a:r>
            <a:r>
              <a:rPr lang="pt-BR" sz="2000" dirty="0">
                <a:solidFill>
                  <a:schemeClr val="accent5">
                    <a:lumMod val="50000"/>
                  </a:schemeClr>
                </a:solidFill>
              </a:rPr>
              <a:t>A4</a:t>
            </a:r>
            <a:r>
              <a:rPr lang="pt-BR" sz="2000" dirty="0"/>
              <a:t>))</a:t>
            </a:r>
          </a:p>
          <a:p>
            <a:pPr algn="just"/>
            <a:r>
              <a:rPr lang="pt-BR" sz="2000" dirty="0"/>
              <a:t>=DIA(HOJE())</a:t>
            </a:r>
          </a:p>
          <a:p>
            <a:pPr algn="just"/>
            <a:r>
              <a:rPr lang="pt-BR" sz="2000" dirty="0"/>
              <a:t>=DIA(AGORA())</a:t>
            </a:r>
          </a:p>
          <a:p>
            <a:pPr algn="just"/>
            <a:r>
              <a:rPr lang="pt-BR" sz="2000" dirty="0"/>
              <a:t>=DIA(HOJE())+7</a:t>
            </a:r>
          </a:p>
        </p:txBody>
      </p:sp>
    </p:spTree>
    <p:extLst>
      <p:ext uri="{BB962C8B-B14F-4D97-AF65-F5344CB8AC3E}">
        <p14:creationId xmlns:p14="http://schemas.microsoft.com/office/powerpoint/2010/main" val="477809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15" grpId="0" animBg="1"/>
      <p:bldP spid="15" grpId="1" animBg="1"/>
    </p:bldLst>
  </p:timing>
</p:sld>
</file>

<file path=ppt/theme/theme1.xml><?xml version="1.0" encoding="utf-8"?>
<a:theme xmlns:a="http://schemas.openxmlformats.org/drawingml/2006/main" name="2_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vert="horz" lIns="91440" tIns="45720" rIns="91440" bIns="45720" rtlCol="0" anchor="t">
        <a:noAutofit/>
      </a:bodyPr>
      <a:lstStyle>
        <a:defPPr algn="ctr">
          <a:defRPr sz="4400" dirty="0" smtClean="0">
            <a:solidFill>
              <a:srgbClr val="002060"/>
            </a:solidFill>
            <a:latin typeface="+mn-lt"/>
            <a:cs typeface="Andalus" panose="02020603050405020304" pitchFamily="18" charset="-78"/>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8818</TotalTime>
  <Words>2344</Words>
  <Application>Microsoft Office PowerPoint</Application>
  <PresentationFormat>Apresentação na tela (4:3)</PresentationFormat>
  <Paragraphs>206</Paragraphs>
  <Slides>15</Slides>
  <Notes>15</Notes>
  <HiddenSlides>9</HiddenSlides>
  <MMClips>0</MMClips>
  <ScaleCrop>false</ScaleCrop>
  <HeadingPairs>
    <vt:vector size="6" baseType="variant">
      <vt:variant>
        <vt:lpstr>Fontes usadas</vt:lpstr>
      </vt:variant>
      <vt:variant>
        <vt:i4>10</vt:i4>
      </vt:variant>
      <vt:variant>
        <vt:lpstr>Tema</vt:lpstr>
      </vt:variant>
      <vt:variant>
        <vt:i4>1</vt:i4>
      </vt:variant>
      <vt:variant>
        <vt:lpstr>Títulos de slides</vt:lpstr>
      </vt:variant>
      <vt:variant>
        <vt:i4>15</vt:i4>
      </vt:variant>
    </vt:vector>
  </HeadingPairs>
  <TitlesOfParts>
    <vt:vector size="26" baseType="lpstr">
      <vt:lpstr>Batang</vt:lpstr>
      <vt:lpstr>微软雅黑</vt:lpstr>
      <vt:lpstr>宋体</vt:lpstr>
      <vt:lpstr>Aharoni</vt:lpstr>
      <vt:lpstr>Andalus</vt:lpstr>
      <vt:lpstr>Arial</vt:lpstr>
      <vt:lpstr>Calibri</vt:lpstr>
      <vt:lpstr>Calibri Light</vt:lpstr>
      <vt:lpstr>Clear Sans Light</vt:lpstr>
      <vt:lpstr>Wingdings</vt:lpstr>
      <vt:lpstr>2_Tema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Thais Graca Torres;Patricia Chambal Rodriguez</dc:creator>
  <cp:lastModifiedBy>Priscila Carla de Almeida de Oliveira</cp:lastModifiedBy>
  <cp:revision>582</cp:revision>
  <dcterms:created xsi:type="dcterms:W3CDTF">2015-10-02T20:16:05Z</dcterms:created>
  <dcterms:modified xsi:type="dcterms:W3CDTF">2019-09-27T16:54:40Z</dcterms:modified>
</cp:coreProperties>
</file>