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CF543-735F-4E9B-A77F-8326CF942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000" dirty="0"/>
              <a:t>Project2</a:t>
            </a: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DF543F-5D3A-4C57-A36C-3C9B5036B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 Modeling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57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95E72-B41E-4260-A698-0FC5C023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39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분석 및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14D74-C03E-4B5D-9D8E-2864CF5A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6569"/>
            <a:ext cx="10058400" cy="488829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회귀 모델</a:t>
            </a:r>
            <a:endParaRPr lang="en-US" altLang="ko-KR" dirty="0"/>
          </a:p>
          <a:p>
            <a:r>
              <a:rPr lang="en-US" altLang="ko-KR" dirty="0" err="1"/>
              <a:t>y_train</a:t>
            </a:r>
            <a:r>
              <a:rPr lang="ko-KR" altLang="en-US" dirty="0"/>
              <a:t> 데이터가 비대칭 분포</a:t>
            </a:r>
            <a:endParaRPr lang="en-US" altLang="ko-KR" dirty="0"/>
          </a:p>
          <a:p>
            <a:pPr lvl="1"/>
            <a:r>
              <a:rPr lang="en-US" altLang="ko-KR" dirty="0" err="1"/>
              <a:t>max_depth</a:t>
            </a:r>
            <a:r>
              <a:rPr lang="en-US" altLang="ko-KR" dirty="0"/>
              <a:t>=7 </a:t>
            </a:r>
            <a:r>
              <a:rPr lang="ko-KR" altLang="en-US" dirty="0" err="1"/>
              <a:t>일때</a:t>
            </a:r>
            <a:endParaRPr lang="ko-KR" altLang="en-US" dirty="0"/>
          </a:p>
          <a:p>
            <a:pPr lvl="1"/>
            <a:r>
              <a:rPr lang="en-US" altLang="ko-KR" dirty="0" err="1"/>
              <a:t>RandomForestRegressor</a:t>
            </a:r>
            <a:r>
              <a:rPr lang="en-US" altLang="ko-KR" dirty="0"/>
              <a:t>(</a:t>
            </a:r>
            <a:r>
              <a:rPr lang="en-US" altLang="ko-KR" dirty="0" err="1"/>
              <a:t>n_estimators</a:t>
            </a:r>
            <a:r>
              <a:rPr lang="en-US" altLang="ko-KR" dirty="0"/>
              <a:t>=1000): 0.894</a:t>
            </a:r>
          </a:p>
          <a:p>
            <a:pPr lvl="1"/>
            <a:r>
              <a:rPr lang="en-US" altLang="ko-KR" dirty="0" err="1"/>
              <a:t>RandomForestRegressor</a:t>
            </a:r>
            <a:r>
              <a:rPr lang="en-US" altLang="ko-KR" dirty="0"/>
              <a:t>(</a:t>
            </a:r>
            <a:r>
              <a:rPr lang="en-US" altLang="ko-KR" dirty="0" err="1"/>
              <a:t>n_estimators</a:t>
            </a:r>
            <a:r>
              <a:rPr lang="en-US" altLang="ko-KR" dirty="0"/>
              <a:t>=2000): 0.894</a:t>
            </a:r>
          </a:p>
          <a:p>
            <a:pPr lvl="1"/>
            <a:r>
              <a:rPr lang="en-US" altLang="ko-KR" dirty="0" err="1"/>
              <a:t>RandomForestRegressor</a:t>
            </a:r>
            <a:r>
              <a:rPr lang="en-US" altLang="ko-KR" dirty="0"/>
              <a:t>(</a:t>
            </a:r>
            <a:r>
              <a:rPr lang="en-US" altLang="ko-KR" dirty="0" err="1"/>
              <a:t>n_estimators</a:t>
            </a:r>
            <a:r>
              <a:rPr lang="en-US" altLang="ko-KR" dirty="0"/>
              <a:t>=5000): 0.894</a:t>
            </a:r>
          </a:p>
          <a:p>
            <a:pPr lvl="1"/>
            <a:r>
              <a:rPr lang="en-US" altLang="ko-KR" dirty="0" err="1"/>
              <a:t>RandomForestRegressor</a:t>
            </a:r>
            <a:r>
              <a:rPr lang="en-US" altLang="ko-KR" dirty="0"/>
              <a:t>(</a:t>
            </a:r>
            <a:r>
              <a:rPr lang="en-US" altLang="ko-KR" dirty="0" err="1"/>
              <a:t>n_estimators</a:t>
            </a:r>
            <a:r>
              <a:rPr lang="en-US" altLang="ko-KR" dirty="0"/>
              <a:t>=5000, </a:t>
            </a:r>
            <a:r>
              <a:rPr lang="en-US" altLang="ko-KR" dirty="0" err="1"/>
              <a:t>max_depth</a:t>
            </a:r>
            <a:r>
              <a:rPr lang="en-US" altLang="ko-KR" dirty="0"/>
              <a:t>=None): 0.917</a:t>
            </a:r>
          </a:p>
          <a:p>
            <a:pPr lvl="1"/>
            <a:r>
              <a:rPr lang="ko-KR" altLang="en-US" dirty="0" err="1"/>
              <a:t>하이퍼</a:t>
            </a:r>
            <a:r>
              <a:rPr lang="ko-KR" altLang="en-US" dirty="0"/>
              <a:t> 파라메터를 조절하여도 </a:t>
            </a:r>
            <a:r>
              <a:rPr lang="en-US" altLang="ko-KR" dirty="0"/>
              <a:t>0.9</a:t>
            </a:r>
            <a:r>
              <a:rPr lang="ko-KR" altLang="en-US" dirty="0"/>
              <a:t>에 근접하거나 </a:t>
            </a:r>
            <a:r>
              <a:rPr lang="en-US" altLang="ko-KR" dirty="0"/>
              <a:t>0.9</a:t>
            </a:r>
            <a:r>
              <a:rPr lang="ko-KR" altLang="en-US" dirty="0"/>
              <a:t>를 넘어가기 때문에  </a:t>
            </a:r>
            <a:r>
              <a:rPr lang="ko-KR" altLang="en-US" u="sng" dirty="0">
                <a:solidFill>
                  <a:srgbClr val="FF0000"/>
                </a:solidFill>
              </a:rPr>
              <a:t>과적합</a:t>
            </a:r>
            <a:r>
              <a:rPr lang="ko-KR" altLang="en-US" dirty="0"/>
              <a:t>이 발생한다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y_train</a:t>
            </a:r>
            <a:r>
              <a:rPr lang="ko-KR" altLang="en-US" dirty="0"/>
              <a:t>로그 변환</a:t>
            </a:r>
            <a:endParaRPr lang="en-US" altLang="ko-KR" dirty="0"/>
          </a:p>
          <a:p>
            <a:r>
              <a:rPr lang="en-US" altLang="ko-KR" dirty="0" err="1"/>
              <a:t>max_depth</a:t>
            </a:r>
            <a:r>
              <a:rPr lang="en-US" altLang="ko-KR" dirty="0"/>
              <a:t>=7</a:t>
            </a:r>
          </a:p>
          <a:p>
            <a:r>
              <a:rPr lang="en-US" altLang="ko-KR" dirty="0" err="1"/>
              <a:t>RandomForestRegressor</a:t>
            </a:r>
            <a:r>
              <a:rPr lang="en-US" altLang="ko-KR" dirty="0"/>
              <a:t>(</a:t>
            </a:r>
            <a:r>
              <a:rPr lang="en-US" altLang="ko-KR" dirty="0" err="1"/>
              <a:t>n_estimators</a:t>
            </a:r>
            <a:r>
              <a:rPr lang="en-US" altLang="ko-KR" dirty="0"/>
              <a:t>=1000): 0.871</a:t>
            </a:r>
          </a:p>
          <a:p>
            <a:r>
              <a:rPr lang="en-US" altLang="ko-KR" dirty="0" err="1"/>
              <a:t>RandomForestRegressor</a:t>
            </a:r>
            <a:r>
              <a:rPr lang="en-US" altLang="ko-KR" dirty="0"/>
              <a:t>(</a:t>
            </a:r>
            <a:r>
              <a:rPr lang="en-US" altLang="ko-KR" dirty="0" err="1"/>
              <a:t>n_estimators</a:t>
            </a:r>
            <a:r>
              <a:rPr lang="en-US" altLang="ko-KR" dirty="0"/>
              <a:t>=2000): 0.871</a:t>
            </a:r>
          </a:p>
          <a:p>
            <a:r>
              <a:rPr lang="en-US" altLang="ko-KR" dirty="0" err="1"/>
              <a:t>RandomForestRegressor</a:t>
            </a:r>
            <a:r>
              <a:rPr lang="en-US" altLang="ko-KR" dirty="0"/>
              <a:t>(</a:t>
            </a:r>
            <a:r>
              <a:rPr lang="en-US" altLang="ko-KR" dirty="0" err="1"/>
              <a:t>n_estimators</a:t>
            </a:r>
            <a:r>
              <a:rPr lang="en-US" altLang="ko-KR" dirty="0"/>
              <a:t>=5000): 0.871</a:t>
            </a:r>
          </a:p>
          <a:p>
            <a:r>
              <a:rPr lang="en-US" altLang="ko-KR" dirty="0" err="1"/>
              <a:t>RandomForestRegressor</a:t>
            </a:r>
            <a:r>
              <a:rPr lang="en-US" altLang="ko-KR" dirty="0"/>
              <a:t>(</a:t>
            </a:r>
            <a:r>
              <a:rPr lang="en-US" altLang="ko-KR" dirty="0" err="1"/>
              <a:t>n_estimators</a:t>
            </a:r>
            <a:r>
              <a:rPr lang="en-US" altLang="ko-KR" dirty="0"/>
              <a:t>=5000, </a:t>
            </a:r>
            <a:r>
              <a:rPr lang="en-US" altLang="ko-KR" dirty="0" err="1"/>
              <a:t>max_depth</a:t>
            </a:r>
            <a:r>
              <a:rPr lang="en-US" altLang="ko-KR" dirty="0"/>
              <a:t>=None): 0.908</a:t>
            </a:r>
          </a:p>
          <a:p>
            <a:r>
              <a:rPr lang="ko-KR" altLang="en-US" dirty="0"/>
              <a:t>변환 전의 데이터에 비해 미비하게 점수가 줄었지만 여전히 </a:t>
            </a:r>
            <a:r>
              <a:rPr lang="ko-KR" altLang="en-US" u="sng" dirty="0">
                <a:solidFill>
                  <a:srgbClr val="FF0000"/>
                </a:solidFill>
              </a:rPr>
              <a:t>과적합</a:t>
            </a:r>
            <a:r>
              <a:rPr lang="ko-KR" altLang="en-US" dirty="0"/>
              <a:t>이 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u="sng" dirty="0"/>
              <a:t>R2_score : 0.917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6D9DE-ECD4-43CB-82EB-EEE736F6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725" y="931109"/>
            <a:ext cx="1961815" cy="1648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56610F-7D57-4C28-AD3D-9752D198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70" y="946031"/>
            <a:ext cx="1961815" cy="1648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AC84B1-C68B-4EE4-97FF-61BD736D39DA}"/>
              </a:ext>
            </a:extLst>
          </p:cNvPr>
          <p:cNvSpPr txBox="1"/>
          <p:nvPr/>
        </p:nvSpPr>
        <p:spPr>
          <a:xfrm>
            <a:off x="7224963" y="654110"/>
            <a:ext cx="99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비대칭 분포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B5AA-E5BD-42D4-84D7-7FE66B51EDE7}"/>
              </a:ext>
            </a:extLst>
          </p:cNvPr>
          <p:cNvSpPr txBox="1"/>
          <p:nvPr/>
        </p:nvSpPr>
        <p:spPr>
          <a:xfrm>
            <a:off x="9798719" y="642594"/>
            <a:ext cx="120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로그변환 분포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0D0DE5A-C287-46D8-85D6-377F644281AF}"/>
              </a:ext>
            </a:extLst>
          </p:cNvPr>
          <p:cNvSpPr/>
          <p:nvPr/>
        </p:nvSpPr>
        <p:spPr>
          <a:xfrm>
            <a:off x="8932278" y="1682257"/>
            <a:ext cx="350253" cy="12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54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0FDD0-CB01-4E4F-9AF8-F198FFD6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분석 및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94436-D3BC-4AE6-A2BA-FBA447FF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RidgeCV</a:t>
            </a:r>
            <a:r>
              <a:rPr lang="en-US" altLang="ko-KR" dirty="0"/>
              <a:t> </a:t>
            </a:r>
            <a:r>
              <a:rPr lang="ko-KR" altLang="en-US" dirty="0"/>
              <a:t>회귀 모델</a:t>
            </a:r>
            <a:endParaRPr lang="en-US" altLang="ko-KR" dirty="0"/>
          </a:p>
          <a:p>
            <a:pPr lvl="1"/>
            <a:r>
              <a:rPr lang="it-IT" altLang="ko-KR" dirty="0"/>
              <a:t>score : 0.674</a:t>
            </a:r>
          </a:p>
          <a:p>
            <a:pPr lvl="1"/>
            <a:r>
              <a:rPr lang="it-IT" altLang="ko-KR" dirty="0"/>
              <a:t>R2_score : 0.674</a:t>
            </a:r>
          </a:p>
          <a:p>
            <a:pPr lvl="1"/>
            <a:r>
              <a:rPr lang="it-IT" altLang="ko-KR" dirty="0"/>
              <a:t>mea : 3.826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0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171B2-2733-424B-979C-D15C4562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분석 및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8DB08-7771-46AA-A976-8D05C1C9F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0538"/>
            <a:ext cx="10058400" cy="4364502"/>
          </a:xfrm>
        </p:spPr>
        <p:txBody>
          <a:bodyPr/>
          <a:lstStyle/>
          <a:p>
            <a:r>
              <a:rPr lang="en-US" altLang="ko-KR" dirty="0" err="1"/>
              <a:t>shap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1B6818-855F-4F95-A764-9859264F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54" y="2178872"/>
            <a:ext cx="5411299" cy="3856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1C5778-A87E-453A-A1D8-255981FA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8872"/>
            <a:ext cx="5658052" cy="37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7AD78-94B4-4390-939B-87850C6F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63114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마치며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EF6F9-DF5F-4A87-B147-83611EE5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2423"/>
            <a:ext cx="10058400" cy="4232617"/>
          </a:xfrm>
        </p:spPr>
        <p:txBody>
          <a:bodyPr/>
          <a:lstStyle/>
          <a:p>
            <a:r>
              <a:rPr lang="ko-KR" altLang="en-US" dirty="0"/>
              <a:t>데이터 선택의 아쉬움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랭글링의</a:t>
            </a:r>
            <a:r>
              <a:rPr lang="ko-KR" altLang="en-US" dirty="0"/>
              <a:t> 부족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토이 데이터셋의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도메인 지식 부족</a:t>
            </a:r>
          </a:p>
        </p:txBody>
      </p:sp>
    </p:spTree>
    <p:extLst>
      <p:ext uri="{BB962C8B-B14F-4D97-AF65-F5344CB8AC3E}">
        <p14:creationId xmlns:p14="http://schemas.microsoft.com/office/powerpoint/2010/main" val="215008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FE91F-CA36-41DA-B7ED-DEB36060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63114"/>
          </a:xfrm>
        </p:spPr>
        <p:txBody>
          <a:bodyPr/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데이터의 </a:t>
            </a:r>
            <a:r>
              <a:rPr lang="ko-KR" altLang="en-US" dirty="0"/>
              <a:t>선정 및 문제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0F314-2D68-4FFA-8C63-5FD2C328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4838"/>
            <a:ext cx="10058400" cy="4250202"/>
          </a:xfrm>
        </p:spPr>
        <p:txBody>
          <a:bodyPr/>
          <a:lstStyle/>
          <a:p>
            <a:r>
              <a:rPr lang="ko-KR" altLang="en-US" dirty="0"/>
              <a:t>도메인 지식이 있는 데이터셋을 선정하길 원하였음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너무 복잡한 </a:t>
            </a:r>
            <a:r>
              <a:rPr lang="ko-KR" altLang="en-US" dirty="0" err="1"/>
              <a:t>랭글링을</a:t>
            </a:r>
            <a:r>
              <a:rPr lang="ko-KR" altLang="en-US" dirty="0"/>
              <a:t> </a:t>
            </a:r>
            <a:r>
              <a:rPr lang="ko-KR" altLang="en-US" dirty="0" err="1"/>
              <a:t>해야하는</a:t>
            </a:r>
            <a:r>
              <a:rPr lang="ko-KR" altLang="en-US" dirty="0"/>
              <a:t> 데이터보단 간결하게 </a:t>
            </a:r>
            <a:r>
              <a:rPr lang="ko-KR" altLang="en-US" dirty="0" err="1"/>
              <a:t>나타</a:t>
            </a:r>
            <a:r>
              <a:rPr lang="ko-KR" altLang="en-US" dirty="0"/>
              <a:t> 낼 수 있는 데이터를 원함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오류가 있더라도 그러한 부분을 내가 확실히 </a:t>
            </a:r>
            <a:r>
              <a:rPr lang="ko-KR" altLang="en-US" dirty="0" err="1"/>
              <a:t>알수</a:t>
            </a:r>
            <a:r>
              <a:rPr lang="ko-KR" altLang="en-US" dirty="0"/>
              <a:t> 있는 데이터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중고차 가격 데이터셋 결정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52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6A879-45D7-4AD4-9FA2-B39765DD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4110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데이터를 이용한 가설 및 평가지표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3583E-0E5E-4365-ACD2-30DE727D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3703"/>
            <a:ext cx="10058400" cy="4451337"/>
          </a:xfrm>
        </p:spPr>
        <p:txBody>
          <a:bodyPr/>
          <a:lstStyle/>
          <a:p>
            <a:r>
              <a:rPr lang="ko-KR" altLang="en-US" dirty="0"/>
              <a:t>가설 </a:t>
            </a:r>
            <a:r>
              <a:rPr lang="en-US" altLang="ko-KR" dirty="0"/>
              <a:t>: </a:t>
            </a:r>
            <a:r>
              <a:rPr lang="ko-KR" altLang="en-US" dirty="0"/>
              <a:t>중고차 가격은 연식</a:t>
            </a:r>
            <a:r>
              <a:rPr lang="en-US" altLang="ko-KR" dirty="0"/>
              <a:t>, </a:t>
            </a:r>
            <a:r>
              <a:rPr lang="ko-KR" altLang="en-US" dirty="0" err="1"/>
              <a:t>키로수</a:t>
            </a:r>
            <a:r>
              <a:rPr lang="en-US" altLang="ko-KR" dirty="0"/>
              <a:t>, </a:t>
            </a:r>
            <a:r>
              <a:rPr lang="ko-KR" altLang="en-US" dirty="0"/>
              <a:t>판매횟수</a:t>
            </a:r>
            <a:r>
              <a:rPr lang="en-US" altLang="ko-KR" dirty="0"/>
              <a:t>, </a:t>
            </a:r>
            <a:r>
              <a:rPr lang="ko-KR" altLang="en-US" dirty="0"/>
              <a:t>연비 등의 특성에 연관되어 결정 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예측할 데이터가 수치가 있는 특정 값이기에 회귀 문제로 접근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=&gt; R2_score </a:t>
            </a:r>
            <a:r>
              <a:rPr lang="ko-KR" altLang="en-US" dirty="0"/>
              <a:t>나 </a:t>
            </a:r>
            <a:r>
              <a:rPr lang="en-US" altLang="ko-KR" dirty="0"/>
              <a:t>MEA</a:t>
            </a:r>
            <a:r>
              <a:rPr lang="ko-KR" altLang="en-US" dirty="0"/>
              <a:t>의 값으로 평가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00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98F08-B01B-4A12-A32D-AF70412F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5423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모델의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05572-F4F8-450B-9D2A-188B00E98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중고차 가격은 일반적으로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제조사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연식</a:t>
            </a:r>
            <a:r>
              <a:rPr lang="en-US" altLang="ko-KR" dirty="0"/>
              <a:t>, </a:t>
            </a:r>
            <a:r>
              <a:rPr lang="ko-KR" altLang="en-US" dirty="0"/>
              <a:t>차종</a:t>
            </a:r>
            <a:r>
              <a:rPr lang="en-US" altLang="ko-KR" dirty="0"/>
              <a:t>, </a:t>
            </a:r>
            <a:r>
              <a:rPr lang="ko-KR" altLang="en-US" dirty="0" err="1"/>
              <a:t>키로수</a:t>
            </a:r>
            <a:r>
              <a:rPr lang="en-US" altLang="ko-KR" dirty="0"/>
              <a:t>, </a:t>
            </a:r>
            <a:r>
              <a:rPr lang="ko-KR" altLang="en-US" dirty="0"/>
              <a:t>사고이력 등에 의해 결정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ex) </a:t>
            </a:r>
            <a:r>
              <a:rPr lang="ko-KR" altLang="en-US" dirty="0"/>
              <a:t>같은 급</a:t>
            </a:r>
            <a:r>
              <a:rPr lang="en-US" altLang="ko-KR" dirty="0"/>
              <a:t>(</a:t>
            </a:r>
            <a:r>
              <a:rPr lang="ko-KR" altLang="en-US" dirty="0"/>
              <a:t>연식</a:t>
            </a:r>
            <a:r>
              <a:rPr lang="en-US" altLang="ko-KR" dirty="0"/>
              <a:t>, </a:t>
            </a:r>
            <a:r>
              <a:rPr lang="ko-KR" altLang="en-US" dirty="0"/>
              <a:t>크기분류 등</a:t>
            </a:r>
            <a:r>
              <a:rPr lang="en-US" altLang="ko-KR" dirty="0"/>
              <a:t>)</a:t>
            </a:r>
            <a:r>
              <a:rPr lang="ko-KR" altLang="en-US" dirty="0"/>
              <a:t>의 자동차여도 외제차와 국산차의 가격 차이 등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자동차 가격과 관련되는 여러 특성의 부재로 지금의 토이 데이터셋은 기존의 도메인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지식과 다르 지표를 보여주고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현재의 데이터셋의 특성에만 의존하여 모델링을 하였기 때문에 사실적인 모델이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</a:t>
            </a:r>
            <a:r>
              <a:rPr lang="ko-KR" altLang="en-US" dirty="0"/>
              <a:t>될 수 없음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44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2032D-ADCA-486E-9765-E5206F99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684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3. EAD</a:t>
            </a:r>
            <a:r>
              <a:rPr lang="ko-KR" altLang="en-US" sz="4000" dirty="0"/>
              <a:t>와 </a:t>
            </a:r>
            <a:r>
              <a:rPr lang="ko-KR" altLang="en-US" sz="4000" dirty="0" err="1"/>
              <a:t>전처리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094188-4D08-44CD-B881-4A0BFE8F6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35" y="1722212"/>
            <a:ext cx="7697904" cy="19368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7F0CF3-EA6F-4D7C-9CAE-78F0FF45A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5" y="4167355"/>
            <a:ext cx="7697904" cy="2257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B6167B-A991-4303-9E9B-2E8A705B8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000" y="1489435"/>
            <a:ext cx="3371850" cy="502920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EA610C7-4AFC-480A-9B0F-BF09656C8D96}"/>
              </a:ext>
            </a:extLst>
          </p:cNvPr>
          <p:cNvSpPr/>
          <p:nvPr/>
        </p:nvSpPr>
        <p:spPr>
          <a:xfrm>
            <a:off x="3744368" y="3731019"/>
            <a:ext cx="694143" cy="327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A26DA-4202-433B-8A2E-38607D96A4D8}"/>
              </a:ext>
            </a:extLst>
          </p:cNvPr>
          <p:cNvSpPr/>
          <p:nvPr/>
        </p:nvSpPr>
        <p:spPr>
          <a:xfrm>
            <a:off x="5873518" y="2055732"/>
            <a:ext cx="1475054" cy="1535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3C79A2-F91D-420A-9CE9-76A2B6858C35}"/>
              </a:ext>
            </a:extLst>
          </p:cNvPr>
          <p:cNvSpPr/>
          <p:nvPr/>
        </p:nvSpPr>
        <p:spPr>
          <a:xfrm>
            <a:off x="6096000" y="4528505"/>
            <a:ext cx="1252572" cy="18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CC16-DBFB-4BD8-BE39-CE0A8ADE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585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3. EAD</a:t>
            </a:r>
            <a:r>
              <a:rPr lang="ko-KR" altLang="en-US" sz="4000" dirty="0"/>
              <a:t>와 </a:t>
            </a:r>
            <a:r>
              <a:rPr lang="ko-KR" altLang="en-US" sz="4000" dirty="0" err="1"/>
              <a:t>전처리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720A570-5686-4681-9D67-101EBE801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7733" y="2122305"/>
            <a:ext cx="1752600" cy="58102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3610ED-06EF-482B-903D-3A767663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44" y="2124662"/>
            <a:ext cx="1990725" cy="419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E9079C-28D3-422A-A040-16F776054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655" y="2122305"/>
            <a:ext cx="1828800" cy="5905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31F80E7-8F32-41CE-86E6-9865DC1149D0}"/>
              </a:ext>
            </a:extLst>
          </p:cNvPr>
          <p:cNvSpPr/>
          <p:nvPr/>
        </p:nvSpPr>
        <p:spPr>
          <a:xfrm>
            <a:off x="5860169" y="2334212"/>
            <a:ext cx="565378" cy="148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E9FF82-2674-469F-99F4-ED6528D78108}"/>
              </a:ext>
            </a:extLst>
          </p:cNvPr>
          <p:cNvSpPr/>
          <p:nvPr/>
        </p:nvSpPr>
        <p:spPr>
          <a:xfrm>
            <a:off x="1364630" y="1901871"/>
            <a:ext cx="7672579" cy="1241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7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3DAD-B800-4D4F-9E4C-FFCF7A01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분석 및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2B9B7-88D4-4857-9A0C-4C06ABC0E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1985"/>
            <a:ext cx="10058400" cy="4333055"/>
          </a:xfrm>
        </p:spPr>
        <p:txBody>
          <a:bodyPr/>
          <a:lstStyle/>
          <a:p>
            <a:r>
              <a:rPr lang="en-US" altLang="ko-KR" dirty="0"/>
              <a:t>Target </a:t>
            </a:r>
            <a:r>
              <a:rPr lang="ko-KR" altLang="en-US" dirty="0"/>
              <a:t>과 </a:t>
            </a:r>
            <a:r>
              <a:rPr lang="en-US" altLang="ko-KR" dirty="0"/>
              <a:t>features</a:t>
            </a:r>
            <a:r>
              <a:rPr lang="ko-KR" altLang="en-US" dirty="0"/>
              <a:t>의 상관관계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D3EBE8-14F7-45C6-979D-4791D3DE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69" y="2014194"/>
            <a:ext cx="5734541" cy="4722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79CD22-06E4-4640-B41A-61B6C1300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71775"/>
            <a:ext cx="4143375" cy="131445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C53BB6A-3CCB-4656-8AB9-334D5FA07DCD}"/>
              </a:ext>
            </a:extLst>
          </p:cNvPr>
          <p:cNvSpPr/>
          <p:nvPr/>
        </p:nvSpPr>
        <p:spPr>
          <a:xfrm>
            <a:off x="5300417" y="3176833"/>
            <a:ext cx="506494" cy="252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6EE524-4A0B-49DF-8E64-7DD21BFC97A4}"/>
              </a:ext>
            </a:extLst>
          </p:cNvPr>
          <p:cNvSpPr/>
          <p:nvPr/>
        </p:nvSpPr>
        <p:spPr>
          <a:xfrm>
            <a:off x="9844817" y="1834728"/>
            <a:ext cx="1174704" cy="50811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8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8B42-14D9-4A7C-B65C-919DD199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분석 및 모델링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3F6AA7-24BB-4583-BA22-C60922535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554" y="4181939"/>
            <a:ext cx="2647218" cy="197845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6B9DA4-0743-4753-9F20-D2993C08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278" y="1972774"/>
            <a:ext cx="2674438" cy="19784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242634-86F3-47F3-A865-E5F2064FE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822" y="1972774"/>
            <a:ext cx="2647218" cy="19784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A1AD8E-62B2-4730-AD71-53B68E93A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54" y="1972774"/>
            <a:ext cx="2647218" cy="19784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7934C6-4AE3-41EE-9131-710732809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278" y="4176196"/>
            <a:ext cx="2728880" cy="19784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6B45F7-7E21-48C3-A9B7-3665CE119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9664" y="4176196"/>
            <a:ext cx="2728880" cy="20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3E415-CF7E-4FD6-8BA3-2D786E97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분석 및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D0685-1244-4D83-9B80-6BA65AE8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</a:t>
            </a:r>
            <a:r>
              <a:rPr lang="en-US" altLang="ko-KR" dirty="0"/>
              <a:t>/</a:t>
            </a:r>
            <a:r>
              <a:rPr lang="ko-KR" altLang="en-US" dirty="0"/>
              <a:t>검증</a:t>
            </a:r>
            <a:r>
              <a:rPr lang="en-US" altLang="ko-KR" dirty="0"/>
              <a:t>/</a:t>
            </a:r>
            <a:r>
              <a:rPr lang="ko-KR" altLang="en-US" dirty="0"/>
              <a:t>테스트 데이터셋 </a:t>
            </a:r>
            <a:r>
              <a:rPr lang="en-US" altLang="ko-KR" dirty="0"/>
              <a:t>Split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841C73-CFD6-469B-B152-1602DAF7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55" y="2542390"/>
            <a:ext cx="58864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TM03457510[[fn=비누]]</Template>
  <TotalTime>73</TotalTime>
  <Words>395</Words>
  <Application>Microsoft Office PowerPoint</Application>
  <PresentationFormat>와이드스크린</PresentationFormat>
  <Paragraphs>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Century Gothic</vt:lpstr>
      <vt:lpstr>Garamond</vt:lpstr>
      <vt:lpstr>비누</vt:lpstr>
      <vt:lpstr>Project2</vt:lpstr>
      <vt:lpstr>1. 데이터의 선정 및 문제 정의</vt:lpstr>
      <vt:lpstr>2. 데이터를 이용한 가설 및 평가지표</vt:lpstr>
      <vt:lpstr>3. 모델의 오류</vt:lpstr>
      <vt:lpstr>3. EAD와 전처리 </vt:lpstr>
      <vt:lpstr>3. EAD와 전처리 </vt:lpstr>
      <vt:lpstr>4. 분석 및 모델링</vt:lpstr>
      <vt:lpstr>4. 분석 및 모델링</vt:lpstr>
      <vt:lpstr>4. 분석 및 모델링</vt:lpstr>
      <vt:lpstr>4. 분석 및 모델링</vt:lpstr>
      <vt:lpstr>4. 분석 및 모델링</vt:lpstr>
      <vt:lpstr>4. 분석 및 모델링</vt:lpstr>
      <vt:lpstr>5. 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Project2</dc:title>
  <dc:creator>user</dc:creator>
  <cp:lastModifiedBy>user</cp:lastModifiedBy>
  <cp:revision>9</cp:revision>
  <dcterms:created xsi:type="dcterms:W3CDTF">2021-11-11T07:18:38Z</dcterms:created>
  <dcterms:modified xsi:type="dcterms:W3CDTF">2021-11-11T08:32:21Z</dcterms:modified>
</cp:coreProperties>
</file>