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p:scale>
          <a:sx n="97" d="100"/>
          <a:sy n="97" d="100"/>
        </p:scale>
        <p:origin x="42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30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485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1129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4085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2971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876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6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6631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0354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6670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3/1/2024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369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3/1/2024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253532861"/>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B5BE1F7E-8D81-425E-A546-F57DADBDB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a:extLst>
              <a:ext uri="{FF2B5EF4-FFF2-40B4-BE49-F238E27FC236}">
                <a16:creationId xmlns:a16="http://schemas.microsoft.com/office/drawing/2014/main" id="{2F690DB3-8973-E7AD-43D5-5F31DE8BFA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76" t="32513" r="42844" b="42359"/>
          <a:stretch/>
        </p:blipFill>
        <p:spPr bwMode="auto">
          <a:xfrm>
            <a:off x="7826293" y="131636"/>
            <a:ext cx="1320124" cy="1167619"/>
          </a:xfrm>
          <a:prstGeom prst="rect">
            <a:avLst/>
          </a:prstGeom>
          <a:noFill/>
          <a:ln w="19050">
            <a:solidFill>
              <a:schemeClr val="bg1"/>
            </a:solidFill>
          </a:ln>
          <a:effectLst>
            <a:softEdge rad="0"/>
          </a:effectLst>
          <a:extLst>
            <a:ext uri="{909E8E84-426E-40DD-AFC4-6F175D3DCCD1}">
              <a14:hiddenFill xmlns:a14="http://schemas.microsoft.com/office/drawing/2010/main">
                <a:solidFill>
                  <a:srgbClr val="FFFFFF"/>
                </a:solidFill>
              </a14:hiddenFill>
            </a:ext>
          </a:extLst>
        </p:spPr>
      </p:pic>
      <p:pic>
        <p:nvPicPr>
          <p:cNvPr id="6" name="Picture 5" descr="A person in a suit&#10;&#10;Description automatically generated">
            <a:extLst>
              <a:ext uri="{FF2B5EF4-FFF2-40B4-BE49-F238E27FC236}">
                <a16:creationId xmlns:a16="http://schemas.microsoft.com/office/drawing/2014/main" id="{B8C6DD35-135E-0556-5598-DE2E66946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6066" y="166965"/>
            <a:ext cx="1172235" cy="1172235"/>
          </a:xfrm>
          <a:prstGeom prst="rect">
            <a:avLst/>
          </a:prstGeom>
          <a:ln w="19050">
            <a:solidFill>
              <a:schemeClr val="bg1"/>
            </a:solidFill>
          </a:ln>
          <a:effectLst>
            <a:softEdge rad="0"/>
          </a:effectLst>
        </p:spPr>
      </p:pic>
      <p:sp>
        <p:nvSpPr>
          <p:cNvPr id="8" name="TextBox 7">
            <a:extLst>
              <a:ext uri="{FF2B5EF4-FFF2-40B4-BE49-F238E27FC236}">
                <a16:creationId xmlns:a16="http://schemas.microsoft.com/office/drawing/2014/main" id="{20DB1C86-2556-6DEB-9D98-A94466614947}"/>
              </a:ext>
            </a:extLst>
          </p:cNvPr>
          <p:cNvSpPr txBox="1"/>
          <p:nvPr/>
        </p:nvSpPr>
        <p:spPr>
          <a:xfrm>
            <a:off x="7826293" y="1294640"/>
            <a:ext cx="1320124" cy="646331"/>
          </a:xfrm>
          <a:prstGeom prst="rect">
            <a:avLst/>
          </a:prstGeom>
          <a:noFill/>
        </p:spPr>
        <p:txBody>
          <a:bodyPr wrap="square" rtlCol="0">
            <a:spAutoFit/>
          </a:bodyPr>
          <a:lstStyle/>
          <a:p>
            <a:pPr algn="ctr"/>
            <a:r>
              <a:rPr lang="en-US" dirty="0">
                <a:solidFill>
                  <a:schemeClr val="bg1">
                    <a:lumMod val="75000"/>
                    <a:lumOff val="25000"/>
                  </a:schemeClr>
                </a:solidFill>
              </a:rPr>
              <a:t>Jacob Kennedy</a:t>
            </a:r>
          </a:p>
        </p:txBody>
      </p:sp>
      <p:sp>
        <p:nvSpPr>
          <p:cNvPr id="10" name="TextBox 9">
            <a:extLst>
              <a:ext uri="{FF2B5EF4-FFF2-40B4-BE49-F238E27FC236}">
                <a16:creationId xmlns:a16="http://schemas.microsoft.com/office/drawing/2014/main" id="{BCC8EA7F-3C88-97E8-E8D9-709127BF28A0}"/>
              </a:ext>
            </a:extLst>
          </p:cNvPr>
          <p:cNvSpPr txBox="1"/>
          <p:nvPr/>
        </p:nvSpPr>
        <p:spPr>
          <a:xfrm>
            <a:off x="10736066" y="1339200"/>
            <a:ext cx="1172235" cy="646331"/>
          </a:xfrm>
          <a:prstGeom prst="rect">
            <a:avLst/>
          </a:prstGeom>
          <a:noFill/>
        </p:spPr>
        <p:txBody>
          <a:bodyPr wrap="square" rtlCol="0">
            <a:spAutoFit/>
          </a:bodyPr>
          <a:lstStyle/>
          <a:p>
            <a:pPr algn="ctr"/>
            <a:r>
              <a:rPr lang="en-US" dirty="0">
                <a:solidFill>
                  <a:schemeClr val="bg1">
                    <a:lumMod val="75000"/>
                    <a:lumOff val="25000"/>
                  </a:schemeClr>
                </a:solidFill>
              </a:rPr>
              <a:t>Brendan Pollak</a:t>
            </a:r>
          </a:p>
        </p:txBody>
      </p:sp>
      <p:sp>
        <p:nvSpPr>
          <p:cNvPr id="14" name="TextBox 13">
            <a:extLst>
              <a:ext uri="{FF2B5EF4-FFF2-40B4-BE49-F238E27FC236}">
                <a16:creationId xmlns:a16="http://schemas.microsoft.com/office/drawing/2014/main" id="{ADE0227F-4329-E494-07B1-F9D5F4F2B62C}"/>
              </a:ext>
            </a:extLst>
          </p:cNvPr>
          <p:cNvSpPr txBox="1"/>
          <p:nvPr/>
        </p:nvSpPr>
        <p:spPr>
          <a:xfrm>
            <a:off x="9281179" y="1310463"/>
            <a:ext cx="1320124" cy="646331"/>
          </a:xfrm>
          <a:prstGeom prst="rect">
            <a:avLst/>
          </a:prstGeom>
          <a:noFill/>
        </p:spPr>
        <p:txBody>
          <a:bodyPr wrap="square" rtlCol="0">
            <a:spAutoFit/>
          </a:bodyPr>
          <a:lstStyle/>
          <a:p>
            <a:pPr algn="ctr"/>
            <a:r>
              <a:rPr lang="en-US" dirty="0">
                <a:solidFill>
                  <a:schemeClr val="bg1">
                    <a:lumMod val="75000"/>
                    <a:lumOff val="25000"/>
                  </a:schemeClr>
                </a:solidFill>
              </a:rPr>
              <a:t>Parth </a:t>
            </a:r>
          </a:p>
          <a:p>
            <a:pPr algn="ctr"/>
            <a:r>
              <a:rPr lang="en-US" dirty="0">
                <a:solidFill>
                  <a:schemeClr val="bg1">
                    <a:lumMod val="75000"/>
                    <a:lumOff val="25000"/>
                  </a:schemeClr>
                </a:solidFill>
              </a:rPr>
              <a:t>Patel</a:t>
            </a:r>
          </a:p>
        </p:txBody>
      </p:sp>
      <p:sp>
        <p:nvSpPr>
          <p:cNvPr id="16" name="TextBox 15">
            <a:extLst>
              <a:ext uri="{FF2B5EF4-FFF2-40B4-BE49-F238E27FC236}">
                <a16:creationId xmlns:a16="http://schemas.microsoft.com/office/drawing/2014/main" id="{DAA76C7C-74A2-F3EB-5F1B-30ED4AF58E3E}"/>
              </a:ext>
            </a:extLst>
          </p:cNvPr>
          <p:cNvSpPr txBox="1"/>
          <p:nvPr/>
        </p:nvSpPr>
        <p:spPr>
          <a:xfrm>
            <a:off x="0" y="0"/>
            <a:ext cx="3981157" cy="1200329"/>
          </a:xfrm>
          <a:prstGeom prst="rect">
            <a:avLst/>
          </a:prstGeom>
          <a:noFill/>
        </p:spPr>
        <p:txBody>
          <a:bodyPr wrap="square" rtlCol="0">
            <a:spAutoFit/>
          </a:bodyPr>
          <a:lstStyle/>
          <a:p>
            <a:r>
              <a:rPr lang="en-US" sz="3600" b="1" dirty="0">
                <a:solidFill>
                  <a:schemeClr val="bg1">
                    <a:lumMod val="75000"/>
                    <a:lumOff val="25000"/>
                  </a:schemeClr>
                </a:solidFill>
                <a:latin typeface="Abadi" panose="020B0604020104020204" pitchFamily="34" charset="0"/>
              </a:rPr>
              <a:t>Overview</a:t>
            </a:r>
          </a:p>
          <a:p>
            <a:endParaRPr lang="en-US" sz="3600" b="1" dirty="0">
              <a:solidFill>
                <a:schemeClr val="bg1">
                  <a:lumMod val="65000"/>
                  <a:lumOff val="35000"/>
                </a:schemeClr>
              </a:solidFill>
              <a:latin typeface="Abadi" panose="020B0604020104020204" pitchFamily="34" charset="0"/>
            </a:endParaRPr>
          </a:p>
        </p:txBody>
      </p:sp>
      <p:sp>
        <p:nvSpPr>
          <p:cNvPr id="18" name="Rectangle 17">
            <a:extLst>
              <a:ext uri="{FF2B5EF4-FFF2-40B4-BE49-F238E27FC236}">
                <a16:creationId xmlns:a16="http://schemas.microsoft.com/office/drawing/2014/main" id="{CF6274CA-8AFC-8B45-A906-5FAE294788DC}"/>
              </a:ext>
            </a:extLst>
          </p:cNvPr>
          <p:cNvSpPr/>
          <p:nvPr/>
        </p:nvSpPr>
        <p:spPr>
          <a:xfrm>
            <a:off x="63305" y="581801"/>
            <a:ext cx="3805310" cy="267287"/>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4E7B4543-24DE-1D19-5E12-69523CF99359}"/>
              </a:ext>
            </a:extLst>
          </p:cNvPr>
          <p:cNvSpPr txBox="1"/>
          <p:nvPr/>
        </p:nvSpPr>
        <p:spPr>
          <a:xfrm>
            <a:off x="0" y="4142936"/>
            <a:ext cx="3981157" cy="646331"/>
          </a:xfrm>
          <a:prstGeom prst="rect">
            <a:avLst/>
          </a:prstGeom>
          <a:noFill/>
        </p:spPr>
        <p:txBody>
          <a:bodyPr wrap="square" rtlCol="0">
            <a:spAutoFit/>
          </a:bodyPr>
          <a:lstStyle/>
          <a:p>
            <a:r>
              <a:rPr lang="en-US" sz="3600" b="1" dirty="0">
                <a:solidFill>
                  <a:schemeClr val="bg1">
                    <a:lumMod val="75000"/>
                    <a:lumOff val="25000"/>
                  </a:schemeClr>
                </a:solidFill>
                <a:latin typeface="Abadi" panose="020B0604020104020204" pitchFamily="34" charset="0"/>
              </a:rPr>
              <a:t>How does it Work?</a:t>
            </a:r>
          </a:p>
        </p:txBody>
      </p:sp>
      <p:sp>
        <p:nvSpPr>
          <p:cNvPr id="21" name="Rectangle 20">
            <a:extLst>
              <a:ext uri="{FF2B5EF4-FFF2-40B4-BE49-F238E27FC236}">
                <a16:creationId xmlns:a16="http://schemas.microsoft.com/office/drawing/2014/main" id="{16EA7DD7-CC37-8B67-3F8D-962AC2465A56}"/>
              </a:ext>
            </a:extLst>
          </p:cNvPr>
          <p:cNvSpPr/>
          <p:nvPr/>
        </p:nvSpPr>
        <p:spPr>
          <a:xfrm>
            <a:off x="47479" y="4769858"/>
            <a:ext cx="3836962" cy="267287"/>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9560504-21AD-90D2-9E8A-369072C787B7}"/>
              </a:ext>
            </a:extLst>
          </p:cNvPr>
          <p:cNvSpPr txBox="1"/>
          <p:nvPr/>
        </p:nvSpPr>
        <p:spPr>
          <a:xfrm>
            <a:off x="63305" y="5120641"/>
            <a:ext cx="3836962" cy="1661993"/>
          </a:xfrm>
          <a:prstGeom prst="rect">
            <a:avLst/>
          </a:prstGeom>
          <a:noFill/>
        </p:spPr>
        <p:txBody>
          <a:bodyPr wrap="square" rtlCol="0">
            <a:spAutoFit/>
          </a:bodyPr>
          <a:lstStyle/>
          <a:p>
            <a:r>
              <a:rPr lang="en-US" dirty="0">
                <a:solidFill>
                  <a:schemeClr val="bg1">
                    <a:lumMod val="75000"/>
                    <a:lumOff val="25000"/>
                  </a:schemeClr>
                </a:solidFill>
                <a:latin typeface="Abadi" panose="020B0604020104020204" pitchFamily="34" charset="0"/>
              </a:rPr>
              <a:t>1. Account Creation</a:t>
            </a:r>
          </a:p>
          <a:p>
            <a:r>
              <a:rPr lang="en-US" sz="1400" dirty="0">
                <a:solidFill>
                  <a:schemeClr val="bg1">
                    <a:lumMod val="75000"/>
                    <a:lumOff val="25000"/>
                  </a:schemeClr>
                </a:solidFill>
                <a:latin typeface="Abadi" panose="020B0604020104020204" pitchFamily="34" charset="0"/>
              </a:rPr>
              <a:t>The first step to using GoodPlaces is to sign up and create an account. Using our custom UI, users can personalize their account, allowing them to express themselves freely. After this, the full potential of the website can be explored. </a:t>
            </a:r>
          </a:p>
        </p:txBody>
      </p:sp>
      <p:sp>
        <p:nvSpPr>
          <p:cNvPr id="23" name="TextBox 22">
            <a:extLst>
              <a:ext uri="{FF2B5EF4-FFF2-40B4-BE49-F238E27FC236}">
                <a16:creationId xmlns:a16="http://schemas.microsoft.com/office/drawing/2014/main" id="{32629BFE-2779-CFDD-E8C2-FA4577CCA867}"/>
              </a:ext>
            </a:extLst>
          </p:cNvPr>
          <p:cNvSpPr txBox="1"/>
          <p:nvPr/>
        </p:nvSpPr>
        <p:spPr>
          <a:xfrm>
            <a:off x="6380" y="1526054"/>
            <a:ext cx="3727938" cy="646331"/>
          </a:xfrm>
          <a:prstGeom prst="rect">
            <a:avLst/>
          </a:prstGeom>
          <a:noFill/>
        </p:spPr>
        <p:txBody>
          <a:bodyPr wrap="square" rtlCol="0">
            <a:spAutoFit/>
          </a:bodyPr>
          <a:lstStyle/>
          <a:p>
            <a:r>
              <a:rPr lang="en-US" sz="3600" b="1" dirty="0">
                <a:solidFill>
                  <a:schemeClr val="bg1">
                    <a:lumMod val="75000"/>
                    <a:lumOff val="25000"/>
                  </a:schemeClr>
                </a:solidFill>
                <a:latin typeface="Abadi" panose="020B0604020104020204" pitchFamily="34" charset="0"/>
              </a:rPr>
              <a:t>How Is It Made?</a:t>
            </a:r>
          </a:p>
        </p:txBody>
      </p:sp>
      <p:sp>
        <p:nvSpPr>
          <p:cNvPr id="24" name="Rectangle 23">
            <a:extLst>
              <a:ext uri="{FF2B5EF4-FFF2-40B4-BE49-F238E27FC236}">
                <a16:creationId xmlns:a16="http://schemas.microsoft.com/office/drawing/2014/main" id="{F3AACCF2-D12B-8021-BD2F-8B7748D070CA}"/>
              </a:ext>
            </a:extLst>
          </p:cNvPr>
          <p:cNvSpPr/>
          <p:nvPr/>
        </p:nvSpPr>
        <p:spPr>
          <a:xfrm>
            <a:off x="72730" y="2144640"/>
            <a:ext cx="3836962" cy="267287"/>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3589BAE-B052-787F-7E88-23B96DE02273}"/>
              </a:ext>
            </a:extLst>
          </p:cNvPr>
          <p:cNvSpPr txBox="1"/>
          <p:nvPr/>
        </p:nvSpPr>
        <p:spPr>
          <a:xfrm>
            <a:off x="72730" y="2467806"/>
            <a:ext cx="2581893" cy="1785104"/>
          </a:xfrm>
          <a:prstGeom prst="rect">
            <a:avLst/>
          </a:prstGeom>
          <a:noFill/>
        </p:spPr>
        <p:txBody>
          <a:bodyPr wrap="square" rtlCol="0">
            <a:spAutoFit/>
          </a:bodyPr>
          <a:lstStyle/>
          <a:p>
            <a:r>
              <a:rPr lang="en-US" sz="1100" dirty="0">
                <a:solidFill>
                  <a:schemeClr val="bg1">
                    <a:lumMod val="75000"/>
                    <a:lumOff val="25000"/>
                  </a:schemeClr>
                </a:solidFill>
                <a:latin typeface="Abadi" panose="020B0604020104020204" pitchFamily="34" charset="0"/>
              </a:rPr>
              <a:t>GoodPlaces is a website that is founded on React and MySQL. React is the basis for the UI and interacting with different components on the front end, while MySQL is our choice of database software for storing and working with user data. These allow us to create an innovative design while promoting efficiency among data storage and utilization.</a:t>
            </a:r>
          </a:p>
        </p:txBody>
      </p:sp>
      <p:sp>
        <p:nvSpPr>
          <p:cNvPr id="29" name="Rectangle 28">
            <a:extLst>
              <a:ext uri="{FF2B5EF4-FFF2-40B4-BE49-F238E27FC236}">
                <a16:creationId xmlns:a16="http://schemas.microsoft.com/office/drawing/2014/main" id="{49592434-7E3A-6FEF-667C-D94C05664710}"/>
              </a:ext>
            </a:extLst>
          </p:cNvPr>
          <p:cNvSpPr/>
          <p:nvPr/>
        </p:nvSpPr>
        <p:spPr>
          <a:xfrm>
            <a:off x="4092290" y="4769859"/>
            <a:ext cx="3836962" cy="267287"/>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D792F49-FE58-1E59-C611-FA6B5150D073}"/>
              </a:ext>
            </a:extLst>
          </p:cNvPr>
          <p:cNvSpPr txBox="1"/>
          <p:nvPr/>
        </p:nvSpPr>
        <p:spPr>
          <a:xfrm>
            <a:off x="4092290" y="5088912"/>
            <a:ext cx="3836962" cy="1661993"/>
          </a:xfrm>
          <a:prstGeom prst="rect">
            <a:avLst/>
          </a:prstGeom>
          <a:noFill/>
        </p:spPr>
        <p:txBody>
          <a:bodyPr wrap="square" rtlCol="0">
            <a:spAutoFit/>
          </a:bodyPr>
          <a:lstStyle/>
          <a:p>
            <a:r>
              <a:rPr lang="en-US" dirty="0">
                <a:solidFill>
                  <a:schemeClr val="bg1">
                    <a:lumMod val="75000"/>
                    <a:lumOff val="25000"/>
                  </a:schemeClr>
                </a:solidFill>
                <a:latin typeface="Abadi" panose="020B0604020104020204" pitchFamily="34" charset="0"/>
              </a:rPr>
              <a:t>2. Explore</a:t>
            </a:r>
          </a:p>
          <a:p>
            <a:r>
              <a:rPr lang="en-US" sz="1400" dirty="0">
                <a:solidFill>
                  <a:schemeClr val="bg1">
                    <a:lumMod val="75000"/>
                    <a:lumOff val="25000"/>
                  </a:schemeClr>
                </a:solidFill>
                <a:latin typeface="Abadi" panose="020B0604020104020204" pitchFamily="34" charset="0"/>
              </a:rPr>
              <a:t>After creating an account, users can then explore to their heart’s content. GoodPlaces gives access to information on countless regions around the earth, allowing people to learn about and interact with restaurants, events, attractions, and more.</a:t>
            </a:r>
          </a:p>
        </p:txBody>
      </p:sp>
      <p:sp>
        <p:nvSpPr>
          <p:cNvPr id="27" name="TextBox 26">
            <a:extLst>
              <a:ext uri="{FF2B5EF4-FFF2-40B4-BE49-F238E27FC236}">
                <a16:creationId xmlns:a16="http://schemas.microsoft.com/office/drawing/2014/main" id="{8115241F-ED37-7BA4-B0CE-ABB2BA10B9B3}"/>
              </a:ext>
            </a:extLst>
          </p:cNvPr>
          <p:cNvSpPr txBox="1"/>
          <p:nvPr/>
        </p:nvSpPr>
        <p:spPr>
          <a:xfrm>
            <a:off x="8152928" y="5088912"/>
            <a:ext cx="3836962" cy="1661993"/>
          </a:xfrm>
          <a:prstGeom prst="rect">
            <a:avLst/>
          </a:prstGeom>
          <a:noFill/>
        </p:spPr>
        <p:txBody>
          <a:bodyPr wrap="square" rtlCol="0">
            <a:spAutoFit/>
          </a:bodyPr>
          <a:lstStyle/>
          <a:p>
            <a:r>
              <a:rPr lang="en-US" dirty="0">
                <a:solidFill>
                  <a:schemeClr val="bg1">
                    <a:lumMod val="75000"/>
                    <a:lumOff val="25000"/>
                  </a:schemeClr>
                </a:solidFill>
                <a:latin typeface="Abadi" panose="020B0604020104020204" pitchFamily="34" charset="0"/>
              </a:rPr>
              <a:t>3. Preferences and Settings</a:t>
            </a:r>
          </a:p>
          <a:p>
            <a:r>
              <a:rPr lang="en-US" sz="1400" dirty="0">
                <a:solidFill>
                  <a:schemeClr val="bg1">
                    <a:lumMod val="75000"/>
                    <a:lumOff val="25000"/>
                  </a:schemeClr>
                </a:solidFill>
                <a:latin typeface="Abadi" panose="020B0604020104020204" pitchFamily="34" charset="0"/>
              </a:rPr>
              <a:t>Users can take the optional step to further curate their experience. By adding preferences and tweaking settings, the individual experience can be maximized to provide the right information be it for business owners, avid tourists, or even the casual traveler.</a:t>
            </a:r>
          </a:p>
        </p:txBody>
      </p:sp>
      <p:sp>
        <p:nvSpPr>
          <p:cNvPr id="28" name="Rectangle 27">
            <a:extLst>
              <a:ext uri="{FF2B5EF4-FFF2-40B4-BE49-F238E27FC236}">
                <a16:creationId xmlns:a16="http://schemas.microsoft.com/office/drawing/2014/main" id="{E133D990-0B4C-4040-5A67-7F728331D4D0}"/>
              </a:ext>
            </a:extLst>
          </p:cNvPr>
          <p:cNvSpPr/>
          <p:nvPr/>
        </p:nvSpPr>
        <p:spPr>
          <a:xfrm>
            <a:off x="8152928" y="4769860"/>
            <a:ext cx="3836962" cy="267287"/>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a:extLst>
              <a:ext uri="{FF2B5EF4-FFF2-40B4-BE49-F238E27FC236}">
                <a16:creationId xmlns:a16="http://schemas.microsoft.com/office/drawing/2014/main" id="{E7D6941A-1C7F-EC1F-E069-DAFD061FC7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
          <a:stretch/>
        </p:blipFill>
        <p:spPr bwMode="auto">
          <a:xfrm>
            <a:off x="4754786" y="75400"/>
            <a:ext cx="2157026" cy="2157026"/>
          </a:xfrm>
          <a:custGeom>
            <a:avLst/>
            <a:gdLst/>
            <a:ahLst/>
            <a:cxnLst/>
            <a:rect l="l" t="t" r="r" b="b"/>
            <a:pathLst>
              <a:path w="5518768" h="5518768">
                <a:moveTo>
                  <a:pt x="2759384" y="0"/>
                </a:moveTo>
                <a:cubicBezTo>
                  <a:pt x="4283350" y="0"/>
                  <a:pt x="5518768" y="1235418"/>
                  <a:pt x="5518768" y="2759384"/>
                </a:cubicBezTo>
                <a:cubicBezTo>
                  <a:pt x="5518768" y="4283350"/>
                  <a:pt x="4283350" y="5518768"/>
                  <a:pt x="2759384" y="5518768"/>
                </a:cubicBezTo>
                <a:cubicBezTo>
                  <a:pt x="1235418" y="5518768"/>
                  <a:pt x="0" y="4283350"/>
                  <a:pt x="0" y="2759384"/>
                </a:cubicBezTo>
                <a:cubicBezTo>
                  <a:pt x="0" y="1235418"/>
                  <a:pt x="1235418" y="0"/>
                  <a:pt x="2759384" y="0"/>
                </a:cubicBezTo>
                <a:close/>
              </a:path>
            </a:pathLst>
          </a:custGeom>
          <a:noFill/>
          <a:ln w="25400" algn="ctr">
            <a:solidFill>
              <a:schemeClr val="tx1">
                <a:lumMod val="85000"/>
              </a:schemeClr>
            </a:solidFill>
            <a:miter lim="800000"/>
            <a:headEnd/>
            <a:tailEnd/>
          </a:ln>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1" name="Picture 7" descr="React (software) - Wikipedia">
            <a:extLst>
              <a:ext uri="{FF2B5EF4-FFF2-40B4-BE49-F238E27FC236}">
                <a16:creationId xmlns:a16="http://schemas.microsoft.com/office/drawing/2014/main" id="{E936ECD0-ECE7-209F-AB28-BC3460C23E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667" y="2540004"/>
            <a:ext cx="771517" cy="70137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mysql reddit">
            <a:extLst>
              <a:ext uri="{FF2B5EF4-FFF2-40B4-BE49-F238E27FC236}">
                <a16:creationId xmlns:a16="http://schemas.microsoft.com/office/drawing/2014/main" id="{4F5C300F-5961-9EC6-2315-C3C9EBC9A1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667" y="3338327"/>
            <a:ext cx="827356" cy="82735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EF271EEC-5F36-D9E6-01DF-569DADBB3380}"/>
              </a:ext>
            </a:extLst>
          </p:cNvPr>
          <p:cNvSpPr txBox="1"/>
          <p:nvPr/>
        </p:nvSpPr>
        <p:spPr>
          <a:xfrm>
            <a:off x="63305" y="849088"/>
            <a:ext cx="3805310" cy="1015663"/>
          </a:xfrm>
          <a:prstGeom prst="rect">
            <a:avLst/>
          </a:prstGeom>
          <a:noFill/>
        </p:spPr>
        <p:txBody>
          <a:bodyPr wrap="square" rtlCol="0">
            <a:spAutoFit/>
          </a:bodyPr>
          <a:lstStyle/>
          <a:p>
            <a:r>
              <a:rPr lang="en-US" sz="1200" dirty="0">
                <a:solidFill>
                  <a:schemeClr val="bg1">
                    <a:lumMod val="65000"/>
                    <a:lumOff val="35000"/>
                  </a:schemeClr>
                </a:solidFill>
                <a:latin typeface="Abadi" panose="020B0604020104020204" pitchFamily="34" charset="0"/>
              </a:rPr>
              <a:t>GoodPlaces is our take on a travel guidance platform. Inspired by apps such as Tripadvisor and Yelp, we aim to create a website that can allow users to explore the world in efficient and innovative ways. </a:t>
            </a:r>
          </a:p>
          <a:p>
            <a:endParaRPr lang="en-US" sz="1200" dirty="0"/>
          </a:p>
        </p:txBody>
      </p:sp>
      <p:sp>
        <p:nvSpPr>
          <p:cNvPr id="32" name="TextBox 31">
            <a:extLst>
              <a:ext uri="{FF2B5EF4-FFF2-40B4-BE49-F238E27FC236}">
                <a16:creationId xmlns:a16="http://schemas.microsoft.com/office/drawing/2014/main" id="{043A47DF-5AC1-BAFA-1AB6-2D8A284EE442}"/>
              </a:ext>
            </a:extLst>
          </p:cNvPr>
          <p:cNvSpPr txBox="1"/>
          <p:nvPr/>
        </p:nvSpPr>
        <p:spPr>
          <a:xfrm>
            <a:off x="8100711" y="2107703"/>
            <a:ext cx="3579527" cy="646331"/>
          </a:xfrm>
          <a:prstGeom prst="rect">
            <a:avLst/>
          </a:prstGeom>
          <a:noFill/>
        </p:spPr>
        <p:txBody>
          <a:bodyPr wrap="square" rtlCol="0">
            <a:spAutoFit/>
          </a:bodyPr>
          <a:lstStyle/>
          <a:p>
            <a:r>
              <a:rPr lang="en-US" sz="3600" dirty="0">
                <a:solidFill>
                  <a:schemeClr val="bg1">
                    <a:lumMod val="75000"/>
                    <a:lumOff val="25000"/>
                  </a:schemeClr>
                </a:solidFill>
                <a:latin typeface="Abadi" panose="020B0604020104020204" pitchFamily="34" charset="0"/>
              </a:rPr>
              <a:t>Challenges</a:t>
            </a:r>
          </a:p>
        </p:txBody>
      </p:sp>
      <p:sp>
        <p:nvSpPr>
          <p:cNvPr id="33" name="Rectangle 32">
            <a:extLst>
              <a:ext uri="{FF2B5EF4-FFF2-40B4-BE49-F238E27FC236}">
                <a16:creationId xmlns:a16="http://schemas.microsoft.com/office/drawing/2014/main" id="{60C22E61-3183-763F-2191-C0E53D6FE774}"/>
              </a:ext>
            </a:extLst>
          </p:cNvPr>
          <p:cNvSpPr/>
          <p:nvPr/>
        </p:nvSpPr>
        <p:spPr>
          <a:xfrm>
            <a:off x="8177661" y="2710192"/>
            <a:ext cx="3836962" cy="267287"/>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2481C14-5644-14D7-59B6-566603DB5C9D}"/>
              </a:ext>
            </a:extLst>
          </p:cNvPr>
          <p:cNvSpPr txBox="1"/>
          <p:nvPr/>
        </p:nvSpPr>
        <p:spPr>
          <a:xfrm>
            <a:off x="5575670" y="2878738"/>
            <a:ext cx="914400" cy="914400"/>
          </a:xfrm>
          <a:prstGeom prst="rect">
            <a:avLst/>
          </a:prstGeom>
          <a:noFill/>
        </p:spPr>
        <p:txBody>
          <a:bodyPr wrap="square" rtlCol="0">
            <a:spAutoFit/>
          </a:bodyPr>
          <a:lstStyle/>
          <a:p>
            <a:endParaRPr lang="en-US" dirty="0"/>
          </a:p>
        </p:txBody>
      </p:sp>
      <p:sp>
        <p:nvSpPr>
          <p:cNvPr id="35" name="TextBox 34">
            <a:extLst>
              <a:ext uri="{FF2B5EF4-FFF2-40B4-BE49-F238E27FC236}">
                <a16:creationId xmlns:a16="http://schemas.microsoft.com/office/drawing/2014/main" id="{9AEBAF49-864A-E918-C375-5AF52E575BDF}"/>
              </a:ext>
            </a:extLst>
          </p:cNvPr>
          <p:cNvSpPr txBox="1"/>
          <p:nvPr/>
        </p:nvSpPr>
        <p:spPr>
          <a:xfrm>
            <a:off x="8148981" y="2963453"/>
            <a:ext cx="3836962" cy="307777"/>
          </a:xfrm>
          <a:prstGeom prst="rect">
            <a:avLst/>
          </a:prstGeom>
          <a:noFill/>
        </p:spPr>
        <p:txBody>
          <a:bodyPr wrap="square" rtlCol="0">
            <a:spAutoFit/>
          </a:bodyPr>
          <a:lstStyle/>
          <a:p>
            <a:endParaRPr lang="en-US" sz="1400" dirty="0">
              <a:solidFill>
                <a:schemeClr val="bg1">
                  <a:lumMod val="75000"/>
                  <a:lumOff val="25000"/>
                </a:schemeClr>
              </a:solidFill>
              <a:latin typeface="Abadi" panose="020B0604020104020204" pitchFamily="34" charset="0"/>
            </a:endParaRPr>
          </a:p>
        </p:txBody>
      </p:sp>
      <p:sp>
        <p:nvSpPr>
          <p:cNvPr id="36" name="TextBox 35">
            <a:extLst>
              <a:ext uri="{FF2B5EF4-FFF2-40B4-BE49-F238E27FC236}">
                <a16:creationId xmlns:a16="http://schemas.microsoft.com/office/drawing/2014/main" id="{F9535002-D61B-6A52-588B-937D1719EF1A}"/>
              </a:ext>
            </a:extLst>
          </p:cNvPr>
          <p:cNvSpPr txBox="1"/>
          <p:nvPr/>
        </p:nvSpPr>
        <p:spPr>
          <a:xfrm>
            <a:off x="8141792" y="3020076"/>
            <a:ext cx="3808282"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lumMod val="75000"/>
                    <a:lumOff val="25000"/>
                  </a:schemeClr>
                </a:solidFill>
                <a:latin typeface="Abadi" panose="020B0604020104020204" pitchFamily="34" charset="0"/>
              </a:rPr>
              <a:t>Determining software to use</a:t>
            </a:r>
          </a:p>
          <a:p>
            <a:pPr marL="285750" indent="-285750">
              <a:buFont typeface="Arial" panose="020B0604020202020204" pitchFamily="34" charset="0"/>
              <a:buChar char="•"/>
            </a:pPr>
            <a:r>
              <a:rPr lang="en-US" sz="1400" dirty="0">
                <a:solidFill>
                  <a:schemeClr val="bg1">
                    <a:lumMod val="75000"/>
                    <a:lumOff val="25000"/>
                  </a:schemeClr>
                </a:solidFill>
                <a:latin typeface="Abadi" panose="020B0604020104020204" pitchFamily="34" charset="0"/>
              </a:rPr>
              <a:t>Designing front end and backend workflows</a:t>
            </a:r>
          </a:p>
          <a:p>
            <a:pPr marL="285750" indent="-285750">
              <a:buFont typeface="Arial" panose="020B0604020202020204" pitchFamily="34" charset="0"/>
              <a:buChar char="•"/>
            </a:pPr>
            <a:r>
              <a:rPr lang="en-US" sz="1400" dirty="0">
                <a:solidFill>
                  <a:schemeClr val="bg1">
                    <a:lumMod val="75000"/>
                    <a:lumOff val="25000"/>
                  </a:schemeClr>
                </a:solidFill>
                <a:latin typeface="Abadi" panose="020B0604020104020204" pitchFamily="34" charset="0"/>
              </a:rPr>
              <a:t>Creating documentation for different components</a:t>
            </a:r>
          </a:p>
          <a:p>
            <a:pPr marL="285750" indent="-285750">
              <a:buFont typeface="Arial" panose="020B0604020202020204" pitchFamily="34" charset="0"/>
              <a:buChar char="•"/>
            </a:pPr>
            <a:r>
              <a:rPr lang="en-US" sz="1400" dirty="0">
                <a:solidFill>
                  <a:schemeClr val="bg1">
                    <a:lumMod val="75000"/>
                    <a:lumOff val="25000"/>
                  </a:schemeClr>
                </a:solidFill>
                <a:latin typeface="Abadi" panose="020B0604020104020204" pitchFamily="34" charset="0"/>
              </a:rPr>
              <a:t>Tweaking elements to fit design requirements</a:t>
            </a:r>
          </a:p>
        </p:txBody>
      </p:sp>
      <p:sp>
        <p:nvSpPr>
          <p:cNvPr id="37" name="Rectangle 36">
            <a:extLst>
              <a:ext uri="{FF2B5EF4-FFF2-40B4-BE49-F238E27FC236}">
                <a16:creationId xmlns:a16="http://schemas.microsoft.com/office/drawing/2014/main" id="{BE913D5B-00B4-DED3-882B-36A292FC9D31}"/>
              </a:ext>
            </a:extLst>
          </p:cNvPr>
          <p:cNvSpPr/>
          <p:nvPr/>
        </p:nvSpPr>
        <p:spPr>
          <a:xfrm>
            <a:off x="0" y="0"/>
            <a:ext cx="12185620" cy="6858000"/>
          </a:xfrm>
          <a:prstGeom prst="rect">
            <a:avLst/>
          </a:prstGeom>
          <a:noFill/>
          <a:ln w="53975">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5EDF88E-F473-7BC5-A5FA-A8C97C9711AF}"/>
              </a:ext>
            </a:extLst>
          </p:cNvPr>
          <p:cNvSpPr txBox="1"/>
          <p:nvPr/>
        </p:nvSpPr>
        <p:spPr>
          <a:xfrm>
            <a:off x="9060407" y="1885838"/>
            <a:ext cx="2954216" cy="276999"/>
          </a:xfrm>
          <a:prstGeom prst="rect">
            <a:avLst/>
          </a:prstGeom>
          <a:noFill/>
        </p:spPr>
        <p:txBody>
          <a:bodyPr wrap="square" rtlCol="0">
            <a:spAutoFit/>
          </a:bodyPr>
          <a:lstStyle/>
          <a:p>
            <a:r>
              <a:rPr lang="en-US" sz="1200" dirty="0">
                <a:solidFill>
                  <a:schemeClr val="bg1">
                    <a:lumMod val="75000"/>
                    <a:lumOff val="25000"/>
                  </a:schemeClr>
                </a:solidFill>
                <a:latin typeface="Abadi" panose="020B0604020104020204" pitchFamily="34" charset="0"/>
              </a:rPr>
              <a:t>Advisor: Andrew Putnam</a:t>
            </a:r>
          </a:p>
        </p:txBody>
      </p:sp>
      <p:sp>
        <p:nvSpPr>
          <p:cNvPr id="43" name="TextBox 42">
            <a:extLst>
              <a:ext uri="{FF2B5EF4-FFF2-40B4-BE49-F238E27FC236}">
                <a16:creationId xmlns:a16="http://schemas.microsoft.com/office/drawing/2014/main" id="{3CCEEC6D-E385-3D7E-1F1C-439F96DE173B}"/>
              </a:ext>
            </a:extLst>
          </p:cNvPr>
          <p:cNvSpPr txBox="1"/>
          <p:nvPr/>
        </p:nvSpPr>
        <p:spPr>
          <a:xfrm>
            <a:off x="4093149" y="2105776"/>
            <a:ext cx="3579527" cy="646331"/>
          </a:xfrm>
          <a:prstGeom prst="rect">
            <a:avLst/>
          </a:prstGeom>
          <a:noFill/>
        </p:spPr>
        <p:txBody>
          <a:bodyPr wrap="square" rtlCol="0">
            <a:spAutoFit/>
          </a:bodyPr>
          <a:lstStyle/>
          <a:p>
            <a:r>
              <a:rPr lang="en-US" sz="3600" dirty="0">
                <a:solidFill>
                  <a:schemeClr val="bg1">
                    <a:lumMod val="75000"/>
                    <a:lumOff val="25000"/>
                  </a:schemeClr>
                </a:solidFill>
                <a:latin typeface="Abadi" panose="020B0604020104020204" pitchFamily="34" charset="0"/>
              </a:rPr>
              <a:t>Achievements</a:t>
            </a:r>
          </a:p>
        </p:txBody>
      </p:sp>
      <p:sp>
        <p:nvSpPr>
          <p:cNvPr id="44" name="Rectangle 43">
            <a:extLst>
              <a:ext uri="{FF2B5EF4-FFF2-40B4-BE49-F238E27FC236}">
                <a16:creationId xmlns:a16="http://schemas.microsoft.com/office/drawing/2014/main" id="{1F9DDE0F-26CB-16FF-2617-57195B4360C9}"/>
              </a:ext>
            </a:extLst>
          </p:cNvPr>
          <p:cNvSpPr/>
          <p:nvPr/>
        </p:nvSpPr>
        <p:spPr>
          <a:xfrm>
            <a:off x="4163121" y="2714263"/>
            <a:ext cx="3836962" cy="267287"/>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AF55ED4-32FA-0159-3B59-631096BCE405}"/>
              </a:ext>
            </a:extLst>
          </p:cNvPr>
          <p:cNvSpPr txBox="1"/>
          <p:nvPr/>
        </p:nvSpPr>
        <p:spPr>
          <a:xfrm>
            <a:off x="4134441" y="2967524"/>
            <a:ext cx="3836962" cy="307777"/>
          </a:xfrm>
          <a:prstGeom prst="rect">
            <a:avLst/>
          </a:prstGeom>
          <a:noFill/>
        </p:spPr>
        <p:txBody>
          <a:bodyPr wrap="square" rtlCol="0">
            <a:spAutoFit/>
          </a:bodyPr>
          <a:lstStyle/>
          <a:p>
            <a:endParaRPr lang="en-US" sz="1400" dirty="0">
              <a:solidFill>
                <a:schemeClr val="bg1">
                  <a:lumMod val="75000"/>
                  <a:lumOff val="25000"/>
                </a:schemeClr>
              </a:solidFill>
              <a:latin typeface="Abadi" panose="020B0604020104020204" pitchFamily="34" charset="0"/>
            </a:endParaRPr>
          </a:p>
        </p:txBody>
      </p:sp>
      <p:sp>
        <p:nvSpPr>
          <p:cNvPr id="46" name="TextBox 45">
            <a:extLst>
              <a:ext uri="{FF2B5EF4-FFF2-40B4-BE49-F238E27FC236}">
                <a16:creationId xmlns:a16="http://schemas.microsoft.com/office/drawing/2014/main" id="{678029B6-77B6-EAB7-18D3-032A469A5715}"/>
              </a:ext>
            </a:extLst>
          </p:cNvPr>
          <p:cNvSpPr txBox="1"/>
          <p:nvPr/>
        </p:nvSpPr>
        <p:spPr>
          <a:xfrm>
            <a:off x="4127252" y="3024147"/>
            <a:ext cx="3808282"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lumMod val="75000"/>
                    <a:lumOff val="25000"/>
                  </a:schemeClr>
                </a:solidFill>
                <a:latin typeface="Abadi" panose="020B0604020104020204" pitchFamily="34" charset="0"/>
              </a:rPr>
              <a:t>Created an innovative UI for users to interact with</a:t>
            </a:r>
          </a:p>
          <a:p>
            <a:pPr marL="285750" indent="-285750">
              <a:buFont typeface="Arial" panose="020B0604020202020204" pitchFamily="34" charset="0"/>
              <a:buChar char="•"/>
            </a:pPr>
            <a:r>
              <a:rPr lang="en-US" sz="1400" dirty="0">
                <a:solidFill>
                  <a:schemeClr val="bg1">
                    <a:lumMod val="75000"/>
                    <a:lumOff val="25000"/>
                  </a:schemeClr>
                </a:solidFill>
                <a:latin typeface="Abadi" panose="020B0604020104020204" pitchFamily="34" charset="0"/>
              </a:rPr>
              <a:t>Utilized React and MySQL to ensure effective interaction between front and back end</a:t>
            </a:r>
          </a:p>
          <a:p>
            <a:pPr marL="285750" indent="-285750">
              <a:buFont typeface="Arial" panose="020B0604020202020204" pitchFamily="34" charset="0"/>
              <a:buChar char="•"/>
            </a:pPr>
            <a:r>
              <a:rPr lang="en-US" sz="1400" dirty="0">
                <a:solidFill>
                  <a:schemeClr val="bg1">
                    <a:lumMod val="75000"/>
                    <a:lumOff val="25000"/>
                  </a:schemeClr>
                </a:solidFill>
                <a:latin typeface="Abadi" panose="020B0604020104020204" pitchFamily="34" charset="0"/>
              </a:rPr>
              <a:t>Developed components to promote an enjoyable </a:t>
            </a:r>
            <a:r>
              <a:rPr lang="en-US" sz="1400">
                <a:solidFill>
                  <a:schemeClr val="bg1">
                    <a:lumMod val="75000"/>
                    <a:lumOff val="25000"/>
                  </a:schemeClr>
                </a:solidFill>
                <a:latin typeface="Abadi" panose="020B0604020104020204" pitchFamily="34" charset="0"/>
              </a:rPr>
              <a:t>user experience.</a:t>
            </a:r>
            <a:endParaRPr lang="en-US" sz="1400" dirty="0">
              <a:solidFill>
                <a:schemeClr val="bg1">
                  <a:lumMod val="75000"/>
                  <a:lumOff val="25000"/>
                </a:schemeClr>
              </a:solidFill>
              <a:latin typeface="Abadi" panose="020B0604020104020204" pitchFamily="34" charset="0"/>
            </a:endParaRPr>
          </a:p>
        </p:txBody>
      </p:sp>
      <p:pic>
        <p:nvPicPr>
          <p:cNvPr id="1026" name="Picture 2">
            <a:extLst>
              <a:ext uri="{FF2B5EF4-FFF2-40B4-BE49-F238E27FC236}">
                <a16:creationId xmlns:a16="http://schemas.microsoft.com/office/drawing/2014/main" id="{FFB58E5E-2898-270B-3D70-432EBCA5DA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6065" y="87421"/>
            <a:ext cx="1290353" cy="125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88621"/>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103</TotalTime>
  <Words>322</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Abadi</vt:lpstr>
      <vt:lpstr>Arial</vt:lpstr>
      <vt:lpstr>Trade Gothic Next Cond</vt:lpstr>
      <vt:lpstr>Trade Gothic Next Light</vt:lpstr>
      <vt:lpstr>PortalVTI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P</dc:creator>
  <cp:lastModifiedBy>parth</cp:lastModifiedBy>
  <cp:revision>6</cp:revision>
  <dcterms:created xsi:type="dcterms:W3CDTF">2024-03-02T00:25:24Z</dcterms:created>
  <dcterms:modified xsi:type="dcterms:W3CDTF">2024-03-02T03:27:07Z</dcterms:modified>
</cp:coreProperties>
</file>