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2" r:id="rId4"/>
    <p:sldId id="268" r:id="rId5"/>
    <p:sldId id="258" r:id="rId6"/>
    <p:sldId id="263" r:id="rId7"/>
    <p:sldId id="267" r:id="rId8"/>
    <p:sldId id="265" r:id="rId9"/>
    <p:sldId id="26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co Alejandro Santiago Perez" initials="YASP" lastIdx="1" clrIdx="0">
    <p:extLst>
      <p:ext uri="{19B8F6BF-5375-455C-9EA6-DF929625EA0E}">
        <p15:presenceInfo xmlns:p15="http://schemas.microsoft.com/office/powerpoint/2012/main" userId="S::yaco.santiagop@redsys.es::56ddb368-80b7-41ba-b259-bac47758a8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A58D"/>
    <a:srgbClr val="C36D4F"/>
    <a:srgbClr val="843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74194" autoAdjust="0"/>
  </p:normalViewPr>
  <p:slideViewPr>
    <p:cSldViewPr snapToGrid="0">
      <p:cViewPr varScale="1">
        <p:scale>
          <a:sx n="54" d="100"/>
          <a:sy n="54" d="100"/>
        </p:scale>
        <p:origin x="432" y="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-15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54A8715-2052-4EEB-B491-32979474D4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ABAA97-50ED-4B70-8367-8A2FACFE33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6499-BB17-4B2F-B3ED-09D96139DECC}" type="datetimeFigureOut">
              <a:rPr lang="es-ES" smtClean="0"/>
              <a:t>09/05/2020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A9125E-D385-4820-91E7-B1E9030880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B0837B-8B29-4710-BE4F-1FEDAB6DC8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A000D-9F22-44C5-A8A5-CDB6089A06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538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9A027-8D37-498C-9626-DD3C89ABDEF5}" type="datetimeFigureOut">
              <a:rPr lang="es-ES" smtClean="0"/>
              <a:t>09/05/2020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1355A-48D2-4B27-B3E0-8F6DA1472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6454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Soy Yaco Santiago, y con este trabajo pretendo presentaros una herramienta muy potente: </a:t>
            </a:r>
            <a:r>
              <a:rPr lang="es-ES" dirty="0" err="1"/>
              <a:t>Shodan</a:t>
            </a:r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85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1200" b="1" dirty="0"/>
              <a:t>Qué es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1200" b="1" dirty="0"/>
              <a:t>Cómo funciona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1200" b="1" dirty="0"/>
              <a:t>Qué ofrece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800" b="1" dirty="0" err="1"/>
              <a:t>Demostración</a:t>
            </a:r>
            <a:r>
              <a:rPr lang="en-US" sz="2800" b="1" dirty="0"/>
              <a:t> </a:t>
            </a:r>
            <a:r>
              <a:rPr lang="en-US" sz="2800" b="1" dirty="0" err="1"/>
              <a:t>práctica</a:t>
            </a:r>
            <a:r>
              <a:rPr lang="en-US" sz="2800" dirty="0"/>
              <a:t>: 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 err="1"/>
              <a:t>Uso</a:t>
            </a:r>
            <a:r>
              <a:rPr lang="en-US" sz="2800" dirty="0"/>
              <a:t> web y de la API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800" b="1" dirty="0" err="1"/>
              <a:t>Conclusiones</a:t>
            </a:r>
            <a:endParaRPr lang="en-US" sz="2800" b="1" dirty="0"/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800" b="1" dirty="0" err="1"/>
              <a:t>Referencias</a:t>
            </a:r>
            <a:r>
              <a:rPr lang="en-US" sz="2800" b="1" dirty="0"/>
              <a:t>*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93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-Es un motor de búsqueda</a:t>
            </a:r>
          </a:p>
          <a:p>
            <a:endParaRPr lang="es-ES" dirty="0"/>
          </a:p>
          <a:p>
            <a:r>
              <a:rPr lang="es-ES" dirty="0"/>
              <a:t>-Otros motores de búsqueda como Google, </a:t>
            </a:r>
            <a:r>
              <a:rPr lang="es-ES" dirty="0" err="1"/>
              <a:t>DuckDuckGo</a:t>
            </a:r>
            <a:r>
              <a:rPr lang="es-ES" dirty="0"/>
              <a:t> o Bing indexan sitios web, este dispositivos: servidores, </a:t>
            </a:r>
            <a:r>
              <a:rPr lang="es-ES" dirty="0" err="1"/>
              <a:t>routers</a:t>
            </a:r>
            <a:r>
              <a:rPr lang="es-ES" dirty="0"/>
              <a:t>, maquinas, todo lo que tenga una </a:t>
            </a:r>
            <a:r>
              <a:rPr lang="es-ES" dirty="0" err="1"/>
              <a:t>ip</a:t>
            </a:r>
            <a:r>
              <a:rPr lang="es-ES" dirty="0"/>
              <a:t> publica</a:t>
            </a:r>
          </a:p>
          <a:p>
            <a:endParaRPr lang="es-ES" dirty="0"/>
          </a:p>
          <a:p>
            <a:r>
              <a:rPr lang="es-ES" dirty="0"/>
              <a:t>-Por el crecimiento exponencial de los dispositivos conectados, esta es una herramienta clave</a:t>
            </a:r>
          </a:p>
          <a:p>
            <a:endParaRPr lang="es-ES" dirty="0"/>
          </a:p>
          <a:p>
            <a:r>
              <a:rPr lang="es-ES" dirty="0"/>
              <a:t>-Suizo que estudio en la </a:t>
            </a:r>
            <a:r>
              <a:rPr lang="es-ES" dirty="0" err="1"/>
              <a:t>univ</a:t>
            </a:r>
            <a:r>
              <a:rPr lang="es-ES" dirty="0"/>
              <a:t> de California, tuvo otros proyectos, pero no con tanta repercusión.</a:t>
            </a:r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43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s-ES" dirty="0" err="1"/>
              <a:t>Crawling</a:t>
            </a:r>
            <a:r>
              <a:rPr lang="es-ES" dirty="0"/>
              <a:t> es la indexación por medio de </a:t>
            </a:r>
            <a:r>
              <a:rPr lang="es-ES" dirty="0" err="1"/>
              <a:t>bots</a:t>
            </a:r>
            <a:r>
              <a:rPr lang="es-ES" dirty="0"/>
              <a:t>, al igual que hacen otros buscadores</a:t>
            </a:r>
          </a:p>
          <a:p>
            <a:endParaRPr lang="es-ES" dirty="0"/>
          </a:p>
          <a:p>
            <a:r>
              <a:rPr lang="es-ES" dirty="0"/>
              <a:t>-Recopila todos los servicios que expone el dispositivo </a:t>
            </a:r>
          </a:p>
          <a:p>
            <a:r>
              <a:rPr lang="es-ES" dirty="0"/>
              <a:t>	Banner </a:t>
            </a:r>
            <a:r>
              <a:rPr lang="es-ES" dirty="0" err="1"/>
              <a:t>grabbing</a:t>
            </a:r>
            <a:r>
              <a:rPr lang="es-ES" dirty="0"/>
              <a:t>: información expuesta por el servicio</a:t>
            </a:r>
          </a:p>
          <a:p>
            <a:endParaRPr lang="es-ES" dirty="0"/>
          </a:p>
          <a:p>
            <a:r>
              <a:rPr lang="es-ES" dirty="0"/>
              <a:t>-Nos permite acceder, filtrar y explotar esta información </a:t>
            </a:r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22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 terminar,</a:t>
            </a:r>
          </a:p>
          <a:p>
            <a:endParaRPr lang="es-ES" dirty="0"/>
          </a:p>
          <a:p>
            <a:r>
              <a:rPr lang="es-ES" dirty="0"/>
              <a:t>A CONTINUACIÓN OS VOY A REALIZAR UNA DEMOSTRACIÓN DE SU USO POR MEDIO DE LA WEB, DE LA LINEA COMANDO Y DE LA API POR MEDIO DE UNA PRUEBA DE CONCEPTO QUE HE SARROLLADO PARA ESTE TRABAJO</a:t>
            </a:r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791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eh desarrollado en </a:t>
            </a:r>
            <a:r>
              <a:rPr lang="es-ES" dirty="0" err="1"/>
              <a:t>node</a:t>
            </a:r>
            <a:r>
              <a:rPr lang="es-ES" dirty="0"/>
              <a:t> JS</a:t>
            </a:r>
          </a:p>
          <a:p>
            <a:endParaRPr lang="es-ES" dirty="0"/>
          </a:p>
          <a:p>
            <a:r>
              <a:rPr lang="es-ES" dirty="0"/>
              <a:t>La idea del desarrollo se basa en poder explotar toda la información que nos ofrece </a:t>
            </a:r>
            <a:r>
              <a:rPr lang="es-ES" dirty="0" err="1"/>
              <a:t>shodan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El objetivo consiste en buscar todos los dispositivos que usen </a:t>
            </a:r>
            <a:r>
              <a:rPr lang="es-ES" dirty="0" err="1"/>
              <a:t>luci</a:t>
            </a:r>
            <a:r>
              <a:rPr lang="es-ES" dirty="0"/>
              <a:t>, interfaz grafica de </a:t>
            </a:r>
            <a:r>
              <a:rPr lang="es-ES" dirty="0" err="1"/>
              <a:t>openwrt</a:t>
            </a:r>
            <a:r>
              <a:rPr lang="es-ES" dirty="0"/>
              <a:t>, como la usada a lo largo del curso en la ci40. de esta manera podré utilizar mi dispositivo como ejemplo de ejecución de manera legal</a:t>
            </a:r>
          </a:p>
          <a:p>
            <a:endParaRPr lang="es-ES" dirty="0"/>
          </a:p>
          <a:p>
            <a:r>
              <a:rPr lang="es-ES" dirty="0"/>
              <a:t>La idea </a:t>
            </a:r>
            <a:r>
              <a:rPr lang="es-ES" dirty="0" err="1"/>
              <a:t>cosniste</a:t>
            </a:r>
            <a:r>
              <a:rPr lang="es-ES" dirty="0"/>
              <a:t> en si para alguno de ellos se sigue usando las credenciales por defecto. Trabajo tedioso.</a:t>
            </a:r>
          </a:p>
          <a:p>
            <a:r>
              <a:rPr lang="es-ES" dirty="0"/>
              <a:t>[</a:t>
            </a:r>
            <a:r>
              <a:rPr lang="es-ES" dirty="0" err="1"/>
              <a:t>disclaimer</a:t>
            </a:r>
            <a:r>
              <a:rPr lang="es-ES" dirty="0"/>
              <a:t>]</a:t>
            </a:r>
          </a:p>
          <a:p>
            <a:endParaRPr lang="es-ES" dirty="0"/>
          </a:p>
          <a:p>
            <a:r>
              <a:rPr lang="es-ES" dirty="0"/>
              <a:t>Para eso: Automatizar la comprobación de credenciales. Emulando ser un navegador, (mediante web </a:t>
            </a:r>
            <a:r>
              <a:rPr lang="es-ES" dirty="0" err="1"/>
              <a:t>scrapping</a:t>
            </a:r>
            <a:r>
              <a:rPr lang="es-ES" dirty="0"/>
              <a:t> me fue técnicamente imposible)</a:t>
            </a:r>
          </a:p>
          <a:p>
            <a:endParaRPr lang="es-ES" dirty="0"/>
          </a:p>
          <a:p>
            <a:r>
              <a:rPr lang="es-ES" dirty="0"/>
              <a:t>Por ultimo, visualizar la información </a:t>
            </a:r>
            <a:r>
              <a:rPr lang="es-ES" dirty="0" err="1"/>
              <a:t>rcopilada</a:t>
            </a:r>
            <a:r>
              <a:rPr lang="es-ES" dirty="0"/>
              <a:t> y procesada por mi aplicación.</a:t>
            </a:r>
          </a:p>
          <a:p>
            <a:endParaRPr lang="es-ES" dirty="0"/>
          </a:p>
          <a:p>
            <a:r>
              <a:rPr lang="es-ES" dirty="0"/>
              <a:t>Para todo esto: he decidido basarme en la interfaz grafica LUCI de </a:t>
            </a:r>
            <a:r>
              <a:rPr lang="es-ES" dirty="0" err="1"/>
              <a:t>openwrt</a:t>
            </a:r>
            <a:r>
              <a:rPr lang="es-ES" dirty="0"/>
              <a:t>, que usamos a lo largo del curso en nuestra ci40</a:t>
            </a:r>
          </a:p>
          <a:p>
            <a:r>
              <a:rPr lang="es-ES" dirty="0"/>
              <a:t>Utilizando mi dispositivo para no infringir ninguna ley.</a:t>
            </a:r>
          </a:p>
          <a:p>
            <a:endParaRPr lang="es-ES" dirty="0"/>
          </a:p>
          <a:p>
            <a:r>
              <a:rPr lang="es-ES" dirty="0"/>
              <a:t>Vamos con la demo!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877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04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1355A-48D2-4B27-B3E0-8F6DA1472C6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02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8EBF0-29EF-4088-B669-2D8C4FA3F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368" y="3742263"/>
            <a:ext cx="8867449" cy="2323636"/>
          </a:xfrm>
        </p:spPr>
        <p:txBody>
          <a:bodyPr>
            <a:normAutofit/>
          </a:bodyPr>
          <a:lstStyle/>
          <a:p>
            <a:pPr algn="l"/>
            <a:r>
              <a:rPr lang="es-ES" sz="5300" dirty="0"/>
              <a:t>Seguridad y Legislación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9C4FB0-A9F4-4601-A0B5-6C8F23DAB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3812" y="48276"/>
            <a:ext cx="2968188" cy="1096899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Yaco Santiago Pérez</a:t>
            </a:r>
          </a:p>
          <a:p>
            <a:r>
              <a:rPr lang="es-ES" i="1" dirty="0">
                <a:solidFill>
                  <a:schemeClr val="bg1"/>
                </a:solidFill>
              </a:rPr>
              <a:t> Mayo 2020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B7244C-44E1-4CD8-AADE-485162018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3" y="4571603"/>
            <a:ext cx="957310" cy="10968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05F2AA-B608-4631-B9A4-A5011D4DE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61101"/>
            <a:ext cx="1116436" cy="10968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E2A8E1-4F3C-4CBB-87A9-05FB34AA4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03" y="1967061"/>
            <a:ext cx="7060338" cy="209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73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47E9-4F53-4D1A-AF58-04E6C565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222223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638CDBA-F88D-40F3-AA8B-850CEDDB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72" y="1828030"/>
            <a:ext cx="4524646" cy="5340107"/>
          </a:xfrm>
        </p:spPr>
        <p:txBody>
          <a:bodyPr>
            <a:noAutofit/>
          </a:bodyPr>
          <a:lstStyle/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2800" b="1" dirty="0"/>
              <a:t>Qué es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endParaRPr lang="es-ES" sz="2800" b="1" dirty="0"/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2800" b="1" dirty="0"/>
              <a:t>Cómo funciona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endParaRPr lang="es-ES" sz="2800" b="1" dirty="0"/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s-ES" sz="2800" b="1" dirty="0"/>
              <a:t>Qué ofrece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ES" sz="2800" b="1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2F9ACAF-4164-4BE7-8E70-DF1EB0CEBE93}"/>
              </a:ext>
            </a:extLst>
          </p:cNvPr>
          <p:cNvSpPr txBox="1"/>
          <p:nvPr/>
        </p:nvSpPr>
        <p:spPr>
          <a:xfrm>
            <a:off x="5078718" y="1490007"/>
            <a:ext cx="46193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800" b="1" dirty="0" err="1"/>
              <a:t>Demostración</a:t>
            </a:r>
            <a:r>
              <a:rPr lang="en-US" sz="2800" b="1" dirty="0"/>
              <a:t> </a:t>
            </a:r>
            <a:r>
              <a:rPr lang="en-US" sz="2800" b="1" dirty="0" err="1"/>
              <a:t>práctica</a:t>
            </a:r>
            <a:r>
              <a:rPr lang="en-US" sz="2800" dirty="0"/>
              <a:t> </a:t>
            </a:r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endParaRPr lang="en-US" sz="2800" b="1" dirty="0"/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800" b="1" dirty="0" err="1"/>
              <a:t>Conclusiones</a:t>
            </a:r>
            <a:endParaRPr lang="en-US" sz="2800" b="1" dirty="0"/>
          </a:p>
          <a:p>
            <a:pPr marL="514350" indent="-51435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endParaRPr lang="en-US" sz="2800" b="1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b="1" dirty="0" err="1"/>
              <a:t>Referencias</a:t>
            </a:r>
            <a:endParaRPr lang="en-US" sz="2800" b="1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b="1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52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47E9-4F53-4D1A-AF58-04E6C565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222223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Qué</a:t>
            </a:r>
            <a:r>
              <a:rPr lang="en-US" dirty="0"/>
              <a:t> 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638CDBA-F88D-40F3-AA8B-850CEDDB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1773212"/>
            <a:ext cx="6586203" cy="3560733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800" b="1" dirty="0"/>
              <a:t>Motor de búsqueda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s-ES" sz="2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800" b="1" dirty="0"/>
              <a:t>Diferencias</a:t>
            </a:r>
            <a:r>
              <a:rPr lang="es-ES" sz="2800" dirty="0"/>
              <a:t> con otros motores: búsqueda de dispositivos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ES" sz="2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800" dirty="0"/>
              <a:t>Importancia en </a:t>
            </a:r>
            <a:r>
              <a:rPr lang="es-ES" sz="2800" b="1" dirty="0"/>
              <a:t>IOT</a:t>
            </a:r>
            <a:r>
              <a:rPr lang="es-ES" sz="2800" dirty="0"/>
              <a:t>: cada vez más dispositivos conectados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s-ES" sz="2800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 err="1"/>
              <a:t>Quién</a:t>
            </a:r>
            <a:r>
              <a:rPr lang="en-US" sz="2800" dirty="0"/>
              <a:t> es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b="1" dirty="0" err="1"/>
              <a:t>autor</a:t>
            </a:r>
            <a:r>
              <a:rPr lang="en-US" sz="2800" dirty="0"/>
              <a:t>: John </a:t>
            </a:r>
            <a:r>
              <a:rPr lang="en-US" sz="2800" dirty="0" err="1"/>
              <a:t>Mathery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4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47E9-4F53-4D1A-AF58-04E6C565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funciona</a:t>
            </a: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53B726C6-4642-451A-8B6F-1684E823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633"/>
            <a:ext cx="6054392" cy="447338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800" b="1" dirty="0" err="1"/>
              <a:t>Crawling</a:t>
            </a:r>
            <a:r>
              <a:rPr lang="es-ES" sz="2800" dirty="0"/>
              <a:t> de dispositivos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s-ES" sz="2800" dirty="0"/>
          </a:p>
          <a:p>
            <a:r>
              <a:rPr lang="es-ES" sz="2800" dirty="0"/>
              <a:t>Recopila </a:t>
            </a:r>
            <a:r>
              <a:rPr lang="es-ES" sz="2800" b="1" dirty="0"/>
              <a:t>Información</a:t>
            </a:r>
            <a:r>
              <a:rPr lang="es-ES" sz="2800" dirty="0"/>
              <a:t> de cada servicio: Banner </a:t>
            </a:r>
            <a:r>
              <a:rPr lang="es-ES" sz="2800" dirty="0" err="1"/>
              <a:t>grabbing</a:t>
            </a:r>
            <a:endParaRPr lang="es-ES" sz="2800" dirty="0"/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Toda esta información es </a:t>
            </a:r>
            <a:r>
              <a:rPr lang="es-ES" sz="2800" b="1" dirty="0"/>
              <a:t>accesible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s-ES" sz="2800" dirty="0"/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None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67A20AFC-5F2E-4013-AA74-EF5C78C3D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0960" y="609600"/>
            <a:ext cx="3389153" cy="355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EE0E-E97B-4AD1-9BF3-61E79209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ofrece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6C13B-DC8B-4E38-A1DE-636CA63B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10295466" cy="5435599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/>
              <a:t>Portal web: </a:t>
            </a:r>
            <a:r>
              <a:rPr lang="en-US" sz="2800" dirty="0" err="1"/>
              <a:t>donde</a:t>
            </a:r>
            <a:r>
              <a:rPr lang="en-US" sz="2800" dirty="0"/>
              <a:t> </a:t>
            </a:r>
            <a:r>
              <a:rPr lang="en-US" sz="2800" dirty="0" err="1"/>
              <a:t>realizar</a:t>
            </a:r>
            <a:r>
              <a:rPr lang="en-US" sz="2800" dirty="0"/>
              <a:t> las </a:t>
            </a:r>
            <a:r>
              <a:rPr lang="en-US" sz="2800" dirty="0" err="1"/>
              <a:t>búsquedas</a:t>
            </a:r>
            <a:endParaRPr lang="en-US" sz="2800" dirty="0"/>
          </a:p>
          <a:p>
            <a:pPr lvl="1"/>
            <a:r>
              <a:rPr lang="en-US" sz="2800" dirty="0" err="1"/>
              <a:t>Posibilidad</a:t>
            </a:r>
            <a:r>
              <a:rPr lang="en-US" sz="2800" dirty="0"/>
              <a:t> de </a:t>
            </a:r>
            <a:r>
              <a:rPr lang="en-US" sz="2800" dirty="0" err="1"/>
              <a:t>filtrar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2800" b="1" dirty="0" err="1"/>
              <a:t>Reportes</a:t>
            </a:r>
            <a:r>
              <a:rPr lang="en-US" sz="2800" b="1" dirty="0"/>
              <a:t>: </a:t>
            </a:r>
            <a:r>
              <a:rPr lang="en-US" sz="2800" dirty="0"/>
              <a:t> para </a:t>
            </a:r>
            <a:r>
              <a:rPr lang="en-US" sz="2800" dirty="0" err="1"/>
              <a:t>busquedas</a:t>
            </a:r>
            <a:r>
              <a:rPr lang="en-US" sz="2800" dirty="0"/>
              <a:t> </a:t>
            </a:r>
            <a:r>
              <a:rPr lang="en-US" sz="2800" dirty="0" err="1"/>
              <a:t>determinadas</a:t>
            </a:r>
            <a:r>
              <a:rPr lang="en-US" sz="2800" dirty="0"/>
              <a:t>	</a:t>
            </a:r>
          </a:p>
          <a:p>
            <a:pPr lvl="1"/>
            <a:r>
              <a:rPr lang="en-US" sz="2800" dirty="0" err="1"/>
              <a:t>Gráficas</a:t>
            </a:r>
            <a:r>
              <a:rPr lang="en-US" sz="2800" dirty="0"/>
              <a:t> y </a:t>
            </a:r>
            <a:r>
              <a:rPr lang="en-US" sz="2800" dirty="0" err="1"/>
              <a:t>estadisticas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s-ES" sz="2800" b="1" dirty="0" err="1"/>
              <a:t>Maps</a:t>
            </a:r>
            <a:r>
              <a:rPr lang="es-ES" sz="2800" b="1" dirty="0"/>
              <a:t>: </a:t>
            </a:r>
            <a:r>
              <a:rPr lang="es-ES" sz="2800" dirty="0"/>
              <a:t>situación geográfica de los dispositivos en base a su IP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b="1" dirty="0" err="1"/>
              <a:t>Exploits</a:t>
            </a:r>
            <a:r>
              <a:rPr lang="es-ES" sz="2800" b="1" dirty="0"/>
              <a:t>: </a:t>
            </a:r>
            <a:r>
              <a:rPr lang="es-ES" sz="2800" dirty="0"/>
              <a:t>integración con exploit-db.com</a:t>
            </a:r>
          </a:p>
          <a:p>
            <a:endParaRPr lang="es-ES" sz="2800" dirty="0"/>
          </a:p>
          <a:p>
            <a:r>
              <a:rPr lang="es-ES" sz="2800" b="1" dirty="0"/>
              <a:t>API: </a:t>
            </a:r>
            <a:r>
              <a:rPr lang="es-ES" sz="2800" dirty="0"/>
              <a:t>Nos permite acceder a la información por medio de una API</a:t>
            </a:r>
          </a:p>
          <a:p>
            <a:pPr lvl="1"/>
            <a:r>
              <a:rPr lang="es-ES" sz="2800" dirty="0"/>
              <a:t>Por medio de CLI</a:t>
            </a:r>
          </a:p>
          <a:p>
            <a:pPr lvl="1"/>
            <a:r>
              <a:rPr lang="es-ES" sz="2800" dirty="0"/>
              <a:t>API para integración de desarrolladores</a:t>
            </a:r>
          </a:p>
          <a:p>
            <a:pPr lvl="1"/>
            <a:endParaRPr lang="es-ES" sz="2800" dirty="0"/>
          </a:p>
          <a:p>
            <a:r>
              <a:rPr lang="es-ES" sz="2800" b="1" dirty="0"/>
              <a:t>Mucho más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73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EE0E-E97B-4AD1-9BF3-61E79209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API: Integración en </a:t>
            </a:r>
            <a:r>
              <a:rPr lang="es-ES" dirty="0" err="1"/>
              <a:t>NodeJS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6C13B-DC8B-4E38-A1DE-636CA63B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6576906" cy="5435599"/>
          </a:xfrm>
        </p:spPr>
        <p:txBody>
          <a:bodyPr>
            <a:normAutofit/>
          </a:bodyPr>
          <a:lstStyle/>
          <a:p>
            <a:r>
              <a:rPr lang="es-ES" sz="2800" b="1" dirty="0"/>
              <a:t>Obtención</a:t>
            </a:r>
            <a:r>
              <a:rPr lang="es-ES" sz="2800" dirty="0"/>
              <a:t> de información de </a:t>
            </a:r>
            <a:r>
              <a:rPr lang="es-ES" sz="2800" dirty="0" err="1"/>
              <a:t>Shodan</a:t>
            </a:r>
            <a:endParaRPr lang="es-ES" sz="2800" dirty="0"/>
          </a:p>
          <a:p>
            <a:pPr lvl="1"/>
            <a:r>
              <a:rPr lang="es-ES" sz="2800" dirty="0"/>
              <a:t>Tratado y Almacenado de datos relevantes</a:t>
            </a:r>
          </a:p>
          <a:p>
            <a:endParaRPr lang="es-ES" sz="2800" b="1" dirty="0"/>
          </a:p>
          <a:p>
            <a:r>
              <a:rPr lang="es-ES" sz="2800" b="1" dirty="0"/>
              <a:t>Automatización </a:t>
            </a:r>
            <a:r>
              <a:rPr lang="es-ES" sz="2800" dirty="0"/>
              <a:t>de acceso a dispositivos: emulación de navegador</a:t>
            </a:r>
          </a:p>
          <a:p>
            <a:endParaRPr lang="es-ES" sz="2800" b="1" dirty="0"/>
          </a:p>
          <a:p>
            <a:r>
              <a:rPr lang="es-ES" sz="2800" b="1" dirty="0"/>
              <a:t>Visualización </a:t>
            </a:r>
            <a:r>
              <a:rPr lang="es-ES" sz="2800" dirty="0"/>
              <a:t>de información:	</a:t>
            </a:r>
          </a:p>
          <a:p>
            <a:pPr lvl="1"/>
            <a:r>
              <a:rPr lang="es-ES" sz="2800" dirty="0"/>
              <a:t>Dispositivos </a:t>
            </a:r>
          </a:p>
          <a:p>
            <a:pPr lvl="1"/>
            <a:r>
              <a:rPr lang="es-ES" sz="2800" dirty="0"/>
              <a:t>Dispositivos vulnerables</a:t>
            </a:r>
          </a:p>
          <a:p>
            <a:endParaRPr lang="es-ES" sz="2800" b="1" dirty="0"/>
          </a:p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8553B42-49DA-4D53-B1BE-0E913652EFCD}"/>
              </a:ext>
            </a:extLst>
          </p:cNvPr>
          <p:cNvSpPr/>
          <p:nvPr/>
        </p:nvSpPr>
        <p:spPr>
          <a:xfrm>
            <a:off x="8287394" y="214812"/>
            <a:ext cx="2708366" cy="1715588"/>
          </a:xfrm>
          <a:prstGeom prst="roundRect">
            <a:avLst/>
          </a:prstGeom>
          <a:solidFill>
            <a:srgbClr val="E9A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12C9C1B-375C-4CBF-A4E4-70E53C0FF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4214" y="318566"/>
            <a:ext cx="2464727" cy="1508079"/>
          </a:xfrm>
          <a:prstGeom prst="rect">
            <a:avLst/>
          </a:prstGeom>
        </p:spPr>
      </p:pic>
      <p:pic>
        <p:nvPicPr>
          <p:cNvPr id="3076" name="Picture 4" descr="Creator Ci40 SBC runs OpenWRT, Debian, Brillo on dual-core MIPS">
            <a:extLst>
              <a:ext uri="{FF2B5EF4-FFF2-40B4-BE49-F238E27FC236}">
                <a16:creationId xmlns:a16="http://schemas.microsoft.com/office/drawing/2014/main" id="{E571ED95-1A80-46A4-A8B3-6A725FBE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68" y="1422400"/>
            <a:ext cx="5387192" cy="517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B769C03-BE84-48A3-9D75-E9DAF7E4B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64" y="1207716"/>
            <a:ext cx="76390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427BE-506B-4827-8152-DC186657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894" y="2768600"/>
            <a:ext cx="8596668" cy="1320800"/>
          </a:xfrm>
        </p:spPr>
        <p:txBody>
          <a:bodyPr>
            <a:normAutofit/>
          </a:bodyPr>
          <a:lstStyle/>
          <a:p>
            <a:r>
              <a:rPr lang="es-ES" sz="6600" dirty="0"/>
              <a:t>PLAY DEMO</a:t>
            </a:r>
          </a:p>
        </p:txBody>
      </p:sp>
    </p:spTree>
    <p:extLst>
      <p:ext uri="{BB962C8B-B14F-4D97-AF65-F5344CB8AC3E}">
        <p14:creationId xmlns:p14="http://schemas.microsoft.com/office/powerpoint/2010/main" val="130824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EE0E-E97B-4AD1-9BF3-61E79209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6C13B-DC8B-4E38-A1DE-636CA63B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9226687" cy="5435599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Es una herramienta </a:t>
            </a:r>
            <a:r>
              <a:rPr lang="es-ES" sz="2800" b="1" dirty="0"/>
              <a:t>muy potente </a:t>
            </a:r>
            <a:r>
              <a:rPr lang="es-ES" sz="2800" dirty="0"/>
              <a:t>e </a:t>
            </a:r>
            <a:r>
              <a:rPr lang="es-ES" sz="2800" b="1" dirty="0"/>
              <a:t>interesante</a:t>
            </a:r>
            <a:r>
              <a:rPr lang="es-ES" sz="2800" dirty="0"/>
              <a:t> de probar</a:t>
            </a:r>
          </a:p>
          <a:p>
            <a:endParaRPr lang="es-ES" sz="2800" dirty="0"/>
          </a:p>
          <a:p>
            <a:r>
              <a:rPr lang="es-ES" sz="2800" dirty="0"/>
              <a:t>Nos proporciona información en </a:t>
            </a:r>
            <a:r>
              <a:rPr lang="es-ES" sz="2800" b="1" dirty="0"/>
              <a:t>grandes cantidades </a:t>
            </a:r>
            <a:r>
              <a:rPr lang="es-ES" sz="2800" dirty="0"/>
              <a:t>y de </a:t>
            </a:r>
            <a:r>
              <a:rPr lang="es-ES" sz="2800" b="1" dirty="0"/>
              <a:t>calidad</a:t>
            </a:r>
          </a:p>
          <a:p>
            <a:endParaRPr lang="es-ES" sz="2800" dirty="0"/>
          </a:p>
          <a:p>
            <a:r>
              <a:rPr lang="es-ES" sz="2800" dirty="0"/>
              <a:t>Muy útil tanto para realizar </a:t>
            </a:r>
            <a:r>
              <a:rPr lang="es-ES" sz="2800" b="1" dirty="0"/>
              <a:t>auditorias</a:t>
            </a:r>
            <a:r>
              <a:rPr lang="es-ES" sz="2800" dirty="0"/>
              <a:t> sobre sistemas como para buscar dispositivos </a:t>
            </a:r>
            <a:r>
              <a:rPr lang="es-ES" sz="2800" b="1" dirty="0"/>
              <a:t>vulnerables</a:t>
            </a:r>
            <a:r>
              <a:rPr lang="es-ES" sz="2800" dirty="0"/>
              <a:t> </a:t>
            </a:r>
          </a:p>
          <a:p>
            <a:endParaRPr lang="es-ES" sz="2800" dirty="0"/>
          </a:p>
          <a:p>
            <a:r>
              <a:rPr lang="es-ES" sz="2800" dirty="0"/>
              <a:t>Obligatorio hacer </a:t>
            </a:r>
            <a:r>
              <a:rPr lang="es-ES" sz="2800" b="1" dirty="0" err="1"/>
              <a:t>upgrade</a:t>
            </a:r>
            <a:r>
              <a:rPr lang="es-ES" sz="2800" dirty="0"/>
              <a:t> de cuenta para sacarle el máximo partido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248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47E9-4F53-4D1A-AF58-04E6C565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033" y="787400"/>
            <a:ext cx="9033933" cy="4199466"/>
          </a:xfrm>
        </p:spPr>
        <p:txBody>
          <a:bodyPr>
            <a:noAutofit/>
          </a:bodyPr>
          <a:lstStyle/>
          <a:p>
            <a:pPr algn="ctr"/>
            <a:br>
              <a:rPr lang="es-ES" sz="9600" dirty="0"/>
            </a:br>
            <a:r>
              <a:rPr lang="es-ES" sz="8800" dirty="0">
                <a:solidFill>
                  <a:schemeClr val="accent1">
                    <a:lumMod val="50000"/>
                  </a:schemeClr>
                </a:solidFill>
              </a:rPr>
              <a:t>Muchas gracias</a:t>
            </a:r>
            <a:br>
              <a:rPr lang="es-ES" sz="9600" dirty="0"/>
            </a:br>
            <a:endParaRPr lang="es-ES" sz="9600" i="1" dirty="0"/>
          </a:p>
        </p:txBody>
      </p:sp>
    </p:spTree>
    <p:extLst>
      <p:ext uri="{BB962C8B-B14F-4D97-AF65-F5344CB8AC3E}">
        <p14:creationId xmlns:p14="http://schemas.microsoft.com/office/powerpoint/2010/main" val="28345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a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97c9e07e-36a8-462d-89ef-bf5d1de50e20" origin="defaultValue">
  <element uid="id_classification_nonbusiness" value=""/>
</sisl>
</file>

<file path=customXml/itemProps1.xml><?xml version="1.0" encoding="utf-8"?>
<ds:datastoreItem xmlns:ds="http://schemas.openxmlformats.org/officeDocument/2006/customXml" ds:itemID="{A492B7B3-5805-439F-9FD3-063EDF1DB0E5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577</Words>
  <Application>Microsoft Office PowerPoint</Application>
  <PresentationFormat>Panorámica</PresentationFormat>
  <Paragraphs>116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Faceta</vt:lpstr>
      <vt:lpstr>Seguridad y Legislación</vt:lpstr>
      <vt:lpstr>Contenido</vt:lpstr>
      <vt:lpstr>Qué es</vt:lpstr>
      <vt:lpstr>Cómo funciona</vt:lpstr>
      <vt:lpstr>Qué ofrece</vt:lpstr>
      <vt:lpstr>Uso de API: Integración en NodeJS</vt:lpstr>
      <vt:lpstr>PLAY DEMO</vt:lpstr>
      <vt:lpstr>Conclusiones</vt:lpstr>
      <vt:lpstr> Muchas 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TDM: Tratamiento masivo de Datos</dc:title>
  <dc:creator>Yaco Santiago Pérez</dc:creator>
  <cp:lastModifiedBy>YACO ALEJANDRO SANTIAGO PÉREZ</cp:lastModifiedBy>
  <cp:revision>84</cp:revision>
  <dcterms:created xsi:type="dcterms:W3CDTF">2019-12-17T08:37:18Z</dcterms:created>
  <dcterms:modified xsi:type="dcterms:W3CDTF">2020-05-10T01:51:50Z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94706fbd-af7f-4d83-aff2-028db88fc691</vt:lpwstr>
  </property>
  <property fmtid="{D5CDD505-2E9C-101B-9397-08002B2CF9AE}" pid="3" name="bjDocumentLabelXML">
    <vt:lpwstr>&lt;?xml version="1.0" encoding="us-ascii"?&gt;&lt;sisl xmlns:xsd="http://www.w3.org/2001/XMLSchema" xmlns:xsi="http://www.w3.org/2001/XMLSchema-instance" sislVersion="0" policy="97c9e07e-36a8-462d-89ef-bf5d1de50e20" origin="defaultValue" xmlns="http://www.boldonj</vt:lpwstr>
  </property>
  <property fmtid="{D5CDD505-2E9C-101B-9397-08002B2CF9AE}" pid="4" name="bjDocumentLabelXML-0">
    <vt:lpwstr>ames.com/2008/01/sie/internal/label"&gt;&lt;element uid="id_classification_nonbusiness" value="" /&gt;&lt;/sisl&gt;</vt:lpwstr>
  </property>
  <property fmtid="{D5CDD505-2E9C-101B-9397-08002B2CF9AE}" pid="5" name="bjDocumentSecurityLabel">
    <vt:lpwstr>Uso Interno</vt:lpwstr>
  </property>
  <property fmtid="{D5CDD505-2E9C-101B-9397-08002B2CF9AE}" pid="6" name="bjSaver">
    <vt:lpwstr>1WAmKuysHxp4M4l0TT/MhT3/LdLkj3bo</vt:lpwstr>
  </property>
</Properties>
</file>