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381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C768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37F67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537F67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8728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 b="def" i="def"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41073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>
                  <a:hueOff val="114748"/>
                  <a:satOff val="1446"/>
                  <a:lumOff val="-89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782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7839"/>
            <a:ext cx="21971000" cy="20066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21719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ection Title"/>
          <p:cNvSpPr txBox="1"/>
          <p:nvPr>
            <p:ph type="title" hasCustomPrompt="1"/>
          </p:nvPr>
        </p:nvSpPr>
        <p:spPr>
          <a:xfrm>
            <a:off x="1206500" y="3906899"/>
            <a:ext cx="21971004" cy="4648201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8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7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6000"/>
              </a:spcBef>
              <a:buSzTx/>
              <a:buNone/>
              <a:defRPr sz="5000"/>
            </a:lvl1pPr>
            <a:lvl2pPr marL="0" indent="457200" defTabSz="825500">
              <a:spcBef>
                <a:spcPts val="6000"/>
              </a:spcBef>
              <a:buSzTx/>
              <a:buNone/>
              <a:defRPr sz="5000"/>
            </a:lvl2pPr>
            <a:lvl3pPr marL="0" indent="914400" defTabSz="825500">
              <a:spcBef>
                <a:spcPts val="6000"/>
              </a:spcBef>
              <a:buSzTx/>
              <a:buNone/>
              <a:defRPr sz="5000"/>
            </a:lvl3pPr>
            <a:lvl4pPr marL="0" indent="1371600" defTabSz="825500">
              <a:spcBef>
                <a:spcPts val="6000"/>
              </a:spcBef>
              <a:buSzTx/>
              <a:buNone/>
              <a:defRPr sz="5000"/>
            </a:lvl4pPr>
            <a:lvl5pPr marL="0" indent="1828800" defTabSz="8255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dy Level One…"/>
          <p:cNvSpPr txBox="1"/>
          <p:nvPr>
            <p:ph type="body" idx="1" hasCustomPrompt="1"/>
          </p:nvPr>
        </p:nvSpPr>
        <p:spPr>
          <a:xfrm>
            <a:off x="1206500" y="1207360"/>
            <a:ext cx="21971000" cy="735145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5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28667"/>
          </a:xfrm>
          <a:prstGeom prst="rect">
            <a:avLst/>
          </a:prstGeom>
        </p:spPr>
        <p:txBody>
          <a:bodyPr anchor="b"/>
          <a:lstStyle>
            <a:lvl1pPr marL="254000" indent="-2540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4" name="Attribution"/>
          <p:cNvSpPr txBox="1"/>
          <p:nvPr>
            <p:ph type="body" sz="quarter" idx="21" hasCustomPrompt="1"/>
          </p:nvPr>
        </p:nvSpPr>
        <p:spPr>
          <a:xfrm>
            <a:off x="5456257" y="9559997"/>
            <a:ext cx="13471486" cy="6985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Wavy pink and orange architecture against a blue sky"/>
          <p:cNvSpPr/>
          <p:nvPr>
            <p:ph type="pic" sz="quarter" idx="21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3" name="Low angle view of the corner of a modern building under a clear blue sky"/>
          <p:cNvSpPr/>
          <p:nvPr>
            <p:ph type="pic" sz="quarter" idx="22"/>
          </p:nvPr>
        </p:nvSpPr>
        <p:spPr>
          <a:xfrm>
            <a:off x="146177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4" name="Low angle view of a stone bridge under a partly cloudy sky"/>
          <p:cNvSpPr/>
          <p:nvPr>
            <p:ph type="pic" sz="quarter" idx="23"/>
          </p:nvPr>
        </p:nvSpPr>
        <p:spPr>
          <a:xfrm>
            <a:off x="61386" y="3632200"/>
            <a:ext cx="9690101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ow angle view of modern, metal building"/>
          <p:cNvSpPr/>
          <p:nvPr>
            <p:ph type="pic" idx="21"/>
          </p:nvPr>
        </p:nvSpPr>
        <p:spPr>
          <a:xfrm>
            <a:off x="-38100" y="-1295400"/>
            <a:ext cx="24447500" cy="162955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ometric gray stone architecture"/>
          <p:cNvSpPr/>
          <p:nvPr>
            <p:ph type="pic" idx="21"/>
          </p:nvPr>
        </p:nvSpPr>
        <p:spPr>
          <a:xfrm>
            <a:off x="0" y="-4381500"/>
            <a:ext cx="24384001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1945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eometric gray stone architecture"/>
          <p:cNvSpPr/>
          <p:nvPr>
            <p:ph type="pic" idx="21"/>
          </p:nvPr>
        </p:nvSpPr>
        <p:spPr>
          <a:xfrm>
            <a:off x="5707496" y="-660400"/>
            <a:ext cx="20053301" cy="150420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494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chemeClr val="accent1">
            <a:hueOff val="33700"/>
            <a:satOff val="12608"/>
            <a:lumOff val="1553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 copy">
    <p:bg>
      <p:bgPr>
        <a:solidFill>
          <a:schemeClr val="accent1">
            <a:hueOff val="33700"/>
            <a:satOff val="12608"/>
            <a:lumOff val="1553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9" name="Angular stone architecture in light and shadow"/>
          <p:cNvSpPr/>
          <p:nvPr>
            <p:ph type="pic" idx="22"/>
          </p:nvPr>
        </p:nvSpPr>
        <p:spPr>
          <a:xfrm>
            <a:off x="12382500" y="0"/>
            <a:ext cx="219456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0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90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9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6064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500" y="12458699"/>
            <a:ext cx="388620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Yacov yitzhak 26/10/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Yacov yitzhak 26/10/2024</a:t>
            </a:r>
          </a:p>
        </p:txBody>
      </p:sp>
      <p:sp>
        <p:nvSpPr>
          <p:cNvPr id="180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ORM - JPA - Hibernat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ORM - JPA - Hibernate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Entity Relationsh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Entity Relationships</a:t>
            </a:r>
          </a:p>
        </p:txBody>
      </p:sp>
      <p:sp>
        <p:nvSpPr>
          <p:cNvPr id="21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Unidirection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Unidirectional</a:t>
            </a:r>
          </a:p>
          <a:p>
            <a:pPr/>
            <a:r>
              <a:t>Bidirectional</a:t>
            </a:r>
          </a:p>
        </p:txBody>
      </p:sp>
      <p:pic>
        <p:nvPicPr>
          <p:cNvPr id="21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72600" y="4940300"/>
            <a:ext cx="10516137" cy="7152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atabase Rel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Database Relations</a:t>
            </a:r>
          </a:p>
        </p:txBody>
      </p:sp>
      <p:sp>
        <p:nvSpPr>
          <p:cNvPr id="22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Tab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</a:t>
            </a:r>
          </a:p>
          <a:p>
            <a:pPr/>
            <a:r>
              <a:t>PrimaryKey</a:t>
            </a:r>
          </a:p>
          <a:p>
            <a:pPr/>
            <a:r>
              <a:t>Join Column</a:t>
            </a:r>
          </a:p>
          <a:p>
            <a:pPr/>
            <a:r>
              <a:t>Join 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JPA To Datab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JPA To Database</a:t>
            </a:r>
          </a:p>
        </p:txBody>
      </p:sp>
      <p:sp>
        <p:nvSpPr>
          <p:cNvPr id="225" name="Mapping &amp; Fetch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341086">
              <a:lnSpc>
                <a:spcPct val="90000"/>
              </a:lnSpc>
              <a:defRPr spc="-55"/>
            </a:lvl1pPr>
          </a:lstStyle>
          <a:p>
            <a:pPr/>
            <a:r>
              <a:t>Mapping &amp; Fetching</a:t>
            </a:r>
          </a:p>
        </p:txBody>
      </p:sp>
      <p:graphicFrame>
        <p:nvGraphicFramePr>
          <p:cNvPr id="226" name="Table 1"/>
          <p:cNvGraphicFramePr/>
          <p:nvPr/>
        </p:nvGraphicFramePr>
        <p:xfrm>
          <a:off x="6705600" y="4254292"/>
          <a:ext cx="10985501" cy="82560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5486400"/>
                <a:gridCol w="5486400"/>
              </a:tblGrid>
              <a:tr h="1648662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JPA Annotation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Database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48662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@OneToOne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Join Column
Eager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48662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@ManyToOne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Join Column
Eager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48662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@OneToMany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Join Table
Lazy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48662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@ManyToMany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Join Table
Lazy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Eager VS Laz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Eager VS Lazy </a:t>
            </a:r>
          </a:p>
        </p:txBody>
      </p:sp>
      <p:sp>
        <p:nvSpPr>
          <p:cNvPr id="22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230" name="Table 1"/>
          <p:cNvGraphicFramePr/>
          <p:nvPr/>
        </p:nvGraphicFramePr>
        <p:xfrm>
          <a:off x="6705600" y="4979685"/>
          <a:ext cx="10972800" cy="824331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3657600"/>
                <a:gridCol w="3657600"/>
                <a:gridCol w="3657600"/>
              </a:tblGrid>
              <a:tr h="2747770">
                <a:tc>
                  <a:txBody>
                    <a:bodyPr/>
                    <a:lstStyle/>
                    <a:p>
                      <a:pPr algn="ctr" defTabSz="914400"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Memory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Query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747770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Eager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All data in memory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Less queries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747770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Lazy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Some data 
In Memory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Multiple 
queries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Inheri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Inheritance</a:t>
            </a:r>
          </a:p>
        </p:txBody>
      </p:sp>
      <p:sp>
        <p:nvSpPr>
          <p:cNvPr id="233" name="Single Table Strateg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Single Table Strategy</a:t>
            </a:r>
          </a:p>
        </p:txBody>
      </p:sp>
      <p:pic>
        <p:nvPicPr>
          <p:cNvPr id="23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54763" y="4514279"/>
            <a:ext cx="3784601" cy="628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1223" y="4533329"/>
            <a:ext cx="8991601" cy="624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@Inheritance"/>
          <p:cNvSpPr txBox="1"/>
          <p:nvPr/>
        </p:nvSpPr>
        <p:spPr>
          <a:xfrm>
            <a:off x="3381704" y="399203"/>
            <a:ext cx="9451849" cy="208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355600">
              <a:lnSpc>
                <a:spcPct val="90000"/>
              </a:lnSpc>
              <a:spcBef>
                <a:spcPts val="0"/>
              </a:spcBef>
              <a:defRPr spc="-119" sz="12000">
                <a:solidFill>
                  <a:srgbClr val="000000"/>
                </a:solidFill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@Inheritance</a:t>
            </a:r>
          </a:p>
        </p:txBody>
      </p:sp>
      <p:sp>
        <p:nvSpPr>
          <p:cNvPr id="238" name="@Entity…"/>
          <p:cNvSpPr txBox="1"/>
          <p:nvPr/>
        </p:nvSpPr>
        <p:spPr>
          <a:xfrm>
            <a:off x="640953" y="2094324"/>
            <a:ext cx="23102095" cy="13254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@Entity</a:t>
            </a:r>
          </a:p>
          <a:p>
            <a:pPr>
              <a:lnSpc>
                <a:spcPct val="10000"/>
              </a:lnSpc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@Inheritance</a:t>
            </a:r>
            <a:r>
              <a:rPr>
                <a:solidFill>
                  <a:srgbClr val="080808"/>
                </a:solidFill>
              </a:rPr>
              <a:t>(strategy = </a:t>
            </a:r>
            <a:r>
              <a:rPr>
                <a:solidFill>
                  <a:srgbClr val="000000"/>
                </a:solidFill>
              </a:rPr>
              <a:t>InheritanceType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SINGLE_TABLE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@DiscriminatorColumn</a:t>
            </a:r>
            <a:r>
              <a:t>(name = </a:t>
            </a:r>
            <a:r>
              <a:rPr>
                <a:solidFill>
                  <a:srgbClr val="077D16"/>
                </a:solidFill>
              </a:rPr>
              <a:t>"item_type"</a:t>
            </a:r>
            <a:r>
              <a:t>, discriminatorType =)</a:t>
            </a:r>
          </a:p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@DiscriminatorValue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77D16"/>
                </a:solidFill>
              </a:rPr>
              <a:t>"ITEM"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Item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@Id</a:t>
            </a:r>
            <a:endParaRPr>
              <a:solidFill>
                <a:srgbClr val="9E880C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@GeneratedValue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Long </a:t>
            </a:r>
            <a:r>
              <a:rPr>
                <a:solidFill>
                  <a:srgbClr val="872094"/>
                </a:solidFill>
              </a:rPr>
              <a:t>id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t>(length = </a:t>
            </a:r>
            <a:r>
              <a:rPr>
                <a:solidFill>
                  <a:srgbClr val="1750EB"/>
                </a:solidFill>
              </a:rPr>
              <a:t>200</a:t>
            </a:r>
            <a:r>
              <a:t>, nullable = </a:t>
            </a:r>
            <a:r>
              <a:t>false</a:t>
            </a:r>
            <a: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protected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title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t>(length = </a:t>
            </a:r>
            <a:r>
              <a:rPr>
                <a:solidFill>
                  <a:srgbClr val="1750EB"/>
                </a:solidFill>
              </a:rPr>
              <a:t>4000</a:t>
            </a:r>
            <a:r>
              <a:t>, nullable = </a:t>
            </a:r>
            <a:r>
              <a:rPr>
                <a:solidFill>
                  <a:srgbClr val="0033B3"/>
                </a:solidFill>
              </a:rPr>
              <a:t>true</a:t>
            </a:r>
            <a: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protected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description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t>(nullable = </a:t>
            </a:r>
            <a:r>
              <a:rPr>
                <a:solidFill>
                  <a:srgbClr val="0033B3"/>
                </a:solidFill>
              </a:rPr>
              <a:t>false</a:t>
            </a:r>
            <a: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protected int </a:t>
            </a:r>
            <a:r>
              <a:rPr>
                <a:solidFill>
                  <a:srgbClr val="872094"/>
                </a:solidFill>
              </a:rPr>
              <a:t>quantity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077D16"/>
                </a:solidFill>
              </a:rPr>
              <a:t>"unit_price"</a:t>
            </a:r>
            <a:r>
              <a:t>, nullable = </a:t>
            </a:r>
            <a:r>
              <a:rPr>
                <a:solidFill>
                  <a:srgbClr val="0033B3"/>
                </a:solidFill>
              </a:rPr>
              <a:t>false</a:t>
            </a:r>
            <a: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protected </a:t>
            </a:r>
            <a:r>
              <a:rPr>
                <a:solidFill>
                  <a:srgbClr val="000000"/>
                </a:solidFill>
              </a:rPr>
              <a:t>Float </a:t>
            </a:r>
            <a:r>
              <a:rPr>
                <a:solidFill>
                  <a:srgbClr val="872094"/>
                </a:solidFill>
              </a:rPr>
              <a:t>unitPrice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Extends classes"/>
          <p:cNvSpPr txBox="1"/>
          <p:nvPr/>
        </p:nvSpPr>
        <p:spPr>
          <a:xfrm>
            <a:off x="3381704" y="399203"/>
            <a:ext cx="11041381" cy="208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355600">
              <a:lnSpc>
                <a:spcPct val="90000"/>
              </a:lnSpc>
              <a:spcBef>
                <a:spcPts val="0"/>
              </a:spcBef>
              <a:defRPr spc="-119" sz="12000">
                <a:solidFill>
                  <a:srgbClr val="000000"/>
                </a:solidFill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Extends classes</a:t>
            </a:r>
          </a:p>
        </p:txBody>
      </p:sp>
      <p:sp>
        <p:nvSpPr>
          <p:cNvPr id="241" name="@Entity…"/>
          <p:cNvSpPr txBox="1"/>
          <p:nvPr/>
        </p:nvSpPr>
        <p:spPr>
          <a:xfrm>
            <a:off x="833104" y="3873212"/>
            <a:ext cx="10648073" cy="739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@Entity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DVD </a:t>
            </a:r>
            <a:r>
              <a:t>extends </a:t>
            </a:r>
            <a:r>
              <a:rPr>
                <a:solidFill>
                  <a:srgbClr val="000000"/>
                </a:solidFill>
              </a:rPr>
              <a:t>Item 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0000"/>
              </a:lnSpc>
              <a:defRPr i="1" sz="36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rPr i="0">
                <a:solidFill>
                  <a:srgbClr val="9E880C"/>
                </a:solidFill>
              </a:rPr>
              <a:t>@Column</a:t>
            </a:r>
            <a:r>
              <a:rPr i="0">
                <a:solidFill>
                  <a:srgbClr val="080808"/>
                </a:solidFill>
              </a:rPr>
              <a:t>(name = </a:t>
            </a:r>
            <a:r>
              <a:rPr i="0">
                <a:solidFill>
                  <a:srgbClr val="077D16"/>
                </a:solidFill>
              </a:rPr>
              <a:t>“total_duration"</a:t>
            </a:r>
            <a:r>
              <a:rPr i="0">
                <a:solidFill>
                  <a:srgbClr val="080808"/>
                </a:solidFill>
              </a:rP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Float </a:t>
            </a:r>
            <a:r>
              <a:t>totalDuration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Genre </a:t>
            </a:r>
            <a:r>
              <a:rPr>
                <a:solidFill>
                  <a:srgbClr val="872094"/>
                </a:solidFill>
              </a:rPr>
              <a:t>genre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0000"/>
              </a:lnSpc>
              <a:defRPr sz="36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rPr>
                <a:solidFill>
                  <a:srgbClr val="080808"/>
                </a:solidFill>
              </a:rPr>
              <a:t>(name = </a:t>
            </a:r>
            <a:r>
              <a:t>"release_date"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LocalDate </a:t>
            </a:r>
            <a:r>
              <a:t>releaseDate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42" name="@Entity…"/>
          <p:cNvSpPr txBox="1"/>
          <p:nvPr/>
        </p:nvSpPr>
        <p:spPr>
          <a:xfrm>
            <a:off x="11959617" y="3547457"/>
            <a:ext cx="13709949" cy="804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@Entity</a:t>
            </a:r>
          </a:p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@DiscriminatorValue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77D16"/>
                </a:solidFill>
              </a:rPr>
              <a:t>"BOOK"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Book </a:t>
            </a:r>
            <a:r>
              <a:t>extends </a:t>
            </a:r>
            <a:r>
              <a:rPr>
                <a:solidFill>
                  <a:srgbClr val="000000"/>
                </a:solidFill>
              </a:rPr>
              <a:t>Item 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rPr>
                <a:solidFill>
                  <a:srgbClr val="080808"/>
                </a:solidFill>
              </a:rPr>
              <a:t>(name = </a:t>
            </a:r>
            <a:r>
              <a:t>"page_count"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Integer </a:t>
            </a:r>
            <a:r>
              <a:t>pageCount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077D16"/>
                </a:solidFill>
              </a:rPr>
              <a:t>"author"</a:t>
            </a:r>
            <a:r>
              <a:t>, length = </a:t>
            </a:r>
            <a:r>
              <a:rPr>
                <a:solidFill>
                  <a:srgbClr val="1750EB"/>
                </a:solidFill>
              </a:rPr>
              <a:t>100</a:t>
            </a:r>
            <a: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author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0000"/>
              </a:lnSpc>
              <a:defRPr sz="36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rPr>
                <a:solidFill>
                  <a:srgbClr val="080808"/>
                </a:solidFill>
              </a:rPr>
              <a:t>(name = </a:t>
            </a:r>
            <a:r>
              <a:t>"publication_date"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LocalDate </a:t>
            </a:r>
            <a:r>
              <a:t>publicationDate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1"/>
      <p:bldP build="whole" bldLvl="1" animBg="1" rev="0" advAuto="0" spid="242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Inheri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Inheritance</a:t>
            </a:r>
          </a:p>
        </p:txBody>
      </p:sp>
      <p:sp>
        <p:nvSpPr>
          <p:cNvPr id="245" name="Table Per Class Strateg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Table Per Class Strategy </a:t>
            </a:r>
          </a:p>
        </p:txBody>
      </p:sp>
      <p:pic>
        <p:nvPicPr>
          <p:cNvPr id="24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7000" y="3867150"/>
            <a:ext cx="9228219" cy="8692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Inheri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Inheritance</a:t>
            </a:r>
          </a:p>
        </p:txBody>
      </p:sp>
      <p:sp>
        <p:nvSpPr>
          <p:cNvPr id="249" name="Joined Tab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Joined Table</a:t>
            </a:r>
          </a:p>
        </p:txBody>
      </p:sp>
      <p:pic>
        <p:nvPicPr>
          <p:cNvPr id="25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458471" y="4002385"/>
            <a:ext cx="9467179" cy="8747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Inheritance from Transient 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Inheritance from Transient class</a:t>
            </a:r>
          </a:p>
        </p:txBody>
      </p:sp>
      <p:sp>
        <p:nvSpPr>
          <p:cNvPr id="253" name="Transient - Not an entity clas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Transient - Not an entity class</a:t>
            </a:r>
          </a:p>
        </p:txBody>
      </p:sp>
      <p:pic>
        <p:nvPicPr>
          <p:cNvPr id="25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77882" y="4717157"/>
            <a:ext cx="11141661" cy="7317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38718" y="5886747"/>
            <a:ext cx="6273801" cy="523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9832" y="4701515"/>
            <a:ext cx="8773984" cy="7317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RM - Object Relation Map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ORM - Object Relation Mapping </a:t>
            </a:r>
          </a:p>
        </p:txBody>
      </p:sp>
      <p:sp>
        <p:nvSpPr>
          <p:cNvPr id="18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Objects vs Rel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8055" indent="-448055" defTabSz="2389572">
              <a:spcBef>
                <a:spcPts val="4600"/>
              </a:spcBef>
              <a:defRPr sz="3920"/>
            </a:pPr>
            <a:r>
              <a:t>Objects vs Relations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JPA - Jakarta Persist API 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Hibernate - implementation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Mapping - Annotations or XML’s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Advantages - Less Code, Fast Development, OOP, Consistency,  Decoupling from vendor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Disadvantages - Learning curve, hard to debug, Performance , specific vendor features</a:t>
            </a:r>
          </a:p>
          <a:p>
            <a:pPr marL="0" indent="0" defTabSz="2389572">
              <a:spcBef>
                <a:spcPts val="4600"/>
              </a:spcBef>
              <a:buSzTx/>
              <a:buNone/>
              <a:defRPr sz="3920"/>
            </a:pPr>
            <a:r>
              <a:t>Still it’s a powerful platform for the most time ,when needed  consider JDBC Solution.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omposite (Primary) K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Composite (Primary) Key</a:t>
            </a:r>
          </a:p>
        </p:txBody>
      </p:sp>
      <p:sp>
        <p:nvSpPr>
          <p:cNvPr id="25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" name="Class Type Anno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2072588">
              <a:spcBef>
                <a:spcPts val="3900"/>
              </a:spcBef>
              <a:defRPr sz="3400"/>
            </a:pPr>
            <a:r>
              <a:t>Class Type Annotation</a:t>
            </a:r>
          </a:p>
          <a:p>
            <a:pPr lvl="1" marL="1187450" indent="-593725" defTabSz="2072588">
              <a:spcBef>
                <a:spcPts val="3900"/>
              </a:spcBef>
              <a:buAutoNum type="arabicPeriod" startAt="1"/>
              <a:defRPr sz="3400"/>
            </a:pPr>
            <a:r>
              <a:t>@IdClacc</a:t>
            </a:r>
          </a:p>
          <a:p>
            <a:pPr lvl="1" marL="1187450" indent="-593725" defTabSz="2072588">
              <a:spcBef>
                <a:spcPts val="3900"/>
              </a:spcBef>
              <a:buAutoNum type="arabicPeriod" startAt="1"/>
              <a:defRPr sz="3400"/>
            </a:pPr>
            <a:r>
              <a:t>@EmbeddedId</a:t>
            </a:r>
          </a:p>
          <a:p>
            <a:pPr marL="388620" indent="-388620" defTabSz="2072588">
              <a:spcBef>
                <a:spcPts val="3900"/>
              </a:spcBef>
              <a:defRPr sz="3400"/>
            </a:pPr>
            <a:r>
              <a:t>Must do </a:t>
            </a:r>
          </a:p>
          <a:p>
            <a:pPr lvl="1" marL="1187450" indent="-593725" defTabSz="2072588">
              <a:spcBef>
                <a:spcPts val="3900"/>
              </a:spcBef>
              <a:buAutoNum type="arabicPeriod" startAt="3"/>
              <a:defRPr sz="3400"/>
            </a:pPr>
            <a:r>
              <a:t>The composite primary key class must be public.</a:t>
            </a:r>
          </a:p>
          <a:p>
            <a:pPr lvl="1" marL="1187450" indent="-593725" defTabSz="2072588">
              <a:spcBef>
                <a:spcPts val="3900"/>
              </a:spcBef>
              <a:buAutoNum type="arabicPeriod" startAt="3"/>
              <a:defRPr sz="3400"/>
            </a:pPr>
            <a:r>
              <a:t>It must have a no-arg constructor.</a:t>
            </a:r>
          </a:p>
          <a:p>
            <a:pPr lvl="1" marL="1187450" indent="-593725" defTabSz="2072588">
              <a:spcBef>
                <a:spcPts val="3900"/>
              </a:spcBef>
              <a:buAutoNum type="arabicPeriod" startAt="3"/>
              <a:defRPr sz="3400"/>
            </a:pPr>
            <a:r>
              <a:t>It must define the equals() and hashCode() methods.</a:t>
            </a:r>
          </a:p>
          <a:p>
            <a:pPr lvl="1" marL="1187450" indent="-593725" defTabSz="2072588">
              <a:spcBef>
                <a:spcPts val="3900"/>
              </a:spcBef>
              <a:buAutoNum type="arabicPeriod" startAt="3"/>
              <a:defRPr sz="3400"/>
            </a:pPr>
            <a:r>
              <a:t>It must be Serializable.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rom Object To Tables and vice vers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From Object To Tables and vice versa</a:t>
            </a:r>
          </a:p>
        </p:txBody>
      </p:sp>
      <p:sp>
        <p:nvSpPr>
          <p:cNvPr id="188" name="Problem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Problems</a:t>
            </a:r>
          </a:p>
        </p:txBody>
      </p:sp>
      <p:sp>
        <p:nvSpPr>
          <p:cNvPr id="189" name="The Granularity problem - how to map embeddable object into table…"/>
          <p:cNvSpPr txBox="1"/>
          <p:nvPr>
            <p:ph type="body" idx="1"/>
          </p:nvPr>
        </p:nvSpPr>
        <p:spPr>
          <a:xfrm>
            <a:off x="1206500" y="4247942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The Granularity problem - how to map embeddable object into table</a:t>
            </a:r>
          </a:p>
          <a:p>
            <a:pPr lvl="1" marL="0" indent="457200">
              <a:buSzTx/>
              <a:buNone/>
            </a:pPr>
            <a:r>
              <a:t>Mismatch between the number of classes in the object model and the number of tables in the relational model</a:t>
            </a:r>
          </a:p>
          <a:p>
            <a:pPr/>
            <a:r>
              <a:t>Inheritance  - how to map inherited classes to tables, how if db has no inheritance?</a:t>
            </a:r>
          </a:p>
          <a:p>
            <a:pPr/>
            <a:r>
              <a:t>Identity - How to map references (instance identifiers) to rows keys?</a:t>
            </a:r>
          </a:p>
          <a:p>
            <a:pPr/>
            <a:r>
              <a:t>Association - how to map object relations to tables relations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ublic class Address {…"/>
          <p:cNvSpPr txBox="1"/>
          <p:nvPr/>
        </p:nvSpPr>
        <p:spPr>
          <a:xfrm>
            <a:off x="1075889" y="7071974"/>
            <a:ext cx="7750746" cy="5436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Address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street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city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country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zipCode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192" name="The Granularity Problem"/>
          <p:cNvSpPr txBox="1"/>
          <p:nvPr/>
        </p:nvSpPr>
        <p:spPr>
          <a:xfrm>
            <a:off x="3381704" y="399203"/>
            <a:ext cx="17093185" cy="208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355600">
              <a:lnSpc>
                <a:spcPct val="90000"/>
              </a:lnSpc>
              <a:spcBef>
                <a:spcPts val="0"/>
              </a:spcBef>
              <a:defRPr spc="-119" sz="12000">
                <a:solidFill>
                  <a:srgbClr val="000000"/>
                </a:solidFill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The Granularity Problem</a:t>
            </a:r>
          </a:p>
        </p:txBody>
      </p:sp>
      <p:sp>
        <p:nvSpPr>
          <p:cNvPr id="193" name="public class User {…"/>
          <p:cNvSpPr txBox="1"/>
          <p:nvPr/>
        </p:nvSpPr>
        <p:spPr>
          <a:xfrm>
            <a:off x="938706" y="3131970"/>
            <a:ext cx="8025112" cy="4785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User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Long </a:t>
            </a:r>
            <a:r>
              <a:rPr>
                <a:solidFill>
                  <a:srgbClr val="872094"/>
                </a:solidFill>
              </a:rPr>
              <a:t>id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name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Address </a:t>
            </a:r>
            <a:r>
              <a:rPr>
                <a:solidFill>
                  <a:srgbClr val="872094"/>
                </a:solidFill>
              </a:rPr>
              <a:t>address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194" name="create table Users (…"/>
          <p:cNvSpPr txBox="1"/>
          <p:nvPr/>
        </p:nvSpPr>
        <p:spPr>
          <a:xfrm>
            <a:off x="11590769" y="3813809"/>
            <a:ext cx="8390558" cy="6088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create table Users (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id bigint not null,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city varchar(255),</a:t>
            </a:r>
          </a:p>
          <a:p>
            <a:pPr lvl="5"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country varchar(255),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name varchar(255),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street varchar(255),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zipCode varchar(255),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primary key (id)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4" grpId="3"/>
      <p:bldP build="p" bldLvl="5" animBg="1" rev="0" advAuto="0" spid="193" grpId="1"/>
      <p:bldP build="p" bldLvl="5" animBg="1" rev="0" advAuto="0" spid="19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@Embeddable…"/>
          <p:cNvSpPr txBox="1"/>
          <p:nvPr/>
        </p:nvSpPr>
        <p:spPr>
          <a:xfrm>
            <a:off x="13508077" y="4139564"/>
            <a:ext cx="7750747" cy="5436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@Embeddable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Address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street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city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country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zipCode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97" name="The Granularity Solution"/>
          <p:cNvSpPr txBox="1"/>
          <p:nvPr/>
        </p:nvSpPr>
        <p:spPr>
          <a:xfrm>
            <a:off x="3381704" y="399203"/>
            <a:ext cx="16968217" cy="208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355600">
              <a:lnSpc>
                <a:spcPct val="90000"/>
              </a:lnSpc>
              <a:spcBef>
                <a:spcPts val="0"/>
              </a:spcBef>
              <a:defRPr spc="-119" sz="12000">
                <a:solidFill>
                  <a:srgbClr val="000000"/>
                </a:solidFill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The Granularity Solution</a:t>
            </a:r>
          </a:p>
        </p:txBody>
      </p:sp>
      <p:sp>
        <p:nvSpPr>
          <p:cNvPr id="198" name="@Entity…"/>
          <p:cNvSpPr txBox="1"/>
          <p:nvPr/>
        </p:nvSpPr>
        <p:spPr>
          <a:xfrm>
            <a:off x="2014754" y="3813809"/>
            <a:ext cx="8025111" cy="6088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@Entity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Users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@Id</a:t>
            </a:r>
            <a:endParaRPr>
              <a:solidFill>
                <a:srgbClr val="9E880C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Long </a:t>
            </a:r>
            <a:r>
              <a:rPr>
                <a:solidFill>
                  <a:srgbClr val="872094"/>
                </a:solidFill>
              </a:rPr>
              <a:t>id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name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@Embedded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Address </a:t>
            </a:r>
            <a:r>
              <a:rPr>
                <a:solidFill>
                  <a:srgbClr val="872094"/>
                </a:solidFill>
              </a:rPr>
              <a:t>address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Class="exit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  <p:bldP build="p" bldLvl="5" animBg="1" rev="0" advAuto="0" spid="196" grpId="2"/>
      <p:bldP build="p" bldLvl="5" animBg="1" rev="0" advAuto="0" spid="198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he Inheritance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The Inheritance Problem</a:t>
            </a:r>
          </a:p>
        </p:txBody>
      </p:sp>
      <p:sp>
        <p:nvSpPr>
          <p:cNvPr id="201" name="4 Strategies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4 Strategies:</a:t>
            </a:r>
          </a:p>
        </p:txBody>
      </p:sp>
      <p:sp>
        <p:nvSpPr>
          <p:cNvPr id="202" name="MappedSuperclass – the parent classes, can’t be entit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 startAt="1"/>
            </a:pPr>
            <a:r>
              <a:t> MappedSuperclass – the parent classes, can’t be entities</a:t>
            </a:r>
          </a:p>
          <a:p>
            <a:pPr marL="228600" indent="-228600">
              <a:buAutoNum type="arabicPeriod" startAt="1"/>
            </a:pPr>
            <a:r>
              <a:t> Single Table – The entities from different classes with a common ancestor are placed in a single table.</a:t>
            </a:r>
          </a:p>
          <a:p>
            <a:pPr marL="228600" indent="-228600">
              <a:buAutoNum type="arabicPeriod" startAt="1"/>
            </a:pPr>
            <a:r>
              <a:t> Joined Table – Each class has its table, and querying a subclass entity requires joining the tables.</a:t>
            </a:r>
          </a:p>
          <a:p>
            <a:pPr marL="228600" indent="-228600">
              <a:buAutoNum type="arabicPeriod" startAt="1"/>
            </a:pPr>
            <a:r>
              <a:t> Table per Class – All the properties of a class are in its table, so no join is required.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Ent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Entity</a:t>
            </a:r>
          </a:p>
        </p:txBody>
      </p:sp>
      <p:sp>
        <p:nvSpPr>
          <p:cNvPr id="205" name="What is ent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What is entity</a:t>
            </a:r>
          </a:p>
        </p:txBody>
      </p:sp>
      <p:sp>
        <p:nvSpPr>
          <p:cNvPr id="206" name="An entity is a lightweight persistent domain obj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entity is a lightweight persistent domain object</a:t>
            </a:r>
          </a:p>
          <a:p>
            <a:pPr/>
            <a:r>
              <a:t>Must be top level class (not nested …)</a:t>
            </a:r>
          </a:p>
          <a:p>
            <a:pPr/>
            <a:r>
              <a:t>Must have No-args constructor</a:t>
            </a:r>
          </a:p>
          <a:p>
            <a:pPr/>
            <a:r>
              <a:t>Entities can’t be</a:t>
            </a:r>
          </a:p>
          <a:p>
            <a:pPr lvl="1"/>
            <a:r>
              <a:t>Enum</a:t>
            </a:r>
          </a:p>
          <a:p>
            <a:pPr lvl="1"/>
            <a:r>
              <a:t>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onfiguration by exce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Configuration by exception</a:t>
            </a:r>
          </a:p>
        </p:txBody>
      </p:sp>
      <p:sp>
        <p:nvSpPr>
          <p:cNvPr id="209" name="JPA provider use defaults rules unless specified els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JPA provider use defaults rules unless specified else</a:t>
            </a:r>
          </a:p>
        </p:txBody>
      </p:sp>
      <p:sp>
        <p:nvSpPr>
          <p:cNvPr id="210" name="Entity Name =&gt; Table N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Entity Name =&gt; Table Name</a:t>
            </a:r>
          </a:p>
          <a:p>
            <a:pPr/>
            <a:r>
              <a:t>Fields names (Attributes) =&gt; Column name</a:t>
            </a:r>
          </a:p>
          <a:p>
            <a:pPr/>
            <a:r>
              <a:t>Java primitives</a:t>
            </a:r>
          </a:p>
          <a:p>
            <a:pPr lvl="1"/>
            <a:r>
              <a:t>String =&gt; VARCHAR(255)</a:t>
            </a:r>
          </a:p>
          <a:p>
            <a:pPr lvl="1"/>
            <a:r>
              <a:t>Long =&gt; BIGINT</a:t>
            </a:r>
          </a:p>
          <a:p>
            <a:pPr lvl="1"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@Table and @Column"/>
          <p:cNvSpPr txBox="1"/>
          <p:nvPr/>
        </p:nvSpPr>
        <p:spPr>
          <a:xfrm>
            <a:off x="3381704" y="399203"/>
            <a:ext cx="15592045" cy="208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355600">
              <a:lnSpc>
                <a:spcPct val="90000"/>
              </a:lnSpc>
              <a:spcBef>
                <a:spcPts val="0"/>
              </a:spcBef>
              <a:defRPr spc="-119" sz="12000">
                <a:solidFill>
                  <a:srgbClr val="000000"/>
                </a:solidFill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@Table and @Column</a:t>
            </a:r>
          </a:p>
        </p:txBody>
      </p:sp>
      <p:sp>
        <p:nvSpPr>
          <p:cNvPr id="213" name="@Entity…"/>
          <p:cNvSpPr txBox="1"/>
          <p:nvPr/>
        </p:nvSpPr>
        <p:spPr>
          <a:xfrm>
            <a:off x="823416" y="2314741"/>
            <a:ext cx="23102094" cy="11300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@Entity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@Table</a:t>
            </a:r>
            <a:r>
              <a:t>(name = </a:t>
            </a:r>
            <a:r>
              <a:rPr>
                <a:solidFill>
                  <a:srgbClr val="077D16"/>
                </a:solidFill>
              </a:rPr>
              <a:t>"Students"</a:t>
            </a:r>
            <a:r>
              <a:t>, schema = </a:t>
            </a:r>
            <a:r>
              <a:rPr>
                <a:solidFill>
                  <a:srgbClr val="077D16"/>
                </a:solidFill>
              </a:rPr>
              <a:t>"dbo"</a:t>
            </a:r>
            <a:r>
              <a:t>, catalog = </a:t>
            </a:r>
            <a:r>
              <a:rPr>
                <a:solidFill>
                  <a:srgbClr val="077D16"/>
                </a:solidFill>
              </a:rPr>
              <a:t>"demo"</a:t>
            </a:r>
            <a: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Student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@Id</a:t>
            </a:r>
            <a:endParaRPr>
              <a:solidFill>
                <a:srgbClr val="9E880C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t>@GeneratedValue</a:t>
            </a:r>
            <a:r>
              <a:rPr>
                <a:solidFill>
                  <a:srgbClr val="080808"/>
                </a:solidFill>
              </a:rPr>
              <a:t>(strategy = </a:t>
            </a:r>
            <a:r>
              <a:rPr>
                <a:solidFill>
                  <a:srgbClr val="000000"/>
                </a:solidFill>
              </a:rPr>
              <a:t>GenerationType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AUTO/IDENTITY/SEQUENCE/TABLE</a:t>
            </a:r>
            <a:r>
              <a:rPr>
                <a:solidFill>
                  <a:srgbClr val="080808"/>
                </a:solidFill>
              </a:rP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Long </a:t>
            </a:r>
            <a:r>
              <a:rPr>
                <a:solidFill>
                  <a:srgbClr val="872094"/>
                </a:solidFill>
              </a:rPr>
              <a:t>id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077D16"/>
                </a:solidFill>
              </a:rPr>
              <a:t>"first_name"</a:t>
            </a:r>
            <a:r>
              <a:t>, nullable = </a:t>
            </a:r>
            <a:r>
              <a:rPr>
                <a:solidFill>
                  <a:srgbClr val="0033B3"/>
                </a:solidFill>
              </a:rPr>
              <a:t>false</a:t>
            </a:r>
            <a:r>
              <a:t>, length = </a:t>
            </a:r>
            <a:r>
              <a:rPr>
                <a:solidFill>
                  <a:srgbClr val="1750EB"/>
                </a:solidFill>
              </a:rPr>
              <a:t>50</a:t>
            </a:r>
            <a:r>
              <a:t>, unique = </a:t>
            </a:r>
            <a:r>
              <a:rPr>
                <a:solidFill>
                  <a:srgbClr val="0033B3"/>
                </a:solidFill>
              </a:rPr>
              <a:t>true</a:t>
            </a:r>
            <a: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firstName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lastName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nationality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LocalDate </a:t>
            </a:r>
            <a:r>
              <a:rPr>
                <a:solidFill>
                  <a:srgbClr val="872094"/>
                </a:solidFill>
              </a:rPr>
              <a:t>birthDate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@Transient</a:t>
            </a: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Integer age;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Language </a:t>
            </a:r>
            <a:r>
              <a:rPr>
                <a:solidFill>
                  <a:srgbClr val="872094"/>
                </a:solidFill>
              </a:rPr>
              <a:t>language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000000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