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89" r:id="rId6"/>
    <p:sldId id="276" r:id="rId7"/>
    <p:sldId id="261" r:id="rId8"/>
    <p:sldId id="283" r:id="rId9"/>
    <p:sldId id="286" r:id="rId10"/>
    <p:sldId id="284" r:id="rId11"/>
    <p:sldId id="285" r:id="rId12"/>
    <p:sldId id="262" r:id="rId13"/>
    <p:sldId id="277" r:id="rId14"/>
    <p:sldId id="263" r:id="rId15"/>
    <p:sldId id="273" r:id="rId16"/>
    <p:sldId id="290" r:id="rId17"/>
    <p:sldId id="274" r:id="rId18"/>
    <p:sldId id="264" r:id="rId19"/>
    <p:sldId id="268" r:id="rId20"/>
    <p:sldId id="269" r:id="rId21"/>
    <p:sldId id="270" r:id="rId22"/>
    <p:sldId id="271"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5588F-3012-D547-CAE4-034423765F0A}" v="507" dt="2023-12-05T21:49:18.868"/>
    <p1510:client id="{11F1B20B-0BE5-4C95-8F8B-1EAA769E64E2}" v="28" dt="2023-12-04T22:38:23.495"/>
    <p1510:client id="{2BC4ECDC-D228-7182-34E3-0D5201E680FE}" v="652" dt="2023-12-05T21:06:35.970"/>
    <p1510:client id="{3150ECFF-A571-9C02-DA93-E909FAC8C903}" v="325" dt="2023-12-06T00:19:42.201"/>
    <p1510:client id="{4ADBFC31-B5A7-47A9-B9EE-3E1F3E26E6FB}" v="29" dt="2023-12-05T22:36:38.749"/>
    <p1510:client id="{6AD77C74-F7D2-F4B6-B3AA-8FE6B69A0A7B}" v="872" dt="2023-12-05T23:01:41.118"/>
    <p1510:client id="{A9D4C14C-2B33-9566-5DE8-5A29E6D24A0A}" v="109" dt="2023-12-05T23:09:17.717"/>
    <p1510:client id="{CEE4AD40-5CD8-08C9-D04C-1433E297C31A}" v="103" dt="2023-12-06T01:24:38.176"/>
    <p1510:client id="{EFDE0071-EE79-98B8-40E8-458DC82D3754}" v="447" dt="2023-12-05T21:54:24.542"/>
    <p1510:client id="{F40F9960-FB35-4CA0-807E-782A296488C2}" v="325" dt="2023-12-05T10:41:49.919"/>
    <p1510:client id="{FBCA9803-A9DD-4084-A871-DBF4D1F11D42}" v="2" dt="2023-12-05T19:58:33.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398F-21EE-44DF-A83D-820D57E1C4BB}"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3B54B-47BF-43AD-93E0-C77CB489CD08}" type="slidenum">
              <a:rPr lang="en-US" smtClean="0"/>
              <a:t>‹#›</a:t>
            </a:fld>
            <a:endParaRPr lang="en-US"/>
          </a:p>
        </p:txBody>
      </p:sp>
    </p:spTree>
    <p:extLst>
      <p:ext uri="{BB962C8B-B14F-4D97-AF65-F5344CB8AC3E}">
        <p14:creationId xmlns:p14="http://schemas.microsoft.com/office/powerpoint/2010/main" val="3164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dd242e37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dd242e37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49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est 20+ Airplane Pictures [HD] | Download Free Images on Unsplash">
            <a:extLst>
              <a:ext uri="{FF2B5EF4-FFF2-40B4-BE49-F238E27FC236}">
                <a16:creationId xmlns:a16="http://schemas.microsoft.com/office/drawing/2014/main" id="{E752E551-B4B3-AB81-C9EF-27225B581C5A}"/>
              </a:ext>
            </a:extLst>
          </p:cNvPr>
          <p:cNvPicPr>
            <a:picLocks noChangeAspect="1"/>
          </p:cNvPicPr>
          <p:nvPr/>
        </p:nvPicPr>
        <p:blipFill rotWithShape="1">
          <a:blip r:embed="rId3">
            <a:alphaModFix amt="50000"/>
          </a:blip>
          <a:srcRect t="15413"/>
          <a:stretch/>
        </p:blipFill>
        <p:spPr>
          <a:xfrm>
            <a:off x="20" y="1"/>
            <a:ext cx="12191980" cy="6857999"/>
          </a:xfrm>
          <a:prstGeom prst="rect">
            <a:avLst/>
          </a:prstGeom>
        </p:spPr>
      </p:pic>
      <p:sp>
        <p:nvSpPr>
          <p:cNvPr id="84" name="Google Shape;84;p13"/>
          <p:cNvSpPr txBox="1">
            <a:spLocks noGrp="1"/>
          </p:cNvSpPr>
          <p:nvPr>
            <p:ph type="ctrTitle"/>
          </p:nvPr>
        </p:nvSpPr>
        <p:spPr>
          <a:xfrm>
            <a:off x="575094" y="1783720"/>
            <a:ext cx="11271849" cy="2900518"/>
          </a:xfrm>
          <a:prstGeom prst="rect">
            <a:avLst/>
          </a:prstGeom>
        </p:spPr>
        <p:txBody>
          <a:bodyPr spcFirstLastPara="1" lIns="91425" tIns="45700" rIns="91425" bIns="45700" anchorCtr="0">
            <a:normAutofit/>
          </a:bodyPr>
          <a:lstStyle/>
          <a:p>
            <a:pPr>
              <a:spcBef>
                <a:spcPts val="0"/>
              </a:spcBef>
            </a:pPr>
            <a:r>
              <a:rPr lang="en-US">
                <a:latin typeface="Britannic Bold"/>
              </a:rPr>
              <a:t>PREDICTING FLIGHT DELAYS </a:t>
            </a:r>
            <a:endParaRPr lang="en-US">
              <a:latin typeface="Britannic Bold"/>
              <a:cs typeface="Calibri Light"/>
            </a:endParaRPr>
          </a:p>
          <a:p>
            <a:pPr marL="0" lvl="0" indent="0" rtl="0">
              <a:spcBef>
                <a:spcPts val="0"/>
              </a:spcBef>
              <a:spcAft>
                <a:spcPts val="0"/>
              </a:spcAft>
              <a:buNone/>
            </a:pPr>
            <a:r>
              <a:rPr lang="en-US">
                <a:latin typeface="Britannic Bold"/>
              </a:rPr>
              <a:t>IN THE UNITED STATES</a:t>
            </a:r>
            <a:endParaRPr lang="en-US">
              <a:latin typeface="Britannic Bold"/>
              <a:cs typeface="Calibri Light"/>
            </a:endParaRPr>
          </a:p>
          <a:p>
            <a:pPr marL="0" lvl="0" indent="0" rtl="0">
              <a:spcBef>
                <a:spcPts val="0"/>
              </a:spcBef>
              <a:spcAft>
                <a:spcPts val="0"/>
              </a:spcAft>
              <a:buNone/>
            </a:pPr>
            <a:endParaRPr lang="en-US">
              <a:solidFill>
                <a:srgbClr val="FFFFFF"/>
              </a:solidFill>
            </a:endParaRPr>
          </a:p>
        </p:txBody>
      </p:sp>
      <p:sp>
        <p:nvSpPr>
          <p:cNvPr id="85" name="Google Shape;85;p13"/>
          <p:cNvSpPr txBox="1">
            <a:spLocks noGrp="1"/>
          </p:cNvSpPr>
          <p:nvPr>
            <p:ph type="subTitle" idx="1"/>
          </p:nvPr>
        </p:nvSpPr>
        <p:spPr>
          <a:xfrm>
            <a:off x="2688566" y="5022046"/>
            <a:ext cx="7404340" cy="1659111"/>
          </a:xfrm>
          <a:prstGeom prst="rect">
            <a:avLst/>
          </a:prstGeom>
        </p:spPr>
        <p:txBody>
          <a:bodyPr spcFirstLastPara="1" vert="horz" lIns="91425" tIns="45700" rIns="91425" bIns="45700" rtlCol="0" anchor="t" anchorCtr="0">
            <a:noAutofit/>
          </a:bodyPr>
          <a:lstStyle/>
          <a:p>
            <a:pPr marL="0" lvl="0" indent="0" algn="l" rtl="0">
              <a:spcBef>
                <a:spcPts val="1000"/>
              </a:spcBef>
              <a:spcAft>
                <a:spcPts val="0"/>
              </a:spcAft>
              <a:buNone/>
            </a:pPr>
            <a:r>
              <a:rPr lang="en-US" b="1">
                <a:solidFill>
                  <a:srgbClr val="FFFFFF"/>
                </a:solidFill>
                <a:latin typeface="Britannic Bold"/>
              </a:rPr>
              <a:t>CAPSTONE PROJECT IN BUSINESS ANALYTICS</a:t>
            </a:r>
            <a:endParaRPr lang="en-US"/>
          </a:p>
          <a:p>
            <a:pPr marL="171450" algn="l"/>
            <a:r>
              <a:rPr lang="en-US" b="1">
                <a:solidFill>
                  <a:srgbClr val="FFFFFF"/>
                </a:solidFill>
                <a:latin typeface="Times New Roman"/>
                <a:cs typeface="Times New Roman"/>
              </a:rPr>
              <a:t>Harshitha </a:t>
            </a:r>
            <a:r>
              <a:rPr lang="en-US" b="1" err="1">
                <a:solidFill>
                  <a:srgbClr val="FFFFFF"/>
                </a:solidFill>
                <a:latin typeface="Times New Roman"/>
                <a:cs typeface="Times New Roman"/>
              </a:rPr>
              <a:t>Mayya</a:t>
            </a:r>
            <a:r>
              <a:rPr lang="en-US" b="1">
                <a:solidFill>
                  <a:srgbClr val="FFFFFF"/>
                </a:solidFill>
                <a:latin typeface="Times New Roman"/>
                <a:cs typeface="Times New Roman"/>
              </a:rPr>
              <a:t>, Sofiya </a:t>
            </a:r>
            <a:r>
              <a:rPr lang="en-US" b="1" err="1">
                <a:solidFill>
                  <a:srgbClr val="FFFFFF"/>
                </a:solidFill>
                <a:latin typeface="Times New Roman"/>
                <a:cs typeface="Times New Roman"/>
              </a:rPr>
              <a:t>Koretskaya</a:t>
            </a:r>
            <a:r>
              <a:rPr lang="en-US" b="1">
                <a:solidFill>
                  <a:srgbClr val="FFFFFF"/>
                </a:solidFill>
                <a:latin typeface="Times New Roman"/>
                <a:cs typeface="Times New Roman"/>
              </a:rPr>
              <a:t>, </a:t>
            </a:r>
          </a:p>
          <a:p>
            <a:pPr marL="171450" lvl="0" indent="0" algn="l" rtl="0">
              <a:spcBef>
                <a:spcPts val="1000"/>
              </a:spcBef>
              <a:spcAft>
                <a:spcPts val="0"/>
              </a:spcAft>
              <a:buNone/>
            </a:pPr>
            <a:r>
              <a:rPr lang="en-US" b="1">
                <a:solidFill>
                  <a:srgbClr val="FFFFFF"/>
                </a:solidFill>
                <a:latin typeface="Times New Roman"/>
                <a:cs typeface="Times New Roman"/>
              </a:rPr>
              <a:t>Navya </a:t>
            </a:r>
            <a:r>
              <a:rPr lang="en-US" b="1" err="1">
                <a:solidFill>
                  <a:srgbClr val="FFFFFF"/>
                </a:solidFill>
                <a:latin typeface="Times New Roman"/>
                <a:cs typeface="Times New Roman"/>
              </a:rPr>
              <a:t>Gangadharappa</a:t>
            </a:r>
            <a:r>
              <a:rPr lang="en-US" b="1">
                <a:solidFill>
                  <a:srgbClr val="FFFFFF"/>
                </a:solidFill>
                <a:latin typeface="Times New Roman"/>
                <a:cs typeface="Times New Roman"/>
              </a:rPr>
              <a:t> Ramesh, and Yada So</a:t>
            </a:r>
          </a:p>
          <a:p>
            <a:pPr marL="0" lvl="0" indent="0" rtl="0">
              <a:spcBef>
                <a:spcPts val="1000"/>
              </a:spcBef>
              <a:spcAft>
                <a:spcPts val="0"/>
              </a:spcAft>
              <a:buNone/>
            </a:pPr>
            <a:endParaRPr lang="en-US" sz="15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4" name="TextBox 13">
            <a:extLst>
              <a:ext uri="{FF2B5EF4-FFF2-40B4-BE49-F238E27FC236}">
                <a16:creationId xmlns:a16="http://schemas.microsoft.com/office/drawing/2014/main" id="{EF2ECCEC-B6AB-5BD2-1520-72379E5A0800}"/>
              </a:ext>
            </a:extLst>
          </p:cNvPr>
          <p:cNvSpPr txBox="1"/>
          <p:nvPr/>
        </p:nvSpPr>
        <p:spPr>
          <a:xfrm>
            <a:off x="9699401" y="2312832"/>
            <a:ext cx="21958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Graph 5 shows the number of delays per month. We can infer that the number of delays is more in the winter quarter, especially in January and March. This could be due to the weather conditions. </a:t>
            </a:r>
          </a:p>
        </p:txBody>
      </p:sp>
      <p:pic>
        <p:nvPicPr>
          <p:cNvPr id="4" name="Picture 3" descr="A graph of blue and orange bars&#10;&#10;Description automatically generated">
            <a:extLst>
              <a:ext uri="{FF2B5EF4-FFF2-40B4-BE49-F238E27FC236}">
                <a16:creationId xmlns:a16="http://schemas.microsoft.com/office/drawing/2014/main" id="{E19A0FFE-C6AB-9CAD-88EE-159313365BC2}"/>
              </a:ext>
            </a:extLst>
          </p:cNvPr>
          <p:cNvPicPr>
            <a:picLocks noChangeAspect="1"/>
          </p:cNvPicPr>
          <p:nvPr/>
        </p:nvPicPr>
        <p:blipFill>
          <a:blip r:embed="rId2"/>
          <a:stretch>
            <a:fillRect/>
          </a:stretch>
        </p:blipFill>
        <p:spPr>
          <a:xfrm>
            <a:off x="839273" y="1616290"/>
            <a:ext cx="7787425" cy="4859645"/>
          </a:xfrm>
          <a:prstGeom prst="rect">
            <a:avLst/>
          </a:prstGeom>
        </p:spPr>
      </p:pic>
    </p:spTree>
    <p:extLst>
      <p:ext uri="{BB962C8B-B14F-4D97-AF65-F5344CB8AC3E}">
        <p14:creationId xmlns:p14="http://schemas.microsoft.com/office/powerpoint/2010/main" val="218379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4" name="TextBox 13">
            <a:extLst>
              <a:ext uri="{FF2B5EF4-FFF2-40B4-BE49-F238E27FC236}">
                <a16:creationId xmlns:a16="http://schemas.microsoft.com/office/drawing/2014/main" id="{EF2ECCEC-B6AB-5BD2-1520-72379E5A0800}"/>
              </a:ext>
            </a:extLst>
          </p:cNvPr>
          <p:cNvSpPr txBox="1"/>
          <p:nvPr/>
        </p:nvSpPr>
        <p:spPr>
          <a:xfrm>
            <a:off x="9860387" y="1894269"/>
            <a:ext cx="219584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Graph 6 shows the number of delays for day of the month. We can infer that the number of delays is more during the 18th – 20th day of the month. Both customers and the airlines/airports can plan better during these days well in advance.</a:t>
            </a:r>
            <a:endParaRPr lang="en-US">
              <a:cs typeface="Calibri"/>
            </a:endParaRPr>
          </a:p>
        </p:txBody>
      </p:sp>
      <p:pic>
        <p:nvPicPr>
          <p:cNvPr id="5" name="Picture 4" descr="A graph with blue lines and numbers&#10;&#10;Description automatically generated">
            <a:extLst>
              <a:ext uri="{FF2B5EF4-FFF2-40B4-BE49-F238E27FC236}">
                <a16:creationId xmlns:a16="http://schemas.microsoft.com/office/drawing/2014/main" id="{C3BA6562-238F-ECF8-662A-A10C9A63B8CA}"/>
              </a:ext>
            </a:extLst>
          </p:cNvPr>
          <p:cNvPicPr>
            <a:picLocks noChangeAspect="1"/>
          </p:cNvPicPr>
          <p:nvPr/>
        </p:nvPicPr>
        <p:blipFill>
          <a:blip r:embed="rId2"/>
          <a:stretch>
            <a:fillRect/>
          </a:stretch>
        </p:blipFill>
        <p:spPr>
          <a:xfrm>
            <a:off x="690879" y="1822129"/>
            <a:ext cx="9041255" cy="4206597"/>
          </a:xfrm>
          <a:prstGeom prst="rect">
            <a:avLst/>
          </a:prstGeom>
        </p:spPr>
      </p:pic>
    </p:spTree>
    <p:extLst>
      <p:ext uri="{BB962C8B-B14F-4D97-AF65-F5344CB8AC3E}">
        <p14:creationId xmlns:p14="http://schemas.microsoft.com/office/powerpoint/2010/main" val="5442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Pre-Processing</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1021404"/>
            <a:ext cx="10515600" cy="5155559"/>
          </a:xfrm>
        </p:spPr>
        <p:txBody>
          <a:bodyPr/>
          <a:lstStyle/>
          <a:p>
            <a:r>
              <a:rPr lang="en-US" sz="2400">
                <a:latin typeface="Times New Roman" panose="02020603050405020304" pitchFamily="18" charset="0"/>
                <a:cs typeface="Times New Roman" panose="02020603050405020304" pitchFamily="18" charset="0"/>
              </a:rPr>
              <a:t>Weather Data</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Windspeed, cloud height, visibility, temperature, rain, and snow information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Missing values replaced by mode values</a:t>
            </a:r>
          </a:p>
          <a:p>
            <a:pPr marL="457200" lvl="1" indent="0">
              <a:buNone/>
            </a:pPr>
            <a:endParaRPr lang="en-US" sz="20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Flight Data</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Year, Month, Day of Month, Day of Week, Airlines, Origin Airport, Destination Airport, Departure Time Bulk, Arrival Time Bulk</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Dependent Variable: Arrival Delay (1 if delay &gt;= 15 mins, otherwise 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Select only 6 airlines and 39 airports to reduce the number of samples </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Data Merging</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Merge weather data with flight data using ‘Airport’, ‘Date’, and ‘Hour of Day’ columns</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53,413 rows, 178 attributes, and 1 dependent variable (Arrival Delay) after converting categorical variables to dummy variables</a:t>
            </a:r>
          </a:p>
        </p:txBody>
      </p:sp>
    </p:spTree>
    <p:extLst>
      <p:ext uri="{BB962C8B-B14F-4D97-AF65-F5344CB8AC3E}">
        <p14:creationId xmlns:p14="http://schemas.microsoft.com/office/powerpoint/2010/main" val="283579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Pre-Processing</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1021404"/>
            <a:ext cx="10515600" cy="5155559"/>
          </a:xfrm>
        </p:spPr>
        <p:txBody>
          <a:bodyPr vert="horz" lIns="91440" tIns="45720" rIns="91440" bIns="45720" rtlCol="0" anchor="t">
            <a:normAutofit/>
          </a:bodyPr>
          <a:lstStyle/>
          <a:p>
            <a:r>
              <a:rPr lang="en-US" sz="2400">
                <a:latin typeface="Times New Roman"/>
                <a:cs typeface="Times New Roman"/>
              </a:rPr>
              <a:t>Data Imbalance</a:t>
            </a:r>
          </a:p>
          <a:p>
            <a:pPr lvl="1">
              <a:buFont typeface="Wingdings" panose="05000000000000000000" pitchFamily="2" charset="2"/>
              <a:buChar char="Ø"/>
            </a:pPr>
            <a:r>
              <a:rPr lang="en-US" sz="2000">
                <a:latin typeface="Times New Roman"/>
                <a:cs typeface="Times New Roman"/>
              </a:rPr>
              <a:t>43,318 flights were not delayed while only 10,095 flights were delayed. </a:t>
            </a: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a:latin typeface="Times New Roman"/>
                <a:cs typeface="Times New Roman"/>
              </a:rPr>
              <a:t>Naïve Random Over-Sampling and SMOTE to increase delayed flights from 10,095 to 43,318</a:t>
            </a:r>
          </a:p>
          <a:p>
            <a:pPr marL="457200" lvl="1" indent="0">
              <a:buNone/>
            </a:pPr>
            <a:endParaRPr lang="en-US" sz="2000">
              <a:latin typeface="Times New Roman" panose="02020603050405020304" pitchFamily="18" charset="0"/>
              <a:cs typeface="Times New Roman" panose="02020603050405020304" pitchFamily="18" charset="0"/>
            </a:endParaRPr>
          </a:p>
          <a:p>
            <a:r>
              <a:rPr lang="en-US" sz="2400">
                <a:latin typeface="Times New Roman"/>
                <a:cs typeface="Times New Roman"/>
              </a:rPr>
              <a:t>Feature Reduction</a:t>
            </a:r>
          </a:p>
          <a:p>
            <a:pPr lvl="1">
              <a:buFont typeface="Wingdings" panose="05000000000000000000" pitchFamily="2" charset="2"/>
              <a:buChar char="Ø"/>
            </a:pPr>
            <a:r>
              <a:rPr lang="en-US" sz="2000">
                <a:latin typeface="Times New Roman"/>
                <a:cs typeface="Times New Roman"/>
              </a:rPr>
              <a:t>178 attributes. 12 are continuous variables, while 166 are dummy variables</a:t>
            </a:r>
          </a:p>
          <a:p>
            <a:pPr lvl="1">
              <a:buFont typeface="Wingdings" panose="05000000000000000000" pitchFamily="2" charset="2"/>
              <a:buChar char="Ø"/>
            </a:pPr>
            <a:r>
              <a:rPr lang="en-US" sz="2000">
                <a:latin typeface="Times New Roman"/>
                <a:cs typeface="Times New Roman"/>
              </a:rPr>
              <a:t>Feature selection by feature importance and PCA to reduce number of features from 178 to 50</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400">
                <a:latin typeface="Times New Roman"/>
                <a:cs typeface="Times New Roman"/>
              </a:rPr>
              <a:t>Model Dataset</a:t>
            </a:r>
          </a:p>
          <a:p>
            <a:pPr lvl="1">
              <a:buFont typeface="Wingdings" panose="05000000000000000000" pitchFamily="2" charset="2"/>
              <a:buChar char="Ø"/>
            </a:pPr>
            <a:r>
              <a:rPr lang="en-US" sz="2000">
                <a:latin typeface="Times New Roman"/>
                <a:cs typeface="Times New Roman"/>
              </a:rPr>
              <a:t>Reduce the number of features first, then balance the dataset? Or balance the dataset first?</a:t>
            </a:r>
          </a:p>
          <a:p>
            <a:pPr lvl="1">
              <a:buFont typeface="Wingdings" panose="05000000000000000000" pitchFamily="2" charset="2"/>
              <a:buChar char="Ø"/>
            </a:pPr>
            <a:r>
              <a:rPr lang="en-US" sz="2000">
                <a:latin typeface="Times New Roman"/>
                <a:cs typeface="Times New Roman"/>
              </a:rPr>
              <a:t>Naïve Random Over-Sampling or SMOTE?</a:t>
            </a:r>
          </a:p>
          <a:p>
            <a:pPr lvl="1">
              <a:buFont typeface="Wingdings" panose="05000000000000000000" pitchFamily="2" charset="2"/>
              <a:buChar char="Ø"/>
            </a:pPr>
            <a:r>
              <a:rPr lang="en-US" sz="2000">
                <a:latin typeface="Times New Roman"/>
                <a:cs typeface="Times New Roman"/>
              </a:rPr>
              <a:t>Feature Importance or PCA?</a:t>
            </a:r>
          </a:p>
          <a:p>
            <a:pPr lvl="1">
              <a:buFont typeface="Wingdings" panose="05000000000000000000" pitchFamily="2" charset="2"/>
              <a:buChar char="Ø"/>
            </a:pPr>
            <a:r>
              <a:rPr lang="en-US" sz="2000">
                <a:latin typeface="Times New Roman"/>
                <a:cs typeface="Times New Roman"/>
              </a:rPr>
              <a:t>PCA with Naïve Random Over-Sampling produces the best results and their order didn’t change the results.</a:t>
            </a:r>
          </a:p>
          <a:p>
            <a:pPr lvl="1">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0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4963438-DE6E-2AF0-610A-A38FADCC1E66}"/>
              </a:ext>
            </a:extLst>
          </p:cNvPr>
          <p:cNvSpPr txBox="1">
            <a:spLocks/>
          </p:cNvSpPr>
          <p:nvPr/>
        </p:nvSpPr>
        <p:spPr>
          <a:xfrm>
            <a:off x="419910" y="209484"/>
            <a:ext cx="10445885" cy="56873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Times New Roman"/>
                <a:cs typeface="Times New Roman"/>
              </a:rPr>
              <a:t>Data Mining Models and Evaluations</a:t>
            </a:r>
          </a:p>
        </p:txBody>
      </p:sp>
      <p:sp>
        <p:nvSpPr>
          <p:cNvPr id="20" name="Content Placeholder 2">
            <a:extLst>
              <a:ext uri="{FF2B5EF4-FFF2-40B4-BE49-F238E27FC236}">
                <a16:creationId xmlns:a16="http://schemas.microsoft.com/office/drawing/2014/main" id="{079C4633-AD82-84CE-F7BF-209C1BAD6003}"/>
              </a:ext>
            </a:extLst>
          </p:cNvPr>
          <p:cNvSpPr>
            <a:spLocks noGrp="1"/>
          </p:cNvSpPr>
          <p:nvPr>
            <p:ph idx="1"/>
          </p:nvPr>
        </p:nvSpPr>
        <p:spPr>
          <a:xfrm>
            <a:off x="838200" y="987698"/>
            <a:ext cx="10515600" cy="5660818"/>
          </a:xfrm>
        </p:spPr>
        <p:txBody>
          <a:bodyPr>
            <a:noAutofit/>
          </a:bodyPr>
          <a:lstStyle/>
          <a:p>
            <a:r>
              <a:rPr lang="en-US" sz="2000">
                <a:latin typeface="Times New Roman" panose="02020603050405020304" pitchFamily="18" charset="0"/>
                <a:cs typeface="Times New Roman" panose="02020603050405020304" pitchFamily="18" charset="0"/>
              </a:rPr>
              <a:t>Random Forests</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81%.</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98%.</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Decision Tree</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70%.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86%.</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Logistic Regression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81%.</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decreases to 60%.</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Naïve Bayesian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62%.</a:t>
            </a:r>
          </a:p>
          <a:p>
            <a:endParaRPr lang="en-US" sz="2000">
              <a:latin typeface="Times New Roman" panose="02020603050405020304" pitchFamily="18"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60363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421257" y="387891"/>
            <a:ext cx="10702506" cy="6292279"/>
          </a:xfrm>
        </p:spPr>
        <p:txBody>
          <a:bodyPr vert="horz" lIns="91440" tIns="45720" rIns="91440" bIns="45720" rtlCol="0" anchor="t">
            <a:normAutofit/>
          </a:bodyPr>
          <a:lstStyle/>
          <a:p>
            <a:pPr marL="0" indent="0">
              <a:buNone/>
            </a:pPr>
            <a:r>
              <a:rPr lang="en-US" b="1" dirty="0">
                <a:latin typeface="Britannic Bold"/>
                <a:cs typeface="Times New Roman"/>
              </a:rPr>
              <a:t>SVM</a:t>
            </a:r>
          </a:p>
          <a:p>
            <a:pPr lvl="1">
              <a:buNone/>
            </a:pPr>
            <a:r>
              <a:rPr lang="en-US" sz="2800" b="1" dirty="0">
                <a:latin typeface="Times New Roman"/>
                <a:cs typeface="Times New Roman"/>
              </a:rPr>
              <a:t>Best Estimator</a:t>
            </a:r>
            <a:endParaRPr lang="en-US" sz="2800" dirty="0">
              <a:cs typeface="Calibri" panose="020F0502020204030204"/>
            </a:endParaRPr>
          </a:p>
          <a:p>
            <a:pPr lvl="1">
              <a:buNone/>
            </a:pPr>
            <a:r>
              <a:rPr lang="en-US" dirty="0">
                <a:latin typeface="Times New Roman"/>
                <a:cs typeface="Times New Roman"/>
              </a:rPr>
              <a:t>The best model has the following parameters:</a:t>
            </a:r>
          </a:p>
          <a:p>
            <a:pPr lvl="1"/>
            <a:r>
              <a:rPr lang="en-US" dirty="0">
                <a:latin typeface="Times New Roman"/>
                <a:cs typeface="Times New Roman"/>
              </a:rPr>
              <a:t> Kernel: </a:t>
            </a:r>
            <a:r>
              <a:rPr lang="en-US" dirty="0" err="1">
                <a:latin typeface="Times New Roman"/>
                <a:cs typeface="Times New Roman"/>
              </a:rPr>
              <a:t>rbf</a:t>
            </a:r>
            <a:endParaRPr lang="en-US" dirty="0">
              <a:latin typeface="Times New Roman"/>
              <a:cs typeface="Times New Roman"/>
            </a:endParaRPr>
          </a:p>
          <a:p>
            <a:pPr lvl="1"/>
            <a:r>
              <a:rPr lang="en-US" dirty="0">
                <a:latin typeface="Times New Roman"/>
                <a:cs typeface="Times New Roman"/>
              </a:rPr>
              <a:t> Gamma: 0.5994842503189409</a:t>
            </a:r>
          </a:p>
          <a:p>
            <a:pPr lvl="1"/>
            <a:r>
              <a:rPr lang="en-US" dirty="0">
                <a:latin typeface="Times New Roman"/>
                <a:cs typeface="Times New Roman"/>
              </a:rPr>
              <a:t> C: 27.825594022071257</a:t>
            </a:r>
          </a:p>
          <a:p>
            <a:pPr marL="457200" lvl="1">
              <a:buNone/>
            </a:pPr>
            <a:endParaRPr lang="en-US" sz="2800" b="1">
              <a:latin typeface="Times New Roman"/>
              <a:cs typeface="Times New Roman"/>
            </a:endParaRPr>
          </a:p>
          <a:p>
            <a:pPr marL="457200" lvl="1">
              <a:buNone/>
            </a:pPr>
            <a:r>
              <a:rPr lang="en-US" sz="2800" b="1" dirty="0">
                <a:latin typeface="Times New Roman"/>
                <a:cs typeface="Times New Roman"/>
              </a:rPr>
              <a:t>Best Score:</a:t>
            </a:r>
            <a:endParaRPr lang="en-US" sz="2800" b="1" dirty="0">
              <a:latin typeface="Times New Roman"/>
              <a:cs typeface="Calibri"/>
            </a:endParaRPr>
          </a:p>
          <a:p>
            <a:pPr lvl="1"/>
            <a:r>
              <a:rPr lang="en-US" dirty="0">
                <a:latin typeface="Times New Roman"/>
                <a:cs typeface="Times New Roman"/>
              </a:rPr>
              <a:t> Dataset pre-processed using PCA</a:t>
            </a:r>
            <a:endParaRPr lang="en-US" b="1" dirty="0">
              <a:latin typeface="Times New Roman"/>
              <a:cs typeface="Times New Roman"/>
            </a:endParaRPr>
          </a:p>
          <a:p>
            <a:pPr lvl="1"/>
            <a:r>
              <a:rPr lang="en-US" dirty="0">
                <a:latin typeface="Times New Roman"/>
                <a:cs typeface="Times New Roman"/>
              </a:rPr>
              <a:t> The model was trained on a dataset of only 10 candidates, and it was able to achieve an accuracy of over 99%.</a:t>
            </a:r>
          </a:p>
          <a:p>
            <a:pPr lvl="1" algn="just">
              <a:buNone/>
            </a:pPr>
            <a:endParaRPr lang="en-US" sz="2800">
              <a:latin typeface="Times New Roman"/>
              <a:cs typeface="Times New Roman"/>
            </a:endParaRPr>
          </a:p>
          <a:p>
            <a:pPr lvl="1">
              <a:buNone/>
            </a:pPr>
            <a:r>
              <a:rPr lang="en-US" sz="2800" b="1" dirty="0">
                <a:latin typeface="Times New Roman"/>
                <a:cs typeface="Times New Roman"/>
              </a:rPr>
              <a:t>Total Run Time: </a:t>
            </a:r>
          </a:p>
          <a:p>
            <a:pPr lvl="1" algn="just"/>
            <a:r>
              <a:rPr lang="en-US" dirty="0">
                <a:latin typeface="Times New Roman"/>
                <a:cs typeface="Times New Roman"/>
              </a:rPr>
              <a:t>13,568.68 seconds (about 4 hours) to complete the random search.</a:t>
            </a:r>
            <a:endParaRPr lang="en-US" dirty="0">
              <a:ea typeface="Calibri" panose="020F0502020204030204"/>
              <a:cs typeface="Calibri" panose="020F0502020204030204"/>
            </a:endParaRPr>
          </a:p>
          <a:p>
            <a:pPr marL="457200" lvl="1">
              <a:buNone/>
            </a:pPr>
            <a:endParaRPr lang="en-US" sz="2800">
              <a:latin typeface="Times New Roman"/>
              <a:cs typeface="Calibri"/>
            </a:endParaRPr>
          </a:p>
        </p:txBody>
      </p:sp>
    </p:spTree>
    <p:extLst>
      <p:ext uri="{BB962C8B-B14F-4D97-AF65-F5344CB8AC3E}">
        <p14:creationId xmlns:p14="http://schemas.microsoft.com/office/powerpoint/2010/main" val="205892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488532"/>
            <a:ext cx="9494808" cy="5688431"/>
          </a:xfrm>
        </p:spPr>
        <p:txBody>
          <a:bodyPr vert="horz" lIns="91440" tIns="45720" rIns="91440" bIns="45720" rtlCol="0" anchor="t">
            <a:normAutofit/>
          </a:bodyPr>
          <a:lstStyle/>
          <a:p>
            <a:pPr marL="0" indent="0">
              <a:buNone/>
            </a:pPr>
            <a:r>
              <a:rPr lang="en-US" b="1">
                <a:latin typeface="Britannic Bold"/>
                <a:cs typeface="Times New Roman"/>
              </a:rPr>
              <a:t>Neural Networks</a:t>
            </a:r>
          </a:p>
          <a:p>
            <a:pPr>
              <a:buNone/>
            </a:pPr>
            <a:r>
              <a:rPr lang="en-US" sz="2400" b="1">
                <a:latin typeface="Times New Roman"/>
                <a:cs typeface="Times New Roman"/>
              </a:rPr>
              <a:t>Best Estimator:</a:t>
            </a:r>
          </a:p>
          <a:p>
            <a:pPr>
              <a:buNone/>
            </a:pPr>
            <a:r>
              <a:rPr lang="en-US" sz="2400">
                <a:latin typeface="Times New Roman"/>
                <a:cs typeface="Times New Roman"/>
              </a:rPr>
              <a:t>The most effective MLP classifier is configured with:</a:t>
            </a:r>
          </a:p>
          <a:p>
            <a:pPr>
              <a:buFont typeface="Arial"/>
              <a:buChar char="•"/>
            </a:pPr>
            <a:r>
              <a:rPr lang="en-US" sz="2400">
                <a:latin typeface="Times New Roman"/>
                <a:cs typeface="Times New Roman"/>
              </a:rPr>
              <a:t>Activation function: 'tanh'</a:t>
            </a:r>
          </a:p>
          <a:p>
            <a:pPr>
              <a:buFont typeface="Arial"/>
              <a:buChar char="•"/>
            </a:pPr>
            <a:r>
              <a:rPr lang="en-US" sz="2400">
                <a:latin typeface="Times New Roman"/>
                <a:cs typeface="Times New Roman"/>
              </a:rPr>
              <a:t>Hidden layer sizes: (125, 150)</a:t>
            </a:r>
          </a:p>
          <a:p>
            <a:pPr>
              <a:buFont typeface="Arial"/>
              <a:buChar char="•"/>
            </a:pPr>
            <a:r>
              <a:rPr lang="en-US" sz="2400">
                <a:latin typeface="Times New Roman"/>
                <a:cs typeface="Times New Roman"/>
              </a:rPr>
              <a:t>Maximum number of iterations: 21,000</a:t>
            </a:r>
          </a:p>
          <a:p>
            <a:pPr marL="0" indent="0">
              <a:buNone/>
            </a:pPr>
            <a:r>
              <a:rPr lang="en-US" sz="2400" b="1">
                <a:latin typeface="Times New Roman"/>
                <a:cs typeface="Times New Roman"/>
              </a:rPr>
              <a:t>Best Score:</a:t>
            </a:r>
            <a:endParaRPr lang="en-US" sz="2400" b="1">
              <a:latin typeface="Times New Roman"/>
              <a:cs typeface="Calibri"/>
            </a:endParaRPr>
          </a:p>
          <a:p>
            <a:pPr algn="just">
              <a:buNone/>
            </a:pPr>
            <a:r>
              <a:rPr lang="en-US" sz="2400">
                <a:latin typeface="Times New Roman"/>
                <a:cs typeface="Times New Roman"/>
              </a:rPr>
              <a:t>The MLP classifier, utilizing the above hyperparameters, achieved the highest cross-validated score of 0.89.</a:t>
            </a:r>
          </a:p>
          <a:p>
            <a:pPr>
              <a:buNone/>
            </a:pPr>
            <a:r>
              <a:rPr lang="en-US" sz="2400" b="1">
                <a:latin typeface="Times New Roman"/>
                <a:cs typeface="Times New Roman"/>
              </a:rPr>
              <a:t>Total Run Time: </a:t>
            </a:r>
          </a:p>
          <a:p>
            <a:pPr algn="just">
              <a:buNone/>
            </a:pPr>
            <a:r>
              <a:rPr lang="en-US" sz="2400">
                <a:latin typeface="Times New Roman"/>
                <a:cs typeface="Times New Roman"/>
              </a:rPr>
              <a:t>The Randomized Search process, spanning 4930.51 seconds (approximately 1.5 hours), reflects the exhaustive exploration of the specified hyperparameter space.</a:t>
            </a:r>
          </a:p>
          <a:p>
            <a:pPr marL="0" indent="0">
              <a:buNone/>
            </a:pPr>
            <a:endParaRPr lang="en-US" sz="2400">
              <a:latin typeface="Times New Roman"/>
              <a:cs typeface="Calibri"/>
            </a:endParaRPr>
          </a:p>
        </p:txBody>
      </p:sp>
    </p:spTree>
    <p:extLst>
      <p:ext uri="{BB962C8B-B14F-4D97-AF65-F5344CB8AC3E}">
        <p14:creationId xmlns:p14="http://schemas.microsoft.com/office/powerpoint/2010/main" val="42670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Mining Models and Evaluations</a:t>
            </a:r>
          </a:p>
        </p:txBody>
      </p:sp>
      <p:graphicFrame>
        <p:nvGraphicFramePr>
          <p:cNvPr id="6" name="Table 5">
            <a:extLst>
              <a:ext uri="{FF2B5EF4-FFF2-40B4-BE49-F238E27FC236}">
                <a16:creationId xmlns:a16="http://schemas.microsoft.com/office/drawing/2014/main" id="{504AAA40-9632-5CCE-8FC7-7E75B004C3AF}"/>
              </a:ext>
            </a:extLst>
          </p:cNvPr>
          <p:cNvGraphicFramePr>
            <a:graphicFrameLocks noGrp="1"/>
          </p:cNvGraphicFramePr>
          <p:nvPr>
            <p:extLst>
              <p:ext uri="{D42A27DB-BD31-4B8C-83A1-F6EECF244321}">
                <p14:modId xmlns:p14="http://schemas.microsoft.com/office/powerpoint/2010/main" val="576176674"/>
              </p:ext>
            </p:extLst>
          </p:nvPr>
        </p:nvGraphicFramePr>
        <p:xfrm>
          <a:off x="1181843" y="1620935"/>
          <a:ext cx="9806535" cy="3566159"/>
        </p:xfrm>
        <a:graphic>
          <a:graphicData uri="http://schemas.openxmlformats.org/drawingml/2006/table">
            <a:tbl>
              <a:tblPr firstRow="1" firstCol="1" bandRow="1">
                <a:tableStyleId>{5C22544A-7EE6-4342-B048-85BDC9FD1C3A}</a:tableStyleId>
              </a:tblPr>
              <a:tblGrid>
                <a:gridCol w="749912">
                  <a:extLst>
                    <a:ext uri="{9D8B030D-6E8A-4147-A177-3AD203B41FA5}">
                      <a16:colId xmlns:a16="http://schemas.microsoft.com/office/drawing/2014/main" val="646029649"/>
                    </a:ext>
                  </a:extLst>
                </a:gridCol>
                <a:gridCol w="3115014">
                  <a:extLst>
                    <a:ext uri="{9D8B030D-6E8A-4147-A177-3AD203B41FA5}">
                      <a16:colId xmlns:a16="http://schemas.microsoft.com/office/drawing/2014/main" val="3196183135"/>
                    </a:ext>
                  </a:extLst>
                </a:gridCol>
                <a:gridCol w="2926228">
                  <a:extLst>
                    <a:ext uri="{9D8B030D-6E8A-4147-A177-3AD203B41FA5}">
                      <a16:colId xmlns:a16="http://schemas.microsoft.com/office/drawing/2014/main" val="1159886883"/>
                    </a:ext>
                  </a:extLst>
                </a:gridCol>
                <a:gridCol w="3015381">
                  <a:extLst>
                    <a:ext uri="{9D8B030D-6E8A-4147-A177-3AD203B41FA5}">
                      <a16:colId xmlns:a16="http://schemas.microsoft.com/office/drawing/2014/main" val="1126614005"/>
                    </a:ext>
                  </a:extLst>
                </a:gridCol>
              </a:tblGrid>
              <a:tr h="847601">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Model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Mean Score </a:t>
                      </a:r>
                    </a:p>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(Fold = 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Computation Time (seconds)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824436792"/>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SVM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0.9941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737772610"/>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Random Forests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0.9852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784946330"/>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Neural Networks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0.8953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923822818"/>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Decision Tree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0.8867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065349564"/>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Logistic Regression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0.6129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615232901"/>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Naïve Bayesian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0.6115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2027087875"/>
                  </a:ext>
                </a:extLst>
              </a:tr>
            </a:tbl>
          </a:graphicData>
        </a:graphic>
      </p:graphicFrame>
    </p:spTree>
    <p:extLst>
      <p:ext uri="{BB962C8B-B14F-4D97-AF65-F5344CB8AC3E}">
        <p14:creationId xmlns:p14="http://schemas.microsoft.com/office/powerpoint/2010/main" val="42154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42470"/>
            <a:ext cx="10445885" cy="568730"/>
          </a:xfrm>
        </p:spPr>
        <p:txBody>
          <a:bodyPr>
            <a:normAutofit fontScale="90000"/>
          </a:bodyPr>
          <a:lstStyle/>
          <a:p>
            <a:r>
              <a:rPr lang="en-US" sz="3600" b="1">
                <a:latin typeface="Times New Roman"/>
                <a:cs typeface="Times New Roman"/>
              </a:rPr>
              <a:t>Domain Knowledge</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1155882" y="772337"/>
            <a:ext cx="11115114" cy="6046289"/>
          </a:xfrm>
        </p:spPr>
        <p:txBody>
          <a:bodyPr vert="horz" lIns="91440" tIns="45720" rIns="91440" bIns="45720" rtlCol="0" anchor="t">
            <a:noAutofit/>
          </a:bodyPr>
          <a:lstStyle/>
          <a:p>
            <a:pPr marL="0" indent="0">
              <a:buNone/>
            </a:pPr>
            <a:r>
              <a:rPr lang="en-US" sz="1800" b="1">
                <a:latin typeface="Times New Roman"/>
                <a:ea typeface="+mn-lt"/>
                <a:cs typeface="+mn-lt"/>
              </a:rPr>
              <a:t>Operational Resource Allocation:</a:t>
            </a:r>
            <a:endParaRPr lang="en-US" sz="1800">
              <a:latin typeface="Times New Roman"/>
              <a:cs typeface="Calibri" panose="020F0502020204030204"/>
            </a:endParaRPr>
          </a:p>
          <a:p>
            <a:pPr lvl="1"/>
            <a:r>
              <a:rPr lang="en-US" sz="1800">
                <a:solidFill>
                  <a:srgbClr val="374151"/>
                </a:solidFill>
                <a:latin typeface="Times New Roman"/>
                <a:ea typeface="+mn-lt"/>
                <a:cs typeface="+mn-lt"/>
              </a:rPr>
              <a:t>Predictive models empower airlines to strategically allocate staff and optimize ground services.</a:t>
            </a:r>
            <a:endParaRPr lang="en-US" sz="1800">
              <a:latin typeface="Times New Roman"/>
              <a:cs typeface="Times New Roman"/>
            </a:endParaRPr>
          </a:p>
          <a:p>
            <a:pPr lvl="1"/>
            <a:r>
              <a:rPr lang="en-US" sz="1800">
                <a:solidFill>
                  <a:srgbClr val="374151"/>
                </a:solidFill>
                <a:latin typeface="Times New Roman"/>
                <a:ea typeface="+mn-lt"/>
                <a:cs typeface="+mn-lt"/>
              </a:rPr>
              <a:t>Enables proactive resource management to handle expected delays efficiently.</a:t>
            </a:r>
            <a:endParaRPr lang="en-US" sz="1800">
              <a:latin typeface="Times New Roman"/>
              <a:cs typeface="Times New Roman"/>
            </a:endParaRPr>
          </a:p>
          <a:p>
            <a:pPr marL="0" indent="0">
              <a:buNone/>
            </a:pPr>
            <a:r>
              <a:rPr lang="en-US" sz="1800" b="1">
                <a:latin typeface="Times New Roman"/>
                <a:ea typeface="+mn-lt"/>
                <a:cs typeface="+mn-lt"/>
              </a:rPr>
              <a:t>Streamlined Pre-flight Process:</a:t>
            </a:r>
            <a:endParaRPr lang="en-US" sz="1800">
              <a:latin typeface="Times New Roman"/>
              <a:cs typeface="Times New Roman"/>
            </a:endParaRPr>
          </a:p>
          <a:p>
            <a:pPr lvl="1"/>
            <a:r>
              <a:rPr lang="en-US" sz="1800">
                <a:solidFill>
                  <a:srgbClr val="374151"/>
                </a:solidFill>
                <a:latin typeface="Times New Roman"/>
                <a:ea typeface="+mn-lt"/>
                <a:cs typeface="+mn-lt"/>
              </a:rPr>
              <a:t>Pre-emptive approach ensures smoother check-in, security, and boarding processes.</a:t>
            </a:r>
            <a:endParaRPr lang="en-US" sz="1800">
              <a:latin typeface="Times New Roman"/>
              <a:cs typeface="Times New Roman"/>
            </a:endParaRPr>
          </a:p>
          <a:p>
            <a:pPr lvl="1"/>
            <a:r>
              <a:rPr lang="en-US" sz="1800">
                <a:solidFill>
                  <a:srgbClr val="374151"/>
                </a:solidFill>
                <a:latin typeface="Times New Roman"/>
                <a:ea typeface="+mn-lt"/>
                <a:cs typeface="+mn-lt"/>
              </a:rPr>
              <a:t>Enhances operational efficiency and contributes to passenger satisfaction.</a:t>
            </a:r>
            <a:endParaRPr lang="en-US" sz="1800">
              <a:latin typeface="Times New Roman"/>
              <a:cs typeface="Times New Roman"/>
            </a:endParaRPr>
          </a:p>
          <a:p>
            <a:pPr marL="0" indent="0">
              <a:buNone/>
            </a:pPr>
            <a:r>
              <a:rPr lang="en-US" sz="1800" b="1">
                <a:latin typeface="Times New Roman"/>
                <a:ea typeface="+mn-lt"/>
                <a:cs typeface="+mn-lt"/>
              </a:rPr>
              <a:t>Advanced Communication Strategies:</a:t>
            </a:r>
            <a:endParaRPr lang="en-US" sz="1800">
              <a:latin typeface="Times New Roman"/>
              <a:cs typeface="Times New Roman"/>
            </a:endParaRPr>
          </a:p>
          <a:p>
            <a:pPr lvl="1"/>
            <a:r>
              <a:rPr lang="en-US" sz="1800">
                <a:solidFill>
                  <a:srgbClr val="374151"/>
                </a:solidFill>
                <a:latin typeface="Times New Roman"/>
                <a:ea typeface="+mn-lt"/>
                <a:cs typeface="+mn-lt"/>
              </a:rPr>
              <a:t>Predictive capabilities facilitate effective communication for ground and cabin crews.</a:t>
            </a:r>
            <a:endParaRPr lang="en-US" sz="1800">
              <a:latin typeface="Times New Roman"/>
              <a:cs typeface="Times New Roman"/>
            </a:endParaRPr>
          </a:p>
          <a:p>
            <a:pPr lvl="1"/>
            <a:r>
              <a:rPr lang="en-US" sz="1800">
                <a:solidFill>
                  <a:srgbClr val="374151"/>
                </a:solidFill>
                <a:latin typeface="Times New Roman"/>
                <a:ea typeface="+mn-lt"/>
                <a:cs typeface="+mn-lt"/>
              </a:rPr>
              <a:t>Enables adept navigation of potential delays and management of passenger expectations.</a:t>
            </a:r>
            <a:endParaRPr lang="en-US" sz="1800">
              <a:latin typeface="Times New Roman"/>
              <a:cs typeface="Times New Roman"/>
            </a:endParaRPr>
          </a:p>
          <a:p>
            <a:pPr marL="0" indent="0">
              <a:buNone/>
            </a:pPr>
            <a:r>
              <a:rPr lang="en-US" sz="1800" b="1">
                <a:latin typeface="Times New Roman"/>
                <a:ea typeface="+mn-lt"/>
                <a:cs typeface="+mn-lt"/>
              </a:rPr>
              <a:t>Air Traffic Management:</a:t>
            </a:r>
            <a:endParaRPr lang="en-US" sz="1800">
              <a:latin typeface="Times New Roman"/>
              <a:cs typeface="Times New Roman"/>
            </a:endParaRPr>
          </a:p>
          <a:p>
            <a:pPr lvl="1"/>
            <a:r>
              <a:rPr lang="en-US" sz="1800">
                <a:solidFill>
                  <a:srgbClr val="374151"/>
                </a:solidFill>
                <a:latin typeface="Times New Roman"/>
                <a:ea typeface="+mn-lt"/>
                <a:cs typeface="+mn-lt"/>
              </a:rPr>
              <a:t>Flight delay prediction plays a strategic role in air traffic management.</a:t>
            </a:r>
            <a:endParaRPr lang="en-US" sz="1800">
              <a:latin typeface="Times New Roman"/>
              <a:cs typeface="Times New Roman"/>
            </a:endParaRPr>
          </a:p>
          <a:p>
            <a:pPr lvl="1"/>
            <a:r>
              <a:rPr lang="en-US" sz="1800">
                <a:solidFill>
                  <a:srgbClr val="374151"/>
                </a:solidFill>
                <a:latin typeface="Times New Roman"/>
                <a:ea typeface="+mn-lt"/>
                <a:cs typeface="+mn-lt"/>
              </a:rPr>
              <a:t>Allows real-time adjustments to flight routes and dynamic reassignment of slots.</a:t>
            </a:r>
            <a:endParaRPr lang="en-US" sz="1800">
              <a:latin typeface="Times New Roman"/>
              <a:ea typeface="+mn-lt"/>
              <a:cs typeface="Times New Roman"/>
            </a:endParaRPr>
          </a:p>
          <a:p>
            <a:pPr marL="0" indent="0">
              <a:buNone/>
            </a:pPr>
            <a:r>
              <a:rPr lang="en-US" sz="1800" b="1">
                <a:latin typeface="Times New Roman"/>
                <a:ea typeface="+mn-lt"/>
                <a:cs typeface="+mn-lt"/>
              </a:rPr>
              <a:t>Collaborative Decision-making:</a:t>
            </a:r>
            <a:endParaRPr lang="en-US" sz="1800">
              <a:latin typeface="Times New Roman"/>
              <a:cs typeface="Times New Roman"/>
            </a:endParaRPr>
          </a:p>
          <a:p>
            <a:pPr lvl="1"/>
            <a:r>
              <a:rPr lang="en-US" sz="1800">
                <a:solidFill>
                  <a:srgbClr val="374151"/>
                </a:solidFill>
                <a:latin typeface="Times New Roman"/>
                <a:ea typeface="+mn-lt"/>
                <a:cs typeface="+mn-lt"/>
              </a:rPr>
              <a:t>Enhances communication between air traffic control, airlines, and airports.</a:t>
            </a:r>
            <a:endParaRPr lang="en-US" sz="1800">
              <a:latin typeface="Times New Roman"/>
              <a:cs typeface="Times New Roman"/>
            </a:endParaRPr>
          </a:p>
          <a:p>
            <a:pPr lvl="1"/>
            <a:r>
              <a:rPr lang="en-US" sz="1800">
                <a:solidFill>
                  <a:srgbClr val="374151"/>
                </a:solidFill>
                <a:latin typeface="Times New Roman"/>
                <a:ea typeface="+mn-lt"/>
                <a:cs typeface="+mn-lt"/>
              </a:rPr>
              <a:t>Enables a coordinated response to predicted delays, optimizing route utilization.</a:t>
            </a:r>
            <a:endParaRPr lang="en-US" sz="1800">
              <a:latin typeface="Times New Roman"/>
              <a:cs typeface="Times New Roman"/>
            </a:endParaRPr>
          </a:p>
          <a:p>
            <a:pPr marL="0" indent="0">
              <a:buNone/>
            </a:pPr>
            <a:r>
              <a:rPr lang="en-US" sz="1800" b="1">
                <a:latin typeface="Times New Roman"/>
                <a:ea typeface="+mn-lt"/>
                <a:cs typeface="+mn-lt"/>
              </a:rPr>
              <a:t>Resilience and Adaptability:</a:t>
            </a:r>
            <a:endParaRPr lang="en-US" sz="1800">
              <a:latin typeface="Times New Roman"/>
              <a:cs typeface="Times New Roman"/>
            </a:endParaRPr>
          </a:p>
          <a:p>
            <a:pPr lvl="1"/>
            <a:r>
              <a:rPr lang="en-US" sz="1800">
                <a:solidFill>
                  <a:srgbClr val="374151"/>
                </a:solidFill>
                <a:latin typeface="Times New Roman"/>
                <a:ea typeface="+mn-lt"/>
                <a:cs typeface="+mn-lt"/>
              </a:rPr>
              <a:t>Proactive stance fortifies the air traffic system against compounding effects of delays.</a:t>
            </a:r>
            <a:endParaRPr lang="en-US" sz="1800">
              <a:latin typeface="Times New Roman"/>
              <a:cs typeface="Times New Roman"/>
            </a:endParaRPr>
          </a:p>
          <a:p>
            <a:pPr lvl="1"/>
            <a:r>
              <a:rPr lang="en-US" sz="1800">
                <a:solidFill>
                  <a:srgbClr val="374151"/>
                </a:solidFill>
                <a:latin typeface="Times New Roman"/>
                <a:ea typeface="+mn-lt"/>
                <a:cs typeface="+mn-lt"/>
              </a:rPr>
              <a:t>Fosters resilience and adaptability, minimizing the likelihood of subsequent delays.</a:t>
            </a:r>
            <a:endParaRPr lang="en-US" sz="1800">
              <a:latin typeface="Times New Roman"/>
              <a:cs typeface="Times New Roman"/>
            </a:endParaRPr>
          </a:p>
        </p:txBody>
      </p:sp>
    </p:spTree>
    <p:extLst>
      <p:ext uri="{BB962C8B-B14F-4D97-AF65-F5344CB8AC3E}">
        <p14:creationId xmlns:p14="http://schemas.microsoft.com/office/powerpoint/2010/main" val="12541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Methodological Contributions</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641372" y="983031"/>
            <a:ext cx="11030754" cy="5381647"/>
          </a:xfrm>
        </p:spPr>
        <p:txBody>
          <a:bodyPr vert="horz" lIns="91440" tIns="45720" rIns="91440" bIns="45720" rtlCol="0" anchor="t">
            <a:noAutofit/>
          </a:bodyPr>
          <a:lstStyle/>
          <a:p>
            <a:r>
              <a:rPr lang="en-US" sz="2000" b="1" dirty="0">
                <a:latin typeface="Times New Roman"/>
                <a:ea typeface="+mn-lt"/>
                <a:cs typeface="+mn-lt"/>
              </a:rPr>
              <a:t>Dataset Overview:</a:t>
            </a:r>
            <a:endParaRPr lang="en-US" sz="2000" dirty="0">
              <a:latin typeface="Times New Roman"/>
              <a:cs typeface="Calibri" panose="020F0502020204030204"/>
            </a:endParaRPr>
          </a:p>
          <a:p>
            <a:pPr lvl="1"/>
            <a:r>
              <a:rPr lang="en-US" sz="2000" dirty="0">
                <a:solidFill>
                  <a:srgbClr val="374151"/>
                </a:solidFill>
                <a:latin typeface="Times New Roman"/>
                <a:ea typeface="+mn-lt"/>
                <a:cs typeface="+mn-lt"/>
              </a:rPr>
              <a:t>Original dataset with 178 features - 12 continuous variables, 166 dummy variables.</a:t>
            </a:r>
            <a:endParaRPr lang="en-US" sz="2000" dirty="0">
              <a:latin typeface="Times New Roman"/>
              <a:cs typeface="Calibri"/>
            </a:endParaRPr>
          </a:p>
          <a:p>
            <a:pPr lvl="1"/>
            <a:r>
              <a:rPr lang="en-US" sz="2000" dirty="0">
                <a:solidFill>
                  <a:srgbClr val="374151"/>
                </a:solidFill>
                <a:latin typeface="Times New Roman"/>
                <a:ea typeface="+mn-lt"/>
                <a:cs typeface="+mn-lt"/>
              </a:rPr>
              <a:t>Categorical variables - Year, Month, Airlines, </a:t>
            </a:r>
            <a:r>
              <a:rPr lang="en-US" sz="2000" dirty="0">
                <a:solidFill>
                  <a:srgbClr val="374151"/>
                </a:solidFill>
                <a:latin typeface="Times New Roman"/>
                <a:ea typeface="+mn-lt"/>
                <a:cs typeface="Calibri"/>
              </a:rPr>
              <a:t>Origin Airports, Destination Airports</a:t>
            </a:r>
            <a:r>
              <a:rPr lang="en-US" sz="2000" dirty="0">
                <a:solidFill>
                  <a:srgbClr val="374151"/>
                </a:solidFill>
                <a:latin typeface="Times New Roman"/>
                <a:ea typeface="+mn-lt"/>
                <a:cs typeface="+mn-lt"/>
              </a:rPr>
              <a:t>, time blocks) - converted to dummy variables.</a:t>
            </a:r>
            <a:endParaRPr lang="en-US" sz="2000" dirty="0">
              <a:latin typeface="Times New Roman"/>
              <a:cs typeface="Calibri"/>
            </a:endParaRPr>
          </a:p>
          <a:p>
            <a:r>
              <a:rPr lang="en-US" sz="2000" b="1" dirty="0">
                <a:latin typeface="Times New Roman"/>
                <a:ea typeface="+mn-lt"/>
                <a:cs typeface="+mn-lt"/>
              </a:rPr>
              <a:t>Data Imbalance:</a:t>
            </a:r>
            <a:endParaRPr lang="en-US" sz="2000" dirty="0">
              <a:latin typeface="Times New Roman"/>
              <a:cs typeface="Calibri"/>
            </a:endParaRPr>
          </a:p>
          <a:p>
            <a:pPr lvl="1"/>
            <a:r>
              <a:rPr lang="en-US" sz="2000" dirty="0">
                <a:solidFill>
                  <a:srgbClr val="374151"/>
                </a:solidFill>
                <a:latin typeface="Times New Roman"/>
                <a:ea typeface="+mn-lt"/>
                <a:cs typeface="+mn-lt"/>
              </a:rPr>
              <a:t>Number of Delays : 10,095 samples</a:t>
            </a:r>
            <a:endParaRPr lang="en-US" sz="2000" dirty="0">
              <a:solidFill>
                <a:srgbClr val="000000"/>
              </a:solidFill>
              <a:latin typeface="Times New Roman"/>
              <a:ea typeface="+mn-lt"/>
              <a:cs typeface="+mn-lt"/>
            </a:endParaRPr>
          </a:p>
          <a:p>
            <a:pPr lvl="1"/>
            <a:r>
              <a:rPr lang="en-US" sz="2000" dirty="0">
                <a:solidFill>
                  <a:srgbClr val="374151"/>
                </a:solidFill>
                <a:latin typeface="Times New Roman"/>
                <a:ea typeface="+mn-lt"/>
                <a:cs typeface="+mn-lt"/>
              </a:rPr>
              <a:t>Number of Non-Delays :  43,318 samples</a:t>
            </a:r>
            <a:endParaRPr lang="en-US" sz="2000" dirty="0">
              <a:latin typeface="Times New Roman"/>
              <a:cs typeface="Calibri"/>
            </a:endParaRPr>
          </a:p>
          <a:p>
            <a:r>
              <a:rPr lang="en-US" sz="2000" b="1" dirty="0">
                <a:latin typeface="Times New Roman"/>
                <a:ea typeface="+mn-lt"/>
                <a:cs typeface="+mn-lt"/>
              </a:rPr>
              <a:t>Feature Reduction and Balancing Dilemma:</a:t>
            </a:r>
            <a:endParaRPr lang="en-US" sz="2000" dirty="0">
              <a:latin typeface="Times New Roman"/>
              <a:cs typeface="Calibri"/>
            </a:endParaRPr>
          </a:p>
          <a:p>
            <a:pPr lvl="1"/>
            <a:r>
              <a:rPr lang="en-US" sz="2000" dirty="0">
                <a:solidFill>
                  <a:srgbClr val="374151"/>
                </a:solidFill>
                <a:latin typeface="Times New Roman"/>
                <a:ea typeface="+mn-lt"/>
                <a:cs typeface="+mn-lt"/>
              </a:rPr>
              <a:t>Faced challenges in deciding the sequence: balance dataset first or reduce features?</a:t>
            </a:r>
            <a:endParaRPr lang="en-US" sz="2000" dirty="0">
              <a:latin typeface="Times New Roman"/>
              <a:cs typeface="Calibri"/>
            </a:endParaRPr>
          </a:p>
          <a:p>
            <a:pPr lvl="1"/>
            <a:r>
              <a:rPr lang="en-US" sz="2000" dirty="0">
                <a:solidFill>
                  <a:srgbClr val="374151"/>
                </a:solidFill>
                <a:latin typeface="Times New Roman"/>
                <a:ea typeface="+mn-lt"/>
                <a:cs typeface="+mn-lt"/>
              </a:rPr>
              <a:t>We considered Naïve Random Over-Sampling or SMOTE for balancing, feature selection, or Principal Component Analysis for feature reduction.</a:t>
            </a:r>
            <a:endParaRPr lang="en-US" sz="2000" dirty="0">
              <a:latin typeface="Times New Roman"/>
              <a:cs typeface="Calibri"/>
            </a:endParaRPr>
          </a:p>
          <a:p>
            <a:r>
              <a:rPr lang="en-US" sz="2000" b="1" dirty="0">
                <a:latin typeface="Times New Roman"/>
                <a:ea typeface="+mn-lt"/>
                <a:cs typeface="+mn-lt"/>
              </a:rPr>
              <a:t>Decision-Making Process:</a:t>
            </a:r>
            <a:endParaRPr lang="en-US" sz="2000" dirty="0">
              <a:latin typeface="Times New Roman"/>
              <a:cs typeface="Calibri"/>
            </a:endParaRPr>
          </a:p>
          <a:p>
            <a:pPr lvl="1"/>
            <a:r>
              <a:rPr lang="en-US" sz="2000" dirty="0">
                <a:solidFill>
                  <a:srgbClr val="374151"/>
                </a:solidFill>
                <a:latin typeface="Times New Roman"/>
                <a:ea typeface="+mn-lt"/>
                <a:cs typeface="+mn-lt"/>
              </a:rPr>
              <a:t>Utilized Random Forests model on various dataset candidates.</a:t>
            </a:r>
            <a:endParaRPr lang="en-US" sz="2000" dirty="0">
              <a:latin typeface="Times New Roman"/>
              <a:cs typeface="Calibri"/>
            </a:endParaRPr>
          </a:p>
          <a:p>
            <a:pPr lvl="1"/>
            <a:r>
              <a:rPr lang="en-US" sz="2000" dirty="0">
                <a:solidFill>
                  <a:srgbClr val="374151"/>
                </a:solidFill>
                <a:latin typeface="Times New Roman"/>
                <a:ea typeface="+mn-lt"/>
                <a:cs typeface="+mn-lt"/>
              </a:rPr>
              <a:t>Employed K-Fold cross-validation to evaluate results.</a:t>
            </a:r>
            <a:endParaRPr lang="en-US" sz="2000" dirty="0">
              <a:latin typeface="Times New Roman"/>
              <a:cs typeface="Calibri"/>
            </a:endParaRPr>
          </a:p>
          <a:p>
            <a:pPr lvl="1"/>
            <a:r>
              <a:rPr lang="en-US" sz="2000" dirty="0">
                <a:solidFill>
                  <a:srgbClr val="374151"/>
                </a:solidFill>
                <a:latin typeface="Times New Roman"/>
                <a:ea typeface="+mn-lt"/>
                <a:cs typeface="+mn-lt"/>
              </a:rPr>
              <a:t>Identified Naïve Random Over-Sampling with Principal Component Analysis as the optimal combination for achieving the highest mean scores.</a:t>
            </a:r>
            <a:endParaRPr lang="en-US" sz="2000" dirty="0">
              <a:latin typeface="Times New Roman"/>
              <a:cs typeface="Calibri"/>
            </a:endParaRPr>
          </a:p>
          <a:p>
            <a:endParaRPr lang="en-US" sz="1800">
              <a:cs typeface="Calibri"/>
            </a:endParaRPr>
          </a:p>
        </p:txBody>
      </p:sp>
    </p:spTree>
    <p:extLst>
      <p:ext uri="{BB962C8B-B14F-4D97-AF65-F5344CB8AC3E}">
        <p14:creationId xmlns:p14="http://schemas.microsoft.com/office/powerpoint/2010/main" val="237260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29C9-1524-A846-C41F-F10910493240}"/>
              </a:ext>
            </a:extLst>
          </p:cNvPr>
          <p:cNvSpPr>
            <a:spLocks noGrp="1"/>
          </p:cNvSpPr>
          <p:nvPr>
            <p:ph type="title"/>
          </p:nvPr>
        </p:nvSpPr>
        <p:spPr/>
        <p:txBody>
          <a:bodyPr/>
          <a:lstStyle/>
          <a:p>
            <a:r>
              <a:rPr lang="en-US" b="1">
                <a:latin typeface="Britannic Bold"/>
              </a:rPr>
              <a:t>Today’s Topics</a:t>
            </a:r>
            <a:endParaRPr lang="en-US" b="1">
              <a:latin typeface="Britannic Bold"/>
              <a:cs typeface="Calibri Light"/>
            </a:endParaRPr>
          </a:p>
        </p:txBody>
      </p:sp>
      <p:sp>
        <p:nvSpPr>
          <p:cNvPr id="3" name="Content Placeholder 2">
            <a:extLst>
              <a:ext uri="{FF2B5EF4-FFF2-40B4-BE49-F238E27FC236}">
                <a16:creationId xmlns:a16="http://schemas.microsoft.com/office/drawing/2014/main" id="{BB81411B-0212-B1A3-2679-CD509B4194C9}"/>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dirty="0">
                <a:latin typeface="Times New Roman"/>
                <a:cs typeface="Times New Roman"/>
              </a:rPr>
              <a:t> Introduction and Problem Statement</a:t>
            </a:r>
            <a:endParaRPr lang="en-US">
              <a:latin typeface="Times New Roman"/>
              <a:ea typeface="Calibri"/>
              <a:cs typeface="Times New Roman"/>
            </a:endParaRPr>
          </a:p>
          <a:p>
            <a:pPr>
              <a:buFont typeface="Wingdings" panose="020B0604020202020204" pitchFamily="34" charset="0"/>
              <a:buChar char="q"/>
            </a:pPr>
            <a:r>
              <a:rPr lang="en-US" dirty="0">
                <a:latin typeface="Times New Roman"/>
                <a:cs typeface="Times New Roman"/>
              </a:rPr>
              <a:t> Literature Review</a:t>
            </a:r>
          </a:p>
          <a:p>
            <a:pPr>
              <a:buFont typeface="Wingdings" panose="020B0604020202020204" pitchFamily="34" charset="0"/>
              <a:buChar char="q"/>
            </a:pPr>
            <a:r>
              <a:rPr lang="en-US" dirty="0">
                <a:latin typeface="Times New Roman"/>
                <a:cs typeface="Times New Roman"/>
              </a:rPr>
              <a:t> Description of Datasets and Data Exploration</a:t>
            </a:r>
          </a:p>
          <a:p>
            <a:pPr>
              <a:buFont typeface="Wingdings" panose="020B0604020202020204" pitchFamily="34" charset="0"/>
              <a:buChar char="q"/>
            </a:pPr>
            <a:r>
              <a:rPr lang="en-US" dirty="0">
                <a:latin typeface="Times New Roman"/>
                <a:cs typeface="Times New Roman"/>
              </a:rPr>
              <a:t> Data Pre-processing</a:t>
            </a:r>
          </a:p>
          <a:p>
            <a:pPr>
              <a:buFont typeface="Wingdings" panose="020B0604020202020204" pitchFamily="34" charset="0"/>
              <a:buChar char="q"/>
            </a:pPr>
            <a:r>
              <a:rPr lang="en-US" dirty="0">
                <a:latin typeface="Times New Roman"/>
                <a:cs typeface="Times New Roman"/>
              </a:rPr>
              <a:t> Data Mining Models and Evaluations</a:t>
            </a:r>
          </a:p>
          <a:p>
            <a:pPr>
              <a:buFont typeface="Wingdings" panose="020B0604020202020204" pitchFamily="34" charset="0"/>
              <a:buChar char="q"/>
            </a:pPr>
            <a:r>
              <a:rPr lang="en-US" dirty="0">
                <a:latin typeface="Times New Roman"/>
                <a:cs typeface="Times New Roman"/>
              </a:rPr>
              <a:t> Domain Knowledge and Methodological Contributions</a:t>
            </a:r>
          </a:p>
          <a:p>
            <a:pPr>
              <a:buFont typeface="Wingdings" panose="020B0604020202020204" pitchFamily="34" charset="0"/>
              <a:buChar char="q"/>
            </a:pPr>
            <a:r>
              <a:rPr lang="en-US" dirty="0">
                <a:latin typeface="Times New Roman"/>
                <a:cs typeface="Times New Roman"/>
              </a:rPr>
              <a:t> Conclusion</a:t>
            </a:r>
            <a:endParaRPr lang="en-US">
              <a:latin typeface="Times New Roman"/>
              <a:ea typeface="Calibri"/>
              <a:cs typeface="Times New Roman"/>
            </a:endParaRPr>
          </a:p>
          <a:p>
            <a:pPr marL="0" indent="0">
              <a:buNone/>
            </a:pPr>
            <a:endParaRPr lang="en-US" dirty="0">
              <a:highlight>
                <a:srgbClr val="FFFF00"/>
              </a:highlight>
              <a:latin typeface="Times New Roman"/>
              <a:ea typeface="Calibri"/>
              <a:cs typeface="Calibri"/>
            </a:endParaRPr>
          </a:p>
        </p:txBody>
      </p:sp>
    </p:spTree>
    <p:extLst>
      <p:ext uri="{BB962C8B-B14F-4D97-AF65-F5344CB8AC3E}">
        <p14:creationId xmlns:p14="http://schemas.microsoft.com/office/powerpoint/2010/main" val="1574526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Conclusion</a:t>
            </a:r>
            <a:endParaRPr lang="en-US"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933855"/>
            <a:ext cx="10515600" cy="5243108"/>
          </a:xfrm>
        </p:spPr>
        <p:txBody>
          <a:bodyPr>
            <a:normAutofit lnSpcReduction="10000"/>
          </a:bodyPr>
          <a:lstStyle/>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Data Imbalance: </a:t>
            </a:r>
          </a:p>
          <a:p>
            <a:pPr marL="571500" lvl="1" indent="-342900" algn="just">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rPr>
              <a:t>Naïve Random Over-Sampling &gt; SMOTE</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Feature Reduction: </a:t>
            </a:r>
          </a:p>
          <a:p>
            <a:pPr marL="571500" lvl="1" indent="-342900" algn="just">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rPr>
              <a:t>Primary Component Analysis &gt; Feature Importance</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ML Algorithms: </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Accuracy: SVM &gt; Random Forests</a:t>
            </a:r>
          </a:p>
          <a:p>
            <a:pPr marL="514350" lvl="1" indent="-285750" algn="just">
              <a:lnSpc>
                <a:spcPct val="107000"/>
              </a:lnSpc>
              <a:spcBef>
                <a:spcPts val="0"/>
              </a:spcBef>
              <a:spcAft>
                <a:spcPts val="800"/>
              </a:spcAft>
              <a:buFont typeface="Wingdings" panose="05000000000000000000" pitchFamily="2" charset="2"/>
              <a:buChar char="Ø"/>
            </a:pPr>
            <a:r>
              <a:rPr lang="en-US" sz="1800">
                <a:effectLst/>
                <a:latin typeface="Times New Roman" panose="02020603050405020304" pitchFamily="18" charset="0"/>
                <a:ea typeface="Calibri" panose="020F0502020204030204" pitchFamily="34" charset="0"/>
              </a:rPr>
              <a:t>Computation Time: Random Forests &gt;&gt;&gt; SVM</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Future Study:</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Full dataset from the Department of Transportation: more than 200 million rows</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Dataset in our model: around 53,000 rows</a:t>
            </a:r>
            <a:r>
              <a:rPr lang="en-US" sz="1800">
                <a:effectLst/>
                <a:latin typeface="Times New Roman" panose="02020603050405020304" pitchFamily="18" charset="0"/>
                <a:ea typeface="Calibri" panose="020F0502020204030204" pitchFamily="34" charset="0"/>
              </a:rPr>
              <a:t> </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Cloud computing to train ML models can yield more accurate results</a:t>
            </a:r>
          </a:p>
          <a:p>
            <a:pPr marL="514350" lvl="1" indent="-285750" algn="just">
              <a:lnSpc>
                <a:spcPct val="107000"/>
              </a:lnSpc>
              <a:spcBef>
                <a:spcPts val="0"/>
              </a:spcBef>
              <a:spcAft>
                <a:spcPts val="800"/>
              </a:spcAft>
              <a:buFont typeface="Wingdings" panose="05000000000000000000" pitchFamily="2" charset="2"/>
              <a:buChar char="Ø"/>
            </a:pPr>
            <a:r>
              <a:rPr lang="en-US" sz="1800">
                <a:effectLst/>
                <a:latin typeface="Times New Roman" panose="02020603050405020304" pitchFamily="18" charset="0"/>
                <a:ea typeface="Calibri" panose="020F0502020204030204" pitchFamily="34" charset="0"/>
              </a:rPr>
              <a:t>Flight data from a different country</a:t>
            </a:r>
            <a:endParaRPr lang="en-US" sz="1800">
              <a:effectLst/>
              <a:latin typeface="Calibri" panose="020F0502020204030204" pitchFamily="34" charset="0"/>
              <a:ea typeface="Calibri" panose="020F0502020204030204" pitchFamily="34" charset="0"/>
            </a:endParaRPr>
          </a:p>
          <a:p>
            <a:endParaRPr lang="en-US" sz="3600"/>
          </a:p>
        </p:txBody>
      </p:sp>
    </p:spTree>
    <p:extLst>
      <p:ext uri="{BB962C8B-B14F-4D97-AF65-F5344CB8AC3E}">
        <p14:creationId xmlns:p14="http://schemas.microsoft.com/office/powerpoint/2010/main" val="338188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377869" y="209484"/>
            <a:ext cx="10445885" cy="568730"/>
          </a:xfrm>
        </p:spPr>
        <p:txBody>
          <a:bodyPr>
            <a:normAutofit fontScale="90000"/>
          </a:bodyPr>
          <a:lstStyle/>
          <a:p>
            <a:r>
              <a:rPr lang="en-US" sz="3600" b="1">
                <a:latin typeface="Times New Roman" panose="02020603050405020304" pitchFamily="18" charset="0"/>
                <a:cs typeface="Times New Roman" panose="02020603050405020304" pitchFamily="18" charset="0"/>
              </a:rPr>
              <a:t>Appendices (Dataset)</a:t>
            </a:r>
          </a:p>
        </p:txBody>
      </p:sp>
      <p:graphicFrame>
        <p:nvGraphicFramePr>
          <p:cNvPr id="4" name="Table 3">
            <a:extLst>
              <a:ext uri="{FF2B5EF4-FFF2-40B4-BE49-F238E27FC236}">
                <a16:creationId xmlns:a16="http://schemas.microsoft.com/office/drawing/2014/main" id="{8399F237-33DB-BFB8-6C96-D21431576CD7}"/>
              </a:ext>
            </a:extLst>
          </p:cNvPr>
          <p:cNvGraphicFramePr>
            <a:graphicFrameLocks noGrp="1"/>
          </p:cNvGraphicFramePr>
          <p:nvPr>
            <p:extLst>
              <p:ext uri="{D42A27DB-BD31-4B8C-83A1-F6EECF244321}">
                <p14:modId xmlns:p14="http://schemas.microsoft.com/office/powerpoint/2010/main" val="3468851733"/>
              </p:ext>
            </p:extLst>
          </p:nvPr>
        </p:nvGraphicFramePr>
        <p:xfrm>
          <a:off x="1196580" y="1054486"/>
          <a:ext cx="9418869" cy="4978456"/>
        </p:xfrm>
        <a:graphic>
          <a:graphicData uri="http://schemas.openxmlformats.org/drawingml/2006/table">
            <a:tbl>
              <a:tblPr firstRow="1" firstCol="1" bandRow="1">
                <a:tableStyleId>{5C22544A-7EE6-4342-B048-85BDC9FD1C3A}</a:tableStyleId>
              </a:tblPr>
              <a:tblGrid>
                <a:gridCol w="664506">
                  <a:extLst>
                    <a:ext uri="{9D8B030D-6E8A-4147-A177-3AD203B41FA5}">
                      <a16:colId xmlns:a16="http://schemas.microsoft.com/office/drawing/2014/main" val="4149641596"/>
                    </a:ext>
                  </a:extLst>
                </a:gridCol>
                <a:gridCol w="5492243">
                  <a:extLst>
                    <a:ext uri="{9D8B030D-6E8A-4147-A177-3AD203B41FA5}">
                      <a16:colId xmlns:a16="http://schemas.microsoft.com/office/drawing/2014/main" val="2913250589"/>
                    </a:ext>
                  </a:extLst>
                </a:gridCol>
                <a:gridCol w="3262120">
                  <a:extLst>
                    <a:ext uri="{9D8B030D-6E8A-4147-A177-3AD203B41FA5}">
                      <a16:colId xmlns:a16="http://schemas.microsoft.com/office/drawing/2014/main" val="3709094533"/>
                    </a:ext>
                  </a:extLst>
                </a:gridCol>
              </a:tblGrid>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Description of 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Score (Cross Validation)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173648"/>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Original 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953586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75132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296942"/>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00341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first, then Naïve 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413394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first, then SMOTE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3775690"/>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first, then PCA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985859"/>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first, then PCA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708210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feature selection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99198"/>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FS first, then Naïve 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8347277"/>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FS first, then SMOTE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2307696"/>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first, then FS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91327"/>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first, then FS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880318"/>
                  </a:ext>
                </a:extLst>
              </a:tr>
            </a:tbl>
          </a:graphicData>
        </a:graphic>
      </p:graphicFrame>
    </p:spTree>
    <p:extLst>
      <p:ext uri="{BB962C8B-B14F-4D97-AF65-F5344CB8AC3E}">
        <p14:creationId xmlns:p14="http://schemas.microsoft.com/office/powerpoint/2010/main" val="37775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BDE95A-A11B-0671-C370-8FF0B80F72E9}"/>
              </a:ext>
            </a:extLst>
          </p:cNvPr>
          <p:cNvGraphicFramePr>
            <a:graphicFrameLocks noGrp="1"/>
          </p:cNvGraphicFramePr>
          <p:nvPr>
            <p:extLst>
              <p:ext uri="{D42A27DB-BD31-4B8C-83A1-F6EECF244321}">
                <p14:modId xmlns:p14="http://schemas.microsoft.com/office/powerpoint/2010/main" val="4190732841"/>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2287887820"/>
                    </a:ext>
                  </a:extLst>
                </a:gridCol>
                <a:gridCol w="2395537">
                  <a:extLst>
                    <a:ext uri="{9D8B030D-6E8A-4147-A177-3AD203B41FA5}">
                      <a16:colId xmlns:a16="http://schemas.microsoft.com/office/drawing/2014/main" val="1257927032"/>
                    </a:ext>
                  </a:extLst>
                </a:gridCol>
                <a:gridCol w="2395537">
                  <a:extLst>
                    <a:ext uri="{9D8B030D-6E8A-4147-A177-3AD203B41FA5}">
                      <a16:colId xmlns:a16="http://schemas.microsoft.com/office/drawing/2014/main" val="2181839851"/>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3738764"/>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780036783"/>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985707548"/>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320467818"/>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886501024"/>
                  </a:ext>
                </a:extLst>
              </a:tr>
            </a:tbl>
          </a:graphicData>
        </a:graphic>
      </p:graphicFrame>
      <p:graphicFrame>
        <p:nvGraphicFramePr>
          <p:cNvPr id="5" name="Table 4">
            <a:extLst>
              <a:ext uri="{FF2B5EF4-FFF2-40B4-BE49-F238E27FC236}">
                <a16:creationId xmlns:a16="http://schemas.microsoft.com/office/drawing/2014/main" id="{82E29E18-7597-A65E-ED19-933C4FF27FBF}"/>
              </a:ext>
            </a:extLst>
          </p:cNvPr>
          <p:cNvGraphicFramePr>
            <a:graphicFrameLocks noGrp="1"/>
          </p:cNvGraphicFramePr>
          <p:nvPr>
            <p:extLst>
              <p:ext uri="{D42A27DB-BD31-4B8C-83A1-F6EECF244321}">
                <p14:modId xmlns:p14="http://schemas.microsoft.com/office/powerpoint/2010/main" val="812747151"/>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1832857860"/>
                    </a:ext>
                  </a:extLst>
                </a:gridCol>
                <a:gridCol w="2395537">
                  <a:extLst>
                    <a:ext uri="{9D8B030D-6E8A-4147-A177-3AD203B41FA5}">
                      <a16:colId xmlns:a16="http://schemas.microsoft.com/office/drawing/2014/main" val="3347909748"/>
                    </a:ext>
                  </a:extLst>
                </a:gridCol>
                <a:gridCol w="2395537">
                  <a:extLst>
                    <a:ext uri="{9D8B030D-6E8A-4147-A177-3AD203B41FA5}">
                      <a16:colId xmlns:a16="http://schemas.microsoft.com/office/drawing/2014/main" val="2339839764"/>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4100088"/>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78376682"/>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0.99</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244982269"/>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0.93</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0.97</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999920721"/>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49123906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(Random Forests) </a:t>
            </a:r>
          </a:p>
        </p:txBody>
      </p:sp>
    </p:spTree>
    <p:extLst>
      <p:ext uri="{BB962C8B-B14F-4D97-AF65-F5344CB8AC3E}">
        <p14:creationId xmlns:p14="http://schemas.microsoft.com/office/powerpoint/2010/main" val="405381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1A243E4-42F3-55B1-D9B2-D0525CF1D691}"/>
              </a:ext>
            </a:extLst>
          </p:cNvPr>
          <p:cNvGraphicFramePr>
            <a:graphicFrameLocks noGrp="1"/>
          </p:cNvGraphicFramePr>
          <p:nvPr>
            <p:extLst>
              <p:ext uri="{D42A27DB-BD31-4B8C-83A1-F6EECF244321}">
                <p14:modId xmlns:p14="http://schemas.microsoft.com/office/powerpoint/2010/main" val="4232876950"/>
              </p:ext>
            </p:extLst>
          </p:nvPr>
        </p:nvGraphicFramePr>
        <p:xfrm>
          <a:off x="4038600" y="960438"/>
          <a:ext cx="7186611" cy="2435225"/>
        </p:xfrm>
        <a:graphic>
          <a:graphicData uri="http://schemas.openxmlformats.org/drawingml/2006/table">
            <a:tbl>
              <a:tblPr firstRow="1" firstCol="1" bandRow="1">
                <a:tableStyleId>{5C22544A-7EE6-4342-B048-85BDC9FD1C3A}</a:tableStyleId>
              </a:tblPr>
              <a:tblGrid>
                <a:gridCol w="2395537">
                  <a:extLst>
                    <a:ext uri="{9D8B030D-6E8A-4147-A177-3AD203B41FA5}">
                      <a16:colId xmlns:a16="http://schemas.microsoft.com/office/drawing/2014/main" val="480063516"/>
                    </a:ext>
                  </a:extLst>
                </a:gridCol>
                <a:gridCol w="2395537">
                  <a:extLst>
                    <a:ext uri="{9D8B030D-6E8A-4147-A177-3AD203B41FA5}">
                      <a16:colId xmlns:a16="http://schemas.microsoft.com/office/drawing/2014/main" val="3298900934"/>
                    </a:ext>
                  </a:extLst>
                </a:gridCol>
                <a:gridCol w="2395537">
                  <a:extLst>
                    <a:ext uri="{9D8B030D-6E8A-4147-A177-3AD203B41FA5}">
                      <a16:colId xmlns:a16="http://schemas.microsoft.com/office/drawing/2014/main" val="58176593"/>
                    </a:ext>
                  </a:extLst>
                </a:gridCol>
              </a:tblGrid>
              <a:tr h="487045">
                <a:tc gridSpan="3">
                  <a:txBody>
                    <a:bodyPr/>
                    <a:lstStyle/>
                    <a:p>
                      <a:pPr marL="0" marR="0" algn="ctr">
                        <a:lnSpc>
                          <a:spcPct val="107000"/>
                        </a:lnSpc>
                        <a:spcBef>
                          <a:spcPts val="0"/>
                        </a:spcBef>
                        <a:spcAft>
                          <a:spcPts val="0"/>
                        </a:spcAft>
                      </a:pPr>
                      <a:r>
                        <a:rPr lang="en-US" sz="2000">
                          <a:effectLst/>
                        </a:rPr>
                        <a:t>Results from Training Data </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330157"/>
                  </a:ext>
                </a:extLst>
              </a:tr>
              <a:tr h="487045">
                <a:tc>
                  <a:txBody>
                    <a:bodyPr/>
                    <a:lstStyle/>
                    <a:p>
                      <a:pPr marL="0" marR="0" algn="ctr">
                        <a:lnSpc>
                          <a:spcPct val="107000"/>
                        </a:lnSpc>
                        <a:spcBef>
                          <a:spcPts val="0"/>
                        </a:spcBef>
                        <a:spcAft>
                          <a:spcPts val="0"/>
                        </a:spcAft>
                      </a:pPr>
                      <a:r>
                        <a:rPr lang="en-US" sz="2000">
                          <a:effectLst/>
                        </a:rPr>
                        <a:t>Arrival Delays</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348860527"/>
                  </a:ext>
                </a:extLst>
              </a:tr>
              <a:tr h="487045">
                <a:tc>
                  <a:txBody>
                    <a:bodyPr/>
                    <a:lstStyle/>
                    <a:p>
                      <a:pPr marL="0" marR="0" algn="ctr">
                        <a:lnSpc>
                          <a:spcPct val="107000"/>
                        </a:lnSpc>
                        <a:spcBef>
                          <a:spcPts val="0"/>
                        </a:spcBef>
                        <a:spcAft>
                          <a:spcPts val="0"/>
                        </a:spcAft>
                      </a:pPr>
                      <a:r>
                        <a:rPr lang="en-US" sz="2000">
                          <a:effectLst/>
                        </a:rPr>
                        <a:t>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1.00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910137018"/>
                  </a:ext>
                </a:extLst>
              </a:tr>
              <a:tr h="487045">
                <a:tc>
                  <a:txBody>
                    <a:bodyPr/>
                    <a:lstStyle/>
                    <a:p>
                      <a:pPr marL="0" marR="0" algn="ctr">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0.97</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214008994"/>
                  </a:ext>
                </a:extLst>
              </a:tr>
              <a:tr h="487045">
                <a:tc gridSpan="2">
                  <a:txBody>
                    <a:bodyPr/>
                    <a:lstStyle/>
                    <a:p>
                      <a:pPr marL="0" marR="0" algn="ctr">
                        <a:lnSpc>
                          <a:spcPct val="107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423078037"/>
                  </a:ext>
                </a:extLst>
              </a:tr>
            </a:tbl>
          </a:graphicData>
        </a:graphic>
      </p:graphicFrame>
      <p:graphicFrame>
        <p:nvGraphicFramePr>
          <p:cNvPr id="6" name="Table 5">
            <a:extLst>
              <a:ext uri="{FF2B5EF4-FFF2-40B4-BE49-F238E27FC236}">
                <a16:creationId xmlns:a16="http://schemas.microsoft.com/office/drawing/2014/main" id="{2D6077DB-7B8A-C969-F481-EFD402BDC326}"/>
              </a:ext>
            </a:extLst>
          </p:cNvPr>
          <p:cNvGraphicFramePr>
            <a:graphicFrameLocks noGrp="1"/>
          </p:cNvGraphicFramePr>
          <p:nvPr>
            <p:extLst>
              <p:ext uri="{D42A27DB-BD31-4B8C-83A1-F6EECF244321}">
                <p14:modId xmlns:p14="http://schemas.microsoft.com/office/powerpoint/2010/main" val="751578796"/>
              </p:ext>
            </p:extLst>
          </p:nvPr>
        </p:nvGraphicFramePr>
        <p:xfrm>
          <a:off x="4038600" y="3455988"/>
          <a:ext cx="7186611" cy="2435225"/>
        </p:xfrm>
        <a:graphic>
          <a:graphicData uri="http://schemas.openxmlformats.org/drawingml/2006/table">
            <a:tbl>
              <a:tblPr firstRow="1" firstCol="1" bandRow="1">
                <a:tableStyleId>{5C22544A-7EE6-4342-B048-85BDC9FD1C3A}</a:tableStyleId>
              </a:tblPr>
              <a:tblGrid>
                <a:gridCol w="2395537">
                  <a:extLst>
                    <a:ext uri="{9D8B030D-6E8A-4147-A177-3AD203B41FA5}">
                      <a16:colId xmlns:a16="http://schemas.microsoft.com/office/drawing/2014/main" val="1658284896"/>
                    </a:ext>
                  </a:extLst>
                </a:gridCol>
                <a:gridCol w="2395537">
                  <a:extLst>
                    <a:ext uri="{9D8B030D-6E8A-4147-A177-3AD203B41FA5}">
                      <a16:colId xmlns:a16="http://schemas.microsoft.com/office/drawing/2014/main" val="693168657"/>
                    </a:ext>
                  </a:extLst>
                </a:gridCol>
                <a:gridCol w="2395537">
                  <a:extLst>
                    <a:ext uri="{9D8B030D-6E8A-4147-A177-3AD203B41FA5}">
                      <a16:colId xmlns:a16="http://schemas.microsoft.com/office/drawing/2014/main" val="3894096187"/>
                    </a:ext>
                  </a:extLst>
                </a:gridCol>
              </a:tblGrid>
              <a:tr h="487045">
                <a:tc gridSpan="3">
                  <a:txBody>
                    <a:bodyPr/>
                    <a:lstStyle/>
                    <a:p>
                      <a:pPr marL="0" marR="0" algn="ctr">
                        <a:lnSpc>
                          <a:spcPct val="107000"/>
                        </a:lnSpc>
                        <a:spcBef>
                          <a:spcPts val="0"/>
                        </a:spcBef>
                        <a:spcAft>
                          <a:spcPts val="0"/>
                        </a:spcAft>
                      </a:pPr>
                      <a:r>
                        <a:rPr lang="en-US" sz="2000">
                          <a:effectLst/>
                        </a:rPr>
                        <a:t>Results from Test Data </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460138"/>
                  </a:ext>
                </a:extLst>
              </a:tr>
              <a:tr h="487045">
                <a:tc>
                  <a:txBody>
                    <a:bodyPr/>
                    <a:lstStyle/>
                    <a:p>
                      <a:pPr marL="0" marR="0" algn="ctr">
                        <a:lnSpc>
                          <a:spcPct val="107000"/>
                        </a:lnSpc>
                        <a:spcBef>
                          <a:spcPts val="0"/>
                        </a:spcBef>
                        <a:spcAft>
                          <a:spcPts val="0"/>
                        </a:spcAft>
                      </a:pPr>
                      <a:r>
                        <a:rPr lang="en-US" sz="2000">
                          <a:effectLst/>
                        </a:rPr>
                        <a:t>Arrival Delays</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069314633"/>
                  </a:ext>
                </a:extLst>
              </a:tr>
              <a:tr h="487045">
                <a:tc>
                  <a:txBody>
                    <a:bodyPr/>
                    <a:lstStyle/>
                    <a:p>
                      <a:pPr marL="0" marR="0" algn="ctr">
                        <a:lnSpc>
                          <a:spcPct val="107000"/>
                        </a:lnSpc>
                        <a:spcBef>
                          <a:spcPts val="0"/>
                        </a:spcBef>
                        <a:spcAft>
                          <a:spcPts val="0"/>
                        </a:spcAft>
                      </a:pPr>
                      <a:r>
                        <a:rPr lang="en-US" sz="2000">
                          <a:effectLst/>
                        </a:rPr>
                        <a:t>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0.83</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2485593238"/>
                  </a:ext>
                </a:extLst>
              </a:tr>
              <a:tr h="487045">
                <a:tc>
                  <a:txBody>
                    <a:bodyPr/>
                    <a:lstStyle/>
                    <a:p>
                      <a:pPr marL="0" marR="0" algn="ctr">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0.57</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0.98</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88949242"/>
                  </a:ext>
                </a:extLst>
              </a:tr>
              <a:tr h="487045">
                <a:tc gridSpan="2">
                  <a:txBody>
                    <a:bodyPr/>
                    <a:lstStyle/>
                    <a:p>
                      <a:pPr marL="0" marR="0" algn="ctr">
                        <a:lnSpc>
                          <a:spcPct val="107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a:txBody>
                    <a:bodyPr/>
                    <a:lstStyle/>
                    <a:p>
                      <a:pPr marL="0" marR="0" algn="ctr">
                        <a:lnSpc>
                          <a:spcPct val="107000"/>
                        </a:lnSpc>
                        <a:spcBef>
                          <a:spcPts val="0"/>
                        </a:spcBef>
                        <a:spcAft>
                          <a:spcPts val="0"/>
                        </a:spcAft>
                      </a:pPr>
                      <a:r>
                        <a:rPr lang="en-US" sz="2000">
                          <a:effectLst/>
                        </a:rPr>
                        <a:t>0.86</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265555319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(Decision Tree) </a:t>
            </a:r>
          </a:p>
        </p:txBody>
      </p:sp>
    </p:spTree>
    <p:extLst>
      <p:ext uri="{BB962C8B-B14F-4D97-AF65-F5344CB8AC3E}">
        <p14:creationId xmlns:p14="http://schemas.microsoft.com/office/powerpoint/2010/main" val="51482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44C0E8-1731-78A4-032D-A93AA3954B6F}"/>
              </a:ext>
            </a:extLst>
          </p:cNvPr>
          <p:cNvGraphicFramePr>
            <a:graphicFrameLocks noGrp="1"/>
          </p:cNvGraphicFramePr>
          <p:nvPr>
            <p:extLst>
              <p:ext uri="{D42A27DB-BD31-4B8C-83A1-F6EECF244321}">
                <p14:modId xmlns:p14="http://schemas.microsoft.com/office/powerpoint/2010/main" val="1385178612"/>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2385858247"/>
                    </a:ext>
                  </a:extLst>
                </a:gridCol>
                <a:gridCol w="2395537">
                  <a:extLst>
                    <a:ext uri="{9D8B030D-6E8A-4147-A177-3AD203B41FA5}">
                      <a16:colId xmlns:a16="http://schemas.microsoft.com/office/drawing/2014/main" val="1882241163"/>
                    </a:ext>
                  </a:extLst>
                </a:gridCol>
                <a:gridCol w="2395537">
                  <a:extLst>
                    <a:ext uri="{9D8B030D-6E8A-4147-A177-3AD203B41FA5}">
                      <a16:colId xmlns:a16="http://schemas.microsoft.com/office/drawing/2014/main" val="2431120833"/>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4866853"/>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284918324"/>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752539399"/>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0.63</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457970376"/>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32307707"/>
                  </a:ext>
                </a:extLst>
              </a:tr>
            </a:tbl>
          </a:graphicData>
        </a:graphic>
      </p:graphicFrame>
      <p:graphicFrame>
        <p:nvGraphicFramePr>
          <p:cNvPr id="4" name="Table 3">
            <a:extLst>
              <a:ext uri="{FF2B5EF4-FFF2-40B4-BE49-F238E27FC236}">
                <a16:creationId xmlns:a16="http://schemas.microsoft.com/office/drawing/2014/main" id="{CCE0F33D-C43D-122A-08AD-49594E38372B}"/>
              </a:ext>
            </a:extLst>
          </p:cNvPr>
          <p:cNvGraphicFramePr>
            <a:graphicFrameLocks noGrp="1"/>
          </p:cNvGraphicFramePr>
          <p:nvPr>
            <p:extLst>
              <p:ext uri="{D42A27DB-BD31-4B8C-83A1-F6EECF244321}">
                <p14:modId xmlns:p14="http://schemas.microsoft.com/office/powerpoint/2010/main" val="117615677"/>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3619901047"/>
                    </a:ext>
                  </a:extLst>
                </a:gridCol>
                <a:gridCol w="2395537">
                  <a:extLst>
                    <a:ext uri="{9D8B030D-6E8A-4147-A177-3AD203B41FA5}">
                      <a16:colId xmlns:a16="http://schemas.microsoft.com/office/drawing/2014/main" val="4052264426"/>
                    </a:ext>
                  </a:extLst>
                </a:gridCol>
                <a:gridCol w="2395537">
                  <a:extLst>
                    <a:ext uri="{9D8B030D-6E8A-4147-A177-3AD203B41FA5}">
                      <a16:colId xmlns:a16="http://schemas.microsoft.com/office/drawing/2014/main" val="2338499593"/>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5746375"/>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51996550"/>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0.88</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0.59</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109066754"/>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0.65</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833803741"/>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099210140"/>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(Logistic Regression) </a:t>
            </a:r>
          </a:p>
        </p:txBody>
      </p:sp>
    </p:spTree>
    <p:extLst>
      <p:ext uri="{BB962C8B-B14F-4D97-AF65-F5344CB8AC3E}">
        <p14:creationId xmlns:p14="http://schemas.microsoft.com/office/powerpoint/2010/main" val="3853557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7F60E7F-8D0C-FDF3-1132-A7384DFAFF93}"/>
              </a:ext>
            </a:extLst>
          </p:cNvPr>
          <p:cNvGraphicFramePr>
            <a:graphicFrameLocks noGrp="1"/>
          </p:cNvGraphicFramePr>
          <p:nvPr>
            <p:extLst>
              <p:ext uri="{D42A27DB-BD31-4B8C-83A1-F6EECF244321}">
                <p14:modId xmlns:p14="http://schemas.microsoft.com/office/powerpoint/2010/main" val="2962147628"/>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3291826751"/>
                    </a:ext>
                  </a:extLst>
                </a:gridCol>
                <a:gridCol w="2395537">
                  <a:extLst>
                    <a:ext uri="{9D8B030D-6E8A-4147-A177-3AD203B41FA5}">
                      <a16:colId xmlns:a16="http://schemas.microsoft.com/office/drawing/2014/main" val="1998452769"/>
                    </a:ext>
                  </a:extLst>
                </a:gridCol>
                <a:gridCol w="2395537">
                  <a:extLst>
                    <a:ext uri="{9D8B030D-6E8A-4147-A177-3AD203B41FA5}">
                      <a16:colId xmlns:a16="http://schemas.microsoft.com/office/drawing/2014/main" val="2335705403"/>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6633973"/>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411022830"/>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91516413"/>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640521306"/>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57678549"/>
                  </a:ext>
                </a:extLst>
              </a:tr>
            </a:tbl>
          </a:graphicData>
        </a:graphic>
      </p:graphicFrame>
      <p:graphicFrame>
        <p:nvGraphicFramePr>
          <p:cNvPr id="4" name="Table 3">
            <a:extLst>
              <a:ext uri="{FF2B5EF4-FFF2-40B4-BE49-F238E27FC236}">
                <a16:creationId xmlns:a16="http://schemas.microsoft.com/office/drawing/2014/main" id="{C82EEB78-760B-8A33-69F2-A17FE653B4FB}"/>
              </a:ext>
            </a:extLst>
          </p:cNvPr>
          <p:cNvGraphicFramePr>
            <a:graphicFrameLocks noGrp="1"/>
          </p:cNvGraphicFramePr>
          <p:nvPr>
            <p:extLst>
              <p:ext uri="{D42A27DB-BD31-4B8C-83A1-F6EECF244321}">
                <p14:modId xmlns:p14="http://schemas.microsoft.com/office/powerpoint/2010/main" val="3351656080"/>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1252668374"/>
                    </a:ext>
                  </a:extLst>
                </a:gridCol>
                <a:gridCol w="2395537">
                  <a:extLst>
                    <a:ext uri="{9D8B030D-6E8A-4147-A177-3AD203B41FA5}">
                      <a16:colId xmlns:a16="http://schemas.microsoft.com/office/drawing/2014/main" val="1106559613"/>
                    </a:ext>
                  </a:extLst>
                </a:gridCol>
                <a:gridCol w="2395537">
                  <a:extLst>
                    <a:ext uri="{9D8B030D-6E8A-4147-A177-3AD203B41FA5}">
                      <a16:colId xmlns:a16="http://schemas.microsoft.com/office/drawing/2014/main" val="3016211037"/>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868464"/>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011626935"/>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010812745"/>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0.61</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178750365"/>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72288387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(Naïve Bayesian) </a:t>
            </a:r>
          </a:p>
        </p:txBody>
      </p:sp>
    </p:spTree>
    <p:extLst>
      <p:ext uri="{BB962C8B-B14F-4D97-AF65-F5344CB8AC3E}">
        <p14:creationId xmlns:p14="http://schemas.microsoft.com/office/powerpoint/2010/main" val="226125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283682" y="268942"/>
            <a:ext cx="6424903" cy="1170361"/>
          </a:xfrm>
        </p:spPr>
        <p:txBody>
          <a:bodyPr anchor="ctr">
            <a:normAutofit fontScale="90000"/>
          </a:bodyPr>
          <a:lstStyle/>
          <a:p>
            <a:r>
              <a:rPr lang="en-US" sz="4000" b="1">
                <a:latin typeface="Britannic Bold"/>
                <a:cs typeface="Times New Roman"/>
              </a:rPr>
              <a:t>Introduction and Problem Statement</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283682" y="2096715"/>
            <a:ext cx="6275491" cy="4531835"/>
          </a:xfrm>
        </p:spPr>
        <p:txBody>
          <a:bodyPr vert="horz" lIns="91440" tIns="45720" rIns="91440" bIns="45720" rtlCol="0" anchor="ctr">
            <a:noAutofit/>
          </a:bodyPr>
          <a:lstStyle/>
          <a:p>
            <a:pPr marL="0" indent="0">
              <a:buNone/>
            </a:pPr>
            <a:r>
              <a:rPr lang="en-US" sz="2000" b="1" dirty="0">
                <a:latin typeface="Times New Roman"/>
                <a:cs typeface="Calibri"/>
              </a:rPr>
              <a:t>Source:</a:t>
            </a:r>
            <a:r>
              <a:rPr lang="en-US" sz="2000" dirty="0">
                <a:latin typeface="Times New Roman"/>
                <a:cs typeface="Calibri"/>
              </a:rPr>
              <a:t> </a:t>
            </a:r>
          </a:p>
          <a:p>
            <a:pPr marL="0" indent="0">
              <a:buNone/>
            </a:pPr>
            <a:r>
              <a:rPr lang="en-US" sz="2000" dirty="0">
                <a:latin typeface="Times New Roman"/>
                <a:cs typeface="Calibri"/>
              </a:rPr>
              <a:t>US Department of Transportation published on November 2020</a:t>
            </a:r>
          </a:p>
          <a:p>
            <a:pPr marL="0" indent="0">
              <a:buNone/>
            </a:pPr>
            <a:r>
              <a:rPr lang="en-US" sz="2000" b="1" dirty="0">
                <a:latin typeface="Times New Roman"/>
                <a:ea typeface="+mn-lt"/>
                <a:cs typeface="+mn-lt"/>
              </a:rPr>
              <a:t>Overview on Data:</a:t>
            </a:r>
          </a:p>
          <a:p>
            <a:r>
              <a:rPr lang="en-US" sz="2000" dirty="0">
                <a:latin typeface="Times New Roman"/>
                <a:cs typeface="Calibri"/>
              </a:rPr>
              <a:t>Approximately 200 million domestic US flights from 2018 to 2020.</a:t>
            </a:r>
          </a:p>
          <a:p>
            <a:r>
              <a:rPr lang="en-US" sz="2000" dirty="0">
                <a:latin typeface="Times New Roman"/>
                <a:cs typeface="Calibri"/>
              </a:rPr>
              <a:t>Attributes: Dataset encompasses fundamental flight statistics. Includes information on date, time, destination, and departure airports.</a:t>
            </a:r>
            <a:endParaRPr lang="en-US" dirty="0">
              <a:latin typeface="Times New Roman"/>
              <a:cs typeface="Calibri"/>
            </a:endParaRPr>
          </a:p>
          <a:p>
            <a:r>
              <a:rPr lang="en-US" sz="2000" dirty="0">
                <a:latin typeface="Times New Roman"/>
                <a:ea typeface="+mn-lt"/>
                <a:cs typeface="+mn-lt"/>
              </a:rPr>
              <a:t>For the six US airlines that operate, we developed machine learning models. We will additionally investigate if our outcomes can be enhanced following dataset balancing via SMOTE and Naïve Random Over-Sampling.</a:t>
            </a:r>
          </a:p>
          <a:p>
            <a:r>
              <a:rPr lang="en-US" sz="2000" dirty="0">
                <a:latin typeface="Times New Roman"/>
                <a:ea typeface="+mn-lt"/>
                <a:cs typeface="+mn-lt"/>
              </a:rPr>
              <a:t>The dataset utilizing allows us to estimate the probability that a flight will arrival on schedule.</a:t>
            </a:r>
          </a:p>
          <a:p>
            <a:endParaRPr lang="en-US" sz="1400">
              <a:cs typeface="Calibri"/>
            </a:endParaRPr>
          </a:p>
          <a:p>
            <a:pPr marL="0" indent="0">
              <a:buNone/>
            </a:pPr>
            <a:endParaRPr lang="en-US" sz="1400">
              <a:cs typeface="Calibri"/>
            </a:endParaRPr>
          </a:p>
        </p:txBody>
      </p:sp>
      <p:pic>
        <p:nvPicPr>
          <p:cNvPr id="15" name="Picture 14" descr="Plane on tarmac">
            <a:extLst>
              <a:ext uri="{FF2B5EF4-FFF2-40B4-BE49-F238E27FC236}">
                <a16:creationId xmlns:a16="http://schemas.microsoft.com/office/drawing/2014/main" id="{0AEEC0A4-1C6D-4180-A4A9-E733567CD8C7}"/>
              </a:ext>
            </a:extLst>
          </p:cNvPr>
          <p:cNvPicPr>
            <a:picLocks noChangeAspect="1"/>
          </p:cNvPicPr>
          <p:nvPr/>
        </p:nvPicPr>
        <p:blipFill rotWithShape="1">
          <a:blip r:embed="rId2"/>
          <a:srcRect l="36351" r="11889"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0792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270295" y="244017"/>
            <a:ext cx="11651411" cy="6371455"/>
          </a:xfrm>
        </p:spPr>
        <p:txBody>
          <a:bodyPr vert="horz" lIns="91440" tIns="45720" rIns="91440" bIns="45720" rtlCol="0" anchor="t">
            <a:normAutofit lnSpcReduction="10000"/>
          </a:bodyPr>
          <a:lstStyle/>
          <a:p>
            <a:pPr marL="0" indent="0">
              <a:buNone/>
            </a:pPr>
            <a:r>
              <a:rPr lang="en-US" sz="3600">
                <a:latin typeface="Britannic Bold"/>
                <a:ea typeface="+mn-lt"/>
                <a:cs typeface="+mn-lt"/>
              </a:rPr>
              <a:t>Literature Review</a:t>
            </a:r>
          </a:p>
          <a:p>
            <a:pPr marL="0" indent="0">
              <a:buNone/>
            </a:pPr>
            <a:endParaRPr lang="en-US" sz="3600">
              <a:latin typeface="Britannic Bold"/>
              <a:ea typeface="+mn-lt"/>
              <a:cs typeface="+mn-lt"/>
            </a:endParaRPr>
          </a:p>
          <a:p>
            <a:pPr marL="514350" indent="-514350">
              <a:buAutoNum type="arabicPeriod"/>
            </a:pPr>
            <a:r>
              <a:rPr lang="en-US" b="1">
                <a:latin typeface="Britannic Bold"/>
                <a:ea typeface="+mn-lt"/>
                <a:cs typeface="+mn-lt"/>
              </a:rPr>
              <a:t>Flight delay prediction from spatial and temporal perspective</a:t>
            </a:r>
            <a:endParaRPr lang="en-US" b="1">
              <a:latin typeface="Britannic Bold"/>
              <a:cs typeface="Calibri" panose="020F0502020204030204"/>
            </a:endParaRPr>
          </a:p>
          <a:p>
            <a:pPr marL="0" indent="0">
              <a:buNone/>
            </a:pPr>
            <a:endParaRPr lang="en-US" sz="1800">
              <a:ea typeface="+mn-lt"/>
              <a:cs typeface="+mn-lt"/>
            </a:endParaRPr>
          </a:p>
          <a:p>
            <a:pPr marL="0" indent="0">
              <a:buNone/>
            </a:pPr>
            <a:r>
              <a:rPr lang="en-US" sz="2400">
                <a:latin typeface="Times New Roman"/>
                <a:ea typeface="+mn-lt"/>
                <a:cs typeface="+mn-lt"/>
              </a:rPr>
              <a:t>       Authors: Qiang Li, </a:t>
            </a:r>
            <a:r>
              <a:rPr lang="en-US" sz="2400" err="1">
                <a:latin typeface="Times New Roman"/>
                <a:ea typeface="+mn-lt"/>
                <a:cs typeface="+mn-lt"/>
              </a:rPr>
              <a:t>Ranzhe</a:t>
            </a:r>
            <a:r>
              <a:rPr lang="en-US" sz="2400">
                <a:latin typeface="Times New Roman"/>
                <a:ea typeface="+mn-lt"/>
                <a:cs typeface="+mn-lt"/>
              </a:rPr>
              <a:t> Jing (NOVEMBER 2022)</a:t>
            </a:r>
            <a:endParaRPr lang="en-US" sz="2400">
              <a:latin typeface="Times New Roman"/>
              <a:cs typeface="Times New Roman"/>
            </a:endParaRPr>
          </a:p>
          <a:p>
            <a:pPr marL="0" indent="0">
              <a:buNone/>
            </a:pPr>
            <a:br>
              <a:rPr lang="en-US">
                <a:latin typeface="Times New Roman"/>
                <a:ea typeface="+mn-lt"/>
                <a:cs typeface="+mn-lt"/>
              </a:rPr>
            </a:br>
            <a:r>
              <a:rPr lang="en-US" b="1">
                <a:latin typeface="Times New Roman"/>
                <a:ea typeface="+mn-lt"/>
                <a:cs typeface="+mn-lt"/>
              </a:rPr>
              <a:t>Dataset:</a:t>
            </a:r>
            <a:r>
              <a:rPr lang="en-US">
                <a:latin typeface="Times New Roman"/>
                <a:ea typeface="+mn-lt"/>
                <a:cs typeface="+mn-lt"/>
              </a:rPr>
              <a:t> In this paper, the data encompassing 762,415 samples connecting 260 airports during June to August 2016.</a:t>
            </a:r>
            <a:endParaRPr lang="en-US" sz="1800">
              <a:latin typeface="Calibri" panose="020F0502020204030204"/>
              <a:ea typeface="+mn-lt"/>
              <a:cs typeface="+mn-lt"/>
            </a:endParaRPr>
          </a:p>
          <a:p>
            <a:pPr marL="0" indent="0">
              <a:buNone/>
            </a:pPr>
            <a:br>
              <a:rPr lang="en-US">
                <a:latin typeface="Times New Roman"/>
                <a:ea typeface="+mn-lt"/>
                <a:cs typeface="+mn-lt"/>
              </a:rPr>
            </a:br>
            <a:r>
              <a:rPr lang="en-US" b="1">
                <a:latin typeface="Times New Roman"/>
                <a:ea typeface="+mn-lt"/>
                <a:cs typeface="+mn-lt"/>
              </a:rPr>
              <a:t>Algorithms:</a:t>
            </a:r>
            <a:r>
              <a:rPr lang="en-US">
                <a:latin typeface="Times New Roman"/>
                <a:ea typeface="+mn-lt"/>
                <a:cs typeface="+mn-lt"/>
              </a:rPr>
              <a:t> It uses Random Forest as a classifier alongside the Complex Network Theory and LSTM units to handle this challenge by taking both geographical and temporal views on flight delay prediction.</a:t>
            </a:r>
            <a:endParaRPr lang="en-US" sz="1800">
              <a:latin typeface="Calibri" panose="020F0502020204030204"/>
              <a:ea typeface="+mn-lt"/>
              <a:cs typeface="+mn-lt"/>
            </a:endParaRPr>
          </a:p>
          <a:p>
            <a:pPr marL="0" indent="0">
              <a:buNone/>
            </a:pPr>
            <a:br>
              <a:rPr lang="en-US">
                <a:latin typeface="Times New Roman"/>
                <a:ea typeface="+mn-lt"/>
                <a:cs typeface="+mn-lt"/>
              </a:rPr>
            </a:br>
            <a:r>
              <a:rPr lang="en-US" b="1">
                <a:latin typeface="Times New Roman"/>
                <a:ea typeface="+mn-lt"/>
                <a:cs typeface="+mn-lt"/>
              </a:rPr>
              <a:t>Key feature:</a:t>
            </a:r>
            <a:r>
              <a:rPr lang="en-US">
                <a:latin typeface="Times New Roman"/>
                <a:ea typeface="+mn-lt"/>
                <a:cs typeface="+mn-lt"/>
              </a:rPr>
              <a:t> The proposed model’s accuracy is 92.39%.</a:t>
            </a:r>
            <a:br>
              <a:rPr lang="en-US"/>
            </a:br>
            <a:endParaRPr lang="en-US" sz="1800">
              <a:cs typeface="Calibri"/>
            </a:endParaRPr>
          </a:p>
        </p:txBody>
      </p:sp>
    </p:spTree>
    <p:extLst>
      <p:ext uri="{BB962C8B-B14F-4D97-AF65-F5344CB8AC3E}">
        <p14:creationId xmlns:p14="http://schemas.microsoft.com/office/powerpoint/2010/main" val="243813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26"/>
        <p:cNvGrpSpPr/>
        <p:nvPr/>
      </p:nvGrpSpPr>
      <p:grpSpPr>
        <a:xfrm>
          <a:off x="0" y="0"/>
          <a:ext cx="0" cy="0"/>
          <a:chOff x="0" y="0"/>
          <a:chExt cx="0" cy="0"/>
        </a:xfrm>
      </p:grpSpPr>
      <p:sp>
        <p:nvSpPr>
          <p:cNvPr id="127" name="Google Shape;127;p17"/>
          <p:cNvSpPr txBox="1">
            <a:spLocks noGrp="1"/>
          </p:cNvSpPr>
          <p:nvPr>
            <p:ph type="ctrTitle"/>
          </p:nvPr>
        </p:nvSpPr>
        <p:spPr>
          <a:xfrm>
            <a:off x="405579" y="403933"/>
            <a:ext cx="10756500" cy="783300"/>
          </a:xfrm>
          <a:prstGeom prst="rect">
            <a:avLst/>
          </a:prstGeom>
          <a:noFill/>
          <a:ln>
            <a:noFill/>
          </a:ln>
        </p:spPr>
        <p:txBody>
          <a:bodyPr spcFirstLastPara="1" wrap="square" lIns="91425" tIns="45700" rIns="91425" bIns="45700" anchor="t" anchorCtr="0">
            <a:noAutofit/>
          </a:bodyPr>
          <a:lstStyle/>
          <a:p>
            <a:pPr algn="l">
              <a:spcBef>
                <a:spcPts val="0"/>
              </a:spcBef>
            </a:pPr>
            <a:r>
              <a:rPr lang="en-US" sz="2400" b="1" dirty="0">
                <a:latin typeface="Britannic Bold"/>
                <a:cs typeface="Times New Roman"/>
              </a:rPr>
              <a:t>2. Investigating the Costs and Economic Impact of Flight Delays in the United States </a:t>
            </a:r>
          </a:p>
        </p:txBody>
      </p:sp>
      <p:grpSp>
        <p:nvGrpSpPr>
          <p:cNvPr id="128" name="Google Shape;128;p17"/>
          <p:cNvGrpSpPr/>
          <p:nvPr/>
        </p:nvGrpSpPr>
        <p:grpSpPr>
          <a:xfrm>
            <a:off x="717746" y="1564539"/>
            <a:ext cx="4778478" cy="1926140"/>
            <a:chOff x="599767" y="1330786"/>
            <a:chExt cx="4778478" cy="1926140"/>
          </a:xfrm>
        </p:grpSpPr>
        <p:sp>
          <p:nvSpPr>
            <p:cNvPr id="129" name="Google Shape;129;p17"/>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Times New Roman"/>
                  <a:ea typeface="Calibri"/>
                  <a:cs typeface="Calibri"/>
                  <a:sym typeface="Calibri"/>
                </a:rPr>
                <a:t>Author</a:t>
              </a:r>
              <a:endParaRPr lang="en-US" b="1">
                <a:solidFill>
                  <a:schemeClr val="lt1"/>
                </a:solidFill>
                <a:latin typeface="Times New Roman"/>
                <a:cs typeface="Times New Roman"/>
              </a:endParaRPr>
            </a:p>
          </p:txBody>
        </p:sp>
        <p:sp>
          <p:nvSpPr>
            <p:cNvPr id="130" name="Google Shape;130;p17"/>
            <p:cNvSpPr txBox="1"/>
            <p:nvPr/>
          </p:nvSpPr>
          <p:spPr>
            <a:xfrm>
              <a:off x="599767" y="1779639"/>
              <a:ext cx="4778477" cy="1477287"/>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cs typeface="Calibri"/>
              </a:endParaRPr>
            </a:p>
            <a:p>
              <a:r>
                <a:rPr lang="en-US">
                  <a:solidFill>
                    <a:schemeClr val="dk1"/>
                  </a:solidFill>
                  <a:latin typeface="Times New Roman"/>
                  <a:cs typeface="Times New Roman"/>
                </a:rPr>
                <a:t>California State University, San Bernardo</a:t>
              </a:r>
              <a:endParaRPr lang="en-US">
                <a:solidFill>
                  <a:schemeClr val="dk1"/>
                </a:solidFill>
                <a:latin typeface="Calibri" panose="020F0502020204030204"/>
                <a:cs typeface="Calibri" panose="020F0502020204030204"/>
              </a:endParaRPr>
            </a:p>
            <a:p>
              <a:r>
                <a:rPr lang="en-US">
                  <a:solidFill>
                    <a:schemeClr val="dk1"/>
                  </a:solidFill>
                  <a:latin typeface="Times New Roman"/>
                  <a:cs typeface="Times New Roman"/>
                </a:rPr>
                <a:t>Written by: Ashmith </a:t>
              </a:r>
              <a:r>
                <a:rPr lang="en-US" err="1">
                  <a:solidFill>
                    <a:schemeClr val="dk1"/>
                  </a:solidFill>
                  <a:latin typeface="Times New Roman"/>
                  <a:cs typeface="Times New Roman"/>
                </a:rPr>
                <a:t>Anupkumar</a:t>
              </a:r>
              <a:r>
                <a:rPr lang="en-US">
                  <a:solidFill>
                    <a:schemeClr val="dk1"/>
                  </a:solidFill>
                  <a:latin typeface="Times New Roman"/>
                  <a:cs typeface="Times New Roman"/>
                </a:rPr>
                <a:t>, Robert W. Hall and David L. Peterson.</a:t>
              </a: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1" name="Google Shape;131;p17"/>
          <p:cNvGrpSpPr/>
          <p:nvPr/>
        </p:nvGrpSpPr>
        <p:grpSpPr>
          <a:xfrm>
            <a:off x="6195619" y="1564539"/>
            <a:ext cx="5770513" cy="2480138"/>
            <a:chOff x="154070" y="1330786"/>
            <a:chExt cx="5770513" cy="2480138"/>
          </a:xfrm>
        </p:grpSpPr>
        <p:sp>
          <p:nvSpPr>
            <p:cNvPr id="132" name="Google Shape;132;p17"/>
            <p:cNvSpPr/>
            <p:nvPr/>
          </p:nvSpPr>
          <p:spPr>
            <a:xfrm>
              <a:off x="154070" y="1330786"/>
              <a:ext cx="5770513" cy="4632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Times New Roman"/>
                  <a:cs typeface="Calibri"/>
                  <a:sym typeface="Calibri"/>
                </a:rPr>
                <a:t>Classification</a:t>
              </a:r>
              <a:endParaRPr lang="en-US">
                <a:solidFill>
                  <a:schemeClr val="lt1"/>
                </a:solidFill>
                <a:latin typeface="Times New Roman"/>
                <a:cs typeface="Times New Roman"/>
              </a:endParaRPr>
            </a:p>
          </p:txBody>
        </p:sp>
        <p:sp>
          <p:nvSpPr>
            <p:cNvPr id="133" name="Google Shape;133;p17"/>
            <p:cNvSpPr txBox="1"/>
            <p:nvPr/>
          </p:nvSpPr>
          <p:spPr>
            <a:xfrm>
              <a:off x="197201" y="1779639"/>
              <a:ext cx="5655495" cy="2031285"/>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cs typeface="Calibri"/>
              </a:endParaRPr>
            </a:p>
            <a:p>
              <a:r>
                <a:rPr lang="en-US">
                  <a:solidFill>
                    <a:schemeClr val="dk1"/>
                  </a:solidFill>
                  <a:latin typeface="Times New Roman"/>
                  <a:cs typeface="Calibri"/>
                </a:rPr>
                <a:t>This study investigates the impact of flight delays in the US. Analyzing data from multiple sources, they estimate both direct (e.g., fuel costs) and indirect (e.g., lost productivity) costs. Cost for flight delays adds up to 31.2 billion dollars annually.</a:t>
              </a:r>
              <a:endParaRPr lang="en-US">
                <a:solidFill>
                  <a:schemeClr val="dk1"/>
                </a:solidFil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4" name="Google Shape;134;p17"/>
          <p:cNvGrpSpPr/>
          <p:nvPr/>
        </p:nvGrpSpPr>
        <p:grpSpPr>
          <a:xfrm>
            <a:off x="2996559" y="3938586"/>
            <a:ext cx="6086815" cy="2733897"/>
            <a:chOff x="599768" y="1330786"/>
            <a:chExt cx="4789790" cy="2883177"/>
          </a:xfrm>
        </p:grpSpPr>
        <p:sp>
          <p:nvSpPr>
            <p:cNvPr id="135" name="Google Shape;135;p17"/>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Times New Roman"/>
                  <a:cs typeface="Calibri"/>
                </a:rPr>
                <a:t>Application</a:t>
              </a:r>
            </a:p>
          </p:txBody>
        </p:sp>
        <p:sp>
          <p:nvSpPr>
            <p:cNvPr id="136" name="Google Shape;136;p17"/>
            <p:cNvSpPr txBox="1"/>
            <p:nvPr/>
          </p:nvSpPr>
          <p:spPr>
            <a:xfrm>
              <a:off x="616738" y="1779639"/>
              <a:ext cx="4772820" cy="2434324"/>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ea typeface="Calibri"/>
                <a:cs typeface="Calibri"/>
              </a:endParaRPr>
            </a:p>
            <a:p>
              <a:r>
                <a:rPr lang="en-US">
                  <a:solidFill>
                    <a:schemeClr val="dk1"/>
                  </a:solidFill>
                  <a:latin typeface="Times New Roman"/>
                  <a:ea typeface="Calibri"/>
                  <a:cs typeface="Calibri"/>
                </a:rPr>
                <a:t>Investments in infrastructure and improved management practices can help reduce delays. </a:t>
              </a:r>
              <a:endParaRPr lang="en-US">
                <a:solidFill>
                  <a:schemeClr val="dk1"/>
                </a:solidFill>
                <a:cs typeface="Calibri"/>
              </a:endParaRPr>
            </a:p>
            <a:p>
              <a:endParaRPr lang="en-US">
                <a:solidFill>
                  <a:schemeClr val="dk1"/>
                </a:solidFill>
                <a:latin typeface="Times New Roman"/>
                <a:ea typeface="Calibri"/>
                <a:cs typeface="Calibri"/>
              </a:endParaRPr>
            </a:p>
            <a:p>
              <a:r>
                <a:rPr lang="en-US">
                  <a:solidFill>
                    <a:schemeClr val="dk1"/>
                  </a:solidFill>
                  <a:latin typeface="Times New Roman"/>
                  <a:ea typeface="Calibri"/>
                  <a:cs typeface="Calibri"/>
                </a:rPr>
                <a:t>Airlines should consider compensating passengers for the indirect costs they incur through hotel vouchers, free transportation, access to lounges/comfortable areas while they wait. </a:t>
              </a:r>
              <a:endParaRPr lang="en-US">
                <a:solidFill>
                  <a:schemeClr val="dk1"/>
                </a:solidFill>
                <a:cs typeface="Calibri"/>
              </a:endParaRPr>
            </a:p>
          </p:txBody>
        </p:sp>
      </p:grpSp>
    </p:spTree>
    <p:extLst>
      <p:ext uri="{BB962C8B-B14F-4D97-AF65-F5344CB8AC3E}">
        <p14:creationId xmlns:p14="http://schemas.microsoft.com/office/powerpoint/2010/main" val="390819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43"/>
        <p:cNvGrpSpPr/>
        <p:nvPr/>
      </p:nvGrpSpPr>
      <p:grpSpPr>
        <a:xfrm>
          <a:off x="0" y="0"/>
          <a:ext cx="0" cy="0"/>
          <a:chOff x="0" y="0"/>
          <a:chExt cx="0" cy="0"/>
        </a:xfrm>
      </p:grpSpPr>
      <p:sp>
        <p:nvSpPr>
          <p:cNvPr id="144" name="Google Shape;144;p18"/>
          <p:cNvSpPr txBox="1">
            <a:spLocks noGrp="1"/>
          </p:cNvSpPr>
          <p:nvPr>
            <p:ph type="ctrTitle"/>
          </p:nvPr>
        </p:nvSpPr>
        <p:spPr>
          <a:xfrm>
            <a:off x="502887" y="442604"/>
            <a:ext cx="11101546" cy="783303"/>
          </a:xfrm>
          <a:prstGeom prst="rect">
            <a:avLst/>
          </a:prstGeom>
          <a:noFill/>
          <a:ln>
            <a:noFill/>
          </a:ln>
        </p:spPr>
        <p:txBody>
          <a:bodyPr spcFirstLastPara="1" wrap="square" lIns="91425" tIns="45700" rIns="91425" bIns="45700" anchor="t" anchorCtr="0">
            <a:noAutofit/>
          </a:bodyPr>
          <a:lstStyle/>
          <a:p>
            <a:pPr algn="l">
              <a:spcBef>
                <a:spcPts val="0"/>
              </a:spcBef>
              <a:buClr>
                <a:schemeClr val="dk1"/>
              </a:buClr>
              <a:buSzPts val="3200"/>
            </a:pPr>
            <a:r>
              <a:rPr lang="en-US" sz="2800" b="1" dirty="0">
                <a:latin typeface="Britannic Bold"/>
                <a:ea typeface="Calibri"/>
                <a:cs typeface="Times New Roman"/>
                <a:sym typeface="Calibri"/>
              </a:rPr>
              <a:t>3. A data mining approach to flight arrival delay prediction for American Airlines</a:t>
            </a:r>
            <a:endParaRPr lang="en-US" sz="5400" b="1" dirty="0">
              <a:latin typeface="Britannic Bold"/>
              <a:cs typeface="Times New Roman"/>
            </a:endParaRPr>
          </a:p>
        </p:txBody>
      </p:sp>
      <p:grpSp>
        <p:nvGrpSpPr>
          <p:cNvPr id="145" name="Google Shape;145;p18"/>
          <p:cNvGrpSpPr/>
          <p:nvPr/>
        </p:nvGrpSpPr>
        <p:grpSpPr>
          <a:xfrm>
            <a:off x="747243" y="1819537"/>
            <a:ext cx="4778478" cy="1926181"/>
            <a:chOff x="599767" y="1330786"/>
            <a:chExt cx="4778478" cy="1926181"/>
          </a:xfrm>
        </p:grpSpPr>
        <p:sp>
          <p:nvSpPr>
            <p:cNvPr id="146" name="Google Shape;146;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Author</a:t>
              </a:r>
              <a:endParaRPr>
                <a:solidFill>
                  <a:schemeClr val="lt1"/>
                </a:solidFill>
                <a:latin typeface="Times New Roman"/>
              </a:endParaRPr>
            </a:p>
          </p:txBody>
        </p:sp>
        <p:sp>
          <p:nvSpPr>
            <p:cNvPr id="147" name="Google Shape;147;p18"/>
            <p:cNvSpPr txBox="1"/>
            <p:nvPr/>
          </p:nvSpPr>
          <p:spPr>
            <a:xfrm>
              <a:off x="599767" y="1779639"/>
              <a:ext cx="477847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Author: Chakrabarty N.</a:t>
              </a:r>
              <a:endParaRPr lang="en-US">
                <a:solidFill>
                  <a:schemeClr val="dk1"/>
                </a:solidFill>
                <a:latin typeface="Times New Roman"/>
                <a:cs typeface="Times New Roman"/>
              </a:endParaRPr>
            </a:p>
            <a:p>
              <a:r>
                <a:rPr lang="en-US" sz="1800">
                  <a:solidFill>
                    <a:schemeClr val="dk1"/>
                  </a:solidFill>
                  <a:latin typeface="Times New Roman"/>
                  <a:ea typeface="Calibri"/>
                  <a:cs typeface="Calibri"/>
                  <a:sym typeface="Calibri"/>
                </a:rPr>
                <a:t>- Organization: Jalpaiguri Government</a:t>
              </a:r>
              <a:r>
                <a:rPr lang="en-US">
                  <a:solidFill>
                    <a:schemeClr val="dk1"/>
                  </a:solidFill>
                  <a:latin typeface="Times New Roman"/>
                  <a:ea typeface="Calibri"/>
                  <a:cs typeface="Calibri"/>
                  <a:sym typeface="Calibri"/>
                </a:rPr>
                <a:t>  </a:t>
              </a:r>
              <a:endParaRPr>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Engineering College in India</a:t>
              </a:r>
              <a:r>
                <a:rPr lang="en-US">
                  <a:solidFill>
                    <a:schemeClr val="dk1"/>
                  </a:solidFill>
                  <a:latin typeface="Times New Roman"/>
                  <a:ea typeface="Calibri"/>
                  <a:cs typeface="Calibri"/>
                  <a:sym typeface="Calibri"/>
                </a:rPr>
                <a:t> </a:t>
              </a:r>
              <a:endParaRPr>
                <a:latin typeface="Times New Roman"/>
                <a:cs typeface="Times New Roman"/>
              </a:endParaRPr>
            </a:p>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Publication Year: 2019</a:t>
              </a:r>
              <a:endParaRPr>
                <a:solidFill>
                  <a:schemeClr val="dk1"/>
                </a:solidFill>
                <a:latin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8" name="Google Shape;148;p18"/>
          <p:cNvGrpSpPr/>
          <p:nvPr/>
        </p:nvGrpSpPr>
        <p:grpSpPr>
          <a:xfrm>
            <a:off x="6626938" y="1819537"/>
            <a:ext cx="4778478" cy="2203139"/>
            <a:chOff x="599767" y="1330786"/>
            <a:chExt cx="4778478" cy="2203139"/>
          </a:xfrm>
        </p:grpSpPr>
        <p:sp>
          <p:nvSpPr>
            <p:cNvPr id="149" name="Google Shape;149;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Problem Statement &amp; Algorithm</a:t>
              </a:r>
              <a:endParaRPr lang="en-US">
                <a:solidFill>
                  <a:schemeClr val="lt1"/>
                </a:solidFill>
                <a:latin typeface="Times New Roman"/>
                <a:cs typeface="Times New Roman"/>
              </a:endParaRPr>
            </a:p>
          </p:txBody>
        </p:sp>
        <p:sp>
          <p:nvSpPr>
            <p:cNvPr id="150" name="Google Shape;150;p18"/>
            <p:cNvSpPr txBox="1"/>
            <p:nvPr/>
          </p:nvSpPr>
          <p:spPr>
            <a:xfrm>
              <a:off x="599767" y="1779639"/>
              <a:ext cx="4778477" cy="1754286"/>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Calibri"/>
                  <a:ea typeface="Calibri"/>
                  <a:cs typeface="Calibri"/>
                  <a:sym typeface="Calibri"/>
                </a:rPr>
                <a:t>- </a:t>
              </a:r>
              <a:r>
                <a:rPr lang="en-US" sz="1800">
                  <a:solidFill>
                    <a:schemeClr val="dk1"/>
                  </a:solidFill>
                  <a:latin typeface="Times New Roman"/>
                  <a:ea typeface="Calibri"/>
                  <a:cs typeface="Calibri"/>
                  <a:sym typeface="Calibri"/>
                </a:rPr>
                <a:t>Predicting delay of flights operated by American</a:t>
              </a:r>
              <a:r>
                <a:rPr lang="en-US">
                  <a:solidFill>
                    <a:schemeClr val="dk1"/>
                  </a:solidFill>
                  <a:latin typeface="Times New Roman"/>
                  <a:ea typeface="Calibri"/>
                  <a:cs typeface="Calibri"/>
                  <a:sym typeface="Calibri"/>
                </a:rPr>
                <a:t> </a:t>
              </a:r>
              <a:endParaRPr lang="en-US">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Airlines in top 5 busiest airports in the U.S.</a:t>
              </a:r>
              <a:endParaRPr>
                <a:solidFill>
                  <a:schemeClr val="dk1"/>
                </a:solidFill>
                <a:latin typeface="Times New Roman"/>
                <a:cs typeface="Times New Roman"/>
              </a:endParaRPr>
            </a:p>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Classification by Gradient Boosting Classifier</a:t>
              </a:r>
              <a:endParaRPr sz="1800">
                <a:solidFill>
                  <a:schemeClr val="dk1"/>
                </a:solidFill>
                <a:latin typeface="Times New Roman"/>
                <a:ea typeface="Calibri"/>
                <a:cs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1" name="Google Shape;151;p18"/>
          <p:cNvGrpSpPr/>
          <p:nvPr/>
        </p:nvGrpSpPr>
        <p:grpSpPr>
          <a:xfrm>
            <a:off x="746501" y="4236716"/>
            <a:ext cx="4778478" cy="1625901"/>
            <a:chOff x="599767" y="1330786"/>
            <a:chExt cx="4778478" cy="1714681"/>
          </a:xfrm>
        </p:grpSpPr>
        <p:sp>
          <p:nvSpPr>
            <p:cNvPr id="152" name="Google Shape;152;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Dataset &amp; Algorithm</a:t>
              </a:r>
              <a:endParaRPr lang="en-US">
                <a:solidFill>
                  <a:schemeClr val="lt1"/>
                </a:solidFill>
                <a:latin typeface="Times New Roman"/>
                <a:cs typeface="Times New Roman"/>
              </a:endParaRPr>
            </a:p>
          </p:txBody>
        </p:sp>
        <p:sp>
          <p:nvSpPr>
            <p:cNvPr id="153" name="Google Shape;153;p18"/>
            <p:cNvSpPr txBox="1"/>
            <p:nvPr/>
          </p:nvSpPr>
          <p:spPr>
            <a:xfrm>
              <a:off x="599767" y="1779639"/>
              <a:ext cx="4778477" cy="1265828"/>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Calibri"/>
                  <a:cs typeface="Calibri"/>
                  <a:sym typeface="Calibri"/>
                </a:rPr>
                <a:t>- Datasets: flight </a:t>
              </a:r>
              <a:r>
                <a:rPr lang="en-US">
                  <a:solidFill>
                    <a:schemeClr val="dk1"/>
                  </a:solidFill>
                  <a:latin typeface="Times New Roman"/>
                  <a:ea typeface="Calibri"/>
                  <a:cs typeface="Calibri"/>
                  <a:sym typeface="Calibri"/>
                </a:rPr>
                <a:t>data </a:t>
              </a:r>
              <a:r>
                <a:rPr lang="en-US" sz="1800">
                  <a:solidFill>
                    <a:schemeClr val="dk1"/>
                  </a:solidFill>
                  <a:latin typeface="Times New Roman"/>
                  <a:ea typeface="Calibri"/>
                  <a:cs typeface="Calibri"/>
                  <a:sym typeface="Calibri"/>
                </a:rPr>
                <a:t>from U.S.</a:t>
              </a:r>
              <a:r>
                <a:rPr lang="en-US">
                  <a:solidFill>
                    <a:schemeClr val="dk1"/>
                  </a:solidFill>
                  <a:latin typeface="Times New Roman"/>
                  <a:ea typeface="Calibri"/>
                  <a:cs typeface="Calibri"/>
                  <a:sym typeface="Calibri"/>
                </a:rPr>
                <a:t> </a:t>
              </a:r>
              <a:endParaRPr lang="en-US">
                <a:solidFill>
                  <a:schemeClr val="dk1"/>
                </a:solidFill>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Department of Transportation from 2015 to</a:t>
              </a:r>
              <a:r>
                <a:rPr lang="en-US">
                  <a:solidFill>
                    <a:schemeClr val="dk1"/>
                  </a:solidFill>
                  <a:latin typeface="Times New Roman"/>
                  <a:ea typeface="Calibri"/>
                  <a:cs typeface="Calibri"/>
                  <a:sym typeface="Calibri"/>
                </a:rPr>
                <a:t> </a:t>
              </a:r>
              <a:endParaRPr>
                <a:solidFill>
                  <a:schemeClr val="dk1"/>
                </a:solidFill>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2016</a:t>
              </a:r>
              <a:endParaRPr>
                <a:solidFill>
                  <a:schemeClr val="dk1"/>
                </a:solidFill>
                <a:latin typeface="Times New Roman"/>
                <a:cs typeface="Times New Roman"/>
              </a:endParaRPr>
            </a:p>
            <a:p>
              <a:r>
                <a:rPr lang="en-US" sz="1800">
                  <a:solidFill>
                    <a:schemeClr val="dk1"/>
                  </a:solidFill>
                  <a:latin typeface="Times New Roman"/>
                  <a:ea typeface="Calibri"/>
                  <a:cs typeface="Calibri"/>
                  <a:sym typeface="Calibri"/>
                </a:rPr>
                <a:t>- </a:t>
              </a:r>
              <a:r>
                <a:rPr lang="en-US">
                  <a:solidFill>
                    <a:schemeClr val="dk1"/>
                  </a:solidFill>
                  <a:latin typeface="Times New Roman"/>
                  <a:ea typeface="Calibri"/>
                  <a:cs typeface="Calibri"/>
                  <a:sym typeface="Calibri"/>
                </a:rPr>
                <a:t>Data </a:t>
              </a:r>
              <a:r>
                <a:rPr lang="en-US" sz="1800">
                  <a:solidFill>
                    <a:schemeClr val="dk1"/>
                  </a:solidFill>
                  <a:latin typeface="Times New Roman"/>
                  <a:ea typeface="Calibri"/>
                  <a:cs typeface="Calibri"/>
                  <a:sym typeface="Calibri"/>
                </a:rPr>
                <a:t>imbalance:</a:t>
              </a:r>
              <a:r>
                <a:rPr lang="en-US">
                  <a:solidFill>
                    <a:schemeClr val="dk1"/>
                  </a:solidFill>
                  <a:latin typeface="Times New Roman"/>
                  <a:ea typeface="Calibri"/>
                  <a:cs typeface="Calibri"/>
                  <a:sym typeface="Calibri"/>
                </a:rPr>
                <a:t> SMOTE </a:t>
              </a:r>
              <a:endParaRPr>
                <a:solidFill>
                  <a:schemeClr val="dk1"/>
                </a:solidFill>
                <a:latin typeface="Times New Roman"/>
              </a:endParaRPr>
            </a:p>
          </p:txBody>
        </p:sp>
      </p:grpSp>
      <p:grpSp>
        <p:nvGrpSpPr>
          <p:cNvPr id="154" name="Google Shape;154;p18"/>
          <p:cNvGrpSpPr/>
          <p:nvPr/>
        </p:nvGrpSpPr>
        <p:grpSpPr>
          <a:xfrm>
            <a:off x="6626937" y="4236716"/>
            <a:ext cx="4778478" cy="1649141"/>
            <a:chOff x="599767" y="1330786"/>
            <a:chExt cx="4778478" cy="1649141"/>
          </a:xfrm>
        </p:grpSpPr>
        <p:sp>
          <p:nvSpPr>
            <p:cNvPr id="155" name="Google Shape;155;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Result</a:t>
              </a:r>
              <a:endParaRPr/>
            </a:p>
          </p:txBody>
        </p:sp>
        <p:sp>
          <p:nvSpPr>
            <p:cNvPr id="156" name="Google Shape;156;p18"/>
            <p:cNvSpPr txBox="1"/>
            <p:nvPr/>
          </p:nvSpPr>
          <p:spPr>
            <a:xfrm>
              <a:off x="599767" y="1779639"/>
              <a:ext cx="4778477" cy="1200288"/>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Accuracy of training data: 86.68%.</a:t>
              </a:r>
              <a:endParaRPr lang="en-US">
                <a:solidFill>
                  <a:schemeClr val="dk1"/>
                </a:solidFill>
                <a:cs typeface="Calibri"/>
              </a:endParaRPr>
            </a:p>
            <a:p>
              <a:r>
                <a:rPr lang="en-US" sz="1800">
                  <a:solidFill>
                    <a:schemeClr val="dk1"/>
                  </a:solidFill>
                  <a:latin typeface="Calibri"/>
                  <a:ea typeface="Calibri"/>
                  <a:cs typeface="Calibri"/>
                  <a:sym typeface="Calibri"/>
                </a:rPr>
                <a:t>- Accuracy of test data: 85.73</a:t>
              </a:r>
              <a:r>
                <a:rPr lang="en-US">
                  <a:solidFill>
                    <a:schemeClr val="dk1"/>
                  </a:solidFill>
                  <a:latin typeface="Calibri"/>
                  <a:ea typeface="Calibri"/>
                  <a:cs typeface="Calibri"/>
                  <a:sym typeface="Calibri"/>
                </a:rPr>
                <a:t>%</a:t>
              </a:r>
              <a:endParaRPr lang="en-US">
                <a:solidFill>
                  <a:schemeClr val="dk1"/>
                </a:solidFill>
                <a:cs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453899"/>
            <a:ext cx="10445885" cy="568730"/>
          </a:xfrm>
        </p:spPr>
        <p:txBody>
          <a:bodyPr>
            <a:normAutofit fontScale="90000"/>
          </a:bodyPr>
          <a:lstStyle/>
          <a:p>
            <a:r>
              <a:rPr lang="en-US" sz="3600" b="1">
                <a:latin typeface="Britannic Bold"/>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579408" y="1351172"/>
            <a:ext cx="5621629" cy="4351338"/>
          </a:xfrm>
        </p:spPr>
        <p:txBody>
          <a:bodyPr vert="horz" lIns="91440" tIns="45720" rIns="91440" bIns="45720" rtlCol="0" anchor="t">
            <a:normAutofit/>
          </a:bodyPr>
          <a:lstStyle/>
          <a:p>
            <a:pPr marL="0" indent="0">
              <a:buNone/>
            </a:pPr>
            <a:r>
              <a:rPr lang="en-US" sz="1800" b="1">
                <a:cs typeface="Calibri"/>
              </a:rPr>
              <a:t>Data Source and Size:</a:t>
            </a:r>
            <a:endParaRPr lang="en-US" b="1"/>
          </a:p>
          <a:p>
            <a:r>
              <a:rPr lang="en-US" sz="1800">
                <a:cs typeface="Calibri"/>
              </a:rPr>
              <a:t>Obtained flight data from U.S. Department of Transportation.</a:t>
            </a:r>
          </a:p>
          <a:p>
            <a:r>
              <a:rPr lang="en-US" sz="1800">
                <a:cs typeface="Calibri"/>
              </a:rPr>
              <a:t>Used a smaller IBM sample dataset (2018 – 2020) to overcome computer processing limitations.</a:t>
            </a:r>
          </a:p>
          <a:p>
            <a:r>
              <a:rPr lang="en-US" sz="1800">
                <a:cs typeface="Calibri"/>
              </a:rPr>
              <a:t>Focused analysis on flight data from six specific airlines.</a:t>
            </a:r>
          </a:p>
          <a:p>
            <a:pPr marL="457200" lvl="1" indent="0">
              <a:buNone/>
            </a:pPr>
            <a:endParaRPr lang="en-US" sz="1400">
              <a:cs typeface="Calibri"/>
            </a:endParaRPr>
          </a:p>
          <a:p>
            <a:pPr marL="0" indent="0">
              <a:buNone/>
            </a:pPr>
            <a:r>
              <a:rPr lang="en-US" sz="1800" b="1">
                <a:cs typeface="Calibri"/>
              </a:rPr>
              <a:t>Weather Integration:</a:t>
            </a:r>
            <a:endParaRPr lang="en-US"/>
          </a:p>
          <a:p>
            <a:r>
              <a:rPr lang="en-US" sz="1800">
                <a:cs typeface="Calibri"/>
              </a:rPr>
              <a:t>Gathered weather data from NOAA's Integrated Surface Database (ISD).</a:t>
            </a:r>
          </a:p>
          <a:p>
            <a:r>
              <a:rPr lang="en-US" sz="1800">
                <a:cs typeface="Calibri"/>
              </a:rPr>
              <a:t>Acknowledged weather's impact on flight delays.</a:t>
            </a:r>
          </a:p>
          <a:p>
            <a:r>
              <a:rPr lang="en-US" sz="1800">
                <a:cs typeface="Calibri"/>
              </a:rPr>
              <a:t>Merged flight and weather data for a holistic analysis</a:t>
            </a:r>
          </a:p>
          <a:p>
            <a:endParaRPr lang="en-US" sz="1800">
              <a:cs typeface="Calibri"/>
            </a:endParaRPr>
          </a:p>
        </p:txBody>
      </p:sp>
      <p:graphicFrame>
        <p:nvGraphicFramePr>
          <p:cNvPr id="6" name="Table 5">
            <a:extLst>
              <a:ext uri="{FF2B5EF4-FFF2-40B4-BE49-F238E27FC236}">
                <a16:creationId xmlns:a16="http://schemas.microsoft.com/office/drawing/2014/main" id="{DFB2B7D8-8CE7-1C23-77EB-E393144B0782}"/>
              </a:ext>
            </a:extLst>
          </p:cNvPr>
          <p:cNvGraphicFramePr>
            <a:graphicFrameLocks noGrp="1"/>
          </p:cNvGraphicFramePr>
          <p:nvPr>
            <p:extLst>
              <p:ext uri="{D42A27DB-BD31-4B8C-83A1-F6EECF244321}">
                <p14:modId xmlns:p14="http://schemas.microsoft.com/office/powerpoint/2010/main" val="2574281544"/>
              </p:ext>
            </p:extLst>
          </p:nvPr>
        </p:nvGraphicFramePr>
        <p:xfrm>
          <a:off x="6383547" y="1646207"/>
          <a:ext cx="5582466" cy="4041246"/>
        </p:xfrm>
        <a:graphic>
          <a:graphicData uri="http://schemas.openxmlformats.org/drawingml/2006/table">
            <a:tbl>
              <a:tblPr firstRow="1" bandRow="1">
                <a:tableStyleId>{5C22544A-7EE6-4342-B048-85BDC9FD1C3A}</a:tableStyleId>
              </a:tblPr>
              <a:tblGrid>
                <a:gridCol w="1612711">
                  <a:extLst>
                    <a:ext uri="{9D8B030D-6E8A-4147-A177-3AD203B41FA5}">
                      <a16:colId xmlns:a16="http://schemas.microsoft.com/office/drawing/2014/main" val="1171072667"/>
                    </a:ext>
                  </a:extLst>
                </a:gridCol>
                <a:gridCol w="3969755">
                  <a:extLst>
                    <a:ext uri="{9D8B030D-6E8A-4147-A177-3AD203B41FA5}">
                      <a16:colId xmlns:a16="http://schemas.microsoft.com/office/drawing/2014/main" val="3673738546"/>
                    </a:ext>
                  </a:extLst>
                </a:gridCol>
              </a:tblGrid>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Airlines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Southwest, Delta, American Airlines, Republic, JetBlue, and Alaska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2217887"/>
                  </a:ext>
                </a:extLst>
              </a:tr>
              <a:tr h="540953">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Time Period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Jan 2018 – Dec 2020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84928746"/>
                  </a:ext>
                </a:extLst>
              </a:tr>
              <a:tr h="1065997">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Attributes of Flight Data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Year, Month, Day of Month, Day of Week, Airlines, Origin Airport, Destination Airport, Departure Time Bulk, Arrival Time Bulk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88196569"/>
                  </a:ext>
                </a:extLst>
              </a:tr>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Attributes of Weather Data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Windspeed, Cloud height, Visibility, Temperature, Rain, Snow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68458897"/>
                  </a:ext>
                </a:extLst>
              </a:tr>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Classification (Dependent Variable)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Arrival Delay (1 if the flight is delayed for 15 minutes or more, and 0 otherwise)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58550886"/>
                  </a:ext>
                </a:extLst>
              </a:tr>
            </a:tbl>
          </a:graphicData>
        </a:graphic>
      </p:graphicFrame>
    </p:spTree>
    <p:extLst>
      <p:ext uri="{BB962C8B-B14F-4D97-AF65-F5344CB8AC3E}">
        <p14:creationId xmlns:p14="http://schemas.microsoft.com/office/powerpoint/2010/main" val="375042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6" name="TextBox 1">
            <a:extLst>
              <a:ext uri="{FF2B5EF4-FFF2-40B4-BE49-F238E27FC236}">
                <a16:creationId xmlns:a16="http://schemas.microsoft.com/office/drawing/2014/main" id="{F36DD802-9950-6F8C-3ED2-80F1F6B3CF2C}"/>
              </a:ext>
            </a:extLst>
          </p:cNvPr>
          <p:cNvSpPr txBox="1"/>
          <p:nvPr/>
        </p:nvSpPr>
        <p:spPr>
          <a:xfrm>
            <a:off x="815124" y="5339368"/>
            <a:ext cx="503993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alibri"/>
                <a:cs typeface="Calibri"/>
              </a:rPr>
              <a:t>Graph 1 shows the number of flights operated from 2018 to 2020 for each airline selected.</a:t>
            </a:r>
            <a:endParaRPr lang="en-US" dirty="0"/>
          </a:p>
        </p:txBody>
      </p:sp>
      <p:sp>
        <p:nvSpPr>
          <p:cNvPr id="18" name="TextBox 17">
            <a:extLst>
              <a:ext uri="{FF2B5EF4-FFF2-40B4-BE49-F238E27FC236}">
                <a16:creationId xmlns:a16="http://schemas.microsoft.com/office/drawing/2014/main" id="{3E10C84F-BCC6-3D15-F974-39A6918B4F9B}"/>
              </a:ext>
            </a:extLst>
          </p:cNvPr>
          <p:cNvSpPr txBox="1"/>
          <p:nvPr/>
        </p:nvSpPr>
        <p:spPr>
          <a:xfrm>
            <a:off x="6607756" y="5285704"/>
            <a:ext cx="513652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Graph </a:t>
            </a:r>
            <a:r>
              <a:rPr lang="en-US" sz="1600" dirty="0">
                <a:cs typeface="Calibri"/>
              </a:rPr>
              <a:t>2 shows the percentage of delays by each airline.</a:t>
            </a:r>
            <a:endParaRPr lang="en-US" dirty="0"/>
          </a:p>
        </p:txBody>
      </p:sp>
      <p:grpSp>
        <p:nvGrpSpPr>
          <p:cNvPr id="8" name="Group 7">
            <a:extLst>
              <a:ext uri="{FF2B5EF4-FFF2-40B4-BE49-F238E27FC236}">
                <a16:creationId xmlns:a16="http://schemas.microsoft.com/office/drawing/2014/main" id="{1E03DE7E-FC28-858D-0F20-229A9665898A}"/>
              </a:ext>
            </a:extLst>
          </p:cNvPr>
          <p:cNvGrpSpPr>
            <a:grpSpLocks noChangeAspect="1"/>
          </p:cNvGrpSpPr>
          <p:nvPr/>
        </p:nvGrpSpPr>
        <p:grpSpPr>
          <a:xfrm>
            <a:off x="726511" y="1825625"/>
            <a:ext cx="10738977" cy="3108960"/>
            <a:chOff x="0" y="0"/>
            <a:chExt cx="5843588" cy="1691640"/>
          </a:xfrm>
        </p:grpSpPr>
        <p:pic>
          <p:nvPicPr>
            <p:cNvPr id="9" name="Picture 8" descr="A graph of flight number&#10;&#10;Description automatically generated">
              <a:extLst>
                <a:ext uri="{FF2B5EF4-FFF2-40B4-BE49-F238E27FC236}">
                  <a16:creationId xmlns:a16="http://schemas.microsoft.com/office/drawing/2014/main" id="{7D3C2D73-34CC-825A-9213-EBA32869AC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743200" cy="1691640"/>
            </a:xfrm>
            <a:prstGeom prst="rect">
              <a:avLst/>
            </a:prstGeom>
          </p:spPr>
        </p:pic>
        <p:pic>
          <p:nvPicPr>
            <p:cNvPr id="10" name="Picture 9" descr="A graph of blue rectangular bars with white text&#10;&#10;Description automatically generated">
              <a:extLst>
                <a:ext uri="{FF2B5EF4-FFF2-40B4-BE49-F238E27FC236}">
                  <a16:creationId xmlns:a16="http://schemas.microsoft.com/office/drawing/2014/main" id="{1378ADF6-C2F9-77AA-F5ED-C3377E6A1B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0388" y="0"/>
              <a:ext cx="2743200" cy="1691640"/>
            </a:xfrm>
            <a:prstGeom prst="rect">
              <a:avLst/>
            </a:prstGeom>
          </p:spPr>
        </p:pic>
      </p:grpSp>
    </p:spTree>
    <p:extLst>
      <p:ext uri="{BB962C8B-B14F-4D97-AF65-F5344CB8AC3E}">
        <p14:creationId xmlns:p14="http://schemas.microsoft.com/office/powerpoint/2010/main" val="21082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5" name="TextBox 14">
            <a:extLst>
              <a:ext uri="{FF2B5EF4-FFF2-40B4-BE49-F238E27FC236}">
                <a16:creationId xmlns:a16="http://schemas.microsoft.com/office/drawing/2014/main" id="{24583CAF-98E1-8F3E-0405-EB12C86FB6E6}"/>
              </a:ext>
            </a:extLst>
          </p:cNvPr>
          <p:cNvSpPr txBox="1"/>
          <p:nvPr/>
        </p:nvSpPr>
        <p:spPr>
          <a:xfrm>
            <a:off x="1235835" y="5285704"/>
            <a:ext cx="4213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Graph 3 shows the number of flights by day of the week</a:t>
            </a:r>
          </a:p>
          <a:p>
            <a:endParaRPr lang="en-US" sz="1600" dirty="0">
              <a:cs typeface="Calibri"/>
            </a:endParaRPr>
          </a:p>
        </p:txBody>
      </p:sp>
      <p:sp>
        <p:nvSpPr>
          <p:cNvPr id="4" name="TextBox 3">
            <a:extLst>
              <a:ext uri="{FF2B5EF4-FFF2-40B4-BE49-F238E27FC236}">
                <a16:creationId xmlns:a16="http://schemas.microsoft.com/office/drawing/2014/main" id="{BC1FB9BB-123B-E459-0BF1-382BACF31C64}"/>
              </a:ext>
            </a:extLst>
          </p:cNvPr>
          <p:cNvSpPr txBox="1"/>
          <p:nvPr/>
        </p:nvSpPr>
        <p:spPr>
          <a:xfrm>
            <a:off x="6829988" y="5285704"/>
            <a:ext cx="4213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Graph </a:t>
            </a:r>
            <a:r>
              <a:rPr lang="en-US" sz="1600" dirty="0">
                <a:cs typeface="Calibri"/>
              </a:rPr>
              <a:t>4 shows the percentage of delays by day of the week. </a:t>
            </a:r>
            <a:endParaRPr lang="en-US" dirty="0"/>
          </a:p>
          <a:p>
            <a:endParaRPr lang="en-US" sz="1600" dirty="0">
              <a:cs typeface="Calibri"/>
            </a:endParaRPr>
          </a:p>
        </p:txBody>
      </p:sp>
      <p:grpSp>
        <p:nvGrpSpPr>
          <p:cNvPr id="8" name="Group 7">
            <a:extLst>
              <a:ext uri="{FF2B5EF4-FFF2-40B4-BE49-F238E27FC236}">
                <a16:creationId xmlns:a16="http://schemas.microsoft.com/office/drawing/2014/main" id="{D20164B0-6446-AF61-B68B-22BDCE28E7F7}"/>
              </a:ext>
            </a:extLst>
          </p:cNvPr>
          <p:cNvGrpSpPr>
            <a:grpSpLocks noChangeAspect="1"/>
          </p:cNvGrpSpPr>
          <p:nvPr/>
        </p:nvGrpSpPr>
        <p:grpSpPr>
          <a:xfrm>
            <a:off x="819866" y="1534160"/>
            <a:ext cx="10462814" cy="3474720"/>
            <a:chOff x="0" y="0"/>
            <a:chExt cx="5843588" cy="1940560"/>
          </a:xfrm>
        </p:grpSpPr>
        <p:pic>
          <p:nvPicPr>
            <p:cNvPr id="9" name="Picture 8" descr="A graph of blue bars with white text&#10;&#10;Description automatically generated">
              <a:extLst>
                <a:ext uri="{FF2B5EF4-FFF2-40B4-BE49-F238E27FC236}">
                  <a16:creationId xmlns:a16="http://schemas.microsoft.com/office/drawing/2014/main" id="{A39BC92F-D4A6-D731-1017-D2C50603D8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0388" y="0"/>
              <a:ext cx="2743200" cy="1940560"/>
            </a:xfrm>
            <a:prstGeom prst="rect">
              <a:avLst/>
            </a:prstGeom>
            <a:noFill/>
          </p:spPr>
        </p:pic>
        <p:pic>
          <p:nvPicPr>
            <p:cNvPr id="10" name="Picture 9">
              <a:extLst>
                <a:ext uri="{FF2B5EF4-FFF2-40B4-BE49-F238E27FC236}">
                  <a16:creationId xmlns:a16="http://schemas.microsoft.com/office/drawing/2014/main" id="{21D52B79-E244-B80C-28B3-DCC6F0A46E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743200" cy="1940560"/>
            </a:xfrm>
            <a:prstGeom prst="rect">
              <a:avLst/>
            </a:prstGeom>
            <a:noFill/>
          </p:spPr>
        </p:pic>
      </p:grpSp>
    </p:spTree>
    <p:extLst>
      <p:ext uri="{BB962C8B-B14F-4D97-AF65-F5344CB8AC3E}">
        <p14:creationId xmlns:p14="http://schemas.microsoft.com/office/powerpoint/2010/main" val="4096465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2019</Words>
  <Application>Microsoft Office PowerPoint</Application>
  <PresentationFormat>Widescreen</PresentationFormat>
  <Paragraphs>385</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Britannic Bold</vt:lpstr>
      <vt:lpstr>Calibri</vt:lpstr>
      <vt:lpstr>Calibri Light</vt:lpstr>
      <vt:lpstr>Times New Roman</vt:lpstr>
      <vt:lpstr>Wingdings</vt:lpstr>
      <vt:lpstr>office theme</vt:lpstr>
      <vt:lpstr>PREDICTING FLIGHT DELAYS  IN THE UNITED STATES </vt:lpstr>
      <vt:lpstr>Today’s Topics</vt:lpstr>
      <vt:lpstr>Introduction and Problem Statement</vt:lpstr>
      <vt:lpstr>PowerPoint Presentation</vt:lpstr>
      <vt:lpstr>2. Investigating the Costs and Economic Impact of Flight Delays in the United States </vt:lpstr>
      <vt:lpstr>3. A data mining approach to flight arrival delay prediction for American Airlines</vt:lpstr>
      <vt:lpstr>Description of Datasets and Data Exploration</vt:lpstr>
      <vt:lpstr>Description of Datasets and Data Exploration</vt:lpstr>
      <vt:lpstr>Description of Datasets and Data Exploration</vt:lpstr>
      <vt:lpstr>Description of Datasets and Data Exploration</vt:lpstr>
      <vt:lpstr>Description of Datasets and Data Exploration</vt:lpstr>
      <vt:lpstr>Data Pre-Processing</vt:lpstr>
      <vt:lpstr>Data Pre-Processing</vt:lpstr>
      <vt:lpstr>PowerPoint Presentation</vt:lpstr>
      <vt:lpstr>PowerPoint Presentation</vt:lpstr>
      <vt:lpstr>PowerPoint Presentation</vt:lpstr>
      <vt:lpstr>Data Mining Models and Evaluations</vt:lpstr>
      <vt:lpstr>Domain Knowledge</vt:lpstr>
      <vt:lpstr>Methodological Contributions</vt:lpstr>
      <vt:lpstr>Conclusion</vt:lpstr>
      <vt:lpstr>Appendices (Dataset)</vt:lpstr>
      <vt:lpstr>Appendices (Random Forests) </vt:lpstr>
      <vt:lpstr>Appendices (Decision Tree) </vt:lpstr>
      <vt:lpstr>Appendices (Logistic Regression) </vt:lpstr>
      <vt:lpstr>Appendices (Naïve Bayesian)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yada so</cp:lastModifiedBy>
  <cp:revision>21</cp:revision>
  <dcterms:created xsi:type="dcterms:W3CDTF">2023-12-01T18:13:27Z</dcterms:created>
  <dcterms:modified xsi:type="dcterms:W3CDTF">2023-12-10T00:20:43Z</dcterms:modified>
</cp:coreProperties>
</file>