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7" r:id="rId5"/>
    <p:sldId id="266" r:id="rId6"/>
    <p:sldId id="265" r:id="rId7"/>
    <p:sldId id="259" r:id="rId8"/>
    <p:sldId id="263" r:id="rId9"/>
    <p:sldId id="262" r:id="rId10"/>
    <p:sldId id="261" r:id="rId11"/>
    <p:sldId id="260" r:id="rId12"/>
    <p:sldId id="258" r:id="rId13"/>
    <p:sldId id="269" r:id="rId14"/>
    <p:sldId id="278" r:id="rId15"/>
    <p:sldId id="277" r:id="rId16"/>
    <p:sldId id="276" r:id="rId17"/>
    <p:sldId id="275" r:id="rId18"/>
    <p:sldId id="274" r:id="rId19"/>
    <p:sldId id="273" r:id="rId20"/>
    <p:sldId id="272" r:id="rId21"/>
    <p:sldId id="271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4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9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68D6-B033-47CF-A7F0-9380D7506AA7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3594-417D-4F0A-9E23-7F2BA4F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8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US" dirty="0"/>
              <a:t>If you want to send information with the GET method, add the information to the URL: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xmlhttp.open</a:t>
            </a:r>
            <a:r>
              <a:rPr lang="en-US" dirty="0">
                <a:solidFill>
                  <a:srgbClr val="00B050"/>
                </a:solidFill>
              </a:rPr>
              <a:t>("GET","demo_get2.asp?fname=</a:t>
            </a:r>
            <a:r>
              <a:rPr lang="en-US" dirty="0" err="1">
                <a:solidFill>
                  <a:srgbClr val="00B050"/>
                </a:solidFill>
              </a:rPr>
              <a:t>Henry&amp;lname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Ford",true</a:t>
            </a:r>
            <a:r>
              <a:rPr lang="en-US" dirty="0">
                <a:solidFill>
                  <a:srgbClr val="00B050"/>
                </a:solidFill>
              </a:rPr>
              <a:t>);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xmlhttp.send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POST Requests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xmlhttp.open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POST","demo_post.asp",true</a:t>
            </a:r>
            <a:r>
              <a:rPr lang="en-US" dirty="0">
                <a:solidFill>
                  <a:srgbClr val="00B050"/>
                </a:solidFill>
              </a:rPr>
              <a:t>);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xmlhttp.send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To POST data like an HTML form, add an HTTP header with </a:t>
            </a:r>
            <a:r>
              <a:rPr lang="en-US" dirty="0" err="1"/>
              <a:t>setRequestHeader</a:t>
            </a:r>
            <a:r>
              <a:rPr lang="en-US" dirty="0"/>
              <a:t>(). Specify the data you want to send in the send() method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xmlhttp.open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POST","ajax_test.asp",true</a:t>
            </a:r>
            <a:r>
              <a:rPr lang="en-US" dirty="0">
                <a:solidFill>
                  <a:srgbClr val="00B050"/>
                </a:solidFill>
              </a:rPr>
              <a:t>);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xmlhttp.setRequestHeader</a:t>
            </a:r>
            <a:r>
              <a:rPr lang="en-US" dirty="0">
                <a:solidFill>
                  <a:srgbClr val="00B050"/>
                </a:solidFill>
              </a:rPr>
              <a:t>("Content-</a:t>
            </a:r>
            <a:r>
              <a:rPr lang="en-US" dirty="0" err="1">
                <a:solidFill>
                  <a:srgbClr val="00B050"/>
                </a:solidFill>
              </a:rPr>
              <a:t>type","application</a:t>
            </a:r>
            <a:r>
              <a:rPr lang="en-US" dirty="0">
                <a:solidFill>
                  <a:srgbClr val="00B050"/>
                </a:solidFill>
              </a:rPr>
              <a:t>/x-www-form-</a:t>
            </a:r>
            <a:r>
              <a:rPr lang="en-US" dirty="0" err="1">
                <a:solidFill>
                  <a:srgbClr val="00B050"/>
                </a:solidFill>
              </a:rPr>
              <a:t>urlencoded</a:t>
            </a:r>
            <a:r>
              <a:rPr lang="en-US" dirty="0">
                <a:solidFill>
                  <a:srgbClr val="00B050"/>
                </a:solidFill>
              </a:rPr>
              <a:t>");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xmlhttp.send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fname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Henry&amp;lname</a:t>
            </a:r>
            <a:r>
              <a:rPr lang="en-US" dirty="0">
                <a:solidFill>
                  <a:srgbClr val="00B050"/>
                </a:solidFill>
              </a:rPr>
              <a:t>=Ford");</a:t>
            </a:r>
          </a:p>
        </p:txBody>
      </p:sp>
    </p:spTree>
    <p:extLst>
      <p:ext uri="{BB962C8B-B14F-4D97-AF65-F5344CB8AC3E}">
        <p14:creationId xmlns:p14="http://schemas.microsoft.com/office/powerpoint/2010/main" val="161936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573657"/>
              </p:ext>
            </p:extLst>
          </p:nvPr>
        </p:nvGraphicFramePr>
        <p:xfrm>
          <a:off x="174755" y="0"/>
          <a:ext cx="7820025" cy="1562100"/>
        </p:xfrm>
        <a:graphic>
          <a:graphicData uri="http://schemas.openxmlformats.org/drawingml/2006/table">
            <a:tbl>
              <a:tblPr/>
              <a:tblGrid>
                <a:gridCol w="3057525"/>
                <a:gridCol w="47625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Method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setRequestHeader(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header,value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Adds HTTP headers to the request.</a:t>
                      </a:r>
                      <a:br>
                        <a:rPr lang="en-US" dirty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/>
                      </a:r>
                      <a:br>
                        <a:rPr lang="en-US" dirty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i="1" dirty="0">
                          <a:effectLst/>
                          <a:latin typeface="verdana" panose="020B0604030504040204" pitchFamily="34" charset="0"/>
                        </a:rPr>
                        <a:t>header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: specifies the header name</a:t>
                      </a:r>
                      <a:br>
                        <a:rPr lang="en-US" dirty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i="1" dirty="0"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: specifies the header value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592132" y="-23074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4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r>
              <a:rPr lang="en-US" dirty="0"/>
              <a:t>Asynchronous - True or False?</a:t>
            </a:r>
          </a:p>
          <a:p>
            <a:r>
              <a:rPr lang="en-US" dirty="0"/>
              <a:t>AJAX stands for Asynchronous JavaScript and XML, and for the </a:t>
            </a:r>
            <a:r>
              <a:rPr lang="en-US" dirty="0" err="1"/>
              <a:t>XMLHttpRequest</a:t>
            </a:r>
            <a:r>
              <a:rPr lang="en-US" dirty="0"/>
              <a:t> object to behave as AJAX, the </a:t>
            </a:r>
            <a:r>
              <a:rPr lang="en-US" dirty="0" err="1"/>
              <a:t>async</a:t>
            </a:r>
            <a:r>
              <a:rPr lang="en-US" dirty="0"/>
              <a:t> parameter of the open() method has to be set to true:</a:t>
            </a:r>
          </a:p>
          <a:p>
            <a:r>
              <a:rPr lang="en-US" dirty="0" err="1">
                <a:solidFill>
                  <a:srgbClr val="00B050"/>
                </a:solidFill>
              </a:rPr>
              <a:t>xmlhttp.open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GET","ajax_test.asp",true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r>
              <a:rPr lang="en-US" dirty="0"/>
              <a:t>Sending asynchronous requests is a huge improvement for web developers. Many of the tasks performed on the server are very time consuming. Before AJAX, this operation could cause the application to hang or stop.</a:t>
            </a:r>
          </a:p>
          <a:p>
            <a:r>
              <a:rPr lang="en-US" dirty="0"/>
              <a:t>With AJAX, the JavaScript does not have to wait for the server response, but can instead:</a:t>
            </a:r>
          </a:p>
          <a:p>
            <a:r>
              <a:rPr lang="en-US" dirty="0"/>
              <a:t>execute other scripts while waiting for server response</a:t>
            </a:r>
          </a:p>
          <a:p>
            <a:r>
              <a:rPr lang="en-US" dirty="0"/>
              <a:t>deal with the response when the response ready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8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=true</a:t>
            </a:r>
          </a:p>
          <a:p>
            <a:r>
              <a:rPr lang="en-US" dirty="0"/>
              <a:t>When using </a:t>
            </a:r>
            <a:r>
              <a:rPr lang="en-US" dirty="0" err="1"/>
              <a:t>async</a:t>
            </a:r>
            <a:r>
              <a:rPr lang="en-US" dirty="0"/>
              <a:t>=true, specify a function to execute when the response is ready in the </a:t>
            </a:r>
            <a:r>
              <a:rPr lang="en-US" dirty="0" err="1"/>
              <a:t>onreadystatechange</a:t>
            </a:r>
            <a:r>
              <a:rPr lang="en-US" dirty="0"/>
              <a:t> event: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xmlhttp.onreadystatechange</a:t>
            </a:r>
            <a:r>
              <a:rPr lang="en-US" dirty="0"/>
              <a:t>=function()</a:t>
            </a:r>
            <a:br>
              <a:rPr lang="en-US" dirty="0"/>
            </a:br>
            <a:r>
              <a:rPr lang="en-US" dirty="0"/>
              <a:t>  {</a:t>
            </a:r>
            <a:br>
              <a:rPr lang="en-US" dirty="0"/>
            </a:br>
            <a:r>
              <a:rPr lang="en-US" dirty="0"/>
              <a:t>  if (</a:t>
            </a:r>
            <a:r>
              <a:rPr lang="en-US" dirty="0" err="1"/>
              <a:t>xmlhttp.readyState</a:t>
            </a:r>
            <a:r>
              <a:rPr lang="en-US" dirty="0"/>
              <a:t>==4 &amp;&amp; </a:t>
            </a:r>
            <a:r>
              <a:rPr lang="en-US" dirty="0" err="1"/>
              <a:t>xmlhttp.status</a:t>
            </a:r>
            <a:r>
              <a:rPr lang="en-US" dirty="0"/>
              <a:t>==200)</a:t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myDiv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xmlhttp.responseText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 err="1"/>
              <a:t>xmlhttp.open</a:t>
            </a:r>
            <a:r>
              <a:rPr lang="en-US" dirty="0"/>
              <a:t>("</a:t>
            </a:r>
            <a:r>
              <a:rPr lang="en-US" dirty="0" err="1"/>
              <a:t>GET","ajax_info.txt",true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xmlhttp.send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6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Async</a:t>
            </a:r>
            <a:r>
              <a:rPr lang="en-US" dirty="0"/>
              <a:t>=false</a:t>
            </a:r>
          </a:p>
          <a:p>
            <a:r>
              <a:rPr lang="en-US" dirty="0"/>
              <a:t>To use </a:t>
            </a:r>
            <a:r>
              <a:rPr lang="en-US" dirty="0" err="1"/>
              <a:t>async</a:t>
            </a:r>
            <a:r>
              <a:rPr lang="en-US" dirty="0"/>
              <a:t>=false, change the third parameter in the open() method to false:</a:t>
            </a:r>
          </a:p>
          <a:p>
            <a:r>
              <a:rPr lang="en-US" dirty="0" err="1"/>
              <a:t>xmlhttp.open</a:t>
            </a:r>
            <a:r>
              <a:rPr lang="en-US" dirty="0"/>
              <a:t>("</a:t>
            </a:r>
            <a:r>
              <a:rPr lang="en-US" dirty="0" err="1"/>
              <a:t>GET","ajax_info.txt",false</a:t>
            </a:r>
            <a:r>
              <a:rPr lang="en-US" dirty="0"/>
              <a:t>);</a:t>
            </a:r>
          </a:p>
          <a:p>
            <a:r>
              <a:rPr lang="en-US" dirty="0"/>
              <a:t>Using </a:t>
            </a:r>
            <a:r>
              <a:rPr lang="en-US" dirty="0" err="1"/>
              <a:t>async</a:t>
            </a:r>
            <a:r>
              <a:rPr lang="en-US" dirty="0"/>
              <a:t>=false is not recommended, but for a few small requests this can be ok.</a:t>
            </a:r>
          </a:p>
          <a:p>
            <a:r>
              <a:rPr lang="en-US" dirty="0"/>
              <a:t>Remember that the JavaScript will NOT continue to execute, until the server response is ready. If the server is busy or slow, the application will hang or stop.</a:t>
            </a:r>
          </a:p>
          <a:p>
            <a:r>
              <a:rPr lang="en-US" b="1" dirty="0"/>
              <a:t>Note:</a:t>
            </a:r>
            <a:r>
              <a:rPr lang="en-US" dirty="0"/>
              <a:t> When you use </a:t>
            </a:r>
            <a:r>
              <a:rPr lang="en-US" dirty="0" err="1"/>
              <a:t>async</a:t>
            </a:r>
            <a:r>
              <a:rPr lang="en-US" dirty="0"/>
              <a:t>=false, do NOT write an </a:t>
            </a:r>
            <a:r>
              <a:rPr lang="en-US" dirty="0" err="1"/>
              <a:t>onreadystatechange</a:t>
            </a:r>
            <a:r>
              <a:rPr lang="en-US" dirty="0"/>
              <a:t> function - just put the code after the send() statement: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xmlhttp.open</a:t>
            </a:r>
            <a:r>
              <a:rPr lang="en-US" dirty="0"/>
              <a:t>("</a:t>
            </a:r>
            <a:r>
              <a:rPr lang="en-US" dirty="0" err="1"/>
              <a:t>GET","ajax_info.txt",false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xmlhttp.send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myDiv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xmlhttp.responseText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6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6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6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9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US" dirty="0"/>
              <a:t>AJAX is about updating parts of a web page, without reloading the whole page.</a:t>
            </a:r>
          </a:p>
          <a:p>
            <a:r>
              <a:rPr lang="en-US" dirty="0" smtClean="0"/>
              <a:t>AJAX </a:t>
            </a:r>
            <a:r>
              <a:rPr lang="en-US" dirty="0"/>
              <a:t>= Asynchronous JavaScript and XML.</a:t>
            </a:r>
          </a:p>
          <a:p>
            <a:r>
              <a:rPr lang="en-US" dirty="0"/>
              <a:t>AJAX is a technique for creating fast and dynamic web pages.</a:t>
            </a:r>
          </a:p>
          <a:p>
            <a:r>
              <a:rPr lang="en-US" dirty="0"/>
              <a:t>AJAX allows web pages to be updated asynchronously by exchanging small amounts of data with the server behind the scenes.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it is possible to update parts of a web page, without reloading the whole page.</a:t>
            </a:r>
          </a:p>
          <a:p>
            <a:r>
              <a:rPr lang="en-US" dirty="0"/>
              <a:t>Classic web pages, (which do not use AJAX) must reload the entire page if the content should change.</a:t>
            </a:r>
          </a:p>
          <a:p>
            <a:r>
              <a:rPr lang="en-US" dirty="0"/>
              <a:t>Examples of applications using AJAX: Google Maps, Gmail, </a:t>
            </a:r>
            <a:r>
              <a:rPr lang="en-US" dirty="0" err="1"/>
              <a:t>Youtube</a:t>
            </a:r>
            <a:r>
              <a:rPr lang="en-US" dirty="0"/>
              <a:t>, and Facebook tabs.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14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4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49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8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JA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060"/>
            <a:ext cx="10813783" cy="615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92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US" dirty="0"/>
              <a:t>AJAX is Based on Internet Standards</a:t>
            </a:r>
          </a:p>
          <a:p>
            <a:r>
              <a:rPr lang="en-US" dirty="0"/>
              <a:t>AJAX is based on internet standards, and uses a combination of:</a:t>
            </a:r>
          </a:p>
          <a:p>
            <a:r>
              <a:rPr lang="en-US" dirty="0" err="1"/>
              <a:t>XMLHttpRequest</a:t>
            </a:r>
            <a:r>
              <a:rPr lang="en-US" dirty="0"/>
              <a:t> object (to exchange data asynchronously with a server)</a:t>
            </a:r>
          </a:p>
          <a:p>
            <a:r>
              <a:rPr lang="en-US" dirty="0"/>
              <a:t>JavaScript/DOM (to display/interact with the information)</a:t>
            </a:r>
          </a:p>
          <a:p>
            <a:r>
              <a:rPr lang="en-US" dirty="0"/>
              <a:t>CSS (to style the data)</a:t>
            </a:r>
          </a:p>
          <a:p>
            <a:r>
              <a:rPr lang="en-US" dirty="0"/>
              <a:t>XML (often used as the format for transferring data)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8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loadXMLDoc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xmlhttp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window.XMLHttpRequest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{// code for IE7+, Firefox, Chrome, Opera, Safari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xmlhttp</a:t>
            </a:r>
            <a:r>
              <a:rPr lang="en-US" dirty="0" smtClean="0"/>
              <a:t>=new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  {// code for IE6, IE5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xmlhttp</a:t>
            </a:r>
            <a:r>
              <a:rPr lang="en-US" dirty="0" smtClean="0"/>
              <a:t>=new </a:t>
            </a:r>
            <a:r>
              <a:rPr lang="en-US" dirty="0" err="1" smtClean="0"/>
              <a:t>ActiveXObject</a:t>
            </a:r>
            <a:r>
              <a:rPr lang="en-US" dirty="0" smtClean="0"/>
              <a:t>("</a:t>
            </a:r>
            <a:r>
              <a:rPr lang="en-US" dirty="0" err="1" smtClean="0"/>
              <a:t>Microsoft.XMLHTTP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err="1" smtClean="0"/>
              <a:t>xmlhttp.onreadystatechange</a:t>
            </a:r>
            <a:r>
              <a:rPr lang="en-US" dirty="0" smtClean="0"/>
              <a:t>=function()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xmlhttp.readyState</a:t>
            </a:r>
            <a:r>
              <a:rPr lang="en-US" dirty="0" smtClean="0"/>
              <a:t>==4 &amp;&amp; </a:t>
            </a:r>
            <a:r>
              <a:rPr lang="en-US" dirty="0" err="1" smtClean="0"/>
              <a:t>xmlhttp.status</a:t>
            </a:r>
            <a:r>
              <a:rPr lang="en-US" dirty="0" smtClean="0"/>
              <a:t>==200)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myDiv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=</a:t>
            </a:r>
            <a:r>
              <a:rPr lang="en-US" dirty="0" err="1" smtClean="0"/>
              <a:t>xmlhttp.responseText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err="1" smtClean="0"/>
              <a:t>xmlhttp.open</a:t>
            </a:r>
            <a:r>
              <a:rPr lang="en-US" dirty="0" smtClean="0"/>
              <a:t>("</a:t>
            </a:r>
            <a:r>
              <a:rPr lang="en-US" dirty="0" err="1" smtClean="0"/>
              <a:t>GET","ajax_info.txt",true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xmlhttp.send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 id="</a:t>
            </a:r>
            <a:r>
              <a:rPr lang="en-US" dirty="0" err="1" smtClean="0"/>
              <a:t>myDiv</a:t>
            </a:r>
            <a:r>
              <a:rPr lang="en-US" dirty="0" smtClean="0"/>
              <a:t>"&gt;&lt;h2&gt;Let AJAX change this text&lt;/h2&gt;&lt;/div&gt;</a:t>
            </a:r>
          </a:p>
          <a:p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loadXMLDoc</a:t>
            </a:r>
            <a:r>
              <a:rPr lang="en-US" dirty="0" smtClean="0"/>
              <a:t>()"&gt;Change Content&lt;/button&gt;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5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/>
              <a:t>The keystone of AJAX is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r>
              <a:rPr lang="en-US" dirty="0"/>
              <a:t>All modern browsers support the </a:t>
            </a:r>
            <a:r>
              <a:rPr lang="en-US" dirty="0" err="1"/>
              <a:t>XMLHttpRequest</a:t>
            </a:r>
            <a:r>
              <a:rPr lang="en-US" dirty="0"/>
              <a:t> object (IE5 and IE6 use an </a:t>
            </a:r>
            <a:r>
              <a:rPr lang="en-US" dirty="0" err="1"/>
              <a:t>ActiveXObject</a:t>
            </a:r>
            <a:r>
              <a:rPr lang="en-US" dirty="0"/>
              <a:t>).</a:t>
            </a:r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is used to exchange data with a server behind the scenes. This means that it is possible to update parts of a web page, without reloading the whole page.</a:t>
            </a:r>
          </a:p>
          <a:p>
            <a:r>
              <a:rPr lang="en-US" dirty="0"/>
              <a:t>Create an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r>
              <a:rPr lang="en-US" dirty="0"/>
              <a:t>All modern browsers (IE7+, Firefox, Chrome, Safari, and Opera) have a built-in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r>
              <a:rPr lang="en-US" dirty="0"/>
              <a:t>Syntax for creating an </a:t>
            </a:r>
            <a:r>
              <a:rPr lang="en-US" dirty="0" err="1"/>
              <a:t>XMLHttpRequest</a:t>
            </a:r>
            <a:r>
              <a:rPr lang="en-US" dirty="0"/>
              <a:t> object: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variable</a:t>
            </a:r>
            <a:r>
              <a:rPr lang="en-US" dirty="0">
                <a:solidFill>
                  <a:srgbClr val="00B050"/>
                </a:solidFill>
              </a:rPr>
              <a:t>=new </a:t>
            </a:r>
            <a:r>
              <a:rPr lang="en-US" dirty="0" err="1">
                <a:solidFill>
                  <a:srgbClr val="00B050"/>
                </a:solidFill>
              </a:rPr>
              <a:t>XMLHttpRequest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r>
              <a:rPr lang="en-US" dirty="0"/>
              <a:t>Old versions of Internet Explorer (IE5 and IE6) uses an ActiveX Object: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variable</a:t>
            </a:r>
            <a:r>
              <a:rPr lang="en-US" dirty="0">
                <a:solidFill>
                  <a:srgbClr val="00B050"/>
                </a:solidFill>
              </a:rPr>
              <a:t>=new </a:t>
            </a:r>
            <a:r>
              <a:rPr lang="en-US" dirty="0" err="1">
                <a:solidFill>
                  <a:srgbClr val="00B050"/>
                </a:solidFill>
              </a:rPr>
              <a:t>ActiveXObject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Microsoft.XMLHTTP</a:t>
            </a:r>
            <a:r>
              <a:rPr lang="en-US" dirty="0">
                <a:solidFill>
                  <a:srgbClr val="00B050"/>
                </a:solidFill>
              </a:rPr>
              <a:t>");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1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var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xmlhttp</a:t>
            </a:r>
            <a:r>
              <a:rPr lang="en-US" dirty="0">
                <a:solidFill>
                  <a:srgbClr val="00B050"/>
                </a:solidFill>
              </a:rPr>
              <a:t>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if (</a:t>
            </a:r>
            <a:r>
              <a:rPr lang="en-US" dirty="0" err="1">
                <a:solidFill>
                  <a:srgbClr val="00B050"/>
                </a:solidFill>
              </a:rPr>
              <a:t>window.XMLHttpRequest</a:t>
            </a:r>
            <a:r>
              <a:rPr lang="en-US" dirty="0">
                <a:solidFill>
                  <a:srgbClr val="00B050"/>
                </a:solidFill>
              </a:rPr>
              <a:t>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{// code for IE7+, Firefox, Chrome, Opera, Safari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</a:t>
            </a:r>
            <a:r>
              <a:rPr lang="en-US" dirty="0" err="1">
                <a:solidFill>
                  <a:srgbClr val="00B050"/>
                </a:solidFill>
              </a:rPr>
              <a:t>xmlhttp</a:t>
            </a:r>
            <a:r>
              <a:rPr lang="en-US" dirty="0">
                <a:solidFill>
                  <a:srgbClr val="00B050"/>
                </a:solidFill>
              </a:rPr>
              <a:t>=new </a:t>
            </a:r>
            <a:r>
              <a:rPr lang="en-US" dirty="0" err="1">
                <a:solidFill>
                  <a:srgbClr val="00B050"/>
                </a:solidFill>
              </a:rPr>
              <a:t>XMLHttpRequest</a:t>
            </a:r>
            <a:r>
              <a:rPr lang="en-US" dirty="0">
                <a:solidFill>
                  <a:srgbClr val="00B050"/>
                </a:solidFill>
              </a:rPr>
              <a:t>();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}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else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{// code for IE6, IE5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</a:t>
            </a:r>
            <a:r>
              <a:rPr lang="en-US" dirty="0" err="1">
                <a:solidFill>
                  <a:srgbClr val="00B050"/>
                </a:solidFill>
              </a:rPr>
              <a:t>xmlhttp</a:t>
            </a:r>
            <a:r>
              <a:rPr lang="en-US" dirty="0">
                <a:solidFill>
                  <a:srgbClr val="00B050"/>
                </a:solidFill>
              </a:rPr>
              <a:t>=new </a:t>
            </a:r>
            <a:r>
              <a:rPr lang="en-US" dirty="0" err="1">
                <a:solidFill>
                  <a:srgbClr val="00B050"/>
                </a:solidFill>
              </a:rPr>
              <a:t>ActiveXObject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Microsoft.XMLHTTP</a:t>
            </a:r>
            <a:r>
              <a:rPr lang="en-US" dirty="0">
                <a:solidFill>
                  <a:srgbClr val="00B050"/>
                </a:solidFill>
              </a:rPr>
              <a:t>");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0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is used to exchange data with a server.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Send a Request To a Server</a:t>
            </a:r>
          </a:p>
          <a:p>
            <a:r>
              <a:rPr lang="en-US" dirty="0"/>
              <a:t>To send a request to a server, we use the open() and send() methods of the </a:t>
            </a:r>
            <a:r>
              <a:rPr lang="en-US" dirty="0" err="1"/>
              <a:t>XMLHttpRequest</a:t>
            </a:r>
            <a:r>
              <a:rPr lang="en-US" dirty="0"/>
              <a:t> object:</a:t>
            </a:r>
          </a:p>
          <a:p>
            <a:r>
              <a:rPr lang="en-US" dirty="0" err="1">
                <a:solidFill>
                  <a:srgbClr val="00B050"/>
                </a:solidFill>
              </a:rPr>
              <a:t>xmlhttp.open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GET","ajax_info.txt",true</a:t>
            </a:r>
            <a:r>
              <a:rPr lang="en-US" dirty="0">
                <a:solidFill>
                  <a:srgbClr val="00B050"/>
                </a:solidFill>
              </a:rPr>
              <a:t>);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xmlhttp.send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74341"/>
              </p:ext>
            </p:extLst>
          </p:nvPr>
        </p:nvGraphicFramePr>
        <p:xfrm>
          <a:off x="914401" y="2936837"/>
          <a:ext cx="9091612" cy="3137070"/>
        </p:xfrm>
        <a:graphic>
          <a:graphicData uri="http://schemas.openxmlformats.org/drawingml/2006/table">
            <a:tbl>
              <a:tblPr/>
              <a:tblGrid>
                <a:gridCol w="2646645"/>
                <a:gridCol w="6444967"/>
              </a:tblGrid>
              <a:tr h="26331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Method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184929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open(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method,url,async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Specifies the type of request, the URL, and if the request should be handled asynchronously or not.</a:t>
                      </a:r>
                      <a:br>
                        <a:rPr lang="en-US" dirty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/>
                      </a:r>
                      <a:br>
                        <a:rPr lang="en-US" dirty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i="1" dirty="0">
                          <a:effectLst/>
                          <a:latin typeface="verdana" panose="020B0604030504040204" pitchFamily="34" charset="0"/>
                        </a:rPr>
                        <a:t>method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: the type of request: GET or POST</a:t>
                      </a:r>
                      <a:br>
                        <a:rPr lang="en-US" dirty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i="1" dirty="0">
                          <a:effectLst/>
                          <a:latin typeface="verdana" panose="020B0604030504040204" pitchFamily="34" charset="0"/>
                        </a:rPr>
                        <a:t>url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: the location of the file on the server</a:t>
                      </a:r>
                      <a:br>
                        <a:rPr lang="en-US" dirty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i="1" dirty="0" err="1">
                          <a:effectLst/>
                          <a:latin typeface="verdana" panose="020B0604030504040204" pitchFamily="34" charset="0"/>
                        </a:rPr>
                        <a:t>async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: true (asynchronous) or false (synchronous)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969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send(</a:t>
                      </a:r>
                      <a:r>
                        <a:rPr lang="en-US" i="1"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Sends the request off to the server.</a:t>
                      </a:r>
                      <a:br>
                        <a:rPr lang="en-US" dirty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/>
                      </a:r>
                      <a:br>
                        <a:rPr lang="en-US" dirty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i="1" dirty="0"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: Only used for POST requests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36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GET or POST?</a:t>
            </a:r>
          </a:p>
          <a:p>
            <a:r>
              <a:rPr lang="en-US" dirty="0"/>
              <a:t>GET is simpler and faster than POST, and can be used in most cases.</a:t>
            </a:r>
          </a:p>
          <a:p>
            <a:r>
              <a:rPr lang="en-US" dirty="0"/>
              <a:t>However, always use POST requests when:</a:t>
            </a:r>
          </a:p>
          <a:p>
            <a:r>
              <a:rPr lang="en-US" dirty="0"/>
              <a:t>A cached file is not an option (update a file or database on the server)</a:t>
            </a:r>
          </a:p>
          <a:p>
            <a:r>
              <a:rPr lang="en-US" dirty="0"/>
              <a:t>Sending a large amount of data to the server (POST has no size limitations)</a:t>
            </a:r>
          </a:p>
          <a:p>
            <a:r>
              <a:rPr lang="en-US" dirty="0"/>
              <a:t>Sending user input (which can contain unknown characters), POST is more robust and secure than GET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GET Requests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xmlhttp.open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GET","demo_get.asp",true</a:t>
            </a:r>
            <a:r>
              <a:rPr lang="en-US" dirty="0">
                <a:solidFill>
                  <a:srgbClr val="00B050"/>
                </a:solidFill>
              </a:rPr>
              <a:t>);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xmlhttp.send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dirty="0"/>
              <a:t>In the example above, you may get a cached result.</a:t>
            </a:r>
          </a:p>
          <a:p>
            <a:r>
              <a:rPr lang="en-US" dirty="0"/>
              <a:t>To avoid this, add a unique ID to the URL: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xmlhttp.open</a:t>
            </a:r>
            <a:r>
              <a:rPr lang="en-US" dirty="0">
                <a:solidFill>
                  <a:srgbClr val="00B050"/>
                </a:solidFill>
              </a:rPr>
              <a:t>("GET","</a:t>
            </a:r>
            <a:r>
              <a:rPr lang="en-US" dirty="0" err="1">
                <a:solidFill>
                  <a:srgbClr val="00B050"/>
                </a:solidFill>
              </a:rPr>
              <a:t>demo_get.asp?t</a:t>
            </a:r>
            <a:r>
              <a:rPr lang="en-US" dirty="0">
                <a:solidFill>
                  <a:srgbClr val="00B050"/>
                </a:solidFill>
              </a:rPr>
              <a:t>=" + </a:t>
            </a:r>
            <a:r>
              <a:rPr lang="en-US" dirty="0" err="1">
                <a:solidFill>
                  <a:srgbClr val="00B050"/>
                </a:solidFill>
              </a:rPr>
              <a:t>Math.random</a:t>
            </a:r>
            <a:r>
              <a:rPr lang="en-US" dirty="0">
                <a:solidFill>
                  <a:srgbClr val="00B050"/>
                </a:solidFill>
              </a:rPr>
              <a:t>(),true);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xmlhttp.send</a:t>
            </a:r>
            <a:r>
              <a:rPr lang="en-US" dirty="0">
                <a:solidFill>
                  <a:srgbClr val="00B050"/>
                </a:solidFill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4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863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Office Theme</vt:lpstr>
      <vt:lpstr>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Yadagiri Tandu</dc:creator>
  <cp:lastModifiedBy>Yadagiri Tandu</cp:lastModifiedBy>
  <cp:revision>17</cp:revision>
  <dcterms:created xsi:type="dcterms:W3CDTF">2014-06-23T12:36:11Z</dcterms:created>
  <dcterms:modified xsi:type="dcterms:W3CDTF">2014-06-23T12:51:29Z</dcterms:modified>
</cp:coreProperties>
</file>