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72"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A02BB1C-13FC-4579-AF55-15D3BD6B5404}" type="datetimeFigureOut">
              <a:rPr lang="en-IN" smtClean="0"/>
              <a:t>01-10-2025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8BA2CA5-8C24-4FD0-B323-E23720DC3B4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8BA2CA5-8C24-4FD0-B323-E23720DC3B4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8BA2CA5-8C24-4FD0-B323-E23720DC3B4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8BA2CA5-8C24-4FD0-B323-E23720DC3B40}"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8BA2CA5-8C24-4FD0-B323-E23720DC3B40}"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8BA2CA5-8C24-4FD0-B323-E23720DC3B40}"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8BA2CA5-8C24-4FD0-B323-E23720DC3B4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8BA2CA5-8C24-4FD0-B323-E23720DC3B40}"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02BB1C-13FC-4579-AF55-15D3BD6B5404}" type="datetimeFigureOut">
              <a:rPr lang="en-IN" smtClean="0"/>
              <a:t>01-10-2025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8BA2CA5-8C24-4FD0-B323-E23720DC3B4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A02BB1C-13FC-4579-AF55-15D3BD6B5404}" type="datetimeFigureOut">
              <a:rPr lang="en-IN" smtClean="0"/>
              <a:t>01-10-2025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8BA2CA5-8C24-4FD0-B323-E23720DC3B4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A02BB1C-13FC-4579-AF55-15D3BD6B5404}" type="datetimeFigureOut">
              <a:rPr lang="en-IN" smtClean="0"/>
              <a:t>01-10-2025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8BA2CA5-8C24-4FD0-B323-E23720DC3B40}"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A02BB1C-13FC-4579-AF55-15D3BD6B5404}" type="datetimeFigureOut">
              <a:rPr lang="en-IN" smtClean="0"/>
              <a:t>01-10-2025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8BA2CA5-8C24-4FD0-B323-E23720DC3B4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1124744"/>
            <a:ext cx="8507288" cy="1368152"/>
          </a:xfrm>
        </p:spPr>
        <p:txBody>
          <a:bodyPr>
            <a:normAutofit fontScale="90000"/>
          </a:bodyPr>
          <a:lstStyle/>
          <a:p>
            <a:r>
              <a:rPr lang="en-US" b="1" dirty="0" smtClean="0"/>
              <a:t>Software Requirements Specification (SRS)</a:t>
            </a:r>
            <a:br>
              <a:rPr lang="en-US" b="1" dirty="0" smtClean="0"/>
            </a:br>
            <a:endParaRPr lang="en-IN" dirty="0"/>
          </a:p>
        </p:txBody>
      </p:sp>
    </p:spTree>
    <p:extLst>
      <p:ext uri="{BB962C8B-B14F-4D97-AF65-F5344CB8AC3E}">
        <p14:creationId xmlns:p14="http://schemas.microsoft.com/office/powerpoint/2010/main" val="257306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9"/>
            <a:ext cx="8229600" cy="3387832"/>
          </a:xfrm>
        </p:spPr>
        <p:txBody>
          <a:bodyPr/>
          <a:lstStyle/>
          <a:p>
            <a:r>
              <a:rPr lang="en-US" dirty="0"/>
              <a:t>Admin login.</a:t>
            </a:r>
          </a:p>
          <a:p>
            <a:r>
              <a:rPr lang="en-US" dirty="0"/>
              <a:t>View and verify student applications.</a:t>
            </a:r>
          </a:p>
          <a:p>
            <a:r>
              <a:rPr lang="en-US" dirty="0"/>
              <a:t>Approve/Reject admission applications.</a:t>
            </a:r>
          </a:p>
          <a:p>
            <a:r>
              <a:rPr lang="en-US" dirty="0"/>
              <a:t>Generate merit list.</a:t>
            </a:r>
          </a:p>
          <a:p>
            <a:r>
              <a:rPr lang="en-US" dirty="0"/>
              <a:t>Send admission status updates.</a:t>
            </a:r>
          </a:p>
          <a:p>
            <a:r>
              <a:rPr lang="en-US" dirty="0"/>
              <a:t>Generate admission reports.</a:t>
            </a:r>
          </a:p>
          <a:p>
            <a:endParaRPr lang="en-IN" dirty="0"/>
          </a:p>
        </p:txBody>
      </p:sp>
      <p:sp>
        <p:nvSpPr>
          <p:cNvPr id="4" name="Title 3"/>
          <p:cNvSpPr>
            <a:spLocks noGrp="1"/>
          </p:cNvSpPr>
          <p:nvPr>
            <p:ph type="title"/>
          </p:nvPr>
        </p:nvSpPr>
        <p:spPr/>
        <p:txBody>
          <a:bodyPr/>
          <a:lstStyle/>
          <a:p>
            <a:r>
              <a:rPr lang="en-IN" dirty="0"/>
              <a:t>3.2 Admin Module</a:t>
            </a:r>
          </a:p>
        </p:txBody>
      </p:sp>
    </p:spTree>
    <p:extLst>
      <p:ext uri="{BB962C8B-B14F-4D97-AF65-F5344CB8AC3E}">
        <p14:creationId xmlns:p14="http://schemas.microsoft.com/office/powerpoint/2010/main" val="418592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229600" cy="2091688"/>
          </a:xfrm>
        </p:spPr>
        <p:txBody>
          <a:bodyPr/>
          <a:lstStyle/>
          <a:p>
            <a:pPr marL="0" lvl="0" indent="0" eaLnBrk="0" fontAlgn="base" hangingPunct="0">
              <a:spcBef>
                <a:spcPct val="0"/>
              </a:spcBef>
              <a:spcAft>
                <a:spcPct val="0"/>
              </a:spcAft>
              <a:buClrTx/>
              <a:buSzTx/>
              <a:buFontTx/>
              <a:buChar char="•"/>
            </a:pPr>
            <a:r>
              <a:rPr lang="en-US" altLang="en-US" sz="2800" dirty="0">
                <a:latin typeface="Arial" panose="020B0604020202020204" pitchFamily="34" charset="0"/>
              </a:rPr>
              <a:t>Course-wise admissions.</a:t>
            </a:r>
          </a:p>
          <a:p>
            <a:pPr marL="0" lvl="0" indent="0" eaLnBrk="0" fontAlgn="base" hangingPunct="0">
              <a:spcBef>
                <a:spcPct val="0"/>
              </a:spcBef>
              <a:spcAft>
                <a:spcPct val="0"/>
              </a:spcAft>
              <a:buClrTx/>
              <a:buSzTx/>
              <a:buFontTx/>
              <a:buChar char="•"/>
            </a:pPr>
            <a:r>
              <a:rPr lang="en-US" altLang="en-US" sz="2800" dirty="0">
                <a:latin typeface="Arial" panose="020B0604020202020204" pitchFamily="34" charset="0"/>
              </a:rPr>
              <a:t>Category-wise admissions.</a:t>
            </a:r>
          </a:p>
          <a:p>
            <a:pPr marL="0" lvl="0" indent="0" eaLnBrk="0" fontAlgn="base" hangingPunct="0">
              <a:spcBef>
                <a:spcPct val="0"/>
              </a:spcBef>
              <a:spcAft>
                <a:spcPct val="0"/>
              </a:spcAft>
              <a:buClrTx/>
              <a:buSzTx/>
              <a:buFontTx/>
              <a:buChar char="•"/>
            </a:pPr>
            <a:r>
              <a:rPr lang="en-US" altLang="en-US" sz="2800" dirty="0">
                <a:latin typeface="Arial" panose="020B0604020202020204" pitchFamily="34" charset="0"/>
              </a:rPr>
              <a:t>Overall student statistics.</a:t>
            </a:r>
          </a:p>
          <a:p>
            <a:endParaRPr lang="en-IN" dirty="0"/>
          </a:p>
        </p:txBody>
      </p:sp>
      <p:sp>
        <p:nvSpPr>
          <p:cNvPr id="2" name="Title 1"/>
          <p:cNvSpPr>
            <a:spLocks noGrp="1"/>
          </p:cNvSpPr>
          <p:nvPr>
            <p:ph type="title"/>
          </p:nvPr>
        </p:nvSpPr>
        <p:spPr/>
        <p:txBody>
          <a:bodyPr/>
          <a:lstStyle/>
          <a:p>
            <a:r>
              <a:rPr lang="en-IN" dirty="0"/>
              <a:t>3.3 Reports Module</a:t>
            </a:r>
          </a:p>
        </p:txBody>
      </p:sp>
    </p:spTree>
    <p:extLst>
      <p:ext uri="{BB962C8B-B14F-4D97-AF65-F5344CB8AC3E}">
        <p14:creationId xmlns:p14="http://schemas.microsoft.com/office/powerpoint/2010/main" val="753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Registration/Login</a:t>
            </a:r>
            <a:endParaRPr lang="en-US" dirty="0"/>
          </a:p>
          <a:p>
            <a:r>
              <a:rPr lang="en-US" dirty="0"/>
              <a:t>Students must create an account with unique email and password.</a:t>
            </a:r>
          </a:p>
          <a:p>
            <a:r>
              <a:rPr lang="en-US" dirty="0"/>
              <a:t>Admin login is restricted.</a:t>
            </a:r>
          </a:p>
          <a:p>
            <a:r>
              <a:rPr lang="en-US" b="1" dirty="0"/>
              <a:t>Application Form</a:t>
            </a:r>
            <a:endParaRPr lang="en-US" dirty="0"/>
          </a:p>
          <a:p>
            <a:r>
              <a:rPr lang="en-US" dirty="0"/>
              <a:t>Student details: Personal, Academic, and Course Preferences.</a:t>
            </a:r>
          </a:p>
          <a:p>
            <a:r>
              <a:rPr lang="en-US" dirty="0"/>
              <a:t>Document uploads: </a:t>
            </a:r>
            <a:r>
              <a:rPr lang="en-US" dirty="0" err="1"/>
              <a:t>Marksheets</a:t>
            </a:r>
            <a:r>
              <a:rPr lang="en-US" dirty="0"/>
              <a:t>, ID proof, etc.</a:t>
            </a:r>
          </a:p>
          <a:p>
            <a:r>
              <a:rPr lang="en-US" b="1" dirty="0"/>
              <a:t>Application Processing</a:t>
            </a:r>
            <a:endParaRPr lang="en-US" dirty="0"/>
          </a:p>
          <a:p>
            <a:r>
              <a:rPr lang="en-US" dirty="0"/>
              <a:t>Admin verifies details.</a:t>
            </a:r>
          </a:p>
          <a:p>
            <a:r>
              <a:rPr lang="en-US" dirty="0"/>
              <a:t>Merit list generated based on eligibility criteria.</a:t>
            </a:r>
          </a:p>
          <a:p>
            <a:r>
              <a:rPr lang="en-US" dirty="0"/>
              <a:t>Admission status updated.</a:t>
            </a:r>
          </a:p>
          <a:p>
            <a:r>
              <a:rPr lang="en-US" b="1" dirty="0"/>
              <a:t>Fee Management (Optional for mini project)</a:t>
            </a:r>
            <a:endParaRPr lang="en-US" dirty="0"/>
          </a:p>
          <a:p>
            <a:r>
              <a:rPr lang="en-US" dirty="0"/>
              <a:t>Once admitted, students can pay admission fees online/offline.</a:t>
            </a:r>
          </a:p>
          <a:p>
            <a:r>
              <a:rPr lang="en-US" b="1" dirty="0"/>
              <a:t>Reports &amp; Analytics</a:t>
            </a:r>
            <a:endParaRPr lang="en-US" dirty="0"/>
          </a:p>
          <a:p>
            <a:pPr lvl="1"/>
            <a:r>
              <a:rPr lang="en-US" dirty="0"/>
              <a:t>Summary reports of applications and admissions.</a:t>
            </a:r>
          </a:p>
          <a:p>
            <a:endParaRPr lang="en-IN" dirty="0"/>
          </a:p>
        </p:txBody>
      </p:sp>
      <p:sp>
        <p:nvSpPr>
          <p:cNvPr id="2" name="Title 1"/>
          <p:cNvSpPr>
            <a:spLocks noGrp="1"/>
          </p:cNvSpPr>
          <p:nvPr>
            <p:ph type="title"/>
          </p:nvPr>
        </p:nvSpPr>
        <p:spPr/>
        <p:txBody>
          <a:bodyPr/>
          <a:lstStyle/>
          <a:p>
            <a:r>
              <a:rPr lang="en-IN" dirty="0"/>
              <a:t>4. Functional Requirements</a:t>
            </a:r>
          </a:p>
        </p:txBody>
      </p:sp>
    </p:spTree>
    <p:extLst>
      <p:ext uri="{BB962C8B-B14F-4D97-AF65-F5344CB8AC3E}">
        <p14:creationId xmlns:p14="http://schemas.microsoft.com/office/powerpoint/2010/main" val="97132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96753"/>
            <a:ext cx="8229600" cy="3456384"/>
          </a:xfrm>
        </p:spPr>
        <p:txBody>
          <a:bodyPr/>
          <a:lstStyle/>
          <a:p>
            <a:r>
              <a:rPr lang="en-US" b="1" dirty="0"/>
              <a:t>Performance</a:t>
            </a:r>
            <a:r>
              <a:rPr lang="en-US" dirty="0"/>
              <a:t>: Should handle at least 500 concurrent users.</a:t>
            </a:r>
          </a:p>
          <a:p>
            <a:r>
              <a:rPr lang="en-US" b="1" dirty="0"/>
              <a:t>Security</a:t>
            </a:r>
            <a:r>
              <a:rPr lang="en-US" dirty="0"/>
              <a:t>: Password encryption, document protection.</a:t>
            </a:r>
          </a:p>
          <a:p>
            <a:r>
              <a:rPr lang="en-US" b="1" dirty="0"/>
              <a:t>Usability</a:t>
            </a:r>
            <a:r>
              <a:rPr lang="en-US" dirty="0"/>
              <a:t>: User-friendly forms and dashboards.</a:t>
            </a:r>
          </a:p>
          <a:p>
            <a:r>
              <a:rPr lang="en-US" b="1" dirty="0"/>
              <a:t>Reliability</a:t>
            </a:r>
            <a:r>
              <a:rPr lang="en-US" dirty="0"/>
              <a:t>: Data must be stored safely in database.</a:t>
            </a:r>
          </a:p>
          <a:p>
            <a:r>
              <a:rPr lang="en-US" b="1" dirty="0"/>
              <a:t>Portability</a:t>
            </a:r>
            <a:r>
              <a:rPr lang="en-US" dirty="0"/>
              <a:t>: Should run on any modern browser.</a:t>
            </a:r>
          </a:p>
          <a:p>
            <a:endParaRPr lang="en-IN" dirty="0"/>
          </a:p>
        </p:txBody>
      </p:sp>
      <p:sp>
        <p:nvSpPr>
          <p:cNvPr id="2" name="Title 1"/>
          <p:cNvSpPr>
            <a:spLocks noGrp="1"/>
          </p:cNvSpPr>
          <p:nvPr>
            <p:ph type="title"/>
          </p:nvPr>
        </p:nvSpPr>
        <p:spPr/>
        <p:txBody>
          <a:bodyPr>
            <a:normAutofit fontScale="90000"/>
          </a:bodyPr>
          <a:lstStyle/>
          <a:p>
            <a:r>
              <a:rPr lang="en-IN" sz="4400" dirty="0"/>
              <a:t>5. Non-Functional Requirements</a:t>
            </a:r>
            <a:br>
              <a:rPr lang="en-IN" sz="4400" dirty="0"/>
            </a:br>
            <a:endParaRPr lang="en-IN" dirty="0"/>
          </a:p>
        </p:txBody>
      </p:sp>
    </p:spTree>
    <p:extLst>
      <p:ext uri="{BB962C8B-B14F-4D97-AF65-F5344CB8AC3E}">
        <p14:creationId xmlns:p14="http://schemas.microsoft.com/office/powerpoint/2010/main" val="388736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229600" cy="2739760"/>
          </a:xfrm>
        </p:spPr>
        <p:txBody>
          <a:bodyPr/>
          <a:lstStyle/>
          <a:p>
            <a:r>
              <a:rPr lang="en-US" b="1" dirty="0"/>
              <a:t>Use Case Diagram</a:t>
            </a:r>
            <a:r>
              <a:rPr lang="en-US" dirty="0"/>
              <a:t> – Student &amp; Admin interactions.</a:t>
            </a:r>
          </a:p>
          <a:p>
            <a:r>
              <a:rPr lang="en-US" b="1" dirty="0"/>
              <a:t>ER Diagram</a:t>
            </a:r>
            <a:r>
              <a:rPr lang="en-US" dirty="0"/>
              <a:t> – For database design (Student, Course, Application, Admin).</a:t>
            </a:r>
          </a:p>
          <a:p>
            <a:r>
              <a:rPr lang="en-US" b="1" dirty="0"/>
              <a:t>Activity Diagram</a:t>
            </a:r>
            <a:r>
              <a:rPr lang="en-US" dirty="0"/>
              <a:t> – Application submission &amp; approval flow.</a:t>
            </a:r>
          </a:p>
          <a:p>
            <a:endParaRPr lang="en-IN" dirty="0"/>
          </a:p>
        </p:txBody>
      </p:sp>
      <p:sp>
        <p:nvSpPr>
          <p:cNvPr id="2" name="Title 1"/>
          <p:cNvSpPr>
            <a:spLocks noGrp="1"/>
          </p:cNvSpPr>
          <p:nvPr>
            <p:ph type="title"/>
          </p:nvPr>
        </p:nvSpPr>
        <p:spPr/>
        <p:txBody>
          <a:bodyPr>
            <a:normAutofit fontScale="90000"/>
          </a:bodyPr>
          <a:lstStyle/>
          <a:p>
            <a:r>
              <a:rPr lang="en-US" dirty="0"/>
              <a:t>6. UML Diagrams (Mini Project Level)</a:t>
            </a:r>
            <a:br>
              <a:rPr lang="en-US" dirty="0"/>
            </a:br>
            <a:endParaRPr lang="en-IN" dirty="0"/>
          </a:p>
        </p:txBody>
      </p:sp>
    </p:spTree>
    <p:extLst>
      <p:ext uri="{BB962C8B-B14F-4D97-AF65-F5344CB8AC3E}">
        <p14:creationId xmlns:p14="http://schemas.microsoft.com/office/powerpoint/2010/main" val="280462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7. Database Design (Sample Tables)</a:t>
            </a:r>
            <a:br>
              <a:rPr lang="en-IN" dirty="0"/>
            </a:br>
            <a:endParaRPr lang="en-IN" dirty="0"/>
          </a:p>
        </p:txBody>
      </p:sp>
      <p:sp>
        <p:nvSpPr>
          <p:cNvPr id="4" name="Text Placeholder 3"/>
          <p:cNvSpPr>
            <a:spLocks noGrp="1"/>
          </p:cNvSpPr>
          <p:nvPr>
            <p:ph type="body" idx="1"/>
          </p:nvPr>
        </p:nvSpPr>
        <p:spPr/>
        <p:txBody>
          <a:bodyPr/>
          <a:lstStyle/>
          <a:p>
            <a:endParaRPr lang="en-IN"/>
          </a:p>
        </p:txBody>
      </p:sp>
      <p:sp>
        <p:nvSpPr>
          <p:cNvPr id="6" name="Text Placeholder 5"/>
          <p:cNvSpPr>
            <a:spLocks noGrp="1"/>
          </p:cNvSpPr>
          <p:nvPr>
            <p:ph type="body" sz="half" idx="3"/>
          </p:nvPr>
        </p:nvSpPr>
        <p:spPr/>
        <p:txBody>
          <a:bodyPr/>
          <a:lstStyle/>
          <a:p>
            <a:endParaRPr lang="en-IN"/>
          </a:p>
        </p:txBody>
      </p:sp>
      <p:sp>
        <p:nvSpPr>
          <p:cNvPr id="5" name="Content Placeholder 4"/>
          <p:cNvSpPr>
            <a:spLocks noGrp="1"/>
          </p:cNvSpPr>
          <p:nvPr>
            <p:ph sz="quarter" idx="2"/>
          </p:nvPr>
        </p:nvSpPr>
        <p:spPr/>
        <p:txBody>
          <a:bodyPr>
            <a:normAutofit fontScale="85000" lnSpcReduction="20000"/>
          </a:bodyPr>
          <a:lstStyle/>
          <a:p>
            <a:r>
              <a:rPr lang="en-IN" b="1" dirty="0"/>
              <a:t>Student Table</a:t>
            </a:r>
            <a:endParaRPr lang="en-IN" dirty="0"/>
          </a:p>
          <a:p>
            <a:r>
              <a:rPr lang="en-IN" dirty="0" err="1"/>
              <a:t>StudentID</a:t>
            </a:r>
            <a:r>
              <a:rPr lang="en-IN" dirty="0"/>
              <a:t> (PK)</a:t>
            </a:r>
          </a:p>
          <a:p>
            <a:r>
              <a:rPr lang="en-IN" dirty="0"/>
              <a:t>Name</a:t>
            </a:r>
          </a:p>
          <a:p>
            <a:r>
              <a:rPr lang="en-IN" dirty="0"/>
              <a:t>Email</a:t>
            </a:r>
          </a:p>
          <a:p>
            <a:r>
              <a:rPr lang="en-IN" dirty="0"/>
              <a:t>Password</a:t>
            </a:r>
          </a:p>
          <a:p>
            <a:r>
              <a:rPr lang="en-IN" dirty="0" err="1"/>
              <a:t>DateOfBirth</a:t>
            </a:r>
            <a:endParaRPr lang="en-IN" dirty="0"/>
          </a:p>
          <a:p>
            <a:r>
              <a:rPr lang="en-IN" b="1" dirty="0"/>
              <a:t>Application Table</a:t>
            </a:r>
            <a:endParaRPr lang="en-IN" dirty="0"/>
          </a:p>
          <a:p>
            <a:r>
              <a:rPr lang="en-IN" dirty="0" err="1"/>
              <a:t>ApplicationID</a:t>
            </a:r>
            <a:r>
              <a:rPr lang="en-IN" dirty="0"/>
              <a:t> (PK)</a:t>
            </a:r>
          </a:p>
          <a:p>
            <a:r>
              <a:rPr lang="en-IN" dirty="0" err="1"/>
              <a:t>StudentID</a:t>
            </a:r>
            <a:r>
              <a:rPr lang="en-IN" dirty="0"/>
              <a:t> (FK)</a:t>
            </a:r>
          </a:p>
          <a:p>
            <a:r>
              <a:rPr lang="en-IN" dirty="0" err="1"/>
              <a:t>CourseID</a:t>
            </a:r>
            <a:r>
              <a:rPr lang="en-IN" dirty="0"/>
              <a:t> (FK)</a:t>
            </a:r>
          </a:p>
          <a:p>
            <a:r>
              <a:rPr lang="en-IN" dirty="0"/>
              <a:t>Documents</a:t>
            </a:r>
          </a:p>
          <a:p>
            <a:r>
              <a:rPr lang="en-IN" dirty="0"/>
              <a:t>Status (Pending/Approved/Rejected)</a:t>
            </a:r>
          </a:p>
          <a:p>
            <a:endParaRPr lang="en-IN" dirty="0"/>
          </a:p>
        </p:txBody>
      </p:sp>
      <p:sp>
        <p:nvSpPr>
          <p:cNvPr id="7" name="Content Placeholder 6"/>
          <p:cNvSpPr>
            <a:spLocks noGrp="1"/>
          </p:cNvSpPr>
          <p:nvPr>
            <p:ph sz="quarter" idx="4"/>
          </p:nvPr>
        </p:nvSpPr>
        <p:spPr/>
        <p:txBody>
          <a:bodyPr/>
          <a:lstStyle/>
          <a:p>
            <a:r>
              <a:rPr lang="en-IN" b="1" dirty="0"/>
              <a:t>Course Table</a:t>
            </a:r>
            <a:endParaRPr lang="en-IN" dirty="0"/>
          </a:p>
          <a:p>
            <a:r>
              <a:rPr lang="en-IN" dirty="0" err="1"/>
              <a:t>CourseID</a:t>
            </a:r>
            <a:r>
              <a:rPr lang="en-IN" dirty="0"/>
              <a:t> (PK)</a:t>
            </a:r>
          </a:p>
          <a:p>
            <a:r>
              <a:rPr lang="en-IN" dirty="0" err="1"/>
              <a:t>CourseName</a:t>
            </a:r>
            <a:endParaRPr lang="en-IN" dirty="0"/>
          </a:p>
          <a:p>
            <a:r>
              <a:rPr lang="en-IN" dirty="0" err="1"/>
              <a:t>EligibilityCriteria</a:t>
            </a:r>
            <a:endParaRPr lang="en-IN" dirty="0"/>
          </a:p>
          <a:p>
            <a:r>
              <a:rPr lang="en-IN" b="1" dirty="0"/>
              <a:t>Admin Table</a:t>
            </a:r>
            <a:endParaRPr lang="en-IN" dirty="0"/>
          </a:p>
          <a:p>
            <a:r>
              <a:rPr lang="en-IN" dirty="0" err="1"/>
              <a:t>AdminID</a:t>
            </a:r>
            <a:r>
              <a:rPr lang="en-IN" dirty="0"/>
              <a:t> (PK)</a:t>
            </a:r>
          </a:p>
          <a:p>
            <a:r>
              <a:rPr lang="en-IN" dirty="0"/>
              <a:t>Username</a:t>
            </a:r>
          </a:p>
          <a:p>
            <a:r>
              <a:rPr lang="en-IN" dirty="0"/>
              <a:t>Password</a:t>
            </a:r>
          </a:p>
          <a:p>
            <a:endParaRPr lang="en-IN" dirty="0"/>
          </a:p>
        </p:txBody>
      </p:sp>
    </p:spTree>
    <p:extLst>
      <p:ext uri="{BB962C8B-B14F-4D97-AF65-F5344CB8AC3E}">
        <p14:creationId xmlns:p14="http://schemas.microsoft.com/office/powerpoint/2010/main" val="228107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27784" y="1340768"/>
            <a:ext cx="3456384" cy="2664296"/>
          </a:xfrm>
        </p:spPr>
        <p:txBody>
          <a:bodyPr>
            <a:normAutofit/>
          </a:bodyPr>
          <a:lstStyle/>
          <a:p>
            <a:r>
              <a:rPr lang="en-US" altLang="en-US" sz="4400" dirty="0">
                <a:solidFill>
                  <a:schemeClr val="accent2"/>
                </a:solidFill>
                <a:effectLst/>
                <a:latin typeface="Arial" panose="020B0604020202020204" pitchFamily="34" charset="0"/>
              </a:rPr>
              <a:t>Thank</a:t>
            </a:r>
            <a:r>
              <a:rPr lang="en-US" altLang="en-US" sz="4400" dirty="0">
                <a:solidFill>
                  <a:schemeClr val="tx1"/>
                </a:solidFill>
                <a:effectLst/>
                <a:latin typeface="Arial" panose="020B0604020202020204" pitchFamily="34" charset="0"/>
              </a:rPr>
              <a:t> </a:t>
            </a:r>
            <a:r>
              <a:rPr lang="en-US" altLang="en-US" sz="4400" dirty="0">
                <a:solidFill>
                  <a:schemeClr val="accent2"/>
                </a:solidFill>
                <a:effectLst/>
                <a:latin typeface="Arial" panose="020B0604020202020204" pitchFamily="34" charset="0"/>
              </a:rPr>
              <a:t>you</a:t>
            </a:r>
            <a:r>
              <a:rPr lang="en-US" altLang="en-US" sz="4400" dirty="0">
                <a:solidFill>
                  <a:schemeClr val="tx1"/>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312890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404664"/>
            <a:ext cx="8136904" cy="4392488"/>
          </a:xfrm>
        </p:spPr>
        <p:txBody>
          <a:bodyPr>
            <a:normAutofit/>
          </a:bodyPr>
          <a:lstStyle/>
          <a:p>
            <a:r>
              <a:rPr lang="en-IN" dirty="0"/>
              <a:t>From RMKEC </a:t>
            </a:r>
            <a:br>
              <a:rPr lang="en-IN" dirty="0"/>
            </a:br>
            <a:r>
              <a:rPr lang="en-IN" dirty="0"/>
              <a:t>                        </a:t>
            </a:r>
            <a:r>
              <a:rPr lang="en-IN" dirty="0" smtClean="0"/>
              <a:t>-DEPARTMENT - EEV</a:t>
            </a:r>
            <a:br>
              <a:rPr lang="en-IN" dirty="0" smtClean="0"/>
            </a:br>
            <a:r>
              <a:rPr lang="en-IN" dirty="0"/>
              <a:t> </a:t>
            </a:r>
            <a:r>
              <a:rPr lang="en-IN" dirty="0" smtClean="0"/>
              <a:t>                       -111725110057</a:t>
            </a:r>
            <a:br>
              <a:rPr lang="en-IN" dirty="0" smtClean="0"/>
            </a:br>
            <a:r>
              <a:rPr lang="en-IN" dirty="0"/>
              <a:t> </a:t>
            </a:r>
            <a:r>
              <a:rPr lang="en-IN" dirty="0" smtClean="0"/>
              <a:t>                       -YADAMALLIMEGHANA</a:t>
            </a:r>
            <a:br>
              <a:rPr lang="en-IN" dirty="0" smtClean="0"/>
            </a:br>
            <a:r>
              <a:rPr lang="en-IN" dirty="0"/>
              <a:t> </a:t>
            </a:r>
            <a:r>
              <a:rPr lang="en-IN" dirty="0" smtClean="0"/>
              <a:t>               </a:t>
            </a:r>
            <a:endParaRPr lang="en-IN" dirty="0"/>
          </a:p>
        </p:txBody>
      </p:sp>
    </p:spTree>
    <p:extLst>
      <p:ext uri="{BB962C8B-B14F-4D97-AF65-F5344CB8AC3E}">
        <p14:creationId xmlns:p14="http://schemas.microsoft.com/office/powerpoint/2010/main" val="23475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College Admission Management System</a:t>
            </a:r>
            <a:br>
              <a:rPr lang="en-US" dirty="0"/>
            </a:br>
            <a:endParaRPr lang="en-IN" dirty="0"/>
          </a:p>
        </p:txBody>
      </p:sp>
      <p:sp>
        <p:nvSpPr>
          <p:cNvPr id="4" name="Text Placeholder 3"/>
          <p:cNvSpPr>
            <a:spLocks noGrp="1"/>
          </p:cNvSpPr>
          <p:nvPr>
            <p:ph type="body" idx="1"/>
          </p:nvPr>
        </p:nvSpPr>
        <p:spPr/>
        <p:txBody>
          <a:bodyPr/>
          <a:lstStyle/>
          <a:p>
            <a:endParaRPr lang="en-IN" dirty="0"/>
          </a:p>
        </p:txBody>
      </p:sp>
      <p:sp>
        <p:nvSpPr>
          <p:cNvPr id="5" name="Text Placeholder 4"/>
          <p:cNvSpPr>
            <a:spLocks noGrp="1"/>
          </p:cNvSpPr>
          <p:nvPr>
            <p:ph type="body" sz="half" idx="3"/>
          </p:nvPr>
        </p:nvSpPr>
        <p:spPr/>
        <p:txBody>
          <a:bodyPr/>
          <a:lstStyle/>
          <a:p>
            <a:endParaRPr lang="en-IN"/>
          </a:p>
        </p:txBody>
      </p:sp>
      <p:sp>
        <p:nvSpPr>
          <p:cNvPr id="3" name="Content Placeholder 2"/>
          <p:cNvSpPr>
            <a:spLocks noGrp="1"/>
          </p:cNvSpPr>
          <p:nvPr>
            <p:ph sz="quarter" idx="2"/>
          </p:nvPr>
        </p:nvSpPr>
        <p:spPr>
          <a:xfrm>
            <a:off x="755576" y="1268760"/>
            <a:ext cx="3096344" cy="3960440"/>
          </a:xfrm>
        </p:spPr>
        <p:txBody>
          <a:bodyPr>
            <a:normAutofit fontScale="92500" lnSpcReduction="20000"/>
          </a:bodyPr>
          <a:lstStyle/>
          <a:p>
            <a:r>
              <a:rPr lang="en-IN" b="1" dirty="0"/>
              <a:t>1. Introduction</a:t>
            </a:r>
          </a:p>
          <a:p>
            <a:r>
              <a:rPr lang="en-IN" b="1" dirty="0"/>
              <a:t>1.1 Purpose</a:t>
            </a:r>
          </a:p>
          <a:p>
            <a:r>
              <a:rPr lang="en-IN" b="1" dirty="0"/>
              <a:t>1.2 Scope</a:t>
            </a:r>
            <a:endParaRPr lang="en-IN" dirty="0"/>
          </a:p>
          <a:p>
            <a:r>
              <a:rPr lang="en-IN" b="1" dirty="0"/>
              <a:t>1.3 Definitions &amp; Abbreviations</a:t>
            </a:r>
          </a:p>
          <a:p>
            <a:r>
              <a:rPr lang="en-IN" b="1" dirty="0"/>
              <a:t>2. Overall Description</a:t>
            </a:r>
          </a:p>
          <a:p>
            <a:r>
              <a:rPr lang="en-IN" b="1" dirty="0"/>
              <a:t>2.1 Product Perspective</a:t>
            </a:r>
          </a:p>
          <a:p>
            <a:r>
              <a:rPr lang="en-IN" b="1" dirty="0"/>
              <a:t>2.2 User Classes &amp; Characteristics</a:t>
            </a:r>
          </a:p>
          <a:p>
            <a:r>
              <a:rPr lang="en-IN" b="1" dirty="0"/>
              <a:t>2.3 Operating Environment</a:t>
            </a:r>
          </a:p>
          <a:p>
            <a:pPr marL="109728" indent="0">
              <a:buNone/>
            </a:pPr>
            <a:endParaRPr lang="en-IN" b="1" dirty="0"/>
          </a:p>
          <a:p>
            <a:pPr marL="0" indent="0">
              <a:buNone/>
            </a:pPr>
            <a:endParaRPr lang="en-IN" b="1" dirty="0"/>
          </a:p>
          <a:p>
            <a:endParaRPr lang="en-IN" b="1" dirty="0"/>
          </a:p>
          <a:p>
            <a:endParaRPr lang="en-IN" b="1" dirty="0"/>
          </a:p>
          <a:p>
            <a:endParaRPr lang="en-IN" dirty="0"/>
          </a:p>
        </p:txBody>
      </p:sp>
      <p:sp>
        <p:nvSpPr>
          <p:cNvPr id="6" name="Content Placeholder 5"/>
          <p:cNvSpPr>
            <a:spLocks noGrp="1"/>
          </p:cNvSpPr>
          <p:nvPr>
            <p:ph sz="quarter" idx="4"/>
          </p:nvPr>
        </p:nvSpPr>
        <p:spPr>
          <a:xfrm>
            <a:off x="4644009" y="1124744"/>
            <a:ext cx="4042792" cy="4261313"/>
          </a:xfrm>
        </p:spPr>
        <p:txBody>
          <a:bodyPr>
            <a:normAutofit/>
          </a:bodyPr>
          <a:lstStyle/>
          <a:p>
            <a:r>
              <a:rPr lang="en-IN" b="1" dirty="0"/>
              <a:t>3. System Features</a:t>
            </a:r>
          </a:p>
          <a:p>
            <a:r>
              <a:rPr lang="en-IN" b="1" dirty="0"/>
              <a:t>3.1 Student Module</a:t>
            </a:r>
          </a:p>
          <a:p>
            <a:r>
              <a:rPr lang="en-IN" b="1" dirty="0"/>
              <a:t>3.2 Admin Module</a:t>
            </a:r>
          </a:p>
          <a:p>
            <a:r>
              <a:rPr lang="en-IN" b="1" dirty="0"/>
              <a:t>3.3 Reports Module</a:t>
            </a:r>
          </a:p>
          <a:p>
            <a:r>
              <a:rPr lang="en-IN" b="1" dirty="0"/>
              <a:t>4. Functional Requirements</a:t>
            </a:r>
          </a:p>
          <a:p>
            <a:r>
              <a:rPr lang="en-IN" b="1" dirty="0"/>
              <a:t>5. Non-Functional Requirements</a:t>
            </a:r>
          </a:p>
          <a:p>
            <a:r>
              <a:rPr lang="en-US" b="1" dirty="0"/>
              <a:t>6. UML Diagrams (Mini Project Level)</a:t>
            </a:r>
          </a:p>
          <a:p>
            <a:r>
              <a:rPr lang="en-IN" b="1" dirty="0"/>
              <a:t>7. Database Design (Sample Tables)</a:t>
            </a:r>
          </a:p>
          <a:p>
            <a:endParaRPr lang="en-IN" dirty="0"/>
          </a:p>
        </p:txBody>
      </p:sp>
    </p:spTree>
    <p:extLst>
      <p:ext uri="{BB962C8B-B14F-4D97-AF65-F5344CB8AC3E}">
        <p14:creationId xmlns:p14="http://schemas.microsoft.com/office/powerpoint/2010/main" val="309497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purpose of this project is to develop a </a:t>
            </a:r>
            <a:r>
              <a:rPr lang="en-US" b="1" dirty="0"/>
              <a:t>College Admission Management System (CAMS)</a:t>
            </a:r>
            <a:r>
              <a:rPr lang="en-US" dirty="0"/>
              <a:t> that automates the admission process of a college. The system will allow students to apply online, manage their personal and academic details, and track admission status. College administrators can manage applications, verify documents, generate merit lists, and communicate admission decisions.</a:t>
            </a:r>
          </a:p>
          <a:p>
            <a:endParaRPr lang="en-IN" dirty="0"/>
          </a:p>
        </p:txBody>
      </p:sp>
      <p:sp>
        <p:nvSpPr>
          <p:cNvPr id="2" name="Title 1"/>
          <p:cNvSpPr>
            <a:spLocks noGrp="1"/>
          </p:cNvSpPr>
          <p:nvPr>
            <p:ph type="title"/>
          </p:nvPr>
        </p:nvSpPr>
        <p:spPr>
          <a:xfrm>
            <a:off x="467544" y="980728"/>
            <a:ext cx="8291264" cy="432048"/>
          </a:xfrm>
        </p:spPr>
        <p:txBody>
          <a:bodyPr>
            <a:normAutofit fontScale="90000"/>
          </a:bodyPr>
          <a:lstStyle/>
          <a:p>
            <a:r>
              <a:rPr lang="en-IN" dirty="0"/>
              <a:t>1. Introduction</a:t>
            </a:r>
            <a:br>
              <a:rPr lang="en-IN" dirty="0"/>
            </a:br>
            <a:r>
              <a:rPr lang="en-IN" dirty="0" smtClean="0"/>
              <a:t>    1.1 </a:t>
            </a:r>
            <a:r>
              <a:rPr lang="en-IN" dirty="0"/>
              <a:t>Purpose</a:t>
            </a:r>
            <a:br>
              <a:rPr lang="en-IN" dirty="0"/>
            </a:br>
            <a:r>
              <a:rPr lang="en-IN" dirty="0"/>
              <a:t/>
            </a:r>
            <a:br>
              <a:rPr lang="en-IN" dirty="0"/>
            </a:br>
            <a:endParaRPr lang="en-IN" dirty="0"/>
          </a:p>
        </p:txBody>
      </p:sp>
    </p:spTree>
    <p:extLst>
      <p:ext uri="{BB962C8B-B14F-4D97-AF65-F5344CB8AC3E}">
        <p14:creationId xmlns:p14="http://schemas.microsoft.com/office/powerpoint/2010/main" val="209746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1.2 Scope</a:t>
            </a:r>
          </a:p>
        </p:txBody>
      </p:sp>
      <p:sp>
        <p:nvSpPr>
          <p:cNvPr id="4" name="Text Placeholder 3"/>
          <p:cNvSpPr>
            <a:spLocks noGrp="1"/>
          </p:cNvSpPr>
          <p:nvPr>
            <p:ph type="body" idx="1"/>
          </p:nvPr>
        </p:nvSpPr>
        <p:spPr/>
        <p:txBody>
          <a:bodyPr/>
          <a:lstStyle/>
          <a:p>
            <a:endParaRPr lang="en-IN"/>
          </a:p>
        </p:txBody>
      </p:sp>
      <p:sp>
        <p:nvSpPr>
          <p:cNvPr id="6" name="Text Placeholder 5"/>
          <p:cNvSpPr>
            <a:spLocks noGrp="1"/>
          </p:cNvSpPr>
          <p:nvPr>
            <p:ph type="body" sz="half" idx="3"/>
          </p:nvPr>
        </p:nvSpPr>
        <p:spPr/>
        <p:txBody>
          <a:bodyPr/>
          <a:lstStyle/>
          <a:p>
            <a:endParaRPr lang="en-IN"/>
          </a:p>
        </p:txBody>
      </p:sp>
      <p:sp>
        <p:nvSpPr>
          <p:cNvPr id="5" name="Content Placeholder 4"/>
          <p:cNvSpPr>
            <a:spLocks noGrp="1"/>
          </p:cNvSpPr>
          <p:nvPr>
            <p:ph sz="quarter" idx="2"/>
          </p:nvPr>
        </p:nvSpPr>
        <p:spPr/>
        <p:txBody>
          <a:bodyPr>
            <a:normAutofit fontScale="70000" lnSpcReduction="20000"/>
          </a:bodyPr>
          <a:lstStyle/>
          <a:p>
            <a:r>
              <a:rPr lang="en-US" dirty="0"/>
              <a:t>The system is designed to:</a:t>
            </a:r>
          </a:p>
          <a:p>
            <a:r>
              <a:rPr lang="en-US" dirty="0"/>
              <a:t>Provide </a:t>
            </a:r>
            <a:r>
              <a:rPr lang="en-US" b="1" dirty="0"/>
              <a:t>student registration and login</a:t>
            </a:r>
            <a:r>
              <a:rPr lang="en-US" dirty="0"/>
              <a:t>.</a:t>
            </a:r>
          </a:p>
          <a:p>
            <a:r>
              <a:rPr lang="en-US" dirty="0"/>
              <a:t>Allow students to </a:t>
            </a:r>
            <a:r>
              <a:rPr lang="en-US" b="1" dirty="0"/>
              <a:t>fill application forms</a:t>
            </a:r>
            <a:r>
              <a:rPr lang="en-US" dirty="0"/>
              <a:t>, upload documents, and select courses.</a:t>
            </a:r>
          </a:p>
          <a:p>
            <a:r>
              <a:rPr lang="en-US" dirty="0"/>
              <a:t>Enable administrators to </a:t>
            </a:r>
            <a:r>
              <a:rPr lang="en-US" b="1" dirty="0"/>
              <a:t>review applications</a:t>
            </a:r>
            <a:r>
              <a:rPr lang="en-US" dirty="0"/>
              <a:t>, verify documents, and approve/reject admissions.</a:t>
            </a:r>
          </a:p>
          <a:p>
            <a:r>
              <a:rPr lang="en-US" dirty="0"/>
              <a:t>Maintain a </a:t>
            </a:r>
            <a:r>
              <a:rPr lang="en-US" b="1" dirty="0"/>
              <a:t>merit list generation system</a:t>
            </a:r>
            <a:r>
              <a:rPr lang="en-US" dirty="0"/>
              <a:t> based on predefined criteria.</a:t>
            </a:r>
          </a:p>
          <a:p>
            <a:r>
              <a:rPr lang="en-US" dirty="0"/>
              <a:t>Provide </a:t>
            </a:r>
            <a:r>
              <a:rPr lang="en-US" b="1" dirty="0"/>
              <a:t>notifications</a:t>
            </a:r>
            <a:r>
              <a:rPr lang="en-US" dirty="0"/>
              <a:t> (admission status, fee payment deadlines).</a:t>
            </a:r>
          </a:p>
          <a:p>
            <a:r>
              <a:rPr lang="en-US" dirty="0"/>
              <a:t>Generate </a:t>
            </a:r>
            <a:r>
              <a:rPr lang="en-US" b="1" dirty="0"/>
              <a:t>reports</a:t>
            </a:r>
            <a:r>
              <a:rPr lang="en-US" dirty="0"/>
              <a:t> for administration (e.g., number of applicants, selected students, etc.).</a:t>
            </a:r>
          </a:p>
          <a:p>
            <a:endParaRPr lang="en-IN" dirty="0"/>
          </a:p>
        </p:txBody>
      </p:sp>
      <p:sp>
        <p:nvSpPr>
          <p:cNvPr id="7" name="Content Placeholder 6"/>
          <p:cNvSpPr>
            <a:spLocks noGrp="1"/>
          </p:cNvSpPr>
          <p:nvPr>
            <p:ph sz="quarter" idx="4"/>
          </p:nvPr>
        </p:nvSpPr>
        <p:spPr/>
        <p:txBody>
          <a:bodyPr/>
          <a:lstStyle/>
          <a:p>
            <a:r>
              <a:rPr lang="en-US" b="1" dirty="0"/>
              <a:t>Stakeholders</a:t>
            </a:r>
            <a:r>
              <a:rPr lang="en-US" dirty="0"/>
              <a:t>:</a:t>
            </a:r>
          </a:p>
          <a:p>
            <a:r>
              <a:rPr lang="en-US" dirty="0"/>
              <a:t>Students (Applicants)</a:t>
            </a:r>
          </a:p>
          <a:p>
            <a:r>
              <a:rPr lang="en-US" dirty="0"/>
              <a:t>College Admission Officers (Admins)</a:t>
            </a:r>
          </a:p>
          <a:p>
            <a:r>
              <a:rPr lang="en-US" dirty="0"/>
              <a:t>College Management</a:t>
            </a:r>
          </a:p>
          <a:p>
            <a:endParaRPr lang="en-IN" dirty="0"/>
          </a:p>
        </p:txBody>
      </p:sp>
    </p:spTree>
    <p:extLst>
      <p:ext uri="{BB962C8B-B14F-4D97-AF65-F5344CB8AC3E}">
        <p14:creationId xmlns:p14="http://schemas.microsoft.com/office/powerpoint/2010/main" val="42389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9"/>
            <a:ext cx="8229600" cy="3168352"/>
          </a:xfrm>
        </p:spPr>
        <p:txBody>
          <a:bodyPr/>
          <a:lstStyle/>
          <a:p>
            <a:r>
              <a:rPr lang="en-US" b="1" dirty="0"/>
              <a:t>CAMS</a:t>
            </a:r>
            <a:r>
              <a:rPr lang="en-US" dirty="0"/>
              <a:t> – College Admission Management System</a:t>
            </a:r>
          </a:p>
          <a:p>
            <a:r>
              <a:rPr lang="en-US" b="1" dirty="0"/>
              <a:t>Admin</a:t>
            </a:r>
            <a:r>
              <a:rPr lang="en-US" dirty="0"/>
              <a:t> – College authority managing admissions</a:t>
            </a:r>
          </a:p>
          <a:p>
            <a:r>
              <a:rPr lang="en-US" b="1" dirty="0"/>
              <a:t>Merit List</a:t>
            </a:r>
            <a:r>
              <a:rPr lang="en-US" dirty="0"/>
              <a:t> – List of selected candidates based on eligibility criteria</a:t>
            </a:r>
          </a:p>
          <a:p>
            <a:endParaRPr lang="en-IN" dirty="0"/>
          </a:p>
        </p:txBody>
      </p:sp>
      <p:sp>
        <p:nvSpPr>
          <p:cNvPr id="2" name="Title 1"/>
          <p:cNvSpPr>
            <a:spLocks noGrp="1"/>
          </p:cNvSpPr>
          <p:nvPr>
            <p:ph type="title"/>
          </p:nvPr>
        </p:nvSpPr>
        <p:spPr/>
        <p:txBody>
          <a:bodyPr/>
          <a:lstStyle/>
          <a:p>
            <a:r>
              <a:rPr lang="en-IN" dirty="0"/>
              <a:t>1.3 Definitions &amp; Abbreviations</a:t>
            </a:r>
          </a:p>
        </p:txBody>
      </p:sp>
    </p:spTree>
    <p:extLst>
      <p:ext uri="{BB962C8B-B14F-4D97-AF65-F5344CB8AC3E}">
        <p14:creationId xmlns:p14="http://schemas.microsoft.com/office/powerpoint/2010/main" val="216003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556792"/>
            <a:ext cx="8785584" cy="2592288"/>
          </a:xfrm>
        </p:spPr>
        <p:txBody>
          <a:bodyPr/>
          <a:lstStyle/>
          <a:p>
            <a:r>
              <a:rPr lang="en-US" b="1" dirty="0"/>
              <a:t>2.1 Product Perspective</a:t>
            </a:r>
          </a:p>
          <a:p>
            <a:r>
              <a:rPr lang="en-US" dirty="0"/>
              <a:t>The system will replace the manual paper-based admission system with a web-based application.</a:t>
            </a:r>
          </a:p>
          <a:p>
            <a:endParaRPr lang="en-IN" dirty="0"/>
          </a:p>
        </p:txBody>
      </p:sp>
      <p:sp>
        <p:nvSpPr>
          <p:cNvPr id="3" name="Title 2"/>
          <p:cNvSpPr>
            <a:spLocks noGrp="1"/>
          </p:cNvSpPr>
          <p:nvPr>
            <p:ph type="title"/>
          </p:nvPr>
        </p:nvSpPr>
        <p:spPr/>
        <p:txBody>
          <a:bodyPr>
            <a:normAutofit fontScale="90000"/>
          </a:bodyPr>
          <a:lstStyle/>
          <a:p>
            <a:r>
              <a:rPr lang="en-IN" dirty="0"/>
              <a:t>2. Overall Description</a:t>
            </a:r>
            <a:r>
              <a:rPr lang="en-US" dirty="0"/>
              <a:t/>
            </a:r>
            <a:br>
              <a:rPr lang="en-US" dirty="0"/>
            </a:br>
            <a:r>
              <a:rPr lang="en-US" dirty="0" smtClean="0"/>
              <a:t>   </a:t>
            </a:r>
            <a:r>
              <a:rPr lang="en-IN" dirty="0" smtClean="0"/>
              <a:t>2.1 </a:t>
            </a:r>
            <a:r>
              <a:rPr lang="en-IN" dirty="0"/>
              <a:t>Product Perspective</a:t>
            </a:r>
          </a:p>
        </p:txBody>
      </p:sp>
    </p:spTree>
    <p:extLst>
      <p:ext uri="{BB962C8B-B14F-4D97-AF65-F5344CB8AC3E}">
        <p14:creationId xmlns:p14="http://schemas.microsoft.com/office/powerpoint/2010/main" val="174356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315824"/>
          </a:xfrm>
        </p:spPr>
        <p:txBody>
          <a:bodyPr/>
          <a:lstStyle/>
          <a:p>
            <a:r>
              <a:rPr lang="en-US" b="1" dirty="0"/>
              <a:t>Students</a:t>
            </a:r>
            <a:r>
              <a:rPr lang="en-US" dirty="0"/>
              <a:t>: Register, submit applications, upload documents, check admission status.</a:t>
            </a:r>
          </a:p>
          <a:p>
            <a:r>
              <a:rPr lang="en-US" b="1" dirty="0"/>
              <a:t>Admins</a:t>
            </a:r>
            <a:r>
              <a:rPr lang="en-US" dirty="0"/>
              <a:t>: Verify documents, approve/reject applications, generate merit lists, communicate decisions.</a:t>
            </a:r>
          </a:p>
          <a:p>
            <a:r>
              <a:rPr lang="en-US" b="1" dirty="0"/>
              <a:t>College Management</a:t>
            </a:r>
            <a:r>
              <a:rPr lang="en-US" dirty="0"/>
              <a:t>: View reports and statistics.</a:t>
            </a:r>
          </a:p>
          <a:p>
            <a:endParaRPr lang="en-IN" dirty="0"/>
          </a:p>
        </p:txBody>
      </p:sp>
      <p:sp>
        <p:nvSpPr>
          <p:cNvPr id="3" name="Title 2"/>
          <p:cNvSpPr>
            <a:spLocks noGrp="1"/>
          </p:cNvSpPr>
          <p:nvPr>
            <p:ph type="title"/>
          </p:nvPr>
        </p:nvSpPr>
        <p:spPr/>
        <p:txBody>
          <a:bodyPr/>
          <a:lstStyle/>
          <a:p>
            <a:r>
              <a:rPr lang="en-IN" dirty="0"/>
              <a:t>2.2 User Classes &amp; Characteristics</a:t>
            </a:r>
          </a:p>
        </p:txBody>
      </p:sp>
    </p:spTree>
    <p:extLst>
      <p:ext uri="{BB962C8B-B14F-4D97-AF65-F5344CB8AC3E}">
        <p14:creationId xmlns:p14="http://schemas.microsoft.com/office/powerpoint/2010/main" val="57978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229600" cy="3171808"/>
          </a:xfrm>
        </p:spPr>
        <p:txBody>
          <a:bodyPr/>
          <a:lstStyle/>
          <a:p>
            <a:r>
              <a:rPr lang="en-IN" b="1" dirty="0"/>
              <a:t>Platform</a:t>
            </a:r>
            <a:r>
              <a:rPr lang="en-IN" dirty="0"/>
              <a:t>: Web-based (can also extend to mobile app).</a:t>
            </a:r>
          </a:p>
          <a:p>
            <a:r>
              <a:rPr lang="en-IN" b="1" dirty="0"/>
              <a:t>Database</a:t>
            </a:r>
            <a:r>
              <a:rPr lang="en-IN" dirty="0"/>
              <a:t>: MySQL / </a:t>
            </a:r>
            <a:r>
              <a:rPr lang="en-IN" dirty="0" err="1"/>
              <a:t>PostgreSQL</a:t>
            </a:r>
            <a:r>
              <a:rPr lang="en-IN" dirty="0"/>
              <a:t>.</a:t>
            </a:r>
          </a:p>
          <a:p>
            <a:r>
              <a:rPr lang="en-IN" b="1" dirty="0"/>
              <a:t>Server-side Technology</a:t>
            </a:r>
            <a:r>
              <a:rPr lang="en-IN" dirty="0"/>
              <a:t>: PHP / Python (</a:t>
            </a:r>
            <a:r>
              <a:rPr lang="en-IN" dirty="0" err="1"/>
              <a:t>Django</a:t>
            </a:r>
            <a:r>
              <a:rPr lang="en-IN" dirty="0"/>
              <a:t>/Flask) / Java / Node.js.</a:t>
            </a:r>
          </a:p>
          <a:p>
            <a:r>
              <a:rPr lang="en-IN" b="1" dirty="0"/>
              <a:t>Frontend</a:t>
            </a:r>
            <a:r>
              <a:rPr lang="en-IN" dirty="0"/>
              <a:t>: HTML, CSS, JavaScript (React/Angular optional).</a:t>
            </a:r>
          </a:p>
          <a:p>
            <a:endParaRPr lang="en-IN" dirty="0"/>
          </a:p>
        </p:txBody>
      </p:sp>
      <p:sp>
        <p:nvSpPr>
          <p:cNvPr id="2" name="Title 1"/>
          <p:cNvSpPr>
            <a:spLocks noGrp="1"/>
          </p:cNvSpPr>
          <p:nvPr>
            <p:ph type="title"/>
          </p:nvPr>
        </p:nvSpPr>
        <p:spPr/>
        <p:txBody>
          <a:bodyPr>
            <a:normAutofit fontScale="90000"/>
          </a:bodyPr>
          <a:lstStyle/>
          <a:p>
            <a:r>
              <a:rPr lang="en-IN" dirty="0"/>
              <a:t>2.3 Operating Environment</a:t>
            </a:r>
            <a:br>
              <a:rPr lang="en-IN" dirty="0"/>
            </a:br>
            <a:endParaRPr lang="en-IN" dirty="0"/>
          </a:p>
        </p:txBody>
      </p:sp>
    </p:spTree>
    <p:extLst>
      <p:ext uri="{BB962C8B-B14F-4D97-AF65-F5344CB8AC3E}">
        <p14:creationId xmlns:p14="http://schemas.microsoft.com/office/powerpoint/2010/main" val="364842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Register/Login.</a:t>
            </a:r>
          </a:p>
          <a:p>
            <a:r>
              <a:rPr lang="en-US" dirty="0"/>
              <a:t>Fill admission form.</a:t>
            </a:r>
          </a:p>
          <a:p>
            <a:r>
              <a:rPr lang="en-US" dirty="0"/>
              <a:t>Upload required documents.</a:t>
            </a:r>
          </a:p>
          <a:p>
            <a:r>
              <a:rPr lang="en-US" dirty="0"/>
              <a:t>Select course preferences.</a:t>
            </a:r>
          </a:p>
          <a:p>
            <a:r>
              <a:rPr lang="en-US" dirty="0"/>
              <a:t>Track application/admission status.</a:t>
            </a:r>
          </a:p>
          <a:p>
            <a:endParaRPr lang="en-IN" dirty="0"/>
          </a:p>
        </p:txBody>
      </p:sp>
      <p:sp>
        <p:nvSpPr>
          <p:cNvPr id="6" name="Title 5"/>
          <p:cNvSpPr>
            <a:spLocks noGrp="1"/>
          </p:cNvSpPr>
          <p:nvPr>
            <p:ph type="title"/>
          </p:nvPr>
        </p:nvSpPr>
        <p:spPr>
          <a:xfrm>
            <a:off x="395536" y="-36267"/>
            <a:ext cx="8229600" cy="1143000"/>
          </a:xfrm>
        </p:spPr>
        <p:txBody>
          <a:bodyPr/>
          <a:lstStyle/>
          <a:p>
            <a:r>
              <a:rPr lang="en-US" dirty="0"/>
              <a:t>3. System Features</a:t>
            </a:r>
            <a:endParaRPr lang="en-IN" dirty="0"/>
          </a:p>
        </p:txBody>
      </p:sp>
      <p:sp>
        <p:nvSpPr>
          <p:cNvPr id="8" name="Rectangle 7"/>
          <p:cNvSpPr/>
          <p:nvPr/>
        </p:nvSpPr>
        <p:spPr>
          <a:xfrm>
            <a:off x="683568" y="738985"/>
            <a:ext cx="4572000" cy="646331"/>
          </a:xfrm>
          <a:prstGeom prst="rect">
            <a:avLst/>
          </a:prstGeom>
        </p:spPr>
        <p:txBody>
          <a:bodyPr>
            <a:spAutoFit/>
          </a:bodyPr>
          <a:lstStyle/>
          <a:p>
            <a:r>
              <a:rPr lang="en-US" b="1" dirty="0" smtClean="0"/>
              <a:t/>
            </a:r>
            <a:br>
              <a:rPr lang="en-US" b="1" dirty="0" smtClean="0"/>
            </a:br>
            <a:r>
              <a:rPr lang="en-US" b="1" dirty="0" smtClean="0"/>
              <a:t>3.1 Student Module</a:t>
            </a:r>
            <a:endParaRPr lang="en-IN" dirty="0"/>
          </a:p>
        </p:txBody>
      </p:sp>
    </p:spTree>
    <p:extLst>
      <p:ext uri="{BB962C8B-B14F-4D97-AF65-F5344CB8AC3E}">
        <p14:creationId xmlns:p14="http://schemas.microsoft.com/office/powerpoint/2010/main" val="3068503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TotalTime>
  <Words>670</Words>
  <Application>Microsoft Office PowerPoint</Application>
  <PresentationFormat>On-screen Show (4:3)</PresentationFormat>
  <Paragraphs>117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Software Requirements Specification (SRS) </vt:lpstr>
      <vt:lpstr>For College Admission Management System </vt:lpstr>
      <vt:lpstr>1. Introduction     1.1 Purpose  </vt:lpstr>
      <vt:lpstr>1.2 Scope</vt:lpstr>
      <vt:lpstr>1.3 Definitions &amp; Abbreviations</vt:lpstr>
      <vt:lpstr>2. Overall Description    2.1 Product Perspective</vt:lpstr>
      <vt:lpstr>2.2 User Classes &amp; Characteristics</vt:lpstr>
      <vt:lpstr>2.3 Operating Environment </vt:lpstr>
      <vt:lpstr>3. System Features</vt:lpstr>
      <vt:lpstr>3.2 Admin Module</vt:lpstr>
      <vt:lpstr>3.3 Reports Module</vt:lpstr>
      <vt:lpstr>4. Functional Requirements</vt:lpstr>
      <vt:lpstr>5. Non-Functional Requirements </vt:lpstr>
      <vt:lpstr>6. UML Diagrams (Mini Project Level) </vt:lpstr>
      <vt:lpstr>7. Database Design (Sample Tables) </vt:lpstr>
      <vt:lpstr>Thank you </vt:lpstr>
      <vt:lpstr>From RMKEC                          -DEPARTMENT - EEV                         -111725110057                         -YADAMALLIMEGHANA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(SRS)</dc:title>
  <dc:creator>admin</dc:creator>
  <cp:lastModifiedBy>admin</cp:lastModifiedBy>
  <cp:revision>4</cp:revision>
  <dcterms:created xsi:type="dcterms:W3CDTF">2025-10-01T16:54:35Z</dcterms:created>
  <dcterms:modified xsi:type="dcterms:W3CDTF">2025-10-01T17:27:22Z</dcterms:modified>
</cp:coreProperties>
</file>