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DM Sans" pitchFamily="2" charset="0"/>
      <p:regular r:id="rId22"/>
      <p:bold r:id="rId23"/>
      <p:italic r:id="rId24"/>
      <p:boldItalic r:id="rId25"/>
    </p:embeddedFont>
    <p:embeddedFont>
      <p:font typeface="Encode Sans" panose="020B0604020202020204" charset="0"/>
      <p:regular r:id="rId26"/>
      <p:bold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  <p:embeddedFont>
      <p:font typeface="Poppins Medium" panose="00000600000000000000" pitchFamily="2" charset="0"/>
      <p:regular r:id="rId32"/>
      <p:bold r:id="rId33"/>
      <p:italic r:id="rId34"/>
      <p:boldItalic r:id="rId35"/>
    </p:embeddedFont>
    <p:embeddedFont>
      <p:font typeface="Poppins SemiBold" panose="00000700000000000000" pitchFamily="2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Roboto Medium" panose="02000000000000000000" pitchFamily="2" charset="0"/>
      <p:regular r:id="rId44"/>
      <p:bold r:id="rId45"/>
      <p:italic r:id="rId46"/>
      <p:boldItalic r:id="rId47"/>
    </p:embeddedFont>
    <p:embeddedFont>
      <p:font typeface="Titillium Web" panose="000005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7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font" Target="fonts/font27.fntdata"/><Relationship Id="rId50" Type="http://schemas.openxmlformats.org/officeDocument/2006/relationships/font" Target="fonts/font30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font" Target="fonts/font28.fntdata"/><Relationship Id="rId8" Type="http://schemas.openxmlformats.org/officeDocument/2006/relationships/slide" Target="slides/slide7.xml"/><Relationship Id="rId51" Type="http://schemas.openxmlformats.org/officeDocument/2006/relationships/font" Target="fonts/font3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font" Target="fonts/font26.fntdata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font" Target="fonts/font2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uillbot.com/grammar-check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uillbot.com/grammar-check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quillbot.com/grammar-check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29ef95a2cb3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29ef95a2cb3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https://quillbot.com/grammar-check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28a0eaa150d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28a0eaa150d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9ef95a2cb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9ef95a2cb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Methodology to measure quality of generated sequence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Perplexity in other words means to be surprised.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29ef95a2cb3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29ef95a2cb3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29ef95a2cb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29ef95a2cb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28a0eaa150d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28a0eaa150d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29ef95a2cb3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29ef95a2cb3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29ef95a2cb3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29ef95a2cb3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29ef95a2cb3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29ef95a2cb3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2880bcb85c6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2880bcb85c6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28a0eaa150d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28a0eaa150d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28a0eaa150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28a0eaa150d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28a0eaa150d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29ef95a2cb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29ef95a2cb3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29ef95a2cb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29ef95a2cb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29ef95a2cb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29ef95a2cb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https://quillbot.com/grammar-check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https://quillbot.com/grammar-check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 txBox="1">
            <a:spLocks noGrp="1"/>
          </p:cNvSpPr>
          <p:nvPr>
            <p:ph type="title" hasCustomPrompt="1"/>
          </p:nvPr>
        </p:nvSpPr>
        <p:spPr>
          <a:xfrm>
            <a:off x="2074200" y="1683488"/>
            <a:ext cx="49956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9" name="Google Shape;279;p11"/>
          <p:cNvSpPr txBox="1">
            <a:spLocks noGrp="1"/>
          </p:cNvSpPr>
          <p:nvPr>
            <p:ph type="subTitle" idx="1"/>
          </p:nvPr>
        </p:nvSpPr>
        <p:spPr>
          <a:xfrm>
            <a:off x="2074200" y="3042413"/>
            <a:ext cx="49956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80" name="Google Shape;280;p11"/>
          <p:cNvGrpSpPr/>
          <p:nvPr/>
        </p:nvGrpSpPr>
        <p:grpSpPr>
          <a:xfrm flipH="1">
            <a:off x="7692469" y="-505328"/>
            <a:ext cx="1895833" cy="1895866"/>
            <a:chOff x="3835450" y="-252000"/>
            <a:chExt cx="1445325" cy="1445350"/>
          </a:xfrm>
        </p:grpSpPr>
        <p:sp>
          <p:nvSpPr>
            <p:cNvPr id="281" name="Google Shape;281;p11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 flipH="1">
            <a:off x="-1466486" y="3754850"/>
            <a:ext cx="3382300" cy="1993950"/>
            <a:chOff x="1317925" y="2802775"/>
            <a:chExt cx="3382300" cy="1993950"/>
          </a:xfrm>
        </p:grpSpPr>
        <p:sp>
          <p:nvSpPr>
            <p:cNvPr id="287" name="Google Shape;287;p11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1"/>
          <p:cNvGrpSpPr/>
          <p:nvPr/>
        </p:nvGrpSpPr>
        <p:grpSpPr>
          <a:xfrm flipH="1">
            <a:off x="7862264" y="2736279"/>
            <a:ext cx="2791286" cy="2599651"/>
            <a:chOff x="-1466486" y="2736279"/>
            <a:chExt cx="2791286" cy="2599651"/>
          </a:xfrm>
        </p:grpSpPr>
        <p:sp>
          <p:nvSpPr>
            <p:cNvPr id="300" name="Google Shape;300;p11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11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302" name="Google Shape;302;p11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13"/>
          <p:cNvGrpSpPr/>
          <p:nvPr/>
        </p:nvGrpSpPr>
        <p:grpSpPr>
          <a:xfrm>
            <a:off x="8430750" y="407034"/>
            <a:ext cx="2691676" cy="2691631"/>
            <a:chOff x="5165750" y="-1146341"/>
            <a:chExt cx="2691676" cy="2691631"/>
          </a:xfrm>
        </p:grpSpPr>
        <p:sp>
          <p:nvSpPr>
            <p:cNvPr id="308" name="Google Shape;308;p13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13"/>
          <p:cNvGrpSpPr/>
          <p:nvPr/>
        </p:nvGrpSpPr>
        <p:grpSpPr>
          <a:xfrm>
            <a:off x="5640400" y="4828856"/>
            <a:ext cx="2790375" cy="64975"/>
            <a:chOff x="5954300" y="4334988"/>
            <a:chExt cx="2790375" cy="64975"/>
          </a:xfrm>
        </p:grpSpPr>
        <p:sp>
          <p:nvSpPr>
            <p:cNvPr id="318" name="Google Shape;318;p13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13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339" name="Google Shape;339;p13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13"/>
          <p:cNvSpPr txBox="1">
            <a:spLocks noGrp="1"/>
          </p:cNvSpPr>
          <p:nvPr>
            <p:ph type="title" hasCustomPrompt="1"/>
          </p:nvPr>
        </p:nvSpPr>
        <p:spPr>
          <a:xfrm>
            <a:off x="713237" y="1643098"/>
            <a:ext cx="9165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>
            <a:spLocks noGrp="1"/>
          </p:cNvSpPr>
          <p:nvPr>
            <p:ph type="subTitle" idx="1"/>
          </p:nvPr>
        </p:nvSpPr>
        <p:spPr>
          <a:xfrm>
            <a:off x="1627650" y="1916787"/>
            <a:ext cx="2109600" cy="6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2" hasCustomPrompt="1"/>
          </p:nvPr>
        </p:nvSpPr>
        <p:spPr>
          <a:xfrm>
            <a:off x="4064061" y="1643098"/>
            <a:ext cx="9165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subTitle" idx="3"/>
          </p:nvPr>
        </p:nvSpPr>
        <p:spPr>
          <a:xfrm>
            <a:off x="4978460" y="1916787"/>
            <a:ext cx="2109600" cy="6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4" hasCustomPrompt="1"/>
          </p:nvPr>
        </p:nvSpPr>
        <p:spPr>
          <a:xfrm>
            <a:off x="2055937" y="3136035"/>
            <a:ext cx="9165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5"/>
          </p:nvPr>
        </p:nvSpPr>
        <p:spPr>
          <a:xfrm>
            <a:off x="2970350" y="3414200"/>
            <a:ext cx="2109600" cy="6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6" hasCustomPrompt="1"/>
          </p:nvPr>
        </p:nvSpPr>
        <p:spPr>
          <a:xfrm>
            <a:off x="5406761" y="3136035"/>
            <a:ext cx="9165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7"/>
          </p:nvPr>
        </p:nvSpPr>
        <p:spPr>
          <a:xfrm>
            <a:off x="6321160" y="3414200"/>
            <a:ext cx="2109600" cy="6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8"/>
          </p:nvPr>
        </p:nvSpPr>
        <p:spPr>
          <a:xfrm>
            <a:off x="1627650" y="1565638"/>
            <a:ext cx="2109600" cy="49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subTitle" idx="9"/>
          </p:nvPr>
        </p:nvSpPr>
        <p:spPr>
          <a:xfrm>
            <a:off x="4978476" y="1565638"/>
            <a:ext cx="2109600" cy="49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13"/>
          </p:nvPr>
        </p:nvSpPr>
        <p:spPr>
          <a:xfrm>
            <a:off x="2970350" y="3058449"/>
            <a:ext cx="2109600" cy="49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4"/>
          </p:nvPr>
        </p:nvSpPr>
        <p:spPr>
          <a:xfrm>
            <a:off x="6321176" y="3058449"/>
            <a:ext cx="2109600" cy="49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15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"/>
          <p:cNvSpPr txBox="1">
            <a:spLocks noGrp="1"/>
          </p:cNvSpPr>
          <p:nvPr>
            <p:ph type="title"/>
          </p:nvPr>
        </p:nvSpPr>
        <p:spPr>
          <a:xfrm>
            <a:off x="715100" y="3066000"/>
            <a:ext cx="5827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63" name="Google Shape;363;p14"/>
          <p:cNvSpPr txBox="1">
            <a:spLocks noGrp="1"/>
          </p:cNvSpPr>
          <p:nvPr>
            <p:ph type="subTitle" idx="1"/>
          </p:nvPr>
        </p:nvSpPr>
        <p:spPr>
          <a:xfrm>
            <a:off x="715100" y="1428137"/>
            <a:ext cx="5827500" cy="14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14"/>
          <p:cNvGrpSpPr/>
          <p:nvPr/>
        </p:nvGrpSpPr>
        <p:grpSpPr>
          <a:xfrm>
            <a:off x="7084938" y="3253609"/>
            <a:ext cx="2691676" cy="2691631"/>
            <a:chOff x="5165750" y="-1146341"/>
            <a:chExt cx="2691676" cy="2691631"/>
          </a:xfrm>
        </p:grpSpPr>
        <p:sp>
          <p:nvSpPr>
            <p:cNvPr id="366" name="Google Shape;366;p1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14"/>
          <p:cNvGrpSpPr/>
          <p:nvPr/>
        </p:nvGrpSpPr>
        <p:grpSpPr>
          <a:xfrm>
            <a:off x="3176813" y="507006"/>
            <a:ext cx="2790375" cy="64975"/>
            <a:chOff x="5954300" y="4334988"/>
            <a:chExt cx="2790375" cy="64975"/>
          </a:xfrm>
        </p:grpSpPr>
        <p:sp>
          <p:nvSpPr>
            <p:cNvPr id="376" name="Google Shape;376;p1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 txBox="1">
            <a:spLocks noGrp="1"/>
          </p:cNvSpPr>
          <p:nvPr>
            <p:ph type="subTitle" idx="1"/>
          </p:nvPr>
        </p:nvSpPr>
        <p:spPr>
          <a:xfrm>
            <a:off x="872100" y="2790875"/>
            <a:ext cx="43596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5"/>
          <p:cNvSpPr txBox="1">
            <a:spLocks noGrp="1"/>
          </p:cNvSpPr>
          <p:nvPr>
            <p:ph type="title"/>
          </p:nvPr>
        </p:nvSpPr>
        <p:spPr>
          <a:xfrm>
            <a:off x="872100" y="1370375"/>
            <a:ext cx="4359600" cy="14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99" name="Google Shape;399;p15"/>
          <p:cNvGrpSpPr/>
          <p:nvPr/>
        </p:nvGrpSpPr>
        <p:grpSpPr>
          <a:xfrm>
            <a:off x="872100" y="4492283"/>
            <a:ext cx="1351125" cy="232319"/>
            <a:chOff x="5486725" y="543869"/>
            <a:chExt cx="1351125" cy="232319"/>
          </a:xfrm>
        </p:grpSpPr>
        <p:sp>
          <p:nvSpPr>
            <p:cNvPr id="400" name="Google Shape;400;p15"/>
            <p:cNvSpPr/>
            <p:nvPr/>
          </p:nvSpPr>
          <p:spPr>
            <a:xfrm>
              <a:off x="6637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5918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5918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6637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6494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5774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5774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494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6782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6062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062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6782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6349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630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5630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6349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6206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486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5486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6206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16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422" name="Google Shape;422;p16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16"/>
          <p:cNvGrpSpPr/>
          <p:nvPr/>
        </p:nvGrpSpPr>
        <p:grpSpPr>
          <a:xfrm>
            <a:off x="8430774" y="-327975"/>
            <a:ext cx="1734954" cy="1734954"/>
            <a:chOff x="6340050" y="754850"/>
            <a:chExt cx="1595800" cy="1595800"/>
          </a:xfrm>
        </p:grpSpPr>
        <p:sp>
          <p:nvSpPr>
            <p:cNvPr id="432" name="Google Shape;432;p16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6"/>
          <p:cNvGrpSpPr/>
          <p:nvPr/>
        </p:nvGrpSpPr>
        <p:grpSpPr>
          <a:xfrm>
            <a:off x="5274346" y="4599424"/>
            <a:ext cx="1351125" cy="232319"/>
            <a:chOff x="5486725" y="543869"/>
            <a:chExt cx="1351125" cy="232319"/>
          </a:xfrm>
        </p:grpSpPr>
        <p:sp>
          <p:nvSpPr>
            <p:cNvPr id="436" name="Google Shape;436;p16"/>
            <p:cNvSpPr/>
            <p:nvPr/>
          </p:nvSpPr>
          <p:spPr>
            <a:xfrm>
              <a:off x="6637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5918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5918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6637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6494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5774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5774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6494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6782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6062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6062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6782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6349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5630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5630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6349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6206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5486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5486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6206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16"/>
          <p:cNvSpPr txBox="1">
            <a:spLocks noGrp="1"/>
          </p:cNvSpPr>
          <p:nvPr>
            <p:ph type="subTitle" idx="1"/>
          </p:nvPr>
        </p:nvSpPr>
        <p:spPr>
          <a:xfrm>
            <a:off x="5200175" y="2992488"/>
            <a:ext cx="2936700" cy="11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6"/>
          <p:cNvSpPr txBox="1">
            <a:spLocks noGrp="1"/>
          </p:cNvSpPr>
          <p:nvPr>
            <p:ph type="title"/>
          </p:nvPr>
        </p:nvSpPr>
        <p:spPr>
          <a:xfrm>
            <a:off x="5200175" y="1003813"/>
            <a:ext cx="2936700" cy="19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6"/>
          <p:cNvSpPr>
            <a:spLocks noGrp="1"/>
          </p:cNvSpPr>
          <p:nvPr>
            <p:ph type="pic" idx="2"/>
          </p:nvPr>
        </p:nvSpPr>
        <p:spPr>
          <a:xfrm>
            <a:off x="713225" y="670650"/>
            <a:ext cx="3612000" cy="3802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>
            <a:off x="1146994" y="2534112"/>
            <a:ext cx="28950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title"/>
          </p:nvPr>
        </p:nvSpPr>
        <p:spPr>
          <a:xfrm>
            <a:off x="1146994" y="1468798"/>
            <a:ext cx="2895000" cy="10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17"/>
          <p:cNvGrpSpPr/>
          <p:nvPr/>
        </p:nvGrpSpPr>
        <p:grpSpPr>
          <a:xfrm>
            <a:off x="8430750" y="407034"/>
            <a:ext cx="2691676" cy="2691631"/>
            <a:chOff x="5165750" y="-1146341"/>
            <a:chExt cx="2691676" cy="2691631"/>
          </a:xfrm>
        </p:grpSpPr>
        <p:sp>
          <p:nvSpPr>
            <p:cNvPr id="464" name="Google Shape;464;p17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5640400" y="4828856"/>
            <a:ext cx="2790375" cy="64975"/>
            <a:chOff x="5954300" y="4334988"/>
            <a:chExt cx="2790375" cy="64975"/>
          </a:xfrm>
        </p:grpSpPr>
        <p:sp>
          <p:nvSpPr>
            <p:cNvPr id="474" name="Google Shape;474;p17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17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495" name="Google Shape;495;p17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8"/>
          <p:cNvSpPr txBox="1">
            <a:spLocks noGrp="1"/>
          </p:cNvSpPr>
          <p:nvPr>
            <p:ph type="subTitle" idx="1"/>
          </p:nvPr>
        </p:nvSpPr>
        <p:spPr>
          <a:xfrm>
            <a:off x="4743269" y="2534112"/>
            <a:ext cx="28950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18"/>
          <p:cNvSpPr txBox="1">
            <a:spLocks noGrp="1"/>
          </p:cNvSpPr>
          <p:nvPr>
            <p:ph type="title"/>
          </p:nvPr>
        </p:nvSpPr>
        <p:spPr>
          <a:xfrm>
            <a:off x="4743269" y="1468798"/>
            <a:ext cx="2895000" cy="10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07" name="Google Shape;507;p18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508" name="Google Shape;508;p18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8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512" name="Google Shape;512;p18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18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525" name="Google Shape;525;p18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0"/>
          <p:cNvSpPr txBox="1">
            <a:spLocks noGrp="1"/>
          </p:cNvSpPr>
          <p:nvPr>
            <p:ph type="subTitle" idx="1"/>
          </p:nvPr>
        </p:nvSpPr>
        <p:spPr>
          <a:xfrm>
            <a:off x="1637475" y="3577450"/>
            <a:ext cx="26004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3" name="Google Shape;553;p20"/>
          <p:cNvSpPr txBox="1">
            <a:spLocks noGrp="1"/>
          </p:cNvSpPr>
          <p:nvPr>
            <p:ph type="subTitle" idx="2"/>
          </p:nvPr>
        </p:nvSpPr>
        <p:spPr>
          <a:xfrm>
            <a:off x="4906131" y="3577450"/>
            <a:ext cx="26004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4" name="Google Shape;554;p20"/>
          <p:cNvSpPr txBox="1">
            <a:spLocks noGrp="1"/>
          </p:cNvSpPr>
          <p:nvPr>
            <p:ph type="subTitle" idx="3"/>
          </p:nvPr>
        </p:nvSpPr>
        <p:spPr>
          <a:xfrm>
            <a:off x="1637463" y="3905429"/>
            <a:ext cx="260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20"/>
          <p:cNvSpPr txBox="1">
            <a:spLocks noGrp="1"/>
          </p:cNvSpPr>
          <p:nvPr>
            <p:ph type="subTitle" idx="4"/>
          </p:nvPr>
        </p:nvSpPr>
        <p:spPr>
          <a:xfrm>
            <a:off x="4906125" y="3905429"/>
            <a:ext cx="260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20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57" name="Google Shape;557;p20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58" name="Google Shape;558;p20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20"/>
          <p:cNvSpPr/>
          <p:nvPr/>
        </p:nvSpPr>
        <p:spPr>
          <a:xfrm rot="10800000">
            <a:off x="5714833" y="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20"/>
          <p:cNvGrpSpPr/>
          <p:nvPr/>
        </p:nvGrpSpPr>
        <p:grpSpPr>
          <a:xfrm>
            <a:off x="5640400" y="4828856"/>
            <a:ext cx="2790375" cy="64975"/>
            <a:chOff x="5954300" y="4334988"/>
            <a:chExt cx="2790375" cy="64975"/>
          </a:xfrm>
        </p:grpSpPr>
        <p:sp>
          <p:nvSpPr>
            <p:cNvPr id="569" name="Google Shape;569;p20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3941292" y="345725"/>
            <a:ext cx="4489475" cy="193775"/>
            <a:chOff x="1784500" y="1867350"/>
            <a:chExt cx="4489475" cy="193775"/>
          </a:xfrm>
        </p:grpSpPr>
        <p:sp>
          <p:nvSpPr>
            <p:cNvPr id="60" name="Google Shape;60;p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3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64" name="Google Shape;64;p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5640400" y="4566944"/>
            <a:ext cx="2790375" cy="64975"/>
            <a:chOff x="5954300" y="4334988"/>
            <a:chExt cx="2790375" cy="64975"/>
          </a:xfrm>
        </p:grpSpPr>
        <p:sp>
          <p:nvSpPr>
            <p:cNvPr id="77" name="Google Shape;77;p3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3830600" y="2368950"/>
            <a:ext cx="4599600" cy="8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title" idx="2" hasCustomPrompt="1"/>
          </p:nvPr>
        </p:nvSpPr>
        <p:spPr>
          <a:xfrm>
            <a:off x="6554875" y="971663"/>
            <a:ext cx="1875900" cy="11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9" name="Google Shape;99;p3"/>
          <p:cNvSpPr txBox="1">
            <a:spLocks noGrp="1"/>
          </p:cNvSpPr>
          <p:nvPr>
            <p:ph type="subTitle" idx="1"/>
          </p:nvPr>
        </p:nvSpPr>
        <p:spPr>
          <a:xfrm>
            <a:off x="3830600" y="3219025"/>
            <a:ext cx="45996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1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1"/>
          <p:cNvSpPr txBox="1">
            <a:spLocks noGrp="1"/>
          </p:cNvSpPr>
          <p:nvPr>
            <p:ph type="body" idx="1"/>
          </p:nvPr>
        </p:nvSpPr>
        <p:spPr>
          <a:xfrm>
            <a:off x="834350" y="1816775"/>
            <a:ext cx="3693900" cy="22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1" name="Google Shape;591;p21"/>
          <p:cNvSpPr txBox="1">
            <a:spLocks noGrp="1"/>
          </p:cNvSpPr>
          <p:nvPr>
            <p:ph type="body" idx="2"/>
          </p:nvPr>
        </p:nvSpPr>
        <p:spPr>
          <a:xfrm>
            <a:off x="4615775" y="1816775"/>
            <a:ext cx="3693900" cy="22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2" name="Google Shape;592;p21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93" name="Google Shape;593;p21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594" name="Google Shape;594;p21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-1021726" y="0"/>
            <a:ext cx="1734954" cy="1734954"/>
            <a:chOff x="6340050" y="754850"/>
            <a:chExt cx="1595800" cy="1595800"/>
          </a:xfrm>
        </p:grpSpPr>
        <p:sp>
          <p:nvSpPr>
            <p:cNvPr id="607" name="Google Shape;607;p21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2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2"/>
          <p:cNvSpPr txBox="1">
            <a:spLocks noGrp="1"/>
          </p:cNvSpPr>
          <p:nvPr>
            <p:ph type="body" idx="1"/>
          </p:nvPr>
        </p:nvSpPr>
        <p:spPr>
          <a:xfrm>
            <a:off x="834350" y="1816775"/>
            <a:ext cx="3693900" cy="22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2" name="Google Shape;612;p22"/>
          <p:cNvSpPr txBox="1">
            <a:spLocks noGrp="1"/>
          </p:cNvSpPr>
          <p:nvPr>
            <p:ph type="body" idx="2"/>
          </p:nvPr>
        </p:nvSpPr>
        <p:spPr>
          <a:xfrm>
            <a:off x="4615775" y="1816775"/>
            <a:ext cx="3693900" cy="22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3" name="Google Shape;613;p22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14" name="Google Shape;614;p22"/>
          <p:cNvGrpSpPr/>
          <p:nvPr/>
        </p:nvGrpSpPr>
        <p:grpSpPr>
          <a:xfrm>
            <a:off x="5158425" y="4330184"/>
            <a:ext cx="2691676" cy="2691631"/>
            <a:chOff x="5165750" y="-1146341"/>
            <a:chExt cx="2691676" cy="2691631"/>
          </a:xfrm>
        </p:grpSpPr>
        <p:sp>
          <p:nvSpPr>
            <p:cNvPr id="615" name="Google Shape;615;p22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22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625" name="Google Shape;625;p22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3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5"/>
          <p:cNvSpPr txBox="1">
            <a:spLocks noGrp="1"/>
          </p:cNvSpPr>
          <p:nvPr>
            <p:ph type="subTitle" idx="1"/>
          </p:nvPr>
        </p:nvSpPr>
        <p:spPr>
          <a:xfrm>
            <a:off x="1183284" y="2143345"/>
            <a:ext cx="2042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25"/>
          <p:cNvSpPr txBox="1">
            <a:spLocks noGrp="1"/>
          </p:cNvSpPr>
          <p:nvPr>
            <p:ph type="subTitle" idx="2"/>
          </p:nvPr>
        </p:nvSpPr>
        <p:spPr>
          <a:xfrm>
            <a:off x="3543710" y="2143345"/>
            <a:ext cx="2042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25"/>
          <p:cNvSpPr txBox="1">
            <a:spLocks noGrp="1"/>
          </p:cNvSpPr>
          <p:nvPr>
            <p:ph type="subTitle" idx="3"/>
          </p:nvPr>
        </p:nvSpPr>
        <p:spPr>
          <a:xfrm>
            <a:off x="5922225" y="2143345"/>
            <a:ext cx="203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25"/>
          <p:cNvSpPr txBox="1">
            <a:spLocks noGrp="1"/>
          </p:cNvSpPr>
          <p:nvPr>
            <p:ph type="subTitle" idx="4"/>
          </p:nvPr>
        </p:nvSpPr>
        <p:spPr>
          <a:xfrm>
            <a:off x="2361119" y="3522197"/>
            <a:ext cx="2042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25"/>
          <p:cNvSpPr txBox="1">
            <a:spLocks noGrp="1"/>
          </p:cNvSpPr>
          <p:nvPr>
            <p:ph type="subTitle" idx="5"/>
          </p:nvPr>
        </p:nvSpPr>
        <p:spPr>
          <a:xfrm>
            <a:off x="4730585" y="3522197"/>
            <a:ext cx="2042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5"/>
          <p:cNvSpPr txBox="1">
            <a:spLocks noGrp="1"/>
          </p:cNvSpPr>
          <p:nvPr>
            <p:ph type="subTitle" idx="6"/>
          </p:nvPr>
        </p:nvSpPr>
        <p:spPr>
          <a:xfrm>
            <a:off x="1179000" y="1789600"/>
            <a:ext cx="2042700" cy="49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2" name="Google Shape;722;p25"/>
          <p:cNvSpPr txBox="1">
            <a:spLocks noGrp="1"/>
          </p:cNvSpPr>
          <p:nvPr>
            <p:ph type="subTitle" idx="7"/>
          </p:nvPr>
        </p:nvSpPr>
        <p:spPr>
          <a:xfrm>
            <a:off x="3543710" y="1789600"/>
            <a:ext cx="2042700" cy="49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3" name="Google Shape;723;p25"/>
          <p:cNvSpPr txBox="1">
            <a:spLocks noGrp="1"/>
          </p:cNvSpPr>
          <p:nvPr>
            <p:ph type="subTitle" idx="8"/>
          </p:nvPr>
        </p:nvSpPr>
        <p:spPr>
          <a:xfrm>
            <a:off x="5926500" y="1789600"/>
            <a:ext cx="2038500" cy="49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4" name="Google Shape;724;p25"/>
          <p:cNvSpPr txBox="1">
            <a:spLocks noGrp="1"/>
          </p:cNvSpPr>
          <p:nvPr>
            <p:ph type="subTitle" idx="9"/>
          </p:nvPr>
        </p:nvSpPr>
        <p:spPr>
          <a:xfrm>
            <a:off x="2356835" y="3163950"/>
            <a:ext cx="2042700" cy="49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5" name="Google Shape;725;p25"/>
          <p:cNvSpPr txBox="1">
            <a:spLocks noGrp="1"/>
          </p:cNvSpPr>
          <p:nvPr>
            <p:ph type="subTitle" idx="13"/>
          </p:nvPr>
        </p:nvSpPr>
        <p:spPr>
          <a:xfrm>
            <a:off x="4730585" y="3163950"/>
            <a:ext cx="2042700" cy="49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6" name="Google Shape;726;p2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27" name="Google Shape;727;p25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728" name="Google Shape;728;p25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25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732" name="Google Shape;732;p2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25"/>
          <p:cNvGrpSpPr/>
          <p:nvPr/>
        </p:nvGrpSpPr>
        <p:grpSpPr>
          <a:xfrm>
            <a:off x="-1021726" y="0"/>
            <a:ext cx="1734954" cy="1734954"/>
            <a:chOff x="6340050" y="754850"/>
            <a:chExt cx="1595800" cy="1595800"/>
          </a:xfrm>
        </p:grpSpPr>
        <p:sp>
          <p:nvSpPr>
            <p:cNvPr id="745" name="Google Shape;745;p2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p2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750" name="Google Shape;750;p2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2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763" name="Google Shape;763;p2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26"/>
          <p:cNvGrpSpPr/>
          <p:nvPr/>
        </p:nvGrpSpPr>
        <p:grpSpPr>
          <a:xfrm>
            <a:off x="8482509" y="2257015"/>
            <a:ext cx="1359460" cy="1359460"/>
            <a:chOff x="3901550" y="2223725"/>
            <a:chExt cx="1557050" cy="1557050"/>
          </a:xfrm>
        </p:grpSpPr>
        <p:sp>
          <p:nvSpPr>
            <p:cNvPr id="784" name="Google Shape;784;p2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26"/>
          <p:cNvSpPr txBox="1">
            <a:spLocks noGrp="1"/>
          </p:cNvSpPr>
          <p:nvPr>
            <p:ph type="subTitle" idx="1"/>
          </p:nvPr>
        </p:nvSpPr>
        <p:spPr>
          <a:xfrm>
            <a:off x="1104984" y="2143345"/>
            <a:ext cx="2042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6"/>
          <p:cNvSpPr txBox="1">
            <a:spLocks noGrp="1"/>
          </p:cNvSpPr>
          <p:nvPr>
            <p:ph type="subTitle" idx="2"/>
          </p:nvPr>
        </p:nvSpPr>
        <p:spPr>
          <a:xfrm>
            <a:off x="3550650" y="2143345"/>
            <a:ext cx="2042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6"/>
          <p:cNvSpPr txBox="1">
            <a:spLocks noGrp="1"/>
          </p:cNvSpPr>
          <p:nvPr>
            <p:ph type="subTitle" idx="3"/>
          </p:nvPr>
        </p:nvSpPr>
        <p:spPr>
          <a:xfrm>
            <a:off x="5996325" y="2143345"/>
            <a:ext cx="203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26"/>
          <p:cNvSpPr txBox="1">
            <a:spLocks noGrp="1"/>
          </p:cNvSpPr>
          <p:nvPr>
            <p:ph type="subTitle" idx="4"/>
          </p:nvPr>
        </p:nvSpPr>
        <p:spPr>
          <a:xfrm>
            <a:off x="1104984" y="3445997"/>
            <a:ext cx="2042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26"/>
          <p:cNvSpPr txBox="1">
            <a:spLocks noGrp="1"/>
          </p:cNvSpPr>
          <p:nvPr>
            <p:ph type="subTitle" idx="5"/>
          </p:nvPr>
        </p:nvSpPr>
        <p:spPr>
          <a:xfrm>
            <a:off x="3550650" y="3445997"/>
            <a:ext cx="2042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26"/>
          <p:cNvSpPr txBox="1">
            <a:spLocks noGrp="1"/>
          </p:cNvSpPr>
          <p:nvPr>
            <p:ph type="subTitle" idx="6"/>
          </p:nvPr>
        </p:nvSpPr>
        <p:spPr>
          <a:xfrm>
            <a:off x="5996325" y="3445997"/>
            <a:ext cx="203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26"/>
          <p:cNvSpPr txBox="1">
            <a:spLocks noGrp="1"/>
          </p:cNvSpPr>
          <p:nvPr>
            <p:ph type="subTitle" idx="7"/>
          </p:nvPr>
        </p:nvSpPr>
        <p:spPr>
          <a:xfrm>
            <a:off x="1100700" y="1789600"/>
            <a:ext cx="2042700" cy="49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6" name="Google Shape;796;p26"/>
          <p:cNvSpPr txBox="1">
            <a:spLocks noGrp="1"/>
          </p:cNvSpPr>
          <p:nvPr>
            <p:ph type="subTitle" idx="8"/>
          </p:nvPr>
        </p:nvSpPr>
        <p:spPr>
          <a:xfrm>
            <a:off x="3550650" y="1789600"/>
            <a:ext cx="2042700" cy="49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7" name="Google Shape;797;p26"/>
          <p:cNvSpPr txBox="1">
            <a:spLocks noGrp="1"/>
          </p:cNvSpPr>
          <p:nvPr>
            <p:ph type="subTitle" idx="9"/>
          </p:nvPr>
        </p:nvSpPr>
        <p:spPr>
          <a:xfrm>
            <a:off x="6000600" y="1789600"/>
            <a:ext cx="2038500" cy="49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8" name="Google Shape;798;p26"/>
          <p:cNvSpPr txBox="1">
            <a:spLocks noGrp="1"/>
          </p:cNvSpPr>
          <p:nvPr>
            <p:ph type="subTitle" idx="13"/>
          </p:nvPr>
        </p:nvSpPr>
        <p:spPr>
          <a:xfrm>
            <a:off x="1100700" y="3087750"/>
            <a:ext cx="2042700" cy="49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9" name="Google Shape;799;p26"/>
          <p:cNvSpPr txBox="1">
            <a:spLocks noGrp="1"/>
          </p:cNvSpPr>
          <p:nvPr>
            <p:ph type="subTitle" idx="14"/>
          </p:nvPr>
        </p:nvSpPr>
        <p:spPr>
          <a:xfrm>
            <a:off x="3550650" y="3087750"/>
            <a:ext cx="2042700" cy="49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0" name="Google Shape;800;p26"/>
          <p:cNvSpPr txBox="1">
            <a:spLocks noGrp="1"/>
          </p:cNvSpPr>
          <p:nvPr>
            <p:ph type="subTitle" idx="15"/>
          </p:nvPr>
        </p:nvSpPr>
        <p:spPr>
          <a:xfrm>
            <a:off x="6000600" y="3087750"/>
            <a:ext cx="2038500" cy="49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1" name="Google Shape;801;p2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7"/>
          <p:cNvSpPr txBox="1">
            <a:spLocks noGrp="1"/>
          </p:cNvSpPr>
          <p:nvPr>
            <p:ph type="title" hasCustomPrompt="1"/>
          </p:nvPr>
        </p:nvSpPr>
        <p:spPr>
          <a:xfrm>
            <a:off x="848450" y="677300"/>
            <a:ext cx="3876000" cy="7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04" name="Google Shape;804;p27"/>
          <p:cNvSpPr txBox="1">
            <a:spLocks noGrp="1"/>
          </p:cNvSpPr>
          <p:nvPr>
            <p:ph type="subTitle" idx="1"/>
          </p:nvPr>
        </p:nvSpPr>
        <p:spPr>
          <a:xfrm>
            <a:off x="848450" y="1304999"/>
            <a:ext cx="38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27"/>
          <p:cNvSpPr txBox="1">
            <a:spLocks noGrp="1"/>
          </p:cNvSpPr>
          <p:nvPr>
            <p:ph type="title" idx="2" hasCustomPrompt="1"/>
          </p:nvPr>
        </p:nvSpPr>
        <p:spPr>
          <a:xfrm>
            <a:off x="2634000" y="2035300"/>
            <a:ext cx="3876000" cy="7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06" name="Google Shape;806;p27"/>
          <p:cNvSpPr txBox="1">
            <a:spLocks noGrp="1"/>
          </p:cNvSpPr>
          <p:nvPr>
            <p:ph type="subTitle" idx="3"/>
          </p:nvPr>
        </p:nvSpPr>
        <p:spPr>
          <a:xfrm>
            <a:off x="2634000" y="2662979"/>
            <a:ext cx="38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27"/>
          <p:cNvSpPr txBox="1">
            <a:spLocks noGrp="1"/>
          </p:cNvSpPr>
          <p:nvPr>
            <p:ph type="title" idx="4" hasCustomPrompt="1"/>
          </p:nvPr>
        </p:nvSpPr>
        <p:spPr>
          <a:xfrm>
            <a:off x="4419550" y="3393300"/>
            <a:ext cx="3876000" cy="7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08" name="Google Shape;808;p27"/>
          <p:cNvSpPr txBox="1">
            <a:spLocks noGrp="1"/>
          </p:cNvSpPr>
          <p:nvPr>
            <p:ph type="subTitle" idx="5"/>
          </p:nvPr>
        </p:nvSpPr>
        <p:spPr>
          <a:xfrm>
            <a:off x="4419550" y="4020994"/>
            <a:ext cx="38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9" name="Google Shape;809;p27"/>
          <p:cNvGrpSpPr/>
          <p:nvPr/>
        </p:nvGrpSpPr>
        <p:grpSpPr>
          <a:xfrm>
            <a:off x="-1000600" y="3393309"/>
            <a:ext cx="2691676" cy="2691631"/>
            <a:chOff x="5165750" y="-1146341"/>
            <a:chExt cx="2691676" cy="2691631"/>
          </a:xfrm>
        </p:grpSpPr>
        <p:sp>
          <p:nvSpPr>
            <p:cNvPr id="810" name="Google Shape;810;p27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27"/>
          <p:cNvGrpSpPr/>
          <p:nvPr/>
        </p:nvGrpSpPr>
        <p:grpSpPr>
          <a:xfrm>
            <a:off x="8482509" y="1892015"/>
            <a:ext cx="1359460" cy="1359460"/>
            <a:chOff x="3901550" y="2223725"/>
            <a:chExt cx="1557050" cy="1557050"/>
          </a:xfrm>
        </p:grpSpPr>
        <p:sp>
          <p:nvSpPr>
            <p:cNvPr id="820" name="Google Shape;820;p27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27"/>
          <p:cNvSpPr/>
          <p:nvPr/>
        </p:nvSpPr>
        <p:spPr>
          <a:xfrm rot="10800000">
            <a:off x="5714833" y="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8"/>
          <p:cNvSpPr txBox="1">
            <a:spLocks noGrp="1"/>
          </p:cNvSpPr>
          <p:nvPr>
            <p:ph type="title" hasCustomPrompt="1"/>
          </p:nvPr>
        </p:nvSpPr>
        <p:spPr>
          <a:xfrm>
            <a:off x="980250" y="1747963"/>
            <a:ext cx="18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1"/>
          </p:nvPr>
        </p:nvSpPr>
        <p:spPr>
          <a:xfrm>
            <a:off x="720000" y="2978875"/>
            <a:ext cx="2336400" cy="48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subTitle" idx="2"/>
          </p:nvPr>
        </p:nvSpPr>
        <p:spPr>
          <a:xfrm>
            <a:off x="720000" y="3317418"/>
            <a:ext cx="23364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3"/>
          </p:nvPr>
        </p:nvSpPr>
        <p:spPr>
          <a:xfrm>
            <a:off x="3403800" y="3317418"/>
            <a:ext cx="23364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subTitle" idx="4"/>
          </p:nvPr>
        </p:nvSpPr>
        <p:spPr>
          <a:xfrm>
            <a:off x="6087600" y="3317418"/>
            <a:ext cx="23364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28"/>
          <p:cNvSpPr txBox="1">
            <a:spLocks noGrp="1"/>
          </p:cNvSpPr>
          <p:nvPr>
            <p:ph type="subTitle" idx="5"/>
          </p:nvPr>
        </p:nvSpPr>
        <p:spPr>
          <a:xfrm>
            <a:off x="3403800" y="2978875"/>
            <a:ext cx="2336400" cy="48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3" name="Google Shape;833;p28"/>
          <p:cNvSpPr txBox="1">
            <a:spLocks noGrp="1"/>
          </p:cNvSpPr>
          <p:nvPr>
            <p:ph type="subTitle" idx="6"/>
          </p:nvPr>
        </p:nvSpPr>
        <p:spPr>
          <a:xfrm>
            <a:off x="6087600" y="2978875"/>
            <a:ext cx="2336400" cy="48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4" name="Google Shape;834;p28"/>
          <p:cNvSpPr txBox="1">
            <a:spLocks noGrp="1"/>
          </p:cNvSpPr>
          <p:nvPr>
            <p:ph type="title" idx="7" hasCustomPrompt="1"/>
          </p:nvPr>
        </p:nvSpPr>
        <p:spPr>
          <a:xfrm>
            <a:off x="3664050" y="1747963"/>
            <a:ext cx="18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35" name="Google Shape;835;p28"/>
          <p:cNvSpPr txBox="1">
            <a:spLocks noGrp="1"/>
          </p:cNvSpPr>
          <p:nvPr>
            <p:ph type="title" idx="8" hasCustomPrompt="1"/>
          </p:nvPr>
        </p:nvSpPr>
        <p:spPr>
          <a:xfrm>
            <a:off x="6467675" y="1747963"/>
            <a:ext cx="18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36" name="Google Shape;836;p28"/>
          <p:cNvSpPr txBox="1">
            <a:spLocks noGrp="1"/>
          </p:cNvSpPr>
          <p:nvPr>
            <p:ph type="title" idx="9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37" name="Google Shape;837;p28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838" name="Google Shape;838;p28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28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842" name="Google Shape;842;p28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28"/>
          <p:cNvGrpSpPr/>
          <p:nvPr/>
        </p:nvGrpSpPr>
        <p:grpSpPr>
          <a:xfrm>
            <a:off x="-1021726" y="0"/>
            <a:ext cx="1734954" cy="1734954"/>
            <a:chOff x="6340050" y="754850"/>
            <a:chExt cx="1595800" cy="1595800"/>
          </a:xfrm>
        </p:grpSpPr>
        <p:sp>
          <p:nvSpPr>
            <p:cNvPr id="855" name="Google Shape;855;p28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9"/>
          <p:cNvSpPr txBox="1">
            <a:spLocks noGrp="1"/>
          </p:cNvSpPr>
          <p:nvPr>
            <p:ph type="title"/>
          </p:nvPr>
        </p:nvSpPr>
        <p:spPr>
          <a:xfrm>
            <a:off x="713225" y="2368950"/>
            <a:ext cx="4599600" cy="8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0" name="Google Shape;860;p29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71663"/>
            <a:ext cx="1875900" cy="11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1" name="Google Shape;861;p29"/>
          <p:cNvSpPr txBox="1">
            <a:spLocks noGrp="1"/>
          </p:cNvSpPr>
          <p:nvPr>
            <p:ph type="subTitle" idx="1"/>
          </p:nvPr>
        </p:nvSpPr>
        <p:spPr>
          <a:xfrm>
            <a:off x="713225" y="3219025"/>
            <a:ext cx="45996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2" name="Google Shape;862;p29"/>
          <p:cNvGrpSpPr/>
          <p:nvPr/>
        </p:nvGrpSpPr>
        <p:grpSpPr>
          <a:xfrm>
            <a:off x="7799275" y="4072050"/>
            <a:ext cx="631500" cy="721150"/>
            <a:chOff x="6533825" y="4313425"/>
            <a:chExt cx="631500" cy="721150"/>
          </a:xfrm>
        </p:grpSpPr>
        <p:sp>
          <p:nvSpPr>
            <p:cNvPr id="863" name="Google Shape;863;p29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29"/>
          <p:cNvGrpSpPr/>
          <p:nvPr/>
        </p:nvGrpSpPr>
        <p:grpSpPr>
          <a:xfrm flipH="1">
            <a:off x="713217" y="4599425"/>
            <a:ext cx="4489475" cy="193775"/>
            <a:chOff x="1784500" y="1867350"/>
            <a:chExt cx="4489475" cy="193775"/>
          </a:xfrm>
        </p:grpSpPr>
        <p:sp>
          <p:nvSpPr>
            <p:cNvPr id="889" name="Google Shape;889;p29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0"/>
          <p:cNvSpPr txBox="1">
            <a:spLocks noGrp="1"/>
          </p:cNvSpPr>
          <p:nvPr>
            <p:ph type="title"/>
          </p:nvPr>
        </p:nvSpPr>
        <p:spPr>
          <a:xfrm>
            <a:off x="2272188" y="2368950"/>
            <a:ext cx="4599600" cy="8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4" name="Google Shape;894;p30"/>
          <p:cNvSpPr txBox="1">
            <a:spLocks noGrp="1"/>
          </p:cNvSpPr>
          <p:nvPr>
            <p:ph type="title" idx="2" hasCustomPrompt="1"/>
          </p:nvPr>
        </p:nvSpPr>
        <p:spPr>
          <a:xfrm>
            <a:off x="3634038" y="971663"/>
            <a:ext cx="1875900" cy="11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95" name="Google Shape;895;p30"/>
          <p:cNvSpPr txBox="1">
            <a:spLocks noGrp="1"/>
          </p:cNvSpPr>
          <p:nvPr>
            <p:ph type="subTitle" idx="1"/>
          </p:nvPr>
        </p:nvSpPr>
        <p:spPr>
          <a:xfrm>
            <a:off x="2272188" y="3219025"/>
            <a:ext cx="45996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96" name="Google Shape;896;p30"/>
          <p:cNvGrpSpPr/>
          <p:nvPr/>
        </p:nvGrpSpPr>
        <p:grpSpPr>
          <a:xfrm flipH="1">
            <a:off x="-614106" y="-505328"/>
            <a:ext cx="1895833" cy="1895866"/>
            <a:chOff x="3835450" y="-252000"/>
            <a:chExt cx="1445325" cy="1445350"/>
          </a:xfrm>
        </p:grpSpPr>
        <p:sp>
          <p:nvSpPr>
            <p:cNvPr id="897" name="Google Shape;897;p30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30"/>
          <p:cNvGrpSpPr/>
          <p:nvPr/>
        </p:nvGrpSpPr>
        <p:grpSpPr>
          <a:xfrm flipH="1">
            <a:off x="7862264" y="240504"/>
            <a:ext cx="2791286" cy="2599651"/>
            <a:chOff x="-1466486" y="2736279"/>
            <a:chExt cx="2791286" cy="2599651"/>
          </a:xfrm>
        </p:grpSpPr>
        <p:sp>
          <p:nvSpPr>
            <p:cNvPr id="903" name="Google Shape;903;p30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4" name="Google Shape;904;p30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905" name="Google Shape;905;p30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0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7" name="Google Shape;907;p30"/>
          <p:cNvGrpSpPr/>
          <p:nvPr/>
        </p:nvGrpSpPr>
        <p:grpSpPr>
          <a:xfrm>
            <a:off x="2327258" y="4599425"/>
            <a:ext cx="4489475" cy="193775"/>
            <a:chOff x="1784500" y="1867350"/>
            <a:chExt cx="4489475" cy="193775"/>
          </a:xfrm>
        </p:grpSpPr>
        <p:sp>
          <p:nvSpPr>
            <p:cNvPr id="908" name="Google Shape;908;p30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30"/>
          <p:cNvGrpSpPr/>
          <p:nvPr/>
        </p:nvGrpSpPr>
        <p:grpSpPr>
          <a:xfrm>
            <a:off x="245325" y="4072050"/>
            <a:ext cx="199875" cy="721150"/>
            <a:chOff x="188762" y="539500"/>
            <a:chExt cx="199875" cy="721150"/>
          </a:xfrm>
        </p:grpSpPr>
        <p:sp>
          <p:nvSpPr>
            <p:cNvPr id="912" name="Google Shape;912;p30"/>
            <p:cNvSpPr/>
            <p:nvPr/>
          </p:nvSpPr>
          <p:spPr>
            <a:xfrm flipH="1">
              <a:off x="332387" y="12044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 flipH="1">
              <a:off x="332387" y="1037975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 flipH="1">
              <a:off x="332387" y="872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 flipH="1">
              <a:off x="332387" y="7059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 flipH="1">
              <a:off x="332387" y="5395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 flipH="1">
              <a:off x="188762" y="12044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 flipH="1">
              <a:off x="188762" y="1037975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 flipH="1">
              <a:off x="188762" y="872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 flipH="1">
              <a:off x="188762" y="7059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 flipH="1">
              <a:off x="188762" y="5395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subTitle" idx="1"/>
          </p:nvPr>
        </p:nvSpPr>
        <p:spPr>
          <a:xfrm>
            <a:off x="1883700" y="3632903"/>
            <a:ext cx="53766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1883700" y="2976975"/>
            <a:ext cx="5376600" cy="6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3" name="Google Shape;103;p4"/>
          <p:cNvGrpSpPr/>
          <p:nvPr/>
        </p:nvGrpSpPr>
        <p:grpSpPr>
          <a:xfrm>
            <a:off x="-1517425" y="451459"/>
            <a:ext cx="2691676" cy="2691631"/>
            <a:chOff x="5165750" y="-1146341"/>
            <a:chExt cx="2691676" cy="2691631"/>
          </a:xfrm>
        </p:grpSpPr>
        <p:sp>
          <p:nvSpPr>
            <p:cNvPr id="104" name="Google Shape;104;p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4"/>
          <p:cNvGrpSpPr/>
          <p:nvPr/>
        </p:nvGrpSpPr>
        <p:grpSpPr>
          <a:xfrm>
            <a:off x="8123432" y="423291"/>
            <a:ext cx="2471175" cy="2747975"/>
            <a:chOff x="7398357" y="-662077"/>
            <a:chExt cx="2471175" cy="2747975"/>
          </a:xfrm>
        </p:grpSpPr>
        <p:sp>
          <p:nvSpPr>
            <p:cNvPr id="114" name="Google Shape;114;p4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4"/>
          <p:cNvGrpSpPr/>
          <p:nvPr/>
        </p:nvGrpSpPr>
        <p:grpSpPr>
          <a:xfrm>
            <a:off x="3176825" y="4828856"/>
            <a:ext cx="2790375" cy="64975"/>
            <a:chOff x="5954300" y="4334988"/>
            <a:chExt cx="2790375" cy="64975"/>
          </a:xfrm>
        </p:grpSpPr>
        <p:sp>
          <p:nvSpPr>
            <p:cNvPr id="120" name="Google Shape;120;p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1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24" name="Google Shape;924;p31"/>
          <p:cNvGrpSpPr/>
          <p:nvPr/>
        </p:nvGrpSpPr>
        <p:grpSpPr>
          <a:xfrm>
            <a:off x="-675036" y="3983460"/>
            <a:ext cx="1895833" cy="1895866"/>
            <a:chOff x="3835450" y="-252000"/>
            <a:chExt cx="1445325" cy="1445350"/>
          </a:xfrm>
        </p:grpSpPr>
        <p:sp>
          <p:nvSpPr>
            <p:cNvPr id="925" name="Google Shape;925;p31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31"/>
          <p:cNvGrpSpPr/>
          <p:nvPr/>
        </p:nvGrpSpPr>
        <p:grpSpPr>
          <a:xfrm>
            <a:off x="7271250" y="3983450"/>
            <a:ext cx="3382300" cy="1993950"/>
            <a:chOff x="1317925" y="2802775"/>
            <a:chExt cx="3382300" cy="1993950"/>
          </a:xfrm>
        </p:grpSpPr>
        <p:sp>
          <p:nvSpPr>
            <p:cNvPr id="931" name="Google Shape;931;p31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31"/>
          <p:cNvGrpSpPr/>
          <p:nvPr/>
        </p:nvGrpSpPr>
        <p:grpSpPr>
          <a:xfrm flipH="1">
            <a:off x="8427099" y="0"/>
            <a:ext cx="1734954" cy="1734954"/>
            <a:chOff x="6340050" y="754850"/>
            <a:chExt cx="1595800" cy="1595800"/>
          </a:xfrm>
        </p:grpSpPr>
        <p:sp>
          <p:nvSpPr>
            <p:cNvPr id="944" name="Google Shape;944;p31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2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49" name="Google Shape;949;p32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950" name="Google Shape;950;p32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32"/>
          <p:cNvGrpSpPr/>
          <p:nvPr/>
        </p:nvGrpSpPr>
        <p:grpSpPr>
          <a:xfrm>
            <a:off x="3241325" y="4828856"/>
            <a:ext cx="2790375" cy="64975"/>
            <a:chOff x="5954300" y="4334988"/>
            <a:chExt cx="2790375" cy="64975"/>
          </a:xfrm>
        </p:grpSpPr>
        <p:sp>
          <p:nvSpPr>
            <p:cNvPr id="960" name="Google Shape;960;p32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32"/>
          <p:cNvGrpSpPr/>
          <p:nvPr/>
        </p:nvGrpSpPr>
        <p:grpSpPr>
          <a:xfrm>
            <a:off x="-646216" y="-10"/>
            <a:ext cx="1359460" cy="1359460"/>
            <a:chOff x="3901550" y="2223725"/>
            <a:chExt cx="1557050" cy="1557050"/>
          </a:xfrm>
        </p:grpSpPr>
        <p:sp>
          <p:nvSpPr>
            <p:cNvPr id="981" name="Google Shape;981;p32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_1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88" name="Google Shape;988;p33"/>
          <p:cNvGrpSpPr/>
          <p:nvPr/>
        </p:nvGrpSpPr>
        <p:grpSpPr>
          <a:xfrm>
            <a:off x="8295561" y="0"/>
            <a:ext cx="1734954" cy="1734954"/>
            <a:chOff x="6340050" y="754850"/>
            <a:chExt cx="1595800" cy="1595800"/>
          </a:xfrm>
        </p:grpSpPr>
        <p:sp>
          <p:nvSpPr>
            <p:cNvPr id="989" name="Google Shape;989;p3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33"/>
          <p:cNvGrpSpPr/>
          <p:nvPr/>
        </p:nvGrpSpPr>
        <p:grpSpPr>
          <a:xfrm rot="5400000">
            <a:off x="-330326" y="711337"/>
            <a:ext cx="1351125" cy="232319"/>
            <a:chOff x="5486725" y="543869"/>
            <a:chExt cx="1351125" cy="232319"/>
          </a:xfrm>
        </p:grpSpPr>
        <p:sp>
          <p:nvSpPr>
            <p:cNvPr id="993" name="Google Shape;993;p33"/>
            <p:cNvSpPr/>
            <p:nvPr/>
          </p:nvSpPr>
          <p:spPr>
            <a:xfrm>
              <a:off x="6637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5918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5918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6637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6494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5774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5774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6494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6782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6062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6062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6782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6349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5630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5630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6349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6206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5486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5486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6206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6"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oogle Shape;1014;p34"/>
          <p:cNvGrpSpPr/>
          <p:nvPr/>
        </p:nvGrpSpPr>
        <p:grpSpPr>
          <a:xfrm flipH="1">
            <a:off x="7875508" y="-320208"/>
            <a:ext cx="1604419" cy="1604360"/>
            <a:chOff x="-74975" y="157600"/>
            <a:chExt cx="1604419" cy="1604360"/>
          </a:xfrm>
        </p:grpSpPr>
        <p:sp>
          <p:nvSpPr>
            <p:cNvPr id="1015" name="Google Shape;1015;p3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34"/>
          <p:cNvGrpSpPr/>
          <p:nvPr/>
        </p:nvGrpSpPr>
        <p:grpSpPr>
          <a:xfrm flipH="1">
            <a:off x="-1004852" y="-327975"/>
            <a:ext cx="1734954" cy="1734954"/>
            <a:chOff x="6340050" y="754850"/>
            <a:chExt cx="1595800" cy="1595800"/>
          </a:xfrm>
        </p:grpSpPr>
        <p:sp>
          <p:nvSpPr>
            <p:cNvPr id="1025" name="Google Shape;1025;p34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34"/>
          <p:cNvGrpSpPr/>
          <p:nvPr/>
        </p:nvGrpSpPr>
        <p:grpSpPr>
          <a:xfrm flipH="1">
            <a:off x="2535404" y="4599424"/>
            <a:ext cx="1351125" cy="232319"/>
            <a:chOff x="5486725" y="543869"/>
            <a:chExt cx="1351125" cy="232319"/>
          </a:xfrm>
        </p:grpSpPr>
        <p:sp>
          <p:nvSpPr>
            <p:cNvPr id="1029" name="Google Shape;1029;p34"/>
            <p:cNvSpPr/>
            <p:nvPr/>
          </p:nvSpPr>
          <p:spPr>
            <a:xfrm>
              <a:off x="6637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5918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5918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637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494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5774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5774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494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782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62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062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782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349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5630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5630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6349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6206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5486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486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6206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3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7"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52" name="Google Shape;1052;p35"/>
          <p:cNvGrpSpPr/>
          <p:nvPr/>
        </p:nvGrpSpPr>
        <p:grpSpPr>
          <a:xfrm flipH="1">
            <a:off x="7919517" y="-709553"/>
            <a:ext cx="1895833" cy="1895866"/>
            <a:chOff x="3835450" y="-252000"/>
            <a:chExt cx="1445325" cy="1445350"/>
          </a:xfrm>
        </p:grpSpPr>
        <p:sp>
          <p:nvSpPr>
            <p:cNvPr id="1053" name="Google Shape;1053;p3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059" name="Google Shape;1059;p3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9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7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37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7" name="Google Shape;1107;p37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1108" name="Google Shape;1108;p37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37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1118" name="Google Shape;1118;p37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0"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8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25" name="Google Shape;1125;p38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126" name="Google Shape;1126;p38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38"/>
          <p:cNvGrpSpPr/>
          <p:nvPr/>
        </p:nvGrpSpPr>
        <p:grpSpPr>
          <a:xfrm>
            <a:off x="245325" y="539500"/>
            <a:ext cx="199875" cy="721150"/>
            <a:chOff x="188762" y="539500"/>
            <a:chExt cx="199875" cy="721150"/>
          </a:xfrm>
        </p:grpSpPr>
        <p:sp>
          <p:nvSpPr>
            <p:cNvPr id="1139" name="Google Shape;1139;p38"/>
            <p:cNvSpPr/>
            <p:nvPr/>
          </p:nvSpPr>
          <p:spPr>
            <a:xfrm flipH="1">
              <a:off x="332387" y="12044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 flipH="1">
              <a:off x="332387" y="1037975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 flipH="1">
              <a:off x="332387" y="872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 flipH="1">
              <a:off x="332387" y="7059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 flipH="1">
              <a:off x="332387" y="5395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 flipH="1">
              <a:off x="188762" y="12044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 flipH="1">
              <a:off x="188762" y="1037975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 flipH="1">
              <a:off x="188762" y="872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 flipH="1">
              <a:off x="188762" y="7059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 flipH="1">
              <a:off x="188762" y="5395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38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150" name="Google Shape;1150;p38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4"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3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61" name="Google Shape;1161;p39"/>
          <p:cNvGrpSpPr/>
          <p:nvPr/>
        </p:nvGrpSpPr>
        <p:grpSpPr>
          <a:xfrm>
            <a:off x="245325" y="539500"/>
            <a:ext cx="199875" cy="721150"/>
            <a:chOff x="188762" y="539500"/>
            <a:chExt cx="199875" cy="721150"/>
          </a:xfrm>
        </p:grpSpPr>
        <p:sp>
          <p:nvSpPr>
            <p:cNvPr id="1162" name="Google Shape;1162;p39"/>
            <p:cNvSpPr/>
            <p:nvPr/>
          </p:nvSpPr>
          <p:spPr>
            <a:xfrm flipH="1">
              <a:off x="332387" y="12044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 flipH="1">
              <a:off x="332387" y="1037975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 flipH="1">
              <a:off x="332387" y="872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 flipH="1">
              <a:off x="332387" y="7059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 flipH="1">
              <a:off x="332387" y="5395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 flipH="1">
              <a:off x="188762" y="12044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 flipH="1">
              <a:off x="188762" y="1037975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 flipH="1">
              <a:off x="188762" y="872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 flipH="1">
              <a:off x="188762" y="7059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 flipH="1">
              <a:off x="188762" y="5395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39"/>
          <p:cNvGrpSpPr/>
          <p:nvPr/>
        </p:nvGrpSpPr>
        <p:grpSpPr>
          <a:xfrm rot="5400000" flipH="1">
            <a:off x="3176355" y="4343939"/>
            <a:ext cx="2791286" cy="2599651"/>
            <a:chOff x="-1466486" y="2736279"/>
            <a:chExt cx="2791286" cy="2599651"/>
          </a:xfrm>
        </p:grpSpPr>
        <p:sp>
          <p:nvSpPr>
            <p:cNvPr id="1173" name="Google Shape;1173;p39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4" name="Google Shape;1174;p39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175" name="Google Shape;1175;p39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9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3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1178" name="Google Shape;1178;p3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0"/>
          <p:cNvSpPr txBox="1">
            <a:spLocks noGrp="1"/>
          </p:cNvSpPr>
          <p:nvPr>
            <p:ph type="ctrTitle"/>
          </p:nvPr>
        </p:nvSpPr>
        <p:spPr>
          <a:xfrm>
            <a:off x="1002200" y="475000"/>
            <a:ext cx="4142100" cy="11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85" name="Google Shape;1185;p40"/>
          <p:cNvSpPr txBox="1">
            <a:spLocks noGrp="1"/>
          </p:cNvSpPr>
          <p:nvPr>
            <p:ph type="subTitle" idx="1"/>
          </p:nvPr>
        </p:nvSpPr>
        <p:spPr>
          <a:xfrm>
            <a:off x="997475" y="1589950"/>
            <a:ext cx="4151700" cy="10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86" name="Google Shape;1186;p40"/>
          <p:cNvSpPr txBox="1"/>
          <p:nvPr/>
        </p:nvSpPr>
        <p:spPr>
          <a:xfrm>
            <a:off x="956450" y="3553675"/>
            <a:ext cx="42336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87" name="Google Shape;1187;p40"/>
          <p:cNvGrpSpPr/>
          <p:nvPr/>
        </p:nvGrpSpPr>
        <p:grpSpPr>
          <a:xfrm>
            <a:off x="-1030213" y="1623822"/>
            <a:ext cx="1895833" cy="1895866"/>
            <a:chOff x="3835450" y="-252000"/>
            <a:chExt cx="1445325" cy="1445350"/>
          </a:xfrm>
        </p:grpSpPr>
        <p:sp>
          <p:nvSpPr>
            <p:cNvPr id="1188" name="Google Shape;1188;p40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6"/>
          <p:cNvGrpSpPr/>
          <p:nvPr/>
        </p:nvGrpSpPr>
        <p:grpSpPr>
          <a:xfrm>
            <a:off x="8295561" y="0"/>
            <a:ext cx="1734954" cy="1734954"/>
            <a:chOff x="6340050" y="754850"/>
            <a:chExt cx="1595800" cy="1595800"/>
          </a:xfrm>
        </p:grpSpPr>
        <p:sp>
          <p:nvSpPr>
            <p:cNvPr id="179" name="Google Shape;179;p6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6"/>
          <p:cNvGrpSpPr/>
          <p:nvPr/>
        </p:nvGrpSpPr>
        <p:grpSpPr>
          <a:xfrm rot="5400000">
            <a:off x="-330326" y="711337"/>
            <a:ext cx="1351125" cy="232319"/>
            <a:chOff x="5486725" y="543869"/>
            <a:chExt cx="1351125" cy="232319"/>
          </a:xfrm>
        </p:grpSpPr>
        <p:sp>
          <p:nvSpPr>
            <p:cNvPr id="183" name="Google Shape;183;p6"/>
            <p:cNvSpPr/>
            <p:nvPr/>
          </p:nvSpPr>
          <p:spPr>
            <a:xfrm>
              <a:off x="6637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918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918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637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494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774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774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494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782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062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062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6782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6349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630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630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6349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6206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486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486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6206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872100" y="1796825"/>
            <a:ext cx="3923700" cy="21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7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07" name="Google Shape;207;p7"/>
          <p:cNvGrpSpPr/>
          <p:nvPr/>
        </p:nvGrpSpPr>
        <p:grpSpPr>
          <a:xfrm flipH="1">
            <a:off x="2327258" y="4599425"/>
            <a:ext cx="4489475" cy="193775"/>
            <a:chOff x="1784500" y="1867350"/>
            <a:chExt cx="4489475" cy="193775"/>
          </a:xfrm>
        </p:grpSpPr>
        <p:sp>
          <p:nvSpPr>
            <p:cNvPr id="208" name="Google Shape;208;p7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7"/>
          <p:cNvGrpSpPr/>
          <p:nvPr/>
        </p:nvGrpSpPr>
        <p:grpSpPr>
          <a:xfrm>
            <a:off x="245325" y="539500"/>
            <a:ext cx="199875" cy="721150"/>
            <a:chOff x="188762" y="539500"/>
            <a:chExt cx="199875" cy="721150"/>
          </a:xfrm>
        </p:grpSpPr>
        <p:sp>
          <p:nvSpPr>
            <p:cNvPr id="212" name="Google Shape;212;p7"/>
            <p:cNvSpPr/>
            <p:nvPr/>
          </p:nvSpPr>
          <p:spPr>
            <a:xfrm flipH="1">
              <a:off x="332387" y="12044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flipH="1">
              <a:off x="332387" y="1037975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flipH="1">
              <a:off x="332387" y="872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flipH="1">
              <a:off x="332387" y="7059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 flipH="1">
              <a:off x="332387" y="5395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 flipH="1">
              <a:off x="188762" y="12044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 flipH="1">
              <a:off x="188762" y="1037975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 flipH="1">
              <a:off x="188762" y="872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 flipH="1">
              <a:off x="188762" y="7059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 flipH="1">
              <a:off x="188762" y="5395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>
            <a:spLocks noGrp="1"/>
          </p:cNvSpPr>
          <p:nvPr>
            <p:ph type="title"/>
          </p:nvPr>
        </p:nvSpPr>
        <p:spPr>
          <a:xfrm>
            <a:off x="1785600" y="1436400"/>
            <a:ext cx="5572800" cy="22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24" name="Google Shape;224;p8"/>
          <p:cNvGrpSpPr/>
          <p:nvPr/>
        </p:nvGrpSpPr>
        <p:grpSpPr>
          <a:xfrm>
            <a:off x="2327254" y="345725"/>
            <a:ext cx="4489475" cy="193775"/>
            <a:chOff x="1784500" y="1867350"/>
            <a:chExt cx="4489475" cy="193775"/>
          </a:xfrm>
        </p:grpSpPr>
        <p:sp>
          <p:nvSpPr>
            <p:cNvPr id="225" name="Google Shape;225;p8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8"/>
          <p:cNvGrpSpPr/>
          <p:nvPr/>
        </p:nvGrpSpPr>
        <p:grpSpPr>
          <a:xfrm>
            <a:off x="-1796498" y="2571754"/>
            <a:ext cx="2791286" cy="2599651"/>
            <a:chOff x="-1466486" y="2736279"/>
            <a:chExt cx="2791286" cy="2599651"/>
          </a:xfrm>
        </p:grpSpPr>
        <p:sp>
          <p:nvSpPr>
            <p:cNvPr id="229" name="Google Shape;229;p8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" name="Google Shape;230;p8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245325" y="539500"/>
            <a:ext cx="199875" cy="721150"/>
            <a:chOff x="188762" y="539500"/>
            <a:chExt cx="199875" cy="721150"/>
          </a:xfrm>
        </p:grpSpPr>
        <p:sp>
          <p:nvSpPr>
            <p:cNvPr id="234" name="Google Shape;234;p8"/>
            <p:cNvSpPr/>
            <p:nvPr/>
          </p:nvSpPr>
          <p:spPr>
            <a:xfrm flipH="1">
              <a:off x="332387" y="12044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 flipH="1">
              <a:off x="332387" y="1037975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 flipH="1">
              <a:off x="332387" y="872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 flipH="1">
              <a:off x="332387" y="7059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 flipH="1">
              <a:off x="332387" y="5395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 flipH="1">
              <a:off x="188762" y="12044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 flipH="1">
              <a:off x="188762" y="1037975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 flipH="1">
              <a:off x="188762" y="872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 flipH="1">
              <a:off x="188762" y="7059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 flipH="1">
              <a:off x="188762" y="5395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8"/>
          <p:cNvGrpSpPr/>
          <p:nvPr/>
        </p:nvGrpSpPr>
        <p:grpSpPr>
          <a:xfrm>
            <a:off x="1867687" y="4204297"/>
            <a:ext cx="1895833" cy="1895866"/>
            <a:chOff x="3835450" y="-252000"/>
            <a:chExt cx="1445325" cy="1445350"/>
          </a:xfrm>
        </p:grpSpPr>
        <p:sp>
          <p:nvSpPr>
            <p:cNvPr id="245" name="Google Shape;245;p8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>
            <a:spLocks noGrp="1"/>
          </p:cNvSpPr>
          <p:nvPr>
            <p:ph type="pic" idx="2"/>
          </p:nvPr>
        </p:nvSpPr>
        <p:spPr>
          <a:xfrm>
            <a:off x="-285325" y="-160500"/>
            <a:ext cx="9714600" cy="54645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10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649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43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RNN 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Text Sequence Prediction</a:t>
            </a:r>
            <a:endParaRPr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259" name="Google Shape;1259;p43"/>
          <p:cNvSpPr txBox="1">
            <a:spLocks noGrp="1"/>
          </p:cNvSpPr>
          <p:nvPr>
            <p:ph type="subTitle" idx="1"/>
          </p:nvPr>
        </p:nvSpPr>
        <p:spPr>
          <a:xfrm>
            <a:off x="1986225" y="3423425"/>
            <a:ext cx="5174100" cy="11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Yadanar Aung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2214621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DAAA/FT/2B/07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ST1504 DELE</a:t>
            </a:r>
            <a:endParaRPr/>
          </a:p>
        </p:txBody>
      </p:sp>
      <p:grpSp>
        <p:nvGrpSpPr>
          <p:cNvPr id="1260" name="Google Shape;1260;p43"/>
          <p:cNvGrpSpPr/>
          <p:nvPr/>
        </p:nvGrpSpPr>
        <p:grpSpPr>
          <a:xfrm>
            <a:off x="-401238" y="-505328"/>
            <a:ext cx="1895833" cy="1895866"/>
            <a:chOff x="3835450" y="-252000"/>
            <a:chExt cx="1445325" cy="1445350"/>
          </a:xfrm>
        </p:grpSpPr>
        <p:sp>
          <p:nvSpPr>
            <p:cNvPr id="1261" name="Google Shape;1261;p43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43"/>
          <p:cNvGrpSpPr/>
          <p:nvPr/>
        </p:nvGrpSpPr>
        <p:grpSpPr>
          <a:xfrm>
            <a:off x="8324557" y="-505327"/>
            <a:ext cx="2471175" cy="2747975"/>
            <a:chOff x="7398357" y="-662077"/>
            <a:chExt cx="2471175" cy="2747975"/>
          </a:xfrm>
        </p:grpSpPr>
        <p:sp>
          <p:nvSpPr>
            <p:cNvPr id="1267" name="Google Shape;1267;p43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3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3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3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3" name="Google Shape;1273;p43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4" name="Google Shape;1274;p43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75" name="Google Shape;1275;p43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3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77" name="Google Shape;1277;p43"/>
          <p:cNvSpPr/>
          <p:nvPr/>
        </p:nvSpPr>
        <p:spPr>
          <a:xfrm>
            <a:off x="7155701" y="539500"/>
            <a:ext cx="1585500" cy="450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041B2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41B2D"/>
                </a:solidFill>
                <a:latin typeface="Encode Sans"/>
                <a:ea typeface="Encode Sans"/>
                <a:cs typeface="Encode Sans"/>
                <a:sym typeface="Encode Sans"/>
              </a:rPr>
              <a:t>Part B</a:t>
            </a:r>
            <a:endParaRPr b="1">
              <a:solidFill>
                <a:srgbClr val="041B2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52"/>
          <p:cNvSpPr txBox="1">
            <a:spLocks noGrp="1"/>
          </p:cNvSpPr>
          <p:nvPr>
            <p:ph type="title"/>
          </p:nvPr>
        </p:nvSpPr>
        <p:spPr>
          <a:xfrm>
            <a:off x="872100" y="4642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Data Pre-Processing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400" name="Google Shape;1400;p52"/>
          <p:cNvSpPr/>
          <p:nvPr/>
        </p:nvSpPr>
        <p:spPr>
          <a:xfrm>
            <a:off x="1390550" y="42355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52"/>
          <p:cNvSpPr txBox="1"/>
          <p:nvPr/>
        </p:nvSpPr>
        <p:spPr>
          <a:xfrm>
            <a:off x="1451900" y="38709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r>
              <a:rPr lang="en" sz="3000" b="1">
                <a:latin typeface="Titillium Web"/>
                <a:ea typeface="Titillium Web"/>
                <a:cs typeface="Titillium Web"/>
                <a:sym typeface="Titillium Web"/>
              </a:rPr>
              <a:t>2</a:t>
            </a:r>
            <a:endParaRPr sz="3000"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02" name="Google Shape;1402;p52"/>
          <p:cNvSpPr txBox="1">
            <a:spLocks noGrp="1"/>
          </p:cNvSpPr>
          <p:nvPr>
            <p:ph type="body" idx="4294967295"/>
          </p:nvPr>
        </p:nvSpPr>
        <p:spPr>
          <a:xfrm>
            <a:off x="713225" y="1383625"/>
            <a:ext cx="548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5.	</a:t>
            </a: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Split into X &amp; y dataset: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●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No train or test dataset as we are not training model to give a fixed output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03" name="Google Shape;140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525" y="2423875"/>
            <a:ext cx="22002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4" name="Google Shape;140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4850" y="1383625"/>
            <a:ext cx="23336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5" name="Google Shape;1405;p52"/>
          <p:cNvSpPr txBox="1">
            <a:spLocks noGrp="1"/>
          </p:cNvSpPr>
          <p:nvPr>
            <p:ph type="body" idx="4294967295"/>
          </p:nvPr>
        </p:nvSpPr>
        <p:spPr>
          <a:xfrm>
            <a:off x="719700" y="3048250"/>
            <a:ext cx="548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6.	</a:t>
            </a: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One-Hot Encoding: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●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Treat as classification problem with 1199 classes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06" name="Google Shape;140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9400" y="3859900"/>
            <a:ext cx="40767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7" name="Google Shape;1407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6325" y="3278875"/>
            <a:ext cx="19621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53"/>
          <p:cNvSpPr txBox="1">
            <a:spLocks noGrp="1"/>
          </p:cNvSpPr>
          <p:nvPr>
            <p:ph type="title"/>
          </p:nvPr>
        </p:nvSpPr>
        <p:spPr>
          <a:xfrm>
            <a:off x="872100" y="4642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Modelling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413" name="Google Shape;1413;p53"/>
          <p:cNvSpPr/>
          <p:nvPr/>
        </p:nvSpPr>
        <p:spPr>
          <a:xfrm>
            <a:off x="1390550" y="42355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53"/>
          <p:cNvSpPr txBox="1"/>
          <p:nvPr/>
        </p:nvSpPr>
        <p:spPr>
          <a:xfrm>
            <a:off x="1451900" y="38709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r>
              <a:rPr lang="en" sz="3000" b="1"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endParaRPr sz="3000"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15" name="Google Shape;1415;p53"/>
          <p:cNvSpPr txBox="1"/>
          <p:nvPr/>
        </p:nvSpPr>
        <p:spPr>
          <a:xfrm>
            <a:off x="872100" y="1157050"/>
            <a:ext cx="4560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oboto Medium"/>
              <a:buChar char="★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4 Candidate Models: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AutoNum type="arabicPeriod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Simple RNN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AutoNum type="arabicPeriod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Simple LSTM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AutoNum type="arabicPeriod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Simple GRU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AutoNum type="arabicPeriod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Bi-directional LSTM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16" name="Google Shape;14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100" y="2453798"/>
            <a:ext cx="7399800" cy="2144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54"/>
          <p:cNvSpPr txBox="1">
            <a:spLocks noGrp="1"/>
          </p:cNvSpPr>
          <p:nvPr>
            <p:ph type="title"/>
          </p:nvPr>
        </p:nvSpPr>
        <p:spPr>
          <a:xfrm>
            <a:off x="872100" y="4642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Modelling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422" name="Google Shape;1422;p54"/>
          <p:cNvSpPr/>
          <p:nvPr/>
        </p:nvSpPr>
        <p:spPr>
          <a:xfrm>
            <a:off x="1390550" y="42355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54"/>
          <p:cNvSpPr txBox="1"/>
          <p:nvPr/>
        </p:nvSpPr>
        <p:spPr>
          <a:xfrm>
            <a:off x="1451900" y="38709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r>
              <a:rPr lang="en" sz="3000" b="1"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endParaRPr sz="3000"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24" name="Google Shape;1424;p54"/>
          <p:cNvSpPr txBox="1"/>
          <p:nvPr/>
        </p:nvSpPr>
        <p:spPr>
          <a:xfrm>
            <a:off x="872100" y="1189150"/>
            <a:ext cx="7056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★"/>
            </a:pP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Evaluation Methodology: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25" name="Google Shape;1425;p54"/>
          <p:cNvSpPr txBox="1"/>
          <p:nvPr/>
        </p:nvSpPr>
        <p:spPr>
          <a:xfrm>
            <a:off x="884900" y="1560550"/>
            <a:ext cx="73998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AutoNum type="arabicPeriod"/>
            </a:pP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Perplexity</a:t>
            </a: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: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●"/>
            </a:pP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Aim: Evaluate how </a:t>
            </a:r>
            <a:r>
              <a:rPr lang="en" sz="1500" u="sng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meaningful</a:t>
            </a: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generated sequence of words are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●"/>
            </a:pP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Measures how well a probability model can predict a sample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●"/>
            </a:pP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</a:t>
            </a:r>
            <a:r>
              <a:rPr lang="en" sz="1500" u="sng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lower</a:t>
            </a: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the perplexity, the </a:t>
            </a:r>
            <a:r>
              <a:rPr lang="en" sz="1500" u="sng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better</a:t>
            </a: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the training is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1371600" lvl="1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○"/>
            </a:pP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Model is more certain of its sequential predictions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26" name="Google Shape;142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638" y="2977150"/>
            <a:ext cx="6410325" cy="13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7" name="Google Shape;1427;p54"/>
          <p:cNvSpPr txBox="1"/>
          <p:nvPr/>
        </p:nvSpPr>
        <p:spPr>
          <a:xfrm>
            <a:off x="1238150" y="4331650"/>
            <a:ext cx="6881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Exponentiated of mean of log likelihood of all the words in an input sequence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55"/>
          <p:cNvSpPr txBox="1">
            <a:spLocks noGrp="1"/>
          </p:cNvSpPr>
          <p:nvPr>
            <p:ph type="title"/>
          </p:nvPr>
        </p:nvSpPr>
        <p:spPr>
          <a:xfrm>
            <a:off x="872100" y="4642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Modelling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433" name="Google Shape;1433;p55"/>
          <p:cNvSpPr/>
          <p:nvPr/>
        </p:nvSpPr>
        <p:spPr>
          <a:xfrm>
            <a:off x="1390550" y="42355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55"/>
          <p:cNvSpPr txBox="1"/>
          <p:nvPr/>
        </p:nvSpPr>
        <p:spPr>
          <a:xfrm>
            <a:off x="1451900" y="38709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r>
              <a:rPr lang="en" sz="3000" b="1"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endParaRPr sz="3000"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35" name="Google Shape;1435;p55"/>
          <p:cNvSpPr txBox="1"/>
          <p:nvPr/>
        </p:nvSpPr>
        <p:spPr>
          <a:xfrm>
            <a:off x="872100" y="1112950"/>
            <a:ext cx="288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★"/>
            </a:pP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Evaluation Methodology: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36" name="Google Shape;1436;p55"/>
          <p:cNvSpPr txBox="1"/>
          <p:nvPr/>
        </p:nvSpPr>
        <p:spPr>
          <a:xfrm>
            <a:off x="961100" y="1484350"/>
            <a:ext cx="7725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2.</a:t>
            </a: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	</a:t>
            </a: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BLEU Score</a:t>
            </a: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: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●"/>
            </a:pP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Aim: Evaluate how </a:t>
            </a:r>
            <a:r>
              <a:rPr lang="en" sz="1500" u="sng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creative</a:t>
            </a: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the generated sequence of words are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●"/>
            </a:pP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Measures the number of n-grams in generated text that match the n-grams in input text, in other words the similarity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37" name="Google Shape;143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525" y="2592550"/>
            <a:ext cx="4347612" cy="240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8" name="Google Shape;1438;p55"/>
          <p:cNvSpPr txBox="1"/>
          <p:nvPr/>
        </p:nvSpPr>
        <p:spPr>
          <a:xfrm>
            <a:off x="961100" y="2495550"/>
            <a:ext cx="3465600" cy="26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●"/>
            </a:pP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Varies from 0 to 1: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edium"/>
              <a:buChar char="○"/>
            </a:pP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0: No n-gram overlap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edium"/>
              <a:buChar char="○"/>
            </a:pP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1: Total n-gram overlap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●"/>
            </a:pP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Brevity Penalty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edium"/>
              <a:buChar char="○"/>
            </a:pPr>
            <a:r>
              <a:rPr lang="en" sz="1500" u="sng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Lower BLEU Score:</a:t>
            </a:r>
            <a:endParaRPr sz="1500" u="sng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■"/>
            </a:pP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More Varied &amp; Creative Output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■"/>
            </a:pP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Trade-Off: 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1828800" lvl="3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●"/>
            </a:pP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Sensibility of generated text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56"/>
          <p:cNvSpPr txBox="1">
            <a:spLocks noGrp="1"/>
          </p:cNvSpPr>
          <p:nvPr>
            <p:ph type="title"/>
          </p:nvPr>
        </p:nvSpPr>
        <p:spPr>
          <a:xfrm>
            <a:off x="872100" y="4642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Model Selection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444" name="Google Shape;1444;p56"/>
          <p:cNvSpPr/>
          <p:nvPr/>
        </p:nvSpPr>
        <p:spPr>
          <a:xfrm>
            <a:off x="1390550" y="42355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56"/>
          <p:cNvSpPr txBox="1"/>
          <p:nvPr/>
        </p:nvSpPr>
        <p:spPr>
          <a:xfrm>
            <a:off x="1451900" y="38709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r>
              <a:rPr lang="en" sz="3000" b="1"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endParaRPr sz="3000"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46" name="Google Shape;1446;p56"/>
          <p:cNvSpPr txBox="1"/>
          <p:nvPr/>
        </p:nvSpPr>
        <p:spPr>
          <a:xfrm>
            <a:off x="872100" y="1112950"/>
            <a:ext cx="7688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★"/>
            </a:pP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By predicting using the seed_text &amp; comparing the perplexity &amp; BLEU Scores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★"/>
            </a:pP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Selected Model: Bidirectional LSTM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47" name="Google Shape;144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775" y="1687588"/>
            <a:ext cx="3966061" cy="3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8" name="Google Shape;144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99" y="1983700"/>
            <a:ext cx="4450014" cy="303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56"/>
          <p:cNvSpPr txBox="1"/>
          <p:nvPr/>
        </p:nvSpPr>
        <p:spPr>
          <a:xfrm>
            <a:off x="206600" y="1687600"/>
            <a:ext cx="3594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Bidirectional LSTM Model Architecture</a:t>
            </a:r>
            <a:endParaRPr sz="13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0" name="Google Shape;1450;p56"/>
          <p:cNvSpPr/>
          <p:nvPr/>
        </p:nvSpPr>
        <p:spPr>
          <a:xfrm>
            <a:off x="6520425" y="4713775"/>
            <a:ext cx="1675200" cy="207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57"/>
          <p:cNvSpPr txBox="1">
            <a:spLocks noGrp="1"/>
          </p:cNvSpPr>
          <p:nvPr>
            <p:ph type="title"/>
          </p:nvPr>
        </p:nvSpPr>
        <p:spPr>
          <a:xfrm>
            <a:off x="872100" y="4642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Model Improvement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456" name="Google Shape;1456;p57"/>
          <p:cNvSpPr/>
          <p:nvPr/>
        </p:nvSpPr>
        <p:spPr>
          <a:xfrm>
            <a:off x="1390550" y="42355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57"/>
          <p:cNvSpPr txBox="1"/>
          <p:nvPr/>
        </p:nvSpPr>
        <p:spPr>
          <a:xfrm>
            <a:off x="1451900" y="38709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r>
              <a:rPr lang="en" sz="3000" b="1">
                <a:latin typeface="Titillium Web"/>
                <a:ea typeface="Titillium Web"/>
                <a:cs typeface="Titillium Web"/>
                <a:sym typeface="Titillium Web"/>
              </a:rPr>
              <a:t>4</a:t>
            </a:r>
            <a:endParaRPr sz="3000"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58" name="Google Shape;1458;p57"/>
          <p:cNvSpPr txBox="1">
            <a:spLocks noGrp="1"/>
          </p:cNvSpPr>
          <p:nvPr>
            <p:ph type="body" idx="4294967295"/>
          </p:nvPr>
        </p:nvSpPr>
        <p:spPr>
          <a:xfrm>
            <a:off x="643500" y="903900"/>
            <a:ext cx="8295900" cy="4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AutoNum type="arabicPeriod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Added </a:t>
            </a:r>
            <a:r>
              <a:rPr lang="en" sz="1500" u="sng">
                <a:latin typeface="Roboto Medium"/>
                <a:ea typeface="Roboto Medium"/>
                <a:cs typeface="Roboto Medium"/>
                <a:sym typeface="Roboto Medium"/>
              </a:rPr>
              <a:t>one more Bi-Directional LSTM Layer</a:t>
            </a:r>
            <a:endParaRPr sz="1500" u="sng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●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To increase model’s capacity to learn more complex patterns &amp; representations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AutoNum type="arabicPeriod"/>
            </a:pPr>
            <a:r>
              <a:rPr lang="en" sz="1500" u="sng">
                <a:latin typeface="Roboto Medium"/>
                <a:ea typeface="Roboto Medium"/>
                <a:cs typeface="Roboto Medium"/>
                <a:sym typeface="Roboto Medium"/>
              </a:rPr>
              <a:t>Increased dimensionality word embeddings</a:t>
            </a: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 from 10 to 64.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●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Larger capacity to learn more expressive representations &amp; reduce information loss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AutoNum type="arabicPeriod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Add </a:t>
            </a:r>
            <a:r>
              <a:rPr lang="en" sz="1500" u="sng">
                <a:latin typeface="Roboto Medium"/>
                <a:ea typeface="Roboto Medium"/>
                <a:cs typeface="Roboto Medium"/>
                <a:sym typeface="Roboto Medium"/>
              </a:rPr>
              <a:t>Kernel Regularization </a:t>
            </a:r>
            <a:endParaRPr sz="1500" u="sng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●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Prevent overfitting &amp; promote more generalizable representations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●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L1 vs L2 Regularization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59" name="Google Shape;145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250" y="3525950"/>
            <a:ext cx="62484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0" name="Google Shape;146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2300" y="1647350"/>
            <a:ext cx="3679125" cy="12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Google Shape;1461;p57"/>
          <p:cNvSpPr/>
          <p:nvPr/>
        </p:nvSpPr>
        <p:spPr>
          <a:xfrm>
            <a:off x="1667250" y="1647350"/>
            <a:ext cx="3839400" cy="283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2" name="Google Shape;1462;p57"/>
          <p:cNvSpPr/>
          <p:nvPr/>
        </p:nvSpPr>
        <p:spPr>
          <a:xfrm>
            <a:off x="1555750" y="2288550"/>
            <a:ext cx="3016200" cy="283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3" name="Google Shape;1463;p57"/>
          <p:cNvSpPr/>
          <p:nvPr/>
        </p:nvSpPr>
        <p:spPr>
          <a:xfrm>
            <a:off x="5506650" y="3717725"/>
            <a:ext cx="558300" cy="283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8"/>
          <p:cNvSpPr txBox="1">
            <a:spLocks noGrp="1"/>
          </p:cNvSpPr>
          <p:nvPr>
            <p:ph type="title"/>
          </p:nvPr>
        </p:nvSpPr>
        <p:spPr>
          <a:xfrm>
            <a:off x="872100" y="4642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Final Model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469" name="Google Shape;1469;p58"/>
          <p:cNvSpPr/>
          <p:nvPr/>
        </p:nvSpPr>
        <p:spPr>
          <a:xfrm>
            <a:off x="1390550" y="42355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58"/>
          <p:cNvSpPr txBox="1"/>
          <p:nvPr/>
        </p:nvSpPr>
        <p:spPr>
          <a:xfrm>
            <a:off x="1451900" y="38709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r>
              <a:rPr lang="en" sz="3000" b="1">
                <a:latin typeface="Titillium Web"/>
                <a:ea typeface="Titillium Web"/>
                <a:cs typeface="Titillium Web"/>
                <a:sym typeface="Titillium Web"/>
              </a:rPr>
              <a:t>5</a:t>
            </a:r>
            <a:endParaRPr sz="3000"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471" name="Google Shape;147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25" y="964900"/>
            <a:ext cx="2235350" cy="404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2" name="Google Shape;147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400" y="1811127"/>
            <a:ext cx="4642200" cy="2890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p58"/>
          <p:cNvSpPr txBox="1"/>
          <p:nvPr/>
        </p:nvSpPr>
        <p:spPr>
          <a:xfrm>
            <a:off x="3223675" y="1217913"/>
            <a:ext cx="513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★"/>
            </a:pP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Bi-Directional LSTM Model with L2 Regularization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59"/>
          <p:cNvSpPr txBox="1">
            <a:spLocks noGrp="1"/>
          </p:cNvSpPr>
          <p:nvPr>
            <p:ph type="title"/>
          </p:nvPr>
        </p:nvSpPr>
        <p:spPr>
          <a:xfrm>
            <a:off x="872100" y="4642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Model Evaluation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479" name="Google Shape;1479;p59"/>
          <p:cNvSpPr/>
          <p:nvPr/>
        </p:nvSpPr>
        <p:spPr>
          <a:xfrm>
            <a:off x="1390550" y="42355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59"/>
          <p:cNvSpPr txBox="1"/>
          <p:nvPr/>
        </p:nvSpPr>
        <p:spPr>
          <a:xfrm>
            <a:off x="1451900" y="38709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r>
              <a:rPr lang="en" sz="3000" b="1">
                <a:latin typeface="Titillium Web"/>
                <a:ea typeface="Titillium Web"/>
                <a:cs typeface="Titillium Web"/>
                <a:sym typeface="Titillium Web"/>
              </a:rPr>
              <a:t>5</a:t>
            </a:r>
            <a:endParaRPr sz="3000"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481" name="Google Shape;148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800" y="1358400"/>
            <a:ext cx="4172925" cy="33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2" name="Google Shape;148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250" y="1405450"/>
            <a:ext cx="4560625" cy="326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3" name="Google Shape;1483;p59"/>
          <p:cNvSpPr/>
          <p:nvPr/>
        </p:nvSpPr>
        <p:spPr>
          <a:xfrm>
            <a:off x="1589425" y="4457825"/>
            <a:ext cx="2015100" cy="216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4" name="Google Shape;1484;p59"/>
          <p:cNvSpPr/>
          <p:nvPr/>
        </p:nvSpPr>
        <p:spPr>
          <a:xfrm>
            <a:off x="6313825" y="4534025"/>
            <a:ext cx="2015100" cy="216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9" name="Google Shape;148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650" y="1192825"/>
            <a:ext cx="4266680" cy="357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0" name="Google Shape;1490;p60"/>
          <p:cNvSpPr txBox="1">
            <a:spLocks noGrp="1"/>
          </p:cNvSpPr>
          <p:nvPr>
            <p:ph type="title"/>
          </p:nvPr>
        </p:nvSpPr>
        <p:spPr>
          <a:xfrm>
            <a:off x="872100" y="4642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Model Evaluation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491" name="Google Shape;1491;p60"/>
          <p:cNvSpPr/>
          <p:nvPr/>
        </p:nvSpPr>
        <p:spPr>
          <a:xfrm>
            <a:off x="1390550" y="42355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60"/>
          <p:cNvSpPr txBox="1"/>
          <p:nvPr/>
        </p:nvSpPr>
        <p:spPr>
          <a:xfrm>
            <a:off x="1451900" y="38709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r>
              <a:rPr lang="en" sz="3000" b="1">
                <a:latin typeface="Titillium Web"/>
                <a:ea typeface="Titillium Web"/>
                <a:cs typeface="Titillium Web"/>
                <a:sym typeface="Titillium Web"/>
              </a:rPr>
              <a:t>5</a:t>
            </a:r>
            <a:endParaRPr sz="3000"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93" name="Google Shape;1493;p60"/>
          <p:cNvSpPr/>
          <p:nvPr/>
        </p:nvSpPr>
        <p:spPr>
          <a:xfrm>
            <a:off x="4167825" y="4491425"/>
            <a:ext cx="2015100" cy="279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4"/>
          <p:cNvSpPr txBox="1">
            <a:spLocks noGrp="1"/>
          </p:cNvSpPr>
          <p:nvPr>
            <p:ph type="title" idx="15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Table of contents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283" name="Google Shape;1283;p44"/>
          <p:cNvSpPr txBox="1"/>
          <p:nvPr/>
        </p:nvSpPr>
        <p:spPr>
          <a:xfrm>
            <a:off x="1689700" y="3730250"/>
            <a:ext cx="25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1B2D"/>
                </a:solidFill>
                <a:latin typeface="DM Sans"/>
                <a:ea typeface="DM Sans"/>
                <a:cs typeface="DM Sans"/>
                <a:sym typeface="DM Sans"/>
              </a:rPr>
              <a:t>Regularizers</a:t>
            </a:r>
            <a:endParaRPr>
              <a:solidFill>
                <a:srgbClr val="041B2D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1B2D"/>
                </a:solidFill>
                <a:latin typeface="DM Sans"/>
                <a:ea typeface="DM Sans"/>
                <a:cs typeface="DM Sans"/>
                <a:sym typeface="DM Sans"/>
              </a:rPr>
              <a:t>Embedding Dimensionality</a:t>
            </a:r>
            <a:endParaRPr>
              <a:solidFill>
                <a:srgbClr val="041B2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84" name="Google Shape;1284;p44"/>
          <p:cNvSpPr txBox="1"/>
          <p:nvPr/>
        </p:nvSpPr>
        <p:spPr>
          <a:xfrm>
            <a:off x="643800" y="2166398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1B2D"/>
                </a:solidFill>
                <a:latin typeface="DM Sans"/>
                <a:ea typeface="DM Sans"/>
                <a:cs typeface="DM Sans"/>
                <a:sym typeface="DM Sans"/>
              </a:rPr>
              <a:t>Exploratory Data Analysis</a:t>
            </a:r>
            <a:endParaRPr>
              <a:solidFill>
                <a:srgbClr val="041B2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85" name="Google Shape;1285;p44"/>
          <p:cNvSpPr txBox="1"/>
          <p:nvPr/>
        </p:nvSpPr>
        <p:spPr>
          <a:xfrm>
            <a:off x="3647850" y="2166398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1B2D"/>
                </a:solidFill>
                <a:latin typeface="DM Sans"/>
                <a:ea typeface="DM Sans"/>
                <a:cs typeface="DM Sans"/>
                <a:sym typeface="DM Sans"/>
              </a:rPr>
              <a:t>Input-Output Pairs</a:t>
            </a:r>
            <a:endParaRPr>
              <a:solidFill>
                <a:srgbClr val="041B2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86" name="Google Shape;1286;p44"/>
          <p:cNvSpPr txBox="1"/>
          <p:nvPr/>
        </p:nvSpPr>
        <p:spPr>
          <a:xfrm>
            <a:off x="4922350" y="373025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1B2D"/>
                </a:solidFill>
                <a:latin typeface="DM Sans"/>
                <a:ea typeface="DM Sans"/>
                <a:cs typeface="DM Sans"/>
                <a:sym typeface="DM Sans"/>
              </a:rPr>
              <a:t>Perplexity </a:t>
            </a:r>
            <a:endParaRPr>
              <a:solidFill>
                <a:srgbClr val="041B2D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1B2D"/>
                </a:solidFill>
                <a:latin typeface="DM Sans"/>
                <a:ea typeface="DM Sans"/>
                <a:cs typeface="DM Sans"/>
                <a:sym typeface="DM Sans"/>
              </a:rPr>
              <a:t>Bleu Score</a:t>
            </a:r>
            <a:endParaRPr>
              <a:solidFill>
                <a:srgbClr val="041B2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87" name="Google Shape;1287;p44"/>
          <p:cNvSpPr txBox="1"/>
          <p:nvPr/>
        </p:nvSpPr>
        <p:spPr>
          <a:xfrm>
            <a:off x="6575750" y="2166400"/>
            <a:ext cx="198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1B2D"/>
                </a:solidFill>
                <a:latin typeface="DM Sans"/>
                <a:ea typeface="DM Sans"/>
                <a:cs typeface="DM Sans"/>
                <a:sym typeface="DM Sans"/>
              </a:rPr>
              <a:t>RNN, LSTM, GRU, Bidirectional LSTM</a:t>
            </a:r>
            <a:endParaRPr>
              <a:solidFill>
                <a:srgbClr val="041B2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88" name="Google Shape;1288;p44"/>
          <p:cNvSpPr txBox="1"/>
          <p:nvPr/>
        </p:nvSpPr>
        <p:spPr>
          <a:xfrm>
            <a:off x="567600" y="140822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041B2D"/>
                </a:solidFill>
                <a:latin typeface="Encode Sans"/>
                <a:ea typeface="Encode Sans"/>
                <a:cs typeface="Encode Sans"/>
                <a:sym typeface="Encode Sans"/>
              </a:rPr>
              <a:t>01.</a:t>
            </a:r>
            <a:endParaRPr sz="2500" b="1">
              <a:solidFill>
                <a:srgbClr val="041B2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289" name="Google Shape;1289;p44"/>
          <p:cNvSpPr txBox="1"/>
          <p:nvPr/>
        </p:nvSpPr>
        <p:spPr>
          <a:xfrm>
            <a:off x="1689700" y="29714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041B2D"/>
                </a:solidFill>
                <a:latin typeface="Encode Sans"/>
                <a:ea typeface="Encode Sans"/>
                <a:cs typeface="Encode Sans"/>
                <a:sym typeface="Encode Sans"/>
              </a:rPr>
              <a:t>04.</a:t>
            </a:r>
            <a:endParaRPr sz="2500" b="1">
              <a:solidFill>
                <a:srgbClr val="041B2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290" name="Google Shape;1290;p44"/>
          <p:cNvSpPr txBox="1"/>
          <p:nvPr/>
        </p:nvSpPr>
        <p:spPr>
          <a:xfrm>
            <a:off x="3647850" y="140822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041B2D"/>
                </a:solidFill>
                <a:latin typeface="Encode Sans"/>
                <a:ea typeface="Encode Sans"/>
                <a:cs typeface="Encode Sans"/>
                <a:sym typeface="Encode Sans"/>
              </a:rPr>
              <a:t>02.</a:t>
            </a:r>
            <a:endParaRPr sz="2500" b="1">
              <a:solidFill>
                <a:srgbClr val="041B2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291" name="Google Shape;1291;p44"/>
          <p:cNvSpPr txBox="1"/>
          <p:nvPr/>
        </p:nvSpPr>
        <p:spPr>
          <a:xfrm>
            <a:off x="4922350" y="29714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041B2D"/>
                </a:solidFill>
                <a:latin typeface="Encode Sans"/>
                <a:ea typeface="Encode Sans"/>
                <a:cs typeface="Encode Sans"/>
                <a:sym typeface="Encode Sans"/>
              </a:rPr>
              <a:t>05.</a:t>
            </a:r>
            <a:endParaRPr sz="2500" b="1">
              <a:solidFill>
                <a:srgbClr val="041B2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292" name="Google Shape;1292;p44"/>
          <p:cNvSpPr txBox="1"/>
          <p:nvPr/>
        </p:nvSpPr>
        <p:spPr>
          <a:xfrm>
            <a:off x="6575749" y="140822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041B2D"/>
                </a:solidFill>
                <a:latin typeface="Encode Sans"/>
                <a:ea typeface="Encode Sans"/>
                <a:cs typeface="Encode Sans"/>
                <a:sym typeface="Encode Sans"/>
              </a:rPr>
              <a:t>03.</a:t>
            </a:r>
            <a:endParaRPr sz="2500" b="1">
              <a:solidFill>
                <a:srgbClr val="041B2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293" name="Google Shape;1293;p44"/>
          <p:cNvSpPr txBox="1"/>
          <p:nvPr/>
        </p:nvSpPr>
        <p:spPr>
          <a:xfrm>
            <a:off x="643799" y="1801100"/>
            <a:ext cx="288271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41B2D"/>
                </a:solidFill>
                <a:latin typeface="Encode Sans"/>
                <a:ea typeface="Encode Sans"/>
                <a:cs typeface="Encode Sans"/>
                <a:sym typeface="Encode Sans"/>
              </a:rPr>
              <a:t>Data Understanding</a:t>
            </a:r>
            <a:endParaRPr sz="2000" b="1" dirty="0">
              <a:solidFill>
                <a:srgbClr val="041B2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294" name="Google Shape;1294;p44"/>
          <p:cNvSpPr txBox="1"/>
          <p:nvPr/>
        </p:nvSpPr>
        <p:spPr>
          <a:xfrm>
            <a:off x="3647850" y="1801100"/>
            <a:ext cx="2699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41B2D"/>
                </a:solidFill>
                <a:latin typeface="Encode Sans"/>
                <a:ea typeface="Encode Sans"/>
                <a:cs typeface="Encode Sans"/>
                <a:sym typeface="Encode Sans"/>
              </a:rPr>
              <a:t>Data Preprocessing</a:t>
            </a:r>
            <a:endParaRPr sz="2000" b="1">
              <a:solidFill>
                <a:srgbClr val="041B2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295" name="Google Shape;1295;p44"/>
          <p:cNvSpPr txBox="1"/>
          <p:nvPr/>
        </p:nvSpPr>
        <p:spPr>
          <a:xfrm>
            <a:off x="6575749" y="18011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41B2D"/>
                </a:solidFill>
                <a:latin typeface="Encode Sans"/>
                <a:ea typeface="Encode Sans"/>
                <a:cs typeface="Encode Sans"/>
                <a:sym typeface="Encode Sans"/>
              </a:rPr>
              <a:t>Modelling</a:t>
            </a:r>
            <a:endParaRPr sz="2000" b="1">
              <a:solidFill>
                <a:srgbClr val="041B2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296" name="Google Shape;1296;p44"/>
          <p:cNvSpPr txBox="1"/>
          <p:nvPr/>
        </p:nvSpPr>
        <p:spPr>
          <a:xfrm>
            <a:off x="1689700" y="3364450"/>
            <a:ext cx="293025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41B2D"/>
                </a:solidFill>
                <a:latin typeface="Encode Sans"/>
                <a:ea typeface="Encode Sans"/>
                <a:cs typeface="Encode Sans"/>
                <a:sym typeface="Encode Sans"/>
              </a:rPr>
              <a:t>Model Improvement</a:t>
            </a:r>
            <a:endParaRPr sz="2000" b="1" dirty="0">
              <a:solidFill>
                <a:srgbClr val="041B2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297" name="Google Shape;1297;p44"/>
          <p:cNvSpPr txBox="1"/>
          <p:nvPr/>
        </p:nvSpPr>
        <p:spPr>
          <a:xfrm>
            <a:off x="4922350" y="3364450"/>
            <a:ext cx="2584682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41B2D"/>
                </a:solidFill>
                <a:latin typeface="Encode Sans"/>
                <a:ea typeface="Encode Sans"/>
                <a:cs typeface="Encode Sans"/>
                <a:sym typeface="Encode Sans"/>
              </a:rPr>
              <a:t>Model Evaluation</a:t>
            </a:r>
            <a:endParaRPr sz="2000" b="1" dirty="0">
              <a:solidFill>
                <a:srgbClr val="041B2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Background Understanding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303" name="Google Shape;1303;p45"/>
          <p:cNvSpPr txBox="1">
            <a:spLocks noGrp="1"/>
          </p:cNvSpPr>
          <p:nvPr>
            <p:ph type="body" idx="4294967295"/>
          </p:nvPr>
        </p:nvSpPr>
        <p:spPr>
          <a:xfrm>
            <a:off x="509300" y="1355250"/>
            <a:ext cx="6704100" cy="17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★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Task: </a:t>
            </a:r>
            <a:r>
              <a:rPr lang="en" sz="1500" b="1"/>
              <a:t>Build a next-word predictor given a sequence of words</a:t>
            </a:r>
            <a:endParaRPr sz="1500" b="1"/>
          </a:p>
        </p:txBody>
      </p:sp>
      <p:pic>
        <p:nvPicPr>
          <p:cNvPr id="1304" name="Google Shape;13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025" y="1779747"/>
            <a:ext cx="4192676" cy="12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Google Shape;1305;p45"/>
          <p:cNvSpPr txBox="1">
            <a:spLocks noGrp="1"/>
          </p:cNvSpPr>
          <p:nvPr>
            <p:ph type="body" idx="4294967295"/>
          </p:nvPr>
        </p:nvSpPr>
        <p:spPr>
          <a:xfrm>
            <a:off x="509300" y="3236000"/>
            <a:ext cx="7762500" cy="12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★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In other words, Text Generation: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➢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AI system to generate coherent &amp; meaningful text that resembles natural human communication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➢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AI model </a:t>
            </a:r>
            <a:r>
              <a:rPr lang="en" sz="1500" u="sng">
                <a:latin typeface="Roboto Medium"/>
                <a:ea typeface="Roboto Medium"/>
                <a:cs typeface="Roboto Medium"/>
                <a:sym typeface="Roboto Medium"/>
              </a:rPr>
              <a:t>learns patterns, grammar &amp; contextual information</a:t>
            </a: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 during training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06" name="Google Shape;1306;p45"/>
          <p:cNvSpPr/>
          <p:nvPr/>
        </p:nvSpPr>
        <p:spPr>
          <a:xfrm>
            <a:off x="1180175" y="48370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5"/>
          <p:cNvSpPr txBox="1"/>
          <p:nvPr/>
        </p:nvSpPr>
        <p:spPr>
          <a:xfrm>
            <a:off x="1241525" y="44724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sz="3000"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6"/>
          <p:cNvSpPr txBox="1">
            <a:spLocks noGrp="1"/>
          </p:cNvSpPr>
          <p:nvPr>
            <p:ph type="title"/>
          </p:nvPr>
        </p:nvSpPr>
        <p:spPr>
          <a:xfrm>
            <a:off x="872100" y="4642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ncode Sans"/>
                <a:ea typeface="Encode Sans"/>
                <a:cs typeface="Encode Sans"/>
                <a:sym typeface="Encode Sans"/>
              </a:rPr>
              <a:t>Data Understanding</a:t>
            </a:r>
            <a:endParaRPr sz="3000"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313" name="Google Shape;131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50" y="1956350"/>
            <a:ext cx="3155500" cy="17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125" y="4210450"/>
            <a:ext cx="4829726" cy="6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p46"/>
          <p:cNvSpPr/>
          <p:nvPr/>
        </p:nvSpPr>
        <p:spPr>
          <a:xfrm>
            <a:off x="1847750" y="42355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46"/>
          <p:cNvSpPr txBox="1"/>
          <p:nvPr/>
        </p:nvSpPr>
        <p:spPr>
          <a:xfrm>
            <a:off x="1909100" y="38709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sz="3000"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317" name="Google Shape;1317;p46"/>
          <p:cNvGrpSpPr/>
          <p:nvPr/>
        </p:nvGrpSpPr>
        <p:grpSpPr>
          <a:xfrm>
            <a:off x="8099977" y="-623072"/>
            <a:ext cx="1664331" cy="1664331"/>
            <a:chOff x="3901550" y="2223725"/>
            <a:chExt cx="1557050" cy="1557050"/>
          </a:xfrm>
        </p:grpSpPr>
        <p:sp>
          <p:nvSpPr>
            <p:cNvPr id="1318" name="Google Shape;1318;p4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3" name="Google Shape;1323;p46"/>
          <p:cNvSpPr txBox="1">
            <a:spLocks noGrp="1"/>
          </p:cNvSpPr>
          <p:nvPr>
            <p:ph type="body" idx="4294967295"/>
          </p:nvPr>
        </p:nvSpPr>
        <p:spPr>
          <a:xfrm>
            <a:off x="596152" y="1077338"/>
            <a:ext cx="29481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★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Train_csv Dataset: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Medium"/>
              <a:buChar char="○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Total of 1000 quotes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★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No missing values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24" name="Google Shape;1324;p46"/>
          <p:cNvSpPr txBox="1">
            <a:spLocks noGrp="1"/>
          </p:cNvSpPr>
          <p:nvPr>
            <p:ph type="body" idx="4294967295"/>
          </p:nvPr>
        </p:nvSpPr>
        <p:spPr>
          <a:xfrm>
            <a:off x="260125" y="3820150"/>
            <a:ext cx="2454300" cy="4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★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First 5 Quotes: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25" name="Google Shape;132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1975" y="2067650"/>
            <a:ext cx="3374225" cy="1185539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46"/>
          <p:cNvSpPr txBox="1">
            <a:spLocks noGrp="1"/>
          </p:cNvSpPr>
          <p:nvPr>
            <p:ph type="body" idx="4294967295"/>
          </p:nvPr>
        </p:nvSpPr>
        <p:spPr>
          <a:xfrm>
            <a:off x="4713200" y="1116400"/>
            <a:ext cx="39180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★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Statistical Description: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Medium"/>
              <a:buChar char="○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890 Unique Quotes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Medium"/>
              <a:buChar char="○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110 Repeated Quotes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27" name="Google Shape;1327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8425" y="3872239"/>
            <a:ext cx="4905150" cy="261008"/>
          </a:xfrm>
          <a:prstGeom prst="rect">
            <a:avLst/>
          </a:prstGeom>
          <a:noFill/>
          <a:ln>
            <a:noFill/>
          </a:ln>
        </p:spPr>
      </p:pic>
      <p:sp>
        <p:nvSpPr>
          <p:cNvPr id="1328" name="Google Shape;1328;p46"/>
          <p:cNvSpPr txBox="1">
            <a:spLocks noGrp="1"/>
          </p:cNvSpPr>
          <p:nvPr>
            <p:ph type="body" idx="4294967295"/>
          </p:nvPr>
        </p:nvSpPr>
        <p:spPr>
          <a:xfrm>
            <a:off x="4102750" y="3253200"/>
            <a:ext cx="500026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★"/>
            </a:pPr>
            <a:r>
              <a:rPr lang="en" sz="1500" dirty="0">
                <a:latin typeface="Roboto Medium"/>
                <a:ea typeface="Roboto Medium"/>
                <a:cs typeface="Roboto Medium"/>
                <a:sym typeface="Roboto Medium"/>
              </a:rPr>
              <a:t>Drop Duplicates:</a:t>
            </a:r>
            <a:endParaRPr sz="1500"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Medium"/>
              <a:buChar char="○"/>
            </a:pPr>
            <a:r>
              <a:rPr lang="en" sz="1500" dirty="0">
                <a:latin typeface="Roboto Medium"/>
                <a:ea typeface="Roboto Medium"/>
                <a:cs typeface="Roboto Medium"/>
                <a:sym typeface="Roboto Medium"/>
              </a:rPr>
              <a:t>To prevent influence &amp; biases during training</a:t>
            </a:r>
            <a:endParaRPr sz="15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29" name="Google Shape;1329;p46"/>
          <p:cNvSpPr/>
          <p:nvPr/>
        </p:nvSpPr>
        <p:spPr>
          <a:xfrm>
            <a:off x="4725650" y="2549450"/>
            <a:ext cx="3740700" cy="261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47"/>
          <p:cNvSpPr txBox="1">
            <a:spLocks noGrp="1"/>
          </p:cNvSpPr>
          <p:nvPr>
            <p:ph type="title"/>
          </p:nvPr>
        </p:nvSpPr>
        <p:spPr>
          <a:xfrm>
            <a:off x="872100" y="4642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Exploratory Data Analysis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335" name="Google Shape;1335;p47"/>
          <p:cNvSpPr/>
          <p:nvPr/>
        </p:nvSpPr>
        <p:spPr>
          <a:xfrm>
            <a:off x="1390550" y="42355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47"/>
          <p:cNvSpPr txBox="1"/>
          <p:nvPr/>
        </p:nvSpPr>
        <p:spPr>
          <a:xfrm>
            <a:off x="1451900" y="38709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sz="3000"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37" name="Google Shape;1337;p47"/>
          <p:cNvPicPr preferRelativeResize="0"/>
          <p:nvPr/>
        </p:nvPicPr>
        <p:blipFill rotWithShape="1">
          <a:blip r:embed="rId3">
            <a:alphaModFix/>
          </a:blip>
          <a:srcRect t="1623"/>
          <a:stretch/>
        </p:blipFill>
        <p:spPr>
          <a:xfrm>
            <a:off x="748550" y="2448550"/>
            <a:ext cx="3240174" cy="2554591"/>
          </a:xfrm>
          <a:prstGeom prst="rect">
            <a:avLst/>
          </a:prstGeom>
          <a:noFill/>
          <a:ln>
            <a:noFill/>
          </a:ln>
        </p:spPr>
      </p:pic>
      <p:sp>
        <p:nvSpPr>
          <p:cNvPr id="1338" name="Google Shape;1338;p47"/>
          <p:cNvSpPr txBox="1">
            <a:spLocks noGrp="1"/>
          </p:cNvSpPr>
          <p:nvPr>
            <p:ph type="body" idx="4294967295"/>
          </p:nvPr>
        </p:nvSpPr>
        <p:spPr>
          <a:xfrm>
            <a:off x="596150" y="1077350"/>
            <a:ext cx="3308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★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Word Length of Quotes: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Medium"/>
              <a:buChar char="○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Common: 11 to 13 words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39" name="Google Shape;133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75" y="1676075"/>
            <a:ext cx="3697313" cy="6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47"/>
          <p:cNvSpPr txBox="1">
            <a:spLocks noGrp="1"/>
          </p:cNvSpPr>
          <p:nvPr>
            <p:ph type="body" idx="4294967295"/>
          </p:nvPr>
        </p:nvSpPr>
        <p:spPr>
          <a:xfrm>
            <a:off x="4177550" y="1113925"/>
            <a:ext cx="43839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★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Count of Word Occurrence in Quotes: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Medium"/>
              <a:buChar char="○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Medium"/>
              <a:buChar char="○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Common Words are a type of determiner &amp; would go before a noun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41" name="Google Shape;134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280400"/>
            <a:ext cx="4261037" cy="27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2" name="Google Shape;134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5246" y="1475013"/>
            <a:ext cx="1408825" cy="2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47"/>
          <p:cNvSpPr/>
          <p:nvPr/>
        </p:nvSpPr>
        <p:spPr>
          <a:xfrm rot="-5400000">
            <a:off x="593675" y="3434550"/>
            <a:ext cx="2274000" cy="559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48"/>
          <p:cNvSpPr txBox="1">
            <a:spLocks noGrp="1"/>
          </p:cNvSpPr>
          <p:nvPr>
            <p:ph type="title"/>
          </p:nvPr>
        </p:nvSpPr>
        <p:spPr>
          <a:xfrm>
            <a:off x="872100" y="4642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Exploratory Data Analysis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349" name="Google Shape;1349;p48"/>
          <p:cNvSpPr/>
          <p:nvPr/>
        </p:nvSpPr>
        <p:spPr>
          <a:xfrm>
            <a:off x="1390550" y="42355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8"/>
          <p:cNvSpPr txBox="1"/>
          <p:nvPr/>
        </p:nvSpPr>
        <p:spPr>
          <a:xfrm>
            <a:off x="1451900" y="38709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sz="3000"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51" name="Google Shape;1351;p48"/>
          <p:cNvSpPr txBox="1">
            <a:spLocks noGrp="1"/>
          </p:cNvSpPr>
          <p:nvPr>
            <p:ph type="body" idx="4294967295"/>
          </p:nvPr>
        </p:nvSpPr>
        <p:spPr>
          <a:xfrm>
            <a:off x="2421600" y="1080850"/>
            <a:ext cx="4300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★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Language Check for Grammar &amp;  Spelling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52" name="Google Shape;1352;p48"/>
          <p:cNvSpPr txBox="1">
            <a:spLocks noGrp="1"/>
          </p:cNvSpPr>
          <p:nvPr>
            <p:ph type="body" idx="4294967295"/>
          </p:nvPr>
        </p:nvSpPr>
        <p:spPr>
          <a:xfrm>
            <a:off x="2886900" y="1496225"/>
            <a:ext cx="33702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AutoNum type="arabicPeriod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Language-tool-python package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53" name="Google Shape;13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625" y="2689952"/>
            <a:ext cx="6107976" cy="1909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4" name="Google Shape;135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25" y="1215225"/>
            <a:ext cx="1813962" cy="375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48"/>
          <p:cNvSpPr txBox="1">
            <a:spLocks noGrp="1"/>
          </p:cNvSpPr>
          <p:nvPr>
            <p:ph type="body" idx="4294967295"/>
          </p:nvPr>
        </p:nvSpPr>
        <p:spPr>
          <a:xfrm>
            <a:off x="2886900" y="1914425"/>
            <a:ext cx="51141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●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Errors triggered due to words not being english.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●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Instead, words were Malay Singaporean Words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49"/>
          <p:cNvSpPr txBox="1">
            <a:spLocks noGrp="1"/>
          </p:cNvSpPr>
          <p:nvPr>
            <p:ph type="title"/>
          </p:nvPr>
        </p:nvSpPr>
        <p:spPr>
          <a:xfrm>
            <a:off x="872100" y="4642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Exploratory Data Analysis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361" name="Google Shape;1361;p49"/>
          <p:cNvSpPr/>
          <p:nvPr/>
        </p:nvSpPr>
        <p:spPr>
          <a:xfrm>
            <a:off x="1390550" y="42355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49"/>
          <p:cNvSpPr txBox="1"/>
          <p:nvPr/>
        </p:nvSpPr>
        <p:spPr>
          <a:xfrm>
            <a:off x="1451900" y="38709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sz="3000"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63" name="Google Shape;1363;p49"/>
          <p:cNvSpPr txBox="1">
            <a:spLocks noGrp="1"/>
          </p:cNvSpPr>
          <p:nvPr>
            <p:ph type="body" idx="4294967295"/>
          </p:nvPr>
        </p:nvSpPr>
        <p:spPr>
          <a:xfrm>
            <a:off x="2421600" y="1080850"/>
            <a:ext cx="4300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★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Language Check for Grammar &amp;  Spelling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64" name="Google Shape;1364;p49"/>
          <p:cNvSpPr txBox="1">
            <a:spLocks noGrp="1"/>
          </p:cNvSpPr>
          <p:nvPr>
            <p:ph type="body" idx="4294967295"/>
          </p:nvPr>
        </p:nvSpPr>
        <p:spPr>
          <a:xfrm>
            <a:off x="2052775" y="1500225"/>
            <a:ext cx="5457454" cy="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2. </a:t>
            </a:r>
            <a:r>
              <a:rPr lang="en" sz="1500" dirty="0">
                <a:latin typeface="Roboto Medium"/>
                <a:ea typeface="Roboto Medium"/>
                <a:cs typeface="Roboto Medium"/>
                <a:sym typeface="Roboto Medium"/>
              </a:rPr>
              <a:t>	QuillBot: Online Tool to Perform Language Check</a:t>
            </a:r>
            <a:endParaRPr sz="15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65" name="Google Shape;13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900" y="2165426"/>
            <a:ext cx="6854449" cy="28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49"/>
          <p:cNvSpPr txBox="1">
            <a:spLocks noGrp="1"/>
          </p:cNvSpPr>
          <p:nvPr>
            <p:ph type="body" idx="4294967295"/>
          </p:nvPr>
        </p:nvSpPr>
        <p:spPr>
          <a:xfrm>
            <a:off x="1742476" y="1769988"/>
            <a:ext cx="5326774" cy="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●"/>
            </a:pPr>
            <a:r>
              <a:rPr lang="en" sz="1500" dirty="0">
                <a:latin typeface="Roboto Medium"/>
                <a:ea typeface="Roboto Medium"/>
                <a:cs typeface="Roboto Medium"/>
                <a:sym typeface="Roboto Medium"/>
              </a:rPr>
              <a:t>Pattern of repeated patterns in quotes</a:t>
            </a:r>
            <a:endParaRPr sz="15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67" name="Google Shape;1367;p49"/>
          <p:cNvSpPr/>
          <p:nvPr/>
        </p:nvSpPr>
        <p:spPr>
          <a:xfrm>
            <a:off x="2983825" y="2165425"/>
            <a:ext cx="1753800" cy="283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8" name="Google Shape;1368;p49"/>
          <p:cNvSpPr/>
          <p:nvPr/>
        </p:nvSpPr>
        <p:spPr>
          <a:xfrm>
            <a:off x="1966550" y="2787050"/>
            <a:ext cx="1753800" cy="283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9" name="Google Shape;1369;p49"/>
          <p:cNvSpPr/>
          <p:nvPr/>
        </p:nvSpPr>
        <p:spPr>
          <a:xfrm>
            <a:off x="3290625" y="3432650"/>
            <a:ext cx="1281300" cy="283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49"/>
          <p:cNvSpPr/>
          <p:nvPr/>
        </p:nvSpPr>
        <p:spPr>
          <a:xfrm>
            <a:off x="2514600" y="4776075"/>
            <a:ext cx="1371600" cy="283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50"/>
          <p:cNvSpPr txBox="1">
            <a:spLocks noGrp="1"/>
          </p:cNvSpPr>
          <p:nvPr>
            <p:ph type="title"/>
          </p:nvPr>
        </p:nvSpPr>
        <p:spPr>
          <a:xfrm>
            <a:off x="872100" y="4642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Data Pre-Processing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376" name="Google Shape;1376;p50"/>
          <p:cNvSpPr/>
          <p:nvPr/>
        </p:nvSpPr>
        <p:spPr>
          <a:xfrm>
            <a:off x="1390550" y="42355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50"/>
          <p:cNvSpPr txBox="1"/>
          <p:nvPr/>
        </p:nvSpPr>
        <p:spPr>
          <a:xfrm>
            <a:off x="1451900" y="38709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r>
              <a:rPr lang="en" sz="3000" b="1">
                <a:latin typeface="Titillium Web"/>
                <a:ea typeface="Titillium Web"/>
                <a:cs typeface="Titillium Web"/>
                <a:sym typeface="Titillium Web"/>
              </a:rPr>
              <a:t>2</a:t>
            </a:r>
            <a:endParaRPr sz="3000"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78" name="Google Shape;1378;p50"/>
          <p:cNvSpPr txBox="1">
            <a:spLocks noGrp="1"/>
          </p:cNvSpPr>
          <p:nvPr>
            <p:ph type="body" idx="4294967295"/>
          </p:nvPr>
        </p:nvSpPr>
        <p:spPr>
          <a:xfrm>
            <a:off x="719700" y="1284900"/>
            <a:ext cx="6602100" cy="12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AutoNum type="arabicPeriod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No language changes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Medium"/>
              <a:buAutoNum type="alphaLcPeriod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Model to learn these pattern &amp; contextual information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AutoNum type="arabicPeriod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Tokenization: Convert Text to Integers using </a:t>
            </a:r>
            <a:r>
              <a:rPr lang="en" sz="1500" i="1">
                <a:latin typeface="Roboto Medium"/>
                <a:ea typeface="Roboto Medium"/>
                <a:cs typeface="Roboto Medium"/>
                <a:sym typeface="Roboto Medium"/>
              </a:rPr>
              <a:t>fit_on_texts</a:t>
            </a:r>
            <a:endParaRPr sz="1500" i="1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i="1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AutoNum type="arabicPeriod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Build Input Sequence Data using </a:t>
            </a:r>
            <a:r>
              <a:rPr lang="en" sz="1500" i="1">
                <a:latin typeface="Roboto Medium"/>
                <a:ea typeface="Roboto Medium"/>
                <a:cs typeface="Roboto Medium"/>
                <a:sym typeface="Roboto Medium"/>
              </a:rPr>
              <a:t>texts_to_sequence</a:t>
            </a:r>
            <a:endParaRPr sz="1500" i="1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79" name="Google Shape;137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63" y="2384575"/>
            <a:ext cx="7866674" cy="4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0" name="Google Shape;138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350" y="3331725"/>
            <a:ext cx="4023550" cy="13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50"/>
          <p:cNvSpPr/>
          <p:nvPr/>
        </p:nvSpPr>
        <p:spPr>
          <a:xfrm>
            <a:off x="1190700" y="3246575"/>
            <a:ext cx="2015100" cy="283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2" name="Google Shape;1382;p50"/>
          <p:cNvSpPr/>
          <p:nvPr/>
        </p:nvSpPr>
        <p:spPr>
          <a:xfrm>
            <a:off x="439325" y="2571750"/>
            <a:ext cx="2901000" cy="283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51"/>
          <p:cNvSpPr txBox="1">
            <a:spLocks noGrp="1"/>
          </p:cNvSpPr>
          <p:nvPr>
            <p:ph type="title"/>
          </p:nvPr>
        </p:nvSpPr>
        <p:spPr>
          <a:xfrm>
            <a:off x="872100" y="4642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ncode Sans"/>
                <a:ea typeface="Encode Sans"/>
                <a:cs typeface="Encode Sans"/>
                <a:sym typeface="Encode Sans"/>
              </a:rPr>
              <a:t>Data Pre-Processing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388" name="Google Shape;1388;p51"/>
          <p:cNvSpPr/>
          <p:nvPr/>
        </p:nvSpPr>
        <p:spPr>
          <a:xfrm>
            <a:off x="1390550" y="42355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51"/>
          <p:cNvSpPr txBox="1"/>
          <p:nvPr/>
        </p:nvSpPr>
        <p:spPr>
          <a:xfrm>
            <a:off x="1451900" y="38709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r>
              <a:rPr lang="en" sz="3000" b="1">
                <a:latin typeface="Titillium Web"/>
                <a:ea typeface="Titillium Web"/>
                <a:cs typeface="Titillium Web"/>
                <a:sym typeface="Titillium Web"/>
              </a:rPr>
              <a:t>2</a:t>
            </a:r>
            <a:endParaRPr sz="3000"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90" name="Google Shape;1390;p51"/>
          <p:cNvSpPr txBox="1">
            <a:spLocks noGrp="1"/>
          </p:cNvSpPr>
          <p:nvPr>
            <p:ph type="body" idx="4294967295"/>
          </p:nvPr>
        </p:nvSpPr>
        <p:spPr>
          <a:xfrm>
            <a:off x="1353350" y="1072800"/>
            <a:ext cx="660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4.</a:t>
            </a: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	Generate Input-Output Pairs: Fit more training data to the model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Medium"/>
              <a:buChar char="●"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Help model to predict next word using n words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91" name="Google Shape;13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150" y="1718750"/>
            <a:ext cx="5934200" cy="23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88" y="4475975"/>
            <a:ext cx="793432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3" name="Google Shape;1393;p51"/>
          <p:cNvSpPr txBox="1"/>
          <p:nvPr/>
        </p:nvSpPr>
        <p:spPr>
          <a:xfrm>
            <a:off x="1451900" y="4075775"/>
            <a:ext cx="736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oboto Medium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Pad with zeros to have same length to maintain fixed input size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94" name="Google Shape;1394;p51"/>
          <p:cNvSpPr/>
          <p:nvPr/>
        </p:nvSpPr>
        <p:spPr>
          <a:xfrm>
            <a:off x="2542950" y="4599425"/>
            <a:ext cx="1448700" cy="283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631</Words>
  <Application>Microsoft Office PowerPoint</Application>
  <PresentationFormat>On-screen Show (16:9)</PresentationFormat>
  <Paragraphs>141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Georgia</vt:lpstr>
      <vt:lpstr>Poppins Medium</vt:lpstr>
      <vt:lpstr>Arial</vt:lpstr>
      <vt:lpstr>Roboto Medium</vt:lpstr>
      <vt:lpstr>DM Sans</vt:lpstr>
      <vt:lpstr>Encode Sans</vt:lpstr>
      <vt:lpstr>Titillium Web</vt:lpstr>
      <vt:lpstr>Roboto</vt:lpstr>
      <vt:lpstr>Bebas Neue</vt:lpstr>
      <vt:lpstr>Poppins SemiBold</vt:lpstr>
      <vt:lpstr>Topology - Master of Science in Mathematics by Slidesgo</vt:lpstr>
      <vt:lpstr>RNN  Text Sequence Prediction</vt:lpstr>
      <vt:lpstr>Table of contents</vt:lpstr>
      <vt:lpstr>Background Understanding</vt:lpstr>
      <vt:lpstr>Data Understanding</vt:lpstr>
      <vt:lpstr>Exploratory Data Analysis</vt:lpstr>
      <vt:lpstr>Exploratory Data Analysis</vt:lpstr>
      <vt:lpstr>Exploratory Data Analysis</vt:lpstr>
      <vt:lpstr>Data Pre-Processing</vt:lpstr>
      <vt:lpstr>Data Pre-Processing</vt:lpstr>
      <vt:lpstr>Data Pre-Processing</vt:lpstr>
      <vt:lpstr>Modelling</vt:lpstr>
      <vt:lpstr>Modelling</vt:lpstr>
      <vt:lpstr>Modelling</vt:lpstr>
      <vt:lpstr>Model Selection</vt:lpstr>
      <vt:lpstr>Model Improvement</vt:lpstr>
      <vt:lpstr>Final Model</vt:lpstr>
      <vt:lpstr>Model Evaluation</vt:lpstr>
      <vt:lpstr>Model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  Text Sequence Prediction</dc:title>
  <cp:lastModifiedBy>LIM YU YANG IAN</cp:lastModifiedBy>
  <cp:revision>3</cp:revision>
  <dcterms:modified xsi:type="dcterms:W3CDTF">2023-11-26T22:20:07Z</dcterms:modified>
</cp:coreProperties>
</file>