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Montserrat SemiBold"/>
      <p:regular r:id="rId34"/>
      <p:bold r:id="rId35"/>
      <p:italic r:id="rId36"/>
      <p:boldItalic r:id="rId37"/>
    </p:embeddedFont>
    <p:embeddedFont>
      <p:font typeface="Montserrat"/>
      <p:regular r:id="rId38"/>
      <p:bold r:id="rId39"/>
      <p:italic r:id="rId40"/>
      <p:boldItalic r:id="rId41"/>
    </p:embeddedFont>
    <p:embeddedFont>
      <p:font typeface="Montserrat Medium"/>
      <p:regular r:id="rId42"/>
      <p:bold r:id="rId43"/>
      <p:italic r:id="rId44"/>
      <p:boldItalic r:id="rId45"/>
    </p:embeddedFont>
    <p:embeddedFont>
      <p:font typeface="PT Sans"/>
      <p:regular r:id="rId46"/>
      <p:bold r:id="rId47"/>
      <p:italic r:id="rId48"/>
      <p:boldItalic r:id="rId49"/>
    </p:embeddedFont>
    <p:embeddedFont>
      <p:font typeface="Karla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667712-24AF-4F3A-86DE-EE4FFD423443}">
  <a:tblStyle styleId="{4E667712-24AF-4F3A-86DE-EE4FFD4234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42" Type="http://schemas.openxmlformats.org/officeDocument/2006/relationships/font" Target="fonts/MontserratMedium-regular.fntdata"/><Relationship Id="rId41" Type="http://schemas.openxmlformats.org/officeDocument/2006/relationships/font" Target="fonts/Montserrat-boldItalic.fntdata"/><Relationship Id="rId44" Type="http://schemas.openxmlformats.org/officeDocument/2006/relationships/font" Target="fonts/MontserratMedium-italic.fntdata"/><Relationship Id="rId43" Type="http://schemas.openxmlformats.org/officeDocument/2006/relationships/font" Target="fonts/MontserratMedium-bold.fntdata"/><Relationship Id="rId46" Type="http://schemas.openxmlformats.org/officeDocument/2006/relationships/font" Target="fonts/PTSans-regular.fntdata"/><Relationship Id="rId45" Type="http://schemas.openxmlformats.org/officeDocument/2006/relationships/font" Target="fonts/Montserrat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TSans-italic.fntdata"/><Relationship Id="rId47" Type="http://schemas.openxmlformats.org/officeDocument/2006/relationships/font" Target="fonts/PTSans-bold.fntdata"/><Relationship Id="rId49" Type="http://schemas.openxmlformats.org/officeDocument/2006/relationships/font" Target="fonts/PT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MontserratSemiBold-bold.fntdata"/><Relationship Id="rId34" Type="http://schemas.openxmlformats.org/officeDocument/2006/relationships/font" Target="fonts/MontserratSemiBold-regular.fntdata"/><Relationship Id="rId37" Type="http://schemas.openxmlformats.org/officeDocument/2006/relationships/font" Target="fonts/MontserratSemiBold-boldItalic.fntdata"/><Relationship Id="rId36" Type="http://schemas.openxmlformats.org/officeDocument/2006/relationships/font" Target="fonts/MontserratSemiBold-italic.fntdata"/><Relationship Id="rId39" Type="http://schemas.openxmlformats.org/officeDocument/2006/relationships/font" Target="fonts/Montserrat-bold.fntdata"/><Relationship Id="rId38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Karla-bold.fntdata"/><Relationship Id="rId50" Type="http://schemas.openxmlformats.org/officeDocument/2006/relationships/font" Target="fonts/Karla-regular.fntdata"/><Relationship Id="rId53" Type="http://schemas.openxmlformats.org/officeDocument/2006/relationships/font" Target="fonts/Karla-boldItalic.fntdata"/><Relationship Id="rId52" Type="http://schemas.openxmlformats.org/officeDocument/2006/relationships/font" Target="fonts/Karl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b512a27d3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b512a27d3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b22268d09f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b22268d09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b22268d09f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b22268d09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b22268d09f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b22268d09f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b22268d09f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b22268d09f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b22268d09f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b22268d09f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b22268d0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b22268d0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b22268d09f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b22268d09f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b22268d09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b22268d09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b22268d09f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b22268d09f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87664a200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87664a200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b22268d09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b22268d09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b22268d09f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b22268d09f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b22268d09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b22268d09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b22268d09f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b22268d09f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b22268d09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1b22268d09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b22268d09f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1b22268d09f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b22268d09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b22268d09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87664a2081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87664a2081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b512a27d3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1b512a27d3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b22268d09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b22268d09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b22268d09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b22268d09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88a3255bf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88a3255bf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Contains information about the different universities in Singapore, including columns like year, </a:t>
            </a:r>
            <a:r>
              <a:rPr lang="en"/>
              <a:t>university</a:t>
            </a:r>
            <a:r>
              <a:rPr lang="en"/>
              <a:t>, schools in the universities, degree offered by schools in the universities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b22268d09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b22268d09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Contains information of year, university, schools in the universities, degree offered by schools in the universities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b22268d09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b22268d09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Contains information of year, university, schools in the universities, degree offered by schools in the universities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b22268d09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b22268d09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b22268d09f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b22268d09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-1515884" y="-1719378"/>
            <a:ext cx="3679200" cy="3679200"/>
          </a:xfrm>
          <a:prstGeom prst="blockArc">
            <a:avLst>
              <a:gd fmla="val 15904124" name="adj1"/>
              <a:gd fmla="val 722519" name="adj2"/>
              <a:gd fmla="val 7278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-2175913">
            <a:off x="6501213" y="3908853"/>
            <a:ext cx="1705595" cy="1705595"/>
          </a:xfrm>
          <a:prstGeom prst="blockArc">
            <a:avLst>
              <a:gd fmla="val 13003178" name="adj1"/>
              <a:gd fmla="val 2121832" name="adj2"/>
              <a:gd fmla="val 25028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355650" y="744575"/>
            <a:ext cx="6261600" cy="23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1355650" y="3396875"/>
            <a:ext cx="40485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080000" y="2834125"/>
            <a:ext cx="68400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2649875" y="3207913"/>
            <a:ext cx="3823800" cy="6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 rot="4458820">
            <a:off x="-1366688" y="4266321"/>
            <a:ext cx="2387832" cy="2387832"/>
          </a:xfrm>
          <a:prstGeom prst="blockArc">
            <a:avLst>
              <a:gd fmla="val 12020406" name="adj1"/>
              <a:gd fmla="val 16274686" name="adj2"/>
              <a:gd fmla="val 10157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 rot="10800000">
            <a:off x="2493150" y="1026650"/>
            <a:ext cx="4157700" cy="2669100"/>
          </a:xfrm>
          <a:prstGeom prst="round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 txBox="1"/>
          <p:nvPr>
            <p:ph hasCustomPrompt="1" type="title"/>
          </p:nvPr>
        </p:nvSpPr>
        <p:spPr>
          <a:xfrm>
            <a:off x="2493150" y="1445325"/>
            <a:ext cx="4157700" cy="18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/>
          <p:nvPr>
            <p:ph idx="2" type="title"/>
          </p:nvPr>
        </p:nvSpPr>
        <p:spPr>
          <a:xfrm>
            <a:off x="2493100" y="3833575"/>
            <a:ext cx="4157700" cy="5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" name="Google Shape;76;p11"/>
          <p:cNvSpPr/>
          <p:nvPr/>
        </p:nvSpPr>
        <p:spPr>
          <a:xfrm rot="10800000">
            <a:off x="7185416" y="-1943003"/>
            <a:ext cx="3679200" cy="3679200"/>
          </a:xfrm>
          <a:prstGeom prst="blockArc">
            <a:avLst>
              <a:gd fmla="val 15904124" name="adj1"/>
              <a:gd fmla="val 21548879" name="adj2"/>
              <a:gd fmla="val 9599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/>
          <p:nvPr/>
        </p:nvSpPr>
        <p:spPr>
          <a:xfrm>
            <a:off x="-76800" y="-76500"/>
            <a:ext cx="4638900" cy="527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 rot="10800000">
            <a:off x="735300" y="724075"/>
            <a:ext cx="3241500" cy="39459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 txBox="1"/>
          <p:nvPr>
            <p:ph idx="1" type="subTitle"/>
          </p:nvPr>
        </p:nvSpPr>
        <p:spPr>
          <a:xfrm>
            <a:off x="5909000" y="599974"/>
            <a:ext cx="2448000" cy="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82" name="Google Shape;82;p13"/>
          <p:cNvSpPr txBox="1"/>
          <p:nvPr>
            <p:ph idx="2" type="subTitle"/>
          </p:nvPr>
        </p:nvSpPr>
        <p:spPr>
          <a:xfrm>
            <a:off x="5909000" y="1035316"/>
            <a:ext cx="24480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3" type="subTitle"/>
          </p:nvPr>
        </p:nvSpPr>
        <p:spPr>
          <a:xfrm>
            <a:off x="5909000" y="2028524"/>
            <a:ext cx="2448000" cy="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4" type="subTitle"/>
          </p:nvPr>
        </p:nvSpPr>
        <p:spPr>
          <a:xfrm>
            <a:off x="5909000" y="2445016"/>
            <a:ext cx="24480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5" type="subTitle"/>
          </p:nvPr>
        </p:nvSpPr>
        <p:spPr>
          <a:xfrm>
            <a:off x="5909000" y="3457074"/>
            <a:ext cx="2448000" cy="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86" name="Google Shape;86;p13"/>
          <p:cNvSpPr txBox="1"/>
          <p:nvPr>
            <p:ph idx="6" type="subTitle"/>
          </p:nvPr>
        </p:nvSpPr>
        <p:spPr>
          <a:xfrm>
            <a:off x="5909000" y="3854716"/>
            <a:ext cx="24480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831900" y="717175"/>
            <a:ext cx="3144900" cy="39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2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713400" y="1244400"/>
            <a:ext cx="7717200" cy="335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1915200" y="1843360"/>
            <a:ext cx="2448000" cy="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92" name="Google Shape;92;p14"/>
          <p:cNvSpPr txBox="1"/>
          <p:nvPr>
            <p:ph idx="2" type="subTitle"/>
          </p:nvPr>
        </p:nvSpPr>
        <p:spPr>
          <a:xfrm>
            <a:off x="1915200" y="2181704"/>
            <a:ext cx="2448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subTitle"/>
          </p:nvPr>
        </p:nvSpPr>
        <p:spPr>
          <a:xfrm>
            <a:off x="1915200" y="3067959"/>
            <a:ext cx="2448000" cy="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4" type="subTitle"/>
          </p:nvPr>
        </p:nvSpPr>
        <p:spPr>
          <a:xfrm>
            <a:off x="1915200" y="3403861"/>
            <a:ext cx="2448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5" type="subTitle"/>
          </p:nvPr>
        </p:nvSpPr>
        <p:spPr>
          <a:xfrm>
            <a:off x="5556350" y="1843360"/>
            <a:ext cx="2448000" cy="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96" name="Google Shape;96;p14"/>
          <p:cNvSpPr txBox="1"/>
          <p:nvPr>
            <p:ph idx="6" type="subTitle"/>
          </p:nvPr>
        </p:nvSpPr>
        <p:spPr>
          <a:xfrm>
            <a:off x="5556350" y="2181704"/>
            <a:ext cx="2448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type="title"/>
          </p:nvPr>
        </p:nvSpPr>
        <p:spPr>
          <a:xfrm>
            <a:off x="713400" y="433475"/>
            <a:ext cx="7717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7" type="subTitle"/>
          </p:nvPr>
        </p:nvSpPr>
        <p:spPr>
          <a:xfrm>
            <a:off x="5556350" y="3067959"/>
            <a:ext cx="2448000" cy="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99" name="Google Shape;99;p14"/>
          <p:cNvSpPr txBox="1"/>
          <p:nvPr>
            <p:ph idx="8" type="subTitle"/>
          </p:nvPr>
        </p:nvSpPr>
        <p:spPr>
          <a:xfrm>
            <a:off x="5556350" y="3403861"/>
            <a:ext cx="2448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hasCustomPrompt="1" idx="9" type="title"/>
          </p:nvPr>
        </p:nvSpPr>
        <p:spPr>
          <a:xfrm>
            <a:off x="1139650" y="2103649"/>
            <a:ext cx="658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/>
          <p:nvPr>
            <p:ph hasCustomPrompt="1" idx="13" type="title"/>
          </p:nvPr>
        </p:nvSpPr>
        <p:spPr>
          <a:xfrm>
            <a:off x="1139650" y="3321374"/>
            <a:ext cx="6585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2" name="Google Shape;102;p14"/>
          <p:cNvSpPr txBox="1"/>
          <p:nvPr>
            <p:ph hasCustomPrompt="1" idx="14" type="title"/>
          </p:nvPr>
        </p:nvSpPr>
        <p:spPr>
          <a:xfrm>
            <a:off x="4780800" y="2103649"/>
            <a:ext cx="658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3" name="Google Shape;103;p14"/>
          <p:cNvSpPr txBox="1"/>
          <p:nvPr>
            <p:ph hasCustomPrompt="1" idx="15" type="title"/>
          </p:nvPr>
        </p:nvSpPr>
        <p:spPr>
          <a:xfrm>
            <a:off x="4780800" y="3325874"/>
            <a:ext cx="658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/>
          <p:nvPr/>
        </p:nvSpPr>
        <p:spPr>
          <a:xfrm>
            <a:off x="7859625" y="346550"/>
            <a:ext cx="1654200" cy="1654200"/>
          </a:xfrm>
          <a:prstGeom prst="donut">
            <a:avLst>
              <a:gd fmla="val 1149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-414525" y="1648413"/>
            <a:ext cx="720300" cy="720300"/>
          </a:xfrm>
          <a:prstGeom prst="donut">
            <a:avLst>
              <a:gd fmla="val 1990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8793525" y="3265625"/>
            <a:ext cx="720300" cy="720300"/>
          </a:xfrm>
          <a:prstGeom prst="donut">
            <a:avLst>
              <a:gd fmla="val 1990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6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-431950" y="-424800"/>
            <a:ext cx="1654200" cy="1654200"/>
          </a:xfrm>
          <a:prstGeom prst="donut">
            <a:avLst>
              <a:gd fmla="val 1149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 rot="10800000">
            <a:off x="5841000" y="399750"/>
            <a:ext cx="2595000" cy="2500500"/>
          </a:xfrm>
          <a:prstGeom prst="round1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 txBox="1"/>
          <p:nvPr>
            <p:ph type="title"/>
          </p:nvPr>
        </p:nvSpPr>
        <p:spPr>
          <a:xfrm>
            <a:off x="1504775" y="1389450"/>
            <a:ext cx="3363300" cy="16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4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5"/>
          <p:cNvSpPr txBox="1"/>
          <p:nvPr>
            <p:ph idx="1" type="subTitle"/>
          </p:nvPr>
        </p:nvSpPr>
        <p:spPr>
          <a:xfrm>
            <a:off x="1504775" y="3051750"/>
            <a:ext cx="33633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13" name="Google Shape;113;p15"/>
          <p:cNvSpPr txBox="1"/>
          <p:nvPr>
            <p:ph hasCustomPrompt="1" idx="2" type="title"/>
          </p:nvPr>
        </p:nvSpPr>
        <p:spPr>
          <a:xfrm>
            <a:off x="5835725" y="797275"/>
            <a:ext cx="2595000" cy="16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6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 rot="10800000">
            <a:off x="7223341" y="-1556878"/>
            <a:ext cx="3679200" cy="3679200"/>
          </a:xfrm>
          <a:prstGeom prst="blockArc">
            <a:avLst>
              <a:gd fmla="val 15904124" name="adj1"/>
              <a:gd fmla="val 722519" name="adj2"/>
              <a:gd fmla="val 7278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 flipH="1" rot="10800000">
            <a:off x="713400" y="399750"/>
            <a:ext cx="2595000" cy="2500500"/>
          </a:xfrm>
          <a:prstGeom prst="round1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 txBox="1"/>
          <p:nvPr>
            <p:ph type="title"/>
          </p:nvPr>
        </p:nvSpPr>
        <p:spPr>
          <a:xfrm>
            <a:off x="4170700" y="1389450"/>
            <a:ext cx="3363300" cy="16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4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1" type="subTitle"/>
          </p:nvPr>
        </p:nvSpPr>
        <p:spPr>
          <a:xfrm>
            <a:off x="4170700" y="3051750"/>
            <a:ext cx="33633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20" name="Google Shape;120;p16"/>
          <p:cNvSpPr txBox="1"/>
          <p:nvPr>
            <p:ph hasCustomPrompt="1" idx="2" type="title"/>
          </p:nvPr>
        </p:nvSpPr>
        <p:spPr>
          <a:xfrm>
            <a:off x="713400" y="797275"/>
            <a:ext cx="2595000" cy="16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6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 flipH="1">
            <a:off x="7194341" y="2992597"/>
            <a:ext cx="3679200" cy="3679200"/>
          </a:xfrm>
          <a:prstGeom prst="blockArc">
            <a:avLst>
              <a:gd fmla="val 15904124" name="adj1"/>
              <a:gd fmla="val 722519" name="adj2"/>
              <a:gd fmla="val 7278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 flipH="1" rot="10800000">
            <a:off x="5484025" y="1187513"/>
            <a:ext cx="2595000" cy="2500500"/>
          </a:xfrm>
          <a:prstGeom prst="round1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 txBox="1"/>
          <p:nvPr>
            <p:ph type="title"/>
          </p:nvPr>
        </p:nvSpPr>
        <p:spPr>
          <a:xfrm>
            <a:off x="1027600" y="1255475"/>
            <a:ext cx="4083300" cy="16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4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1027600" y="2917775"/>
            <a:ext cx="40833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27" name="Google Shape;127;p17"/>
          <p:cNvSpPr txBox="1"/>
          <p:nvPr>
            <p:ph hasCustomPrompt="1" idx="2" type="title"/>
          </p:nvPr>
        </p:nvSpPr>
        <p:spPr>
          <a:xfrm>
            <a:off x="5484025" y="1593725"/>
            <a:ext cx="2595000" cy="16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18"/>
          <p:cNvSpPr txBox="1"/>
          <p:nvPr>
            <p:ph idx="1" type="subTitle"/>
          </p:nvPr>
        </p:nvSpPr>
        <p:spPr>
          <a:xfrm>
            <a:off x="1030775" y="3163475"/>
            <a:ext cx="2253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32" name="Google Shape;132;p18"/>
          <p:cNvSpPr txBox="1"/>
          <p:nvPr>
            <p:ph idx="2" type="subTitle"/>
          </p:nvPr>
        </p:nvSpPr>
        <p:spPr>
          <a:xfrm>
            <a:off x="1030775" y="3480875"/>
            <a:ext cx="2253000" cy="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3" type="subTitle"/>
          </p:nvPr>
        </p:nvSpPr>
        <p:spPr>
          <a:xfrm>
            <a:off x="3445500" y="3163475"/>
            <a:ext cx="2253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4" type="subTitle"/>
          </p:nvPr>
        </p:nvSpPr>
        <p:spPr>
          <a:xfrm>
            <a:off x="3445500" y="3480875"/>
            <a:ext cx="2253000" cy="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5" type="subTitle"/>
          </p:nvPr>
        </p:nvSpPr>
        <p:spPr>
          <a:xfrm>
            <a:off x="5860225" y="3163475"/>
            <a:ext cx="2253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6" type="subTitle"/>
          </p:nvPr>
        </p:nvSpPr>
        <p:spPr>
          <a:xfrm>
            <a:off x="5860225" y="3480875"/>
            <a:ext cx="2253000" cy="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7" name="Google Shape;137;p18"/>
          <p:cNvSpPr/>
          <p:nvPr/>
        </p:nvSpPr>
        <p:spPr>
          <a:xfrm>
            <a:off x="-879187" y="4312178"/>
            <a:ext cx="1705500" cy="1705500"/>
          </a:xfrm>
          <a:prstGeom prst="blockArc">
            <a:avLst>
              <a:gd fmla="val 16164733" name="adj1"/>
              <a:gd fmla="val 104114" name="adj2"/>
              <a:gd fmla="val 12778" name="adj3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3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 txBox="1"/>
          <p:nvPr>
            <p:ph idx="1" type="subTitle"/>
          </p:nvPr>
        </p:nvSpPr>
        <p:spPr>
          <a:xfrm>
            <a:off x="1030775" y="3671100"/>
            <a:ext cx="2253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42" name="Google Shape;142;p19"/>
          <p:cNvSpPr txBox="1"/>
          <p:nvPr>
            <p:ph idx="2" type="subTitle"/>
          </p:nvPr>
        </p:nvSpPr>
        <p:spPr>
          <a:xfrm>
            <a:off x="1030775" y="3988500"/>
            <a:ext cx="2253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3" type="subTitle"/>
          </p:nvPr>
        </p:nvSpPr>
        <p:spPr>
          <a:xfrm>
            <a:off x="3445500" y="3671100"/>
            <a:ext cx="2253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4" type="subTitle"/>
          </p:nvPr>
        </p:nvSpPr>
        <p:spPr>
          <a:xfrm>
            <a:off x="3445500" y="3988500"/>
            <a:ext cx="2253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idx="5" type="subTitle"/>
          </p:nvPr>
        </p:nvSpPr>
        <p:spPr>
          <a:xfrm>
            <a:off x="5860225" y="3671100"/>
            <a:ext cx="2253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6" type="subTitle"/>
          </p:nvPr>
        </p:nvSpPr>
        <p:spPr>
          <a:xfrm>
            <a:off x="5860225" y="3988500"/>
            <a:ext cx="2253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19"/>
          <p:cNvSpPr/>
          <p:nvPr/>
        </p:nvSpPr>
        <p:spPr>
          <a:xfrm>
            <a:off x="8274950" y="3988500"/>
            <a:ext cx="1650900" cy="1650900"/>
          </a:xfrm>
          <a:prstGeom prst="donut">
            <a:avLst>
              <a:gd fmla="val 137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-969375" y="1457325"/>
            <a:ext cx="1650900" cy="1650900"/>
          </a:xfrm>
          <a:prstGeom prst="donut">
            <a:avLst>
              <a:gd fmla="val 1371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/>
          <p:nvPr>
            <p:ph idx="7" type="pic"/>
          </p:nvPr>
        </p:nvSpPr>
        <p:spPr>
          <a:xfrm>
            <a:off x="1227924" y="1259400"/>
            <a:ext cx="1856100" cy="23226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19"/>
          <p:cNvSpPr/>
          <p:nvPr>
            <p:ph idx="8" type="pic"/>
          </p:nvPr>
        </p:nvSpPr>
        <p:spPr>
          <a:xfrm>
            <a:off x="3645299" y="1259400"/>
            <a:ext cx="1856100" cy="23226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19"/>
          <p:cNvSpPr/>
          <p:nvPr>
            <p:ph idx="9" type="pic"/>
          </p:nvPr>
        </p:nvSpPr>
        <p:spPr>
          <a:xfrm>
            <a:off x="6060011" y="1259400"/>
            <a:ext cx="1856100" cy="2322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5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0"/>
          <p:cNvSpPr txBox="1"/>
          <p:nvPr>
            <p:ph idx="1" type="subTitle"/>
          </p:nvPr>
        </p:nvSpPr>
        <p:spPr>
          <a:xfrm>
            <a:off x="713400" y="2471008"/>
            <a:ext cx="22530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7" name="Google Shape;157;p20"/>
          <p:cNvSpPr txBox="1"/>
          <p:nvPr>
            <p:ph idx="2" type="subTitle"/>
          </p:nvPr>
        </p:nvSpPr>
        <p:spPr>
          <a:xfrm>
            <a:off x="713400" y="2773919"/>
            <a:ext cx="2253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8" name="Google Shape;158;p20"/>
          <p:cNvSpPr txBox="1"/>
          <p:nvPr>
            <p:ph idx="3" type="subTitle"/>
          </p:nvPr>
        </p:nvSpPr>
        <p:spPr>
          <a:xfrm>
            <a:off x="6177725" y="3656650"/>
            <a:ext cx="22530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9" name="Google Shape;159;p20"/>
          <p:cNvSpPr txBox="1"/>
          <p:nvPr>
            <p:ph idx="4" type="subTitle"/>
          </p:nvPr>
        </p:nvSpPr>
        <p:spPr>
          <a:xfrm>
            <a:off x="6177725" y="3959562"/>
            <a:ext cx="2253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0" name="Google Shape;160;p20"/>
          <p:cNvSpPr txBox="1"/>
          <p:nvPr>
            <p:ph idx="5" type="subTitle"/>
          </p:nvPr>
        </p:nvSpPr>
        <p:spPr>
          <a:xfrm>
            <a:off x="6177725" y="2471008"/>
            <a:ext cx="22530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1" name="Google Shape;161;p20"/>
          <p:cNvSpPr txBox="1"/>
          <p:nvPr>
            <p:ph idx="6" type="subTitle"/>
          </p:nvPr>
        </p:nvSpPr>
        <p:spPr>
          <a:xfrm>
            <a:off x="6177725" y="2773919"/>
            <a:ext cx="2253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7" type="subTitle"/>
          </p:nvPr>
        </p:nvSpPr>
        <p:spPr>
          <a:xfrm>
            <a:off x="713400" y="1288472"/>
            <a:ext cx="22530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8" type="subTitle"/>
          </p:nvPr>
        </p:nvSpPr>
        <p:spPr>
          <a:xfrm>
            <a:off x="713400" y="1591384"/>
            <a:ext cx="2253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9" type="subTitle"/>
          </p:nvPr>
        </p:nvSpPr>
        <p:spPr>
          <a:xfrm>
            <a:off x="713400" y="3656650"/>
            <a:ext cx="22530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13" type="subTitle"/>
          </p:nvPr>
        </p:nvSpPr>
        <p:spPr>
          <a:xfrm>
            <a:off x="713400" y="3959562"/>
            <a:ext cx="2253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4" type="subTitle"/>
          </p:nvPr>
        </p:nvSpPr>
        <p:spPr>
          <a:xfrm>
            <a:off x="6177725" y="1288472"/>
            <a:ext cx="22530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5" type="subTitle"/>
          </p:nvPr>
        </p:nvSpPr>
        <p:spPr>
          <a:xfrm>
            <a:off x="6177725" y="1591384"/>
            <a:ext cx="2253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8" name="Google Shape;168;p20"/>
          <p:cNvSpPr txBox="1"/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" name="Google Shape;169;p20"/>
          <p:cNvSpPr/>
          <p:nvPr/>
        </p:nvSpPr>
        <p:spPr>
          <a:xfrm>
            <a:off x="8301363" y="4271528"/>
            <a:ext cx="1705500" cy="1705500"/>
          </a:xfrm>
          <a:prstGeom prst="blockArc">
            <a:avLst>
              <a:gd fmla="val 10676778" name="adj1"/>
              <a:gd fmla="val 16322302" name="adj2"/>
              <a:gd fmla="val 11982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/>
          <p:nvPr>
            <p:ph idx="16" type="pic"/>
          </p:nvPr>
        </p:nvSpPr>
        <p:spPr>
          <a:xfrm>
            <a:off x="3575886" y="1733981"/>
            <a:ext cx="1993500" cy="2414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1709009" y="2992597"/>
            <a:ext cx="3679200" cy="3679200"/>
          </a:xfrm>
          <a:prstGeom prst="blockArc">
            <a:avLst>
              <a:gd fmla="val 15904124" name="adj1"/>
              <a:gd fmla="val 722519" name="adj2"/>
              <a:gd fmla="val 7278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rot="9899997">
            <a:off x="7214620" y="-688760"/>
            <a:ext cx="2387761" cy="2387761"/>
          </a:xfrm>
          <a:prstGeom prst="blockArc">
            <a:avLst>
              <a:gd fmla="val 17023199" name="adj1"/>
              <a:gd fmla="val 920811" name="adj2"/>
              <a:gd fmla="val 9035" name="adj3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 txBox="1"/>
          <p:nvPr/>
        </p:nvSpPr>
        <p:spPr>
          <a:xfrm>
            <a:off x="4576375" y="2150850"/>
            <a:ext cx="3363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576375" y="1388825"/>
            <a:ext cx="3363300" cy="13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4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4576375" y="2710825"/>
            <a:ext cx="33633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 rot="10800000">
            <a:off x="1056100" y="1337250"/>
            <a:ext cx="2595000" cy="2500500"/>
          </a:xfrm>
          <a:prstGeom prst="round1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 txBox="1"/>
          <p:nvPr>
            <p:ph hasCustomPrompt="1" idx="2" type="title"/>
          </p:nvPr>
        </p:nvSpPr>
        <p:spPr>
          <a:xfrm>
            <a:off x="1056100" y="1739050"/>
            <a:ext cx="2595000" cy="16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 1">
  <p:cSld name="CUSTOM_5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1"/>
          <p:cNvSpPr txBox="1"/>
          <p:nvPr>
            <p:ph idx="1" type="subTitle"/>
          </p:nvPr>
        </p:nvSpPr>
        <p:spPr>
          <a:xfrm>
            <a:off x="1030775" y="3367775"/>
            <a:ext cx="2253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5" name="Google Shape;175;p21"/>
          <p:cNvSpPr txBox="1"/>
          <p:nvPr>
            <p:ph idx="2" type="subTitle"/>
          </p:nvPr>
        </p:nvSpPr>
        <p:spPr>
          <a:xfrm>
            <a:off x="1030775" y="3685175"/>
            <a:ext cx="22530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6" name="Google Shape;176;p21"/>
          <p:cNvSpPr txBox="1"/>
          <p:nvPr>
            <p:ph idx="3" type="subTitle"/>
          </p:nvPr>
        </p:nvSpPr>
        <p:spPr>
          <a:xfrm>
            <a:off x="3445500" y="3367775"/>
            <a:ext cx="2253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4" type="subTitle"/>
          </p:nvPr>
        </p:nvSpPr>
        <p:spPr>
          <a:xfrm>
            <a:off x="3445500" y="3685175"/>
            <a:ext cx="22530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8" name="Google Shape;178;p21"/>
          <p:cNvSpPr txBox="1"/>
          <p:nvPr>
            <p:ph idx="5" type="subTitle"/>
          </p:nvPr>
        </p:nvSpPr>
        <p:spPr>
          <a:xfrm>
            <a:off x="5860225" y="3367775"/>
            <a:ext cx="2253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9" name="Google Shape;179;p21"/>
          <p:cNvSpPr txBox="1"/>
          <p:nvPr>
            <p:ph idx="6" type="subTitle"/>
          </p:nvPr>
        </p:nvSpPr>
        <p:spPr>
          <a:xfrm>
            <a:off x="5860225" y="3685175"/>
            <a:ext cx="22530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0" name="Google Shape;180;p21"/>
          <p:cNvSpPr txBox="1"/>
          <p:nvPr>
            <p:ph idx="7" type="subTitle"/>
          </p:nvPr>
        </p:nvSpPr>
        <p:spPr>
          <a:xfrm>
            <a:off x="1030775" y="1819975"/>
            <a:ext cx="2253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1" name="Google Shape;181;p21"/>
          <p:cNvSpPr txBox="1"/>
          <p:nvPr>
            <p:ph idx="8" type="subTitle"/>
          </p:nvPr>
        </p:nvSpPr>
        <p:spPr>
          <a:xfrm>
            <a:off x="1030775" y="2137375"/>
            <a:ext cx="22530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2" name="Google Shape;182;p21"/>
          <p:cNvSpPr txBox="1"/>
          <p:nvPr>
            <p:ph idx="9" type="subTitle"/>
          </p:nvPr>
        </p:nvSpPr>
        <p:spPr>
          <a:xfrm>
            <a:off x="3445500" y="1819975"/>
            <a:ext cx="2253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3" name="Google Shape;183;p21"/>
          <p:cNvSpPr txBox="1"/>
          <p:nvPr>
            <p:ph idx="13" type="subTitle"/>
          </p:nvPr>
        </p:nvSpPr>
        <p:spPr>
          <a:xfrm>
            <a:off x="3445500" y="2137375"/>
            <a:ext cx="22530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4" name="Google Shape;184;p21"/>
          <p:cNvSpPr txBox="1"/>
          <p:nvPr>
            <p:ph idx="14" type="subTitle"/>
          </p:nvPr>
        </p:nvSpPr>
        <p:spPr>
          <a:xfrm>
            <a:off x="5860225" y="1819975"/>
            <a:ext cx="2253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5" name="Google Shape;185;p21"/>
          <p:cNvSpPr txBox="1"/>
          <p:nvPr>
            <p:ph idx="15" type="subTitle"/>
          </p:nvPr>
        </p:nvSpPr>
        <p:spPr>
          <a:xfrm>
            <a:off x="5860225" y="2137375"/>
            <a:ext cx="22530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6" name="Google Shape;186;p21"/>
          <p:cNvSpPr txBox="1"/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7" name="Google Shape;187;p21"/>
          <p:cNvSpPr/>
          <p:nvPr/>
        </p:nvSpPr>
        <p:spPr>
          <a:xfrm>
            <a:off x="8301363" y="4271528"/>
            <a:ext cx="1705500" cy="1705500"/>
          </a:xfrm>
          <a:prstGeom prst="blockArc">
            <a:avLst>
              <a:gd fmla="val 10676778" name="adj1"/>
              <a:gd fmla="val 16322302" name="adj2"/>
              <a:gd fmla="val 11982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/>
          <p:nvPr/>
        </p:nvSpPr>
        <p:spPr>
          <a:xfrm rot="5400000">
            <a:off x="-1048428" y="-1119626"/>
            <a:ext cx="2390400" cy="2390400"/>
          </a:xfrm>
          <a:prstGeom prst="blockArc">
            <a:avLst>
              <a:gd fmla="val 15904124" name="adj1"/>
              <a:gd fmla="val 472041" name="adj2"/>
              <a:gd fmla="val 7686" name="adj3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22"/>
          <p:cNvSpPr/>
          <p:nvPr/>
        </p:nvSpPr>
        <p:spPr>
          <a:xfrm rot="-2700000">
            <a:off x="8681313" y="4641162"/>
            <a:ext cx="1008476" cy="1008476"/>
          </a:xfrm>
          <a:prstGeom prst="blockArc">
            <a:avLst>
              <a:gd fmla="val 13339976" name="adj1"/>
              <a:gd fmla="val 19973339" name="adj2"/>
              <a:gd fmla="val 27944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 txBox="1"/>
          <p:nvPr>
            <p:ph idx="1" type="subTitle"/>
          </p:nvPr>
        </p:nvSpPr>
        <p:spPr>
          <a:xfrm>
            <a:off x="1703156" y="1509946"/>
            <a:ext cx="2755200" cy="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4" name="Google Shape;194;p22"/>
          <p:cNvSpPr txBox="1"/>
          <p:nvPr>
            <p:ph idx="2" type="subTitle"/>
          </p:nvPr>
        </p:nvSpPr>
        <p:spPr>
          <a:xfrm>
            <a:off x="1703156" y="1869089"/>
            <a:ext cx="27552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5" name="Google Shape;195;p22"/>
          <p:cNvSpPr txBox="1"/>
          <p:nvPr>
            <p:ph idx="3" type="subTitle"/>
          </p:nvPr>
        </p:nvSpPr>
        <p:spPr>
          <a:xfrm>
            <a:off x="1703156" y="3162702"/>
            <a:ext cx="2755200" cy="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6" name="Google Shape;196;p22"/>
          <p:cNvSpPr txBox="1"/>
          <p:nvPr>
            <p:ph idx="4" type="subTitle"/>
          </p:nvPr>
        </p:nvSpPr>
        <p:spPr>
          <a:xfrm>
            <a:off x="1703156" y="3521845"/>
            <a:ext cx="27552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7" name="Google Shape;197;p22"/>
          <p:cNvSpPr txBox="1"/>
          <p:nvPr>
            <p:ph idx="5" type="subTitle"/>
          </p:nvPr>
        </p:nvSpPr>
        <p:spPr>
          <a:xfrm>
            <a:off x="5624406" y="1509946"/>
            <a:ext cx="2755200" cy="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8" name="Google Shape;198;p22"/>
          <p:cNvSpPr txBox="1"/>
          <p:nvPr>
            <p:ph idx="6" type="subTitle"/>
          </p:nvPr>
        </p:nvSpPr>
        <p:spPr>
          <a:xfrm>
            <a:off x="5624406" y="1869089"/>
            <a:ext cx="27552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9" name="Google Shape;199;p22"/>
          <p:cNvSpPr txBox="1"/>
          <p:nvPr>
            <p:ph idx="7" type="subTitle"/>
          </p:nvPr>
        </p:nvSpPr>
        <p:spPr>
          <a:xfrm>
            <a:off x="5624406" y="3162700"/>
            <a:ext cx="2755200" cy="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0" name="Google Shape;200;p22"/>
          <p:cNvSpPr txBox="1"/>
          <p:nvPr>
            <p:ph idx="8" type="subTitle"/>
          </p:nvPr>
        </p:nvSpPr>
        <p:spPr>
          <a:xfrm>
            <a:off x="5624406" y="3521843"/>
            <a:ext cx="27552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1" name="Google Shape;201;p22"/>
          <p:cNvSpPr txBox="1"/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/>
          <p:nvPr/>
        </p:nvSpPr>
        <p:spPr>
          <a:xfrm>
            <a:off x="133325" y="-965625"/>
            <a:ext cx="1360800" cy="1360800"/>
          </a:xfrm>
          <a:prstGeom prst="donut">
            <a:avLst>
              <a:gd fmla="val 1508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-812125" y="2432975"/>
            <a:ext cx="1360800" cy="1360800"/>
          </a:xfrm>
          <a:prstGeom prst="donut">
            <a:avLst>
              <a:gd fmla="val 150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5328125" y="4700000"/>
            <a:ext cx="1360800" cy="1360800"/>
          </a:xfrm>
          <a:prstGeom prst="donut">
            <a:avLst>
              <a:gd fmla="val 1391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3"/>
          <p:cNvSpPr/>
          <p:nvPr/>
        </p:nvSpPr>
        <p:spPr>
          <a:xfrm rot="-2700000">
            <a:off x="8681313" y="4641162"/>
            <a:ext cx="1008476" cy="1008476"/>
          </a:xfrm>
          <a:prstGeom prst="blockArc">
            <a:avLst>
              <a:gd fmla="val 13339976" name="adj1"/>
              <a:gd fmla="val 19973339" name="adj2"/>
              <a:gd fmla="val 27944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 txBox="1"/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0" name="Google Shape;210;p23"/>
          <p:cNvSpPr txBox="1"/>
          <p:nvPr>
            <p:ph idx="1" type="subTitle"/>
          </p:nvPr>
        </p:nvSpPr>
        <p:spPr>
          <a:xfrm>
            <a:off x="713400" y="3163475"/>
            <a:ext cx="17418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11" name="Google Shape;211;p23"/>
          <p:cNvSpPr txBox="1"/>
          <p:nvPr>
            <p:ph idx="2" type="subTitle"/>
          </p:nvPr>
        </p:nvSpPr>
        <p:spPr>
          <a:xfrm>
            <a:off x="713400" y="3480875"/>
            <a:ext cx="17418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2" name="Google Shape;212;p23"/>
          <p:cNvSpPr txBox="1"/>
          <p:nvPr>
            <p:ph idx="3" type="subTitle"/>
          </p:nvPr>
        </p:nvSpPr>
        <p:spPr>
          <a:xfrm>
            <a:off x="2705241" y="1658900"/>
            <a:ext cx="17418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3" name="Google Shape;213;p23"/>
          <p:cNvSpPr txBox="1"/>
          <p:nvPr>
            <p:ph idx="4" type="subTitle"/>
          </p:nvPr>
        </p:nvSpPr>
        <p:spPr>
          <a:xfrm>
            <a:off x="2705241" y="1976300"/>
            <a:ext cx="17418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4" name="Google Shape;214;p23"/>
          <p:cNvSpPr txBox="1"/>
          <p:nvPr>
            <p:ph idx="5" type="subTitle"/>
          </p:nvPr>
        </p:nvSpPr>
        <p:spPr>
          <a:xfrm>
            <a:off x="4697083" y="3163475"/>
            <a:ext cx="17418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5" name="Google Shape;215;p23"/>
          <p:cNvSpPr txBox="1"/>
          <p:nvPr>
            <p:ph idx="6" type="subTitle"/>
          </p:nvPr>
        </p:nvSpPr>
        <p:spPr>
          <a:xfrm>
            <a:off x="4697083" y="3480875"/>
            <a:ext cx="17418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6" name="Google Shape;216;p23"/>
          <p:cNvSpPr txBox="1"/>
          <p:nvPr>
            <p:ph idx="7" type="subTitle"/>
          </p:nvPr>
        </p:nvSpPr>
        <p:spPr>
          <a:xfrm>
            <a:off x="6688924" y="1658900"/>
            <a:ext cx="17418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7" name="Google Shape;217;p23"/>
          <p:cNvSpPr txBox="1"/>
          <p:nvPr>
            <p:ph idx="8" type="subTitle"/>
          </p:nvPr>
        </p:nvSpPr>
        <p:spPr>
          <a:xfrm>
            <a:off x="6688924" y="1976300"/>
            <a:ext cx="17418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_2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/>
          <p:nvPr>
            <p:ph idx="2" type="pic"/>
          </p:nvPr>
        </p:nvSpPr>
        <p:spPr>
          <a:xfrm>
            <a:off x="716972" y="1220700"/>
            <a:ext cx="2761500" cy="3383400"/>
          </a:xfrm>
          <a:prstGeom prst="rect">
            <a:avLst/>
          </a:prstGeom>
          <a:noFill/>
          <a:ln>
            <a:noFill/>
          </a:ln>
        </p:spPr>
      </p:sp>
      <p:sp>
        <p:nvSpPr>
          <p:cNvPr id="220" name="Google Shape;220;p24"/>
          <p:cNvSpPr/>
          <p:nvPr/>
        </p:nvSpPr>
        <p:spPr>
          <a:xfrm>
            <a:off x="133325" y="-965625"/>
            <a:ext cx="1360800" cy="1360800"/>
          </a:xfrm>
          <a:prstGeom prst="donut">
            <a:avLst>
              <a:gd fmla="val 1508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"/>
          <p:cNvSpPr/>
          <p:nvPr/>
        </p:nvSpPr>
        <p:spPr>
          <a:xfrm>
            <a:off x="-812125" y="2432975"/>
            <a:ext cx="1360800" cy="1360800"/>
          </a:xfrm>
          <a:prstGeom prst="donut">
            <a:avLst>
              <a:gd fmla="val 150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4"/>
          <p:cNvSpPr/>
          <p:nvPr/>
        </p:nvSpPr>
        <p:spPr>
          <a:xfrm>
            <a:off x="5328125" y="4700000"/>
            <a:ext cx="1360800" cy="1360800"/>
          </a:xfrm>
          <a:prstGeom prst="donut">
            <a:avLst>
              <a:gd fmla="val 1391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4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4"/>
          <p:cNvSpPr/>
          <p:nvPr/>
        </p:nvSpPr>
        <p:spPr>
          <a:xfrm rot="-2700000">
            <a:off x="8681313" y="4641162"/>
            <a:ext cx="1008476" cy="1008476"/>
          </a:xfrm>
          <a:prstGeom prst="blockArc">
            <a:avLst>
              <a:gd fmla="val 13339976" name="adj1"/>
              <a:gd fmla="val 19973339" name="adj2"/>
              <a:gd fmla="val 27944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4"/>
          <p:cNvSpPr txBox="1"/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6" name="Google Shape;226;p24"/>
          <p:cNvSpPr txBox="1"/>
          <p:nvPr>
            <p:ph idx="1" type="subTitle"/>
          </p:nvPr>
        </p:nvSpPr>
        <p:spPr>
          <a:xfrm>
            <a:off x="3873775" y="1581600"/>
            <a:ext cx="17649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27" name="Google Shape;227;p24"/>
          <p:cNvSpPr txBox="1"/>
          <p:nvPr>
            <p:ph idx="3" type="subTitle"/>
          </p:nvPr>
        </p:nvSpPr>
        <p:spPr>
          <a:xfrm>
            <a:off x="3873775" y="1889541"/>
            <a:ext cx="17649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28" name="Google Shape;228;p24"/>
          <p:cNvSpPr txBox="1"/>
          <p:nvPr>
            <p:ph idx="4" type="subTitle"/>
          </p:nvPr>
        </p:nvSpPr>
        <p:spPr>
          <a:xfrm>
            <a:off x="6665824" y="1581600"/>
            <a:ext cx="17649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29" name="Google Shape;229;p24"/>
          <p:cNvSpPr txBox="1"/>
          <p:nvPr>
            <p:ph idx="5" type="subTitle"/>
          </p:nvPr>
        </p:nvSpPr>
        <p:spPr>
          <a:xfrm>
            <a:off x="6665824" y="1889541"/>
            <a:ext cx="17649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0" name="Google Shape;230;p24"/>
          <p:cNvSpPr txBox="1"/>
          <p:nvPr>
            <p:ph idx="6" type="subTitle"/>
          </p:nvPr>
        </p:nvSpPr>
        <p:spPr>
          <a:xfrm>
            <a:off x="3873775" y="3106281"/>
            <a:ext cx="17649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1" name="Google Shape;231;p24"/>
          <p:cNvSpPr txBox="1"/>
          <p:nvPr>
            <p:ph idx="7" type="subTitle"/>
          </p:nvPr>
        </p:nvSpPr>
        <p:spPr>
          <a:xfrm>
            <a:off x="3873775" y="3414222"/>
            <a:ext cx="17649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2" name="Google Shape;232;p24"/>
          <p:cNvSpPr txBox="1"/>
          <p:nvPr>
            <p:ph idx="8" type="subTitle"/>
          </p:nvPr>
        </p:nvSpPr>
        <p:spPr>
          <a:xfrm>
            <a:off x="6665824" y="3106281"/>
            <a:ext cx="17649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3" name="Google Shape;233;p24"/>
          <p:cNvSpPr txBox="1"/>
          <p:nvPr>
            <p:ph idx="9" type="subTitle"/>
          </p:nvPr>
        </p:nvSpPr>
        <p:spPr>
          <a:xfrm>
            <a:off x="6665824" y="3414222"/>
            <a:ext cx="17649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4" name="Google Shape;234;p24"/>
          <p:cNvSpPr txBox="1"/>
          <p:nvPr>
            <p:ph hasCustomPrompt="1" idx="13" type="title"/>
          </p:nvPr>
        </p:nvSpPr>
        <p:spPr>
          <a:xfrm>
            <a:off x="3102400" y="1916474"/>
            <a:ext cx="658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35" name="Google Shape;235;p24"/>
          <p:cNvSpPr txBox="1"/>
          <p:nvPr>
            <p:ph hasCustomPrompt="1" idx="14" type="title"/>
          </p:nvPr>
        </p:nvSpPr>
        <p:spPr>
          <a:xfrm>
            <a:off x="5895200" y="1916474"/>
            <a:ext cx="658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36" name="Google Shape;236;p24"/>
          <p:cNvSpPr txBox="1"/>
          <p:nvPr>
            <p:ph hasCustomPrompt="1" idx="15" type="title"/>
          </p:nvPr>
        </p:nvSpPr>
        <p:spPr>
          <a:xfrm>
            <a:off x="3102400" y="3441155"/>
            <a:ext cx="658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37" name="Google Shape;237;p24"/>
          <p:cNvSpPr txBox="1"/>
          <p:nvPr>
            <p:ph hasCustomPrompt="1" idx="16" type="title"/>
          </p:nvPr>
        </p:nvSpPr>
        <p:spPr>
          <a:xfrm>
            <a:off x="5895200" y="3441155"/>
            <a:ext cx="658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1_2_1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/>
          <p:nvPr/>
        </p:nvSpPr>
        <p:spPr>
          <a:xfrm>
            <a:off x="0" y="0"/>
            <a:ext cx="5000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5"/>
          <p:cNvSpPr/>
          <p:nvPr/>
        </p:nvSpPr>
        <p:spPr>
          <a:xfrm rot="10800000">
            <a:off x="879600" y="598800"/>
            <a:ext cx="3241500" cy="39459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5"/>
          <p:cNvSpPr txBox="1"/>
          <p:nvPr>
            <p:ph type="title"/>
          </p:nvPr>
        </p:nvSpPr>
        <p:spPr>
          <a:xfrm>
            <a:off x="943050" y="2017650"/>
            <a:ext cx="31146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2" name="Google Shape;242;p25"/>
          <p:cNvSpPr txBox="1"/>
          <p:nvPr>
            <p:ph idx="1" type="subTitle"/>
          </p:nvPr>
        </p:nvSpPr>
        <p:spPr>
          <a:xfrm>
            <a:off x="5703725" y="555674"/>
            <a:ext cx="27270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43" name="Google Shape;243;p25"/>
          <p:cNvSpPr txBox="1"/>
          <p:nvPr>
            <p:ph idx="2" type="subTitle"/>
          </p:nvPr>
        </p:nvSpPr>
        <p:spPr>
          <a:xfrm>
            <a:off x="5703725" y="863615"/>
            <a:ext cx="2727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4" name="Google Shape;244;p25"/>
          <p:cNvSpPr txBox="1"/>
          <p:nvPr>
            <p:ph idx="3" type="subTitle"/>
          </p:nvPr>
        </p:nvSpPr>
        <p:spPr>
          <a:xfrm>
            <a:off x="5703725" y="2624613"/>
            <a:ext cx="27270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5" name="Google Shape;245;p25"/>
          <p:cNvSpPr txBox="1"/>
          <p:nvPr>
            <p:ph idx="4" type="subTitle"/>
          </p:nvPr>
        </p:nvSpPr>
        <p:spPr>
          <a:xfrm>
            <a:off x="5703725" y="2932554"/>
            <a:ext cx="2727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6" name="Google Shape;246;p25"/>
          <p:cNvSpPr txBox="1"/>
          <p:nvPr>
            <p:ph idx="5" type="subTitle"/>
          </p:nvPr>
        </p:nvSpPr>
        <p:spPr>
          <a:xfrm>
            <a:off x="5703725" y="1591783"/>
            <a:ext cx="27270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7" name="Google Shape;247;p25"/>
          <p:cNvSpPr txBox="1"/>
          <p:nvPr>
            <p:ph idx="6" type="subTitle"/>
          </p:nvPr>
        </p:nvSpPr>
        <p:spPr>
          <a:xfrm>
            <a:off x="5703725" y="1899724"/>
            <a:ext cx="2727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8" name="Google Shape;248;p25"/>
          <p:cNvSpPr txBox="1"/>
          <p:nvPr>
            <p:ph idx="7" type="subTitle"/>
          </p:nvPr>
        </p:nvSpPr>
        <p:spPr>
          <a:xfrm>
            <a:off x="5703725" y="3656804"/>
            <a:ext cx="27270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9" name="Google Shape;249;p25"/>
          <p:cNvSpPr txBox="1"/>
          <p:nvPr>
            <p:ph idx="8" type="subTitle"/>
          </p:nvPr>
        </p:nvSpPr>
        <p:spPr>
          <a:xfrm>
            <a:off x="5703725" y="3964745"/>
            <a:ext cx="2727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4">
  <p:cSld name="CUSTOM_14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-722925" y="-301975"/>
            <a:ext cx="2124600" cy="2124600"/>
          </a:xfrm>
          <a:prstGeom prst="donut">
            <a:avLst>
              <a:gd fmla="val 1092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6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6"/>
          <p:cNvSpPr txBox="1"/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4" name="Google Shape;254;p26"/>
          <p:cNvSpPr txBox="1"/>
          <p:nvPr>
            <p:ph idx="1" type="subTitle"/>
          </p:nvPr>
        </p:nvSpPr>
        <p:spPr>
          <a:xfrm>
            <a:off x="2336925" y="1429025"/>
            <a:ext cx="1902000" cy="393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55" name="Google Shape;255;p26"/>
          <p:cNvSpPr txBox="1"/>
          <p:nvPr>
            <p:ph idx="2" type="subTitle"/>
          </p:nvPr>
        </p:nvSpPr>
        <p:spPr>
          <a:xfrm>
            <a:off x="2336925" y="1736966"/>
            <a:ext cx="1902000" cy="832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6" name="Google Shape;256;p26"/>
          <p:cNvSpPr txBox="1"/>
          <p:nvPr>
            <p:ph idx="3" type="subTitle"/>
          </p:nvPr>
        </p:nvSpPr>
        <p:spPr>
          <a:xfrm>
            <a:off x="6287307" y="1429025"/>
            <a:ext cx="19020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7" name="Google Shape;257;p26"/>
          <p:cNvSpPr txBox="1"/>
          <p:nvPr>
            <p:ph idx="4" type="subTitle"/>
          </p:nvPr>
        </p:nvSpPr>
        <p:spPr>
          <a:xfrm>
            <a:off x="6287307" y="1736966"/>
            <a:ext cx="1902000" cy="832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8" name="Google Shape;258;p26"/>
          <p:cNvSpPr txBox="1"/>
          <p:nvPr>
            <p:ph idx="5" type="subTitle"/>
          </p:nvPr>
        </p:nvSpPr>
        <p:spPr>
          <a:xfrm>
            <a:off x="2336925" y="3260259"/>
            <a:ext cx="1902000" cy="393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9" name="Google Shape;259;p26"/>
          <p:cNvSpPr txBox="1"/>
          <p:nvPr>
            <p:ph idx="6" type="subTitle"/>
          </p:nvPr>
        </p:nvSpPr>
        <p:spPr>
          <a:xfrm>
            <a:off x="2336925" y="3568200"/>
            <a:ext cx="1902000" cy="832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0" name="Google Shape;260;p26"/>
          <p:cNvSpPr txBox="1"/>
          <p:nvPr>
            <p:ph idx="7" type="subTitle"/>
          </p:nvPr>
        </p:nvSpPr>
        <p:spPr>
          <a:xfrm>
            <a:off x="6287307" y="3260259"/>
            <a:ext cx="1902000" cy="393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1" name="Google Shape;261;p26"/>
          <p:cNvSpPr txBox="1"/>
          <p:nvPr>
            <p:ph idx="8" type="subTitle"/>
          </p:nvPr>
        </p:nvSpPr>
        <p:spPr>
          <a:xfrm>
            <a:off x="6287307" y="3568200"/>
            <a:ext cx="1902000" cy="832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7"/>
          <p:cNvSpPr/>
          <p:nvPr/>
        </p:nvSpPr>
        <p:spPr>
          <a:xfrm rot="1339804">
            <a:off x="-518444" y="4635459"/>
            <a:ext cx="1008313" cy="1008313"/>
          </a:xfrm>
          <a:prstGeom prst="blockArc">
            <a:avLst>
              <a:gd fmla="val 14875850" name="adj1"/>
              <a:gd fmla="val 20435345" name="adj2"/>
              <a:gd fmla="val 28025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7"/>
          <p:cNvSpPr txBox="1"/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6" name="Google Shape;266;p27"/>
          <p:cNvSpPr txBox="1"/>
          <p:nvPr>
            <p:ph hasCustomPrompt="1" idx="2" type="title"/>
          </p:nvPr>
        </p:nvSpPr>
        <p:spPr>
          <a:xfrm>
            <a:off x="2373850" y="1258650"/>
            <a:ext cx="2018400" cy="3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67" name="Google Shape;267;p27"/>
          <p:cNvSpPr txBox="1"/>
          <p:nvPr>
            <p:ph idx="1" type="subTitle"/>
          </p:nvPr>
        </p:nvSpPr>
        <p:spPr>
          <a:xfrm>
            <a:off x="2373850" y="1531400"/>
            <a:ext cx="2018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68" name="Google Shape;268;p27"/>
          <p:cNvSpPr txBox="1"/>
          <p:nvPr>
            <p:ph idx="3" type="subTitle"/>
          </p:nvPr>
        </p:nvSpPr>
        <p:spPr>
          <a:xfrm>
            <a:off x="2373850" y="1925000"/>
            <a:ext cx="20184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9" name="Google Shape;269;p27"/>
          <p:cNvSpPr txBox="1"/>
          <p:nvPr>
            <p:ph hasCustomPrompt="1" idx="4" type="title"/>
          </p:nvPr>
        </p:nvSpPr>
        <p:spPr>
          <a:xfrm>
            <a:off x="2373850" y="3098650"/>
            <a:ext cx="2018400" cy="3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70" name="Google Shape;270;p27"/>
          <p:cNvSpPr txBox="1"/>
          <p:nvPr>
            <p:ph idx="5" type="subTitle"/>
          </p:nvPr>
        </p:nvSpPr>
        <p:spPr>
          <a:xfrm>
            <a:off x="2373850" y="3371400"/>
            <a:ext cx="2018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71" name="Google Shape;271;p27"/>
          <p:cNvSpPr txBox="1"/>
          <p:nvPr>
            <p:ph idx="6" type="subTitle"/>
          </p:nvPr>
        </p:nvSpPr>
        <p:spPr>
          <a:xfrm>
            <a:off x="2373850" y="3765000"/>
            <a:ext cx="20184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2" name="Google Shape;272;p27"/>
          <p:cNvSpPr txBox="1"/>
          <p:nvPr>
            <p:ph hasCustomPrompt="1" idx="7" type="title"/>
          </p:nvPr>
        </p:nvSpPr>
        <p:spPr>
          <a:xfrm>
            <a:off x="6122550" y="1258650"/>
            <a:ext cx="2018400" cy="3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73" name="Google Shape;273;p27"/>
          <p:cNvSpPr txBox="1"/>
          <p:nvPr>
            <p:ph idx="8" type="subTitle"/>
          </p:nvPr>
        </p:nvSpPr>
        <p:spPr>
          <a:xfrm>
            <a:off x="6122550" y="1531400"/>
            <a:ext cx="2018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74" name="Google Shape;274;p27"/>
          <p:cNvSpPr txBox="1"/>
          <p:nvPr>
            <p:ph idx="9" type="subTitle"/>
          </p:nvPr>
        </p:nvSpPr>
        <p:spPr>
          <a:xfrm>
            <a:off x="6122550" y="1925000"/>
            <a:ext cx="20184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5" name="Google Shape;275;p27"/>
          <p:cNvSpPr txBox="1"/>
          <p:nvPr>
            <p:ph hasCustomPrompt="1" idx="13" type="title"/>
          </p:nvPr>
        </p:nvSpPr>
        <p:spPr>
          <a:xfrm>
            <a:off x="6122550" y="3098650"/>
            <a:ext cx="2018400" cy="3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76" name="Google Shape;276;p27"/>
          <p:cNvSpPr txBox="1"/>
          <p:nvPr>
            <p:ph idx="14" type="subTitle"/>
          </p:nvPr>
        </p:nvSpPr>
        <p:spPr>
          <a:xfrm>
            <a:off x="6122550" y="3371400"/>
            <a:ext cx="2018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77" name="Google Shape;277;p27"/>
          <p:cNvSpPr txBox="1"/>
          <p:nvPr>
            <p:ph idx="15" type="subTitle"/>
          </p:nvPr>
        </p:nvSpPr>
        <p:spPr>
          <a:xfrm>
            <a:off x="6122550" y="3765000"/>
            <a:ext cx="20184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_1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/>
          <p:nvPr/>
        </p:nvSpPr>
        <p:spPr>
          <a:xfrm>
            <a:off x="6136100" y="-540900"/>
            <a:ext cx="2626200" cy="2626200"/>
          </a:xfrm>
          <a:prstGeom prst="donut">
            <a:avLst>
              <a:gd fmla="val 1261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8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28"/>
          <p:cNvSpPr txBox="1"/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3" name="Google Shape;283;p28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28"/>
          <p:cNvSpPr txBox="1"/>
          <p:nvPr>
            <p:ph hasCustomPrompt="1" idx="2" type="title"/>
          </p:nvPr>
        </p:nvSpPr>
        <p:spPr>
          <a:xfrm>
            <a:off x="1372600" y="1316475"/>
            <a:ext cx="2712900" cy="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5" name="Google Shape;285;p28"/>
          <p:cNvSpPr txBox="1"/>
          <p:nvPr>
            <p:ph idx="1" type="subTitle"/>
          </p:nvPr>
        </p:nvSpPr>
        <p:spPr>
          <a:xfrm>
            <a:off x="1372600" y="1977924"/>
            <a:ext cx="27129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86" name="Google Shape;286;p28"/>
          <p:cNvSpPr txBox="1"/>
          <p:nvPr>
            <p:ph hasCustomPrompt="1" idx="3" type="title"/>
          </p:nvPr>
        </p:nvSpPr>
        <p:spPr>
          <a:xfrm>
            <a:off x="3215550" y="3136725"/>
            <a:ext cx="2712900" cy="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7" name="Google Shape;287;p28"/>
          <p:cNvSpPr txBox="1"/>
          <p:nvPr>
            <p:ph idx="4" type="subTitle"/>
          </p:nvPr>
        </p:nvSpPr>
        <p:spPr>
          <a:xfrm>
            <a:off x="3215550" y="3804375"/>
            <a:ext cx="27129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88" name="Google Shape;288;p28"/>
          <p:cNvSpPr txBox="1"/>
          <p:nvPr>
            <p:ph hasCustomPrompt="1" idx="5" type="title"/>
          </p:nvPr>
        </p:nvSpPr>
        <p:spPr>
          <a:xfrm>
            <a:off x="5058500" y="1316475"/>
            <a:ext cx="2712900" cy="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8"/>
          <p:cNvSpPr txBox="1"/>
          <p:nvPr>
            <p:ph idx="6" type="subTitle"/>
          </p:nvPr>
        </p:nvSpPr>
        <p:spPr>
          <a:xfrm>
            <a:off x="5058500" y="1977924"/>
            <a:ext cx="27129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90" name="Google Shape;290;p28"/>
          <p:cNvSpPr/>
          <p:nvPr/>
        </p:nvSpPr>
        <p:spPr>
          <a:xfrm>
            <a:off x="-1228200" y="1259325"/>
            <a:ext cx="1953000" cy="1953000"/>
          </a:xfrm>
          <a:prstGeom prst="donut">
            <a:avLst>
              <a:gd fmla="val 14151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8"/>
          <p:cNvSpPr/>
          <p:nvPr/>
        </p:nvSpPr>
        <p:spPr>
          <a:xfrm rot="-5400000">
            <a:off x="7038976" y="2846275"/>
            <a:ext cx="4041300" cy="4041300"/>
          </a:xfrm>
          <a:prstGeom prst="blockArc">
            <a:avLst>
              <a:gd fmla="val 15572732" name="adj1"/>
              <a:gd fmla="val 250761" name="adj2"/>
              <a:gd fmla="val 8416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8"/>
          <p:cNvSpPr/>
          <p:nvPr/>
        </p:nvSpPr>
        <p:spPr>
          <a:xfrm>
            <a:off x="1284775" y="3758625"/>
            <a:ext cx="2753100" cy="2753100"/>
          </a:xfrm>
          <a:prstGeom prst="donut">
            <a:avLst>
              <a:gd fmla="val 11083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1_1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9"/>
          <p:cNvSpPr txBox="1"/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6" name="Google Shape;296;p29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29"/>
          <p:cNvSpPr txBox="1"/>
          <p:nvPr>
            <p:ph hasCustomPrompt="1" idx="2" type="title"/>
          </p:nvPr>
        </p:nvSpPr>
        <p:spPr>
          <a:xfrm>
            <a:off x="941300" y="2941400"/>
            <a:ext cx="2125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9"/>
          <p:cNvSpPr txBox="1"/>
          <p:nvPr>
            <p:ph hasCustomPrompt="1" idx="3" type="title"/>
          </p:nvPr>
        </p:nvSpPr>
        <p:spPr>
          <a:xfrm>
            <a:off x="3509125" y="2941400"/>
            <a:ext cx="2125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299" name="Google Shape;299;p29"/>
          <p:cNvSpPr txBox="1"/>
          <p:nvPr>
            <p:ph idx="4" type="title"/>
          </p:nvPr>
        </p:nvSpPr>
        <p:spPr>
          <a:xfrm>
            <a:off x="941311" y="3643620"/>
            <a:ext cx="21258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16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0" name="Google Shape;300;p29"/>
          <p:cNvSpPr txBox="1"/>
          <p:nvPr>
            <p:ph idx="1" type="subTitle"/>
          </p:nvPr>
        </p:nvSpPr>
        <p:spPr>
          <a:xfrm>
            <a:off x="941311" y="3988501"/>
            <a:ext cx="2125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29"/>
          <p:cNvSpPr txBox="1"/>
          <p:nvPr>
            <p:ph idx="5" type="title"/>
          </p:nvPr>
        </p:nvSpPr>
        <p:spPr>
          <a:xfrm>
            <a:off x="3509125" y="3643621"/>
            <a:ext cx="21258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16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2" name="Google Shape;302;p29"/>
          <p:cNvSpPr txBox="1"/>
          <p:nvPr>
            <p:ph idx="6" type="subTitle"/>
          </p:nvPr>
        </p:nvSpPr>
        <p:spPr>
          <a:xfrm>
            <a:off x="3509125" y="3988503"/>
            <a:ext cx="2125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29"/>
          <p:cNvSpPr txBox="1"/>
          <p:nvPr>
            <p:ph hasCustomPrompt="1" idx="7" type="title"/>
          </p:nvPr>
        </p:nvSpPr>
        <p:spPr>
          <a:xfrm>
            <a:off x="6077025" y="2941400"/>
            <a:ext cx="2125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304" name="Google Shape;304;p29"/>
          <p:cNvSpPr txBox="1"/>
          <p:nvPr>
            <p:ph idx="8" type="title"/>
          </p:nvPr>
        </p:nvSpPr>
        <p:spPr>
          <a:xfrm>
            <a:off x="6077025" y="3643621"/>
            <a:ext cx="21258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16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5" name="Google Shape;305;p29"/>
          <p:cNvSpPr txBox="1"/>
          <p:nvPr>
            <p:ph idx="9" type="subTitle"/>
          </p:nvPr>
        </p:nvSpPr>
        <p:spPr>
          <a:xfrm>
            <a:off x="6077025" y="3988503"/>
            <a:ext cx="2125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29"/>
          <p:cNvSpPr/>
          <p:nvPr/>
        </p:nvSpPr>
        <p:spPr>
          <a:xfrm>
            <a:off x="7913650" y="-434575"/>
            <a:ext cx="2125800" cy="2125800"/>
          </a:xfrm>
          <a:prstGeom prst="donut">
            <a:avLst>
              <a:gd fmla="val 130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9"/>
          <p:cNvSpPr/>
          <p:nvPr/>
        </p:nvSpPr>
        <p:spPr>
          <a:xfrm>
            <a:off x="-559825" y="4604100"/>
            <a:ext cx="2125800" cy="2125800"/>
          </a:xfrm>
          <a:prstGeom prst="donut">
            <a:avLst>
              <a:gd fmla="val 130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_1">
    <p:bg>
      <p:bgPr>
        <a:solidFill>
          <a:schemeClr val="accent2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/>
          <p:nvPr/>
        </p:nvSpPr>
        <p:spPr>
          <a:xfrm rot="-6299986">
            <a:off x="7656229" y="3062123"/>
            <a:ext cx="3353359" cy="3679155"/>
          </a:xfrm>
          <a:prstGeom prst="blockArc">
            <a:avLst>
              <a:gd fmla="val 16550563" name="adj1"/>
              <a:gd fmla="val 608065" name="adj2"/>
              <a:gd fmla="val 8235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0"/>
          <p:cNvSpPr/>
          <p:nvPr/>
        </p:nvSpPr>
        <p:spPr>
          <a:xfrm rot="8596392">
            <a:off x="-759489" y="-901893"/>
            <a:ext cx="1705685" cy="1705685"/>
          </a:xfrm>
          <a:prstGeom prst="blockArc">
            <a:avLst>
              <a:gd fmla="val 13159347" name="adj1"/>
              <a:gd fmla="val 19114359" name="adj2"/>
              <a:gd fmla="val 21488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0"/>
          <p:cNvSpPr/>
          <p:nvPr/>
        </p:nvSpPr>
        <p:spPr>
          <a:xfrm rot="10800000">
            <a:off x="516000" y="399750"/>
            <a:ext cx="8112000" cy="43440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0"/>
          <p:cNvSpPr txBox="1"/>
          <p:nvPr/>
        </p:nvSpPr>
        <p:spPr>
          <a:xfrm>
            <a:off x="1094125" y="1417550"/>
            <a:ext cx="6818100" cy="21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0"/>
          <p:cNvSpPr txBox="1"/>
          <p:nvPr/>
        </p:nvSpPr>
        <p:spPr>
          <a:xfrm>
            <a:off x="5261025" y="3460725"/>
            <a:ext cx="26511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FFC8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30"/>
          <p:cNvSpPr txBox="1"/>
          <p:nvPr>
            <p:ph type="title"/>
          </p:nvPr>
        </p:nvSpPr>
        <p:spPr>
          <a:xfrm>
            <a:off x="1094125" y="1417550"/>
            <a:ext cx="6678300" cy="19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5" name="Google Shape;315;p30"/>
          <p:cNvSpPr txBox="1"/>
          <p:nvPr>
            <p:ph idx="1" type="subTitle"/>
          </p:nvPr>
        </p:nvSpPr>
        <p:spPr>
          <a:xfrm>
            <a:off x="1094125" y="3504250"/>
            <a:ext cx="66351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 rot="10800000">
            <a:off x="7843922" y="-1058801"/>
            <a:ext cx="2481900" cy="2481900"/>
          </a:xfrm>
          <a:prstGeom prst="blockArc">
            <a:avLst>
              <a:gd fmla="val 15904124" name="adj1"/>
              <a:gd fmla="val 722519" name="adj2"/>
              <a:gd fmla="val 7278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 rot="4458820">
            <a:off x="-1488663" y="4124021"/>
            <a:ext cx="2387832" cy="2387832"/>
          </a:xfrm>
          <a:prstGeom prst="blockArc">
            <a:avLst>
              <a:gd fmla="val 12582103" name="adj1"/>
              <a:gd fmla="val 16685375" name="adj2"/>
              <a:gd fmla="val 10255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909825" y="1507250"/>
            <a:ext cx="7315200" cy="33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094125" y="434070"/>
            <a:ext cx="773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702925" y="1057150"/>
            <a:ext cx="77382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3_1_1">
    <p:bg>
      <p:bgPr>
        <a:solidFill>
          <a:schemeClr val="lt1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/>
          <p:nvPr/>
        </p:nvSpPr>
        <p:spPr>
          <a:xfrm>
            <a:off x="5389400" y="487425"/>
            <a:ext cx="1367700" cy="1367700"/>
          </a:xfrm>
          <a:prstGeom prst="donut">
            <a:avLst>
              <a:gd fmla="val 1590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1"/>
          <p:cNvSpPr txBox="1"/>
          <p:nvPr/>
        </p:nvSpPr>
        <p:spPr>
          <a:xfrm>
            <a:off x="1094125" y="1417550"/>
            <a:ext cx="6818100" cy="21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1"/>
          <p:cNvSpPr txBox="1"/>
          <p:nvPr/>
        </p:nvSpPr>
        <p:spPr>
          <a:xfrm>
            <a:off x="5261025" y="3460725"/>
            <a:ext cx="26511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FFC8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31"/>
          <p:cNvSpPr txBox="1"/>
          <p:nvPr>
            <p:ph type="title"/>
          </p:nvPr>
        </p:nvSpPr>
        <p:spPr>
          <a:xfrm>
            <a:off x="1693350" y="1535375"/>
            <a:ext cx="5757300" cy="19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21" name="Google Shape;321;p31"/>
          <p:cNvSpPr txBox="1"/>
          <p:nvPr>
            <p:ph idx="1" type="subTitle"/>
          </p:nvPr>
        </p:nvSpPr>
        <p:spPr>
          <a:xfrm>
            <a:off x="2550600" y="4105500"/>
            <a:ext cx="40428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22" name="Google Shape;322;p31"/>
          <p:cNvSpPr/>
          <p:nvPr/>
        </p:nvSpPr>
        <p:spPr>
          <a:xfrm flipH="1">
            <a:off x="7019801" y="2835150"/>
            <a:ext cx="3911700" cy="3911700"/>
          </a:xfrm>
          <a:prstGeom prst="blockArc">
            <a:avLst>
              <a:gd fmla="val 15764927" name="adj1"/>
              <a:gd fmla="val 943522" name="adj2"/>
              <a:gd fmla="val 7868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1"/>
          <p:cNvSpPr/>
          <p:nvPr/>
        </p:nvSpPr>
        <p:spPr>
          <a:xfrm>
            <a:off x="463225" y="4450100"/>
            <a:ext cx="1367700" cy="1367700"/>
          </a:xfrm>
          <a:prstGeom prst="donut">
            <a:avLst>
              <a:gd fmla="val 1590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bg>
      <p:bgPr>
        <a:noFill/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/>
          <p:nvPr/>
        </p:nvSpPr>
        <p:spPr>
          <a:xfrm>
            <a:off x="-28575" y="-82650"/>
            <a:ext cx="4600500" cy="53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2"/>
          <p:cNvSpPr txBox="1"/>
          <p:nvPr/>
        </p:nvSpPr>
        <p:spPr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32"/>
          <p:cNvSpPr txBox="1"/>
          <p:nvPr/>
        </p:nvSpPr>
        <p:spPr>
          <a:xfrm>
            <a:off x="5298300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32"/>
          <p:cNvSpPr txBox="1"/>
          <p:nvPr/>
        </p:nvSpPr>
        <p:spPr>
          <a:xfrm>
            <a:off x="5387850" y="3299075"/>
            <a:ext cx="31194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32"/>
          <p:cNvSpPr txBox="1"/>
          <p:nvPr>
            <p:ph type="title"/>
          </p:nvPr>
        </p:nvSpPr>
        <p:spPr>
          <a:xfrm>
            <a:off x="893000" y="3199725"/>
            <a:ext cx="3013200" cy="5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30" name="Google Shape;330;p32"/>
          <p:cNvSpPr txBox="1"/>
          <p:nvPr>
            <p:ph idx="1" type="subTitle"/>
          </p:nvPr>
        </p:nvSpPr>
        <p:spPr>
          <a:xfrm>
            <a:off x="893125" y="3681725"/>
            <a:ext cx="3013200" cy="7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31" name="Google Shape;331;p32"/>
          <p:cNvSpPr txBox="1"/>
          <p:nvPr>
            <p:ph idx="2" type="title"/>
          </p:nvPr>
        </p:nvSpPr>
        <p:spPr>
          <a:xfrm>
            <a:off x="5261825" y="3199725"/>
            <a:ext cx="3013200" cy="5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2" name="Google Shape;332;p32"/>
          <p:cNvSpPr txBox="1"/>
          <p:nvPr>
            <p:ph idx="3" type="subTitle"/>
          </p:nvPr>
        </p:nvSpPr>
        <p:spPr>
          <a:xfrm>
            <a:off x="5261828" y="3681725"/>
            <a:ext cx="3013200" cy="7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/>
          <p:nvPr/>
        </p:nvSpPr>
        <p:spPr>
          <a:xfrm>
            <a:off x="-1960125" y="2922700"/>
            <a:ext cx="4036500" cy="4036500"/>
          </a:xfrm>
          <a:prstGeom prst="blockArc">
            <a:avLst>
              <a:gd fmla="val 15904124" name="adj1"/>
              <a:gd fmla="val 722519" name="adj2"/>
              <a:gd fmla="val 7278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3"/>
          <p:cNvSpPr/>
          <p:nvPr/>
        </p:nvSpPr>
        <p:spPr>
          <a:xfrm rot="10800000">
            <a:off x="7031475" y="-1677875"/>
            <a:ext cx="4036500" cy="4036500"/>
          </a:xfrm>
          <a:prstGeom prst="blockArc">
            <a:avLst>
              <a:gd fmla="val 15904124" name="adj1"/>
              <a:gd fmla="val 722519" name="adj2"/>
              <a:gd fmla="val 7278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3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3"/>
          <p:cNvSpPr txBox="1"/>
          <p:nvPr>
            <p:ph idx="1" type="subTitle"/>
          </p:nvPr>
        </p:nvSpPr>
        <p:spPr>
          <a:xfrm>
            <a:off x="2428850" y="1374038"/>
            <a:ext cx="41814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38" name="Google Shape;338;p33"/>
          <p:cNvSpPr txBox="1"/>
          <p:nvPr>
            <p:ph idx="2" type="subTitle"/>
          </p:nvPr>
        </p:nvSpPr>
        <p:spPr>
          <a:xfrm>
            <a:off x="2428850" y="1722435"/>
            <a:ext cx="41814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39" name="Google Shape;339;p33"/>
          <p:cNvSpPr txBox="1"/>
          <p:nvPr>
            <p:ph idx="3" type="subTitle"/>
          </p:nvPr>
        </p:nvSpPr>
        <p:spPr>
          <a:xfrm>
            <a:off x="4009438" y="3157637"/>
            <a:ext cx="41787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40" name="Google Shape;340;p33"/>
          <p:cNvSpPr txBox="1"/>
          <p:nvPr>
            <p:ph idx="4" type="subTitle"/>
          </p:nvPr>
        </p:nvSpPr>
        <p:spPr>
          <a:xfrm>
            <a:off x="4009438" y="3509501"/>
            <a:ext cx="41787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41" name="Google Shape;341;p33"/>
          <p:cNvSpPr txBox="1"/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2" name="Google Shape;342;p33"/>
          <p:cNvSpPr/>
          <p:nvPr/>
        </p:nvSpPr>
        <p:spPr>
          <a:xfrm>
            <a:off x="-469575" y="1310041"/>
            <a:ext cx="999900" cy="999900"/>
          </a:xfrm>
          <a:prstGeom prst="donut">
            <a:avLst>
              <a:gd fmla="val 209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3"/>
          <p:cNvSpPr/>
          <p:nvPr>
            <p:ph idx="5" type="pic"/>
          </p:nvPr>
        </p:nvSpPr>
        <p:spPr>
          <a:xfrm>
            <a:off x="824525" y="1306401"/>
            <a:ext cx="1335000" cy="1335000"/>
          </a:xfrm>
          <a:prstGeom prst="rect">
            <a:avLst/>
          </a:prstGeom>
          <a:noFill/>
          <a:ln>
            <a:noFill/>
          </a:ln>
        </p:spPr>
      </p:sp>
      <p:sp>
        <p:nvSpPr>
          <p:cNvPr id="344" name="Google Shape;344;p33"/>
          <p:cNvSpPr/>
          <p:nvPr>
            <p:ph idx="6" type="pic"/>
          </p:nvPr>
        </p:nvSpPr>
        <p:spPr>
          <a:xfrm>
            <a:off x="2401488" y="3079912"/>
            <a:ext cx="1335000" cy="1335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9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"/>
          <p:cNvSpPr/>
          <p:nvPr>
            <p:ph idx="2" type="pic"/>
          </p:nvPr>
        </p:nvSpPr>
        <p:spPr>
          <a:xfrm>
            <a:off x="1210725" y="1194875"/>
            <a:ext cx="2916900" cy="34107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p34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4"/>
          <p:cNvSpPr txBox="1"/>
          <p:nvPr>
            <p:ph idx="1" type="subTitle"/>
          </p:nvPr>
        </p:nvSpPr>
        <p:spPr>
          <a:xfrm>
            <a:off x="4639200" y="1194875"/>
            <a:ext cx="3305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49" name="Google Shape;349;p34"/>
          <p:cNvSpPr txBox="1"/>
          <p:nvPr>
            <p:ph idx="3" type="subTitle"/>
          </p:nvPr>
        </p:nvSpPr>
        <p:spPr>
          <a:xfrm>
            <a:off x="4639200" y="1572251"/>
            <a:ext cx="33051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50" name="Google Shape;350;p34"/>
          <p:cNvSpPr txBox="1"/>
          <p:nvPr>
            <p:ph idx="4" type="subTitle"/>
          </p:nvPr>
        </p:nvSpPr>
        <p:spPr>
          <a:xfrm>
            <a:off x="4639200" y="2318121"/>
            <a:ext cx="3305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51" name="Google Shape;351;p34"/>
          <p:cNvSpPr txBox="1"/>
          <p:nvPr>
            <p:ph idx="5" type="subTitle"/>
          </p:nvPr>
        </p:nvSpPr>
        <p:spPr>
          <a:xfrm>
            <a:off x="4639200" y="2695500"/>
            <a:ext cx="3305100" cy="19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52" name="Google Shape;352;p34"/>
          <p:cNvSpPr txBox="1"/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3" name="Google Shape;353;p34"/>
          <p:cNvSpPr/>
          <p:nvPr/>
        </p:nvSpPr>
        <p:spPr>
          <a:xfrm>
            <a:off x="8430725" y="1259175"/>
            <a:ext cx="2196600" cy="2196600"/>
          </a:xfrm>
          <a:prstGeom prst="donut">
            <a:avLst>
              <a:gd fmla="val 11854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4"/>
          <p:cNvSpPr/>
          <p:nvPr/>
        </p:nvSpPr>
        <p:spPr>
          <a:xfrm>
            <a:off x="-1108950" y="2085975"/>
            <a:ext cx="1806600" cy="1806600"/>
          </a:xfrm>
          <a:prstGeom prst="donut">
            <a:avLst>
              <a:gd fmla="val 14442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9_1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5"/>
          <p:cNvSpPr/>
          <p:nvPr/>
        </p:nvSpPr>
        <p:spPr>
          <a:xfrm rot="10800000">
            <a:off x="-1180114" y="-1205300"/>
            <a:ext cx="2387700" cy="2387700"/>
          </a:xfrm>
          <a:prstGeom prst="blockArc">
            <a:avLst>
              <a:gd fmla="val 10779047" name="adj1"/>
              <a:gd fmla="val 16253876" name="adj2"/>
              <a:gd fmla="val 8905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5"/>
          <p:cNvSpPr txBox="1"/>
          <p:nvPr>
            <p:ph type="title"/>
          </p:nvPr>
        </p:nvSpPr>
        <p:spPr>
          <a:xfrm>
            <a:off x="5469575" y="562313"/>
            <a:ext cx="2728800" cy="10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8" name="Google Shape;358;p35"/>
          <p:cNvSpPr txBox="1"/>
          <p:nvPr>
            <p:ph idx="1" type="subTitle"/>
          </p:nvPr>
        </p:nvSpPr>
        <p:spPr>
          <a:xfrm>
            <a:off x="4644581" y="1506915"/>
            <a:ext cx="2265000" cy="7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59" name="Google Shape;359;p35"/>
          <p:cNvSpPr txBox="1"/>
          <p:nvPr>
            <p:ph idx="2" type="subTitle"/>
          </p:nvPr>
        </p:nvSpPr>
        <p:spPr>
          <a:xfrm>
            <a:off x="4639568" y="2245125"/>
            <a:ext cx="2265000" cy="82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60" name="Google Shape;360;p35"/>
          <p:cNvSpPr txBox="1"/>
          <p:nvPr>
            <p:ph idx="3" type="subTitle"/>
          </p:nvPr>
        </p:nvSpPr>
        <p:spPr>
          <a:xfrm>
            <a:off x="4634550" y="3038165"/>
            <a:ext cx="2265000" cy="7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61" name="Google Shape;361;p35"/>
          <p:cNvSpPr txBox="1"/>
          <p:nvPr>
            <p:ph idx="4" type="subTitle"/>
          </p:nvPr>
        </p:nvSpPr>
        <p:spPr>
          <a:xfrm>
            <a:off x="4644581" y="3776474"/>
            <a:ext cx="2265000" cy="82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62" name="Google Shape;362;p35"/>
          <p:cNvSpPr/>
          <p:nvPr>
            <p:ph idx="5" type="pic"/>
          </p:nvPr>
        </p:nvSpPr>
        <p:spPr>
          <a:xfrm>
            <a:off x="704350" y="939750"/>
            <a:ext cx="3542700" cy="3264000"/>
          </a:xfrm>
          <a:prstGeom prst="round1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5">
  <p:cSld name="CUSTOM_9_1_1_1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/>
          <p:nvPr/>
        </p:nvSpPr>
        <p:spPr>
          <a:xfrm>
            <a:off x="-1038700" y="-537150"/>
            <a:ext cx="2753100" cy="2753100"/>
          </a:xfrm>
          <a:prstGeom prst="donut">
            <a:avLst>
              <a:gd fmla="val 1185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6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6"/>
          <p:cNvSpPr txBox="1"/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7" name="Google Shape;367;p36"/>
          <p:cNvSpPr txBox="1"/>
          <p:nvPr>
            <p:ph idx="1" type="subTitle"/>
          </p:nvPr>
        </p:nvSpPr>
        <p:spPr>
          <a:xfrm>
            <a:off x="1827000" y="3612150"/>
            <a:ext cx="25563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68" name="Google Shape;368;p36"/>
          <p:cNvSpPr txBox="1"/>
          <p:nvPr>
            <p:ph idx="2" type="subTitle"/>
          </p:nvPr>
        </p:nvSpPr>
        <p:spPr>
          <a:xfrm>
            <a:off x="1827000" y="3988408"/>
            <a:ext cx="25563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69" name="Google Shape;369;p36"/>
          <p:cNvSpPr txBox="1"/>
          <p:nvPr>
            <p:ph idx="3" type="subTitle"/>
          </p:nvPr>
        </p:nvSpPr>
        <p:spPr>
          <a:xfrm>
            <a:off x="4760700" y="3612145"/>
            <a:ext cx="25563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70" name="Google Shape;370;p36"/>
          <p:cNvSpPr txBox="1"/>
          <p:nvPr>
            <p:ph idx="4" type="subTitle"/>
          </p:nvPr>
        </p:nvSpPr>
        <p:spPr>
          <a:xfrm>
            <a:off x="4760700" y="3988503"/>
            <a:ext cx="25563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71" name="Google Shape;371;p36"/>
          <p:cNvSpPr/>
          <p:nvPr/>
        </p:nvSpPr>
        <p:spPr>
          <a:xfrm>
            <a:off x="7762400" y="3227550"/>
            <a:ext cx="2753100" cy="2753100"/>
          </a:xfrm>
          <a:prstGeom prst="donut">
            <a:avLst>
              <a:gd fmla="val 11854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6"/>
          <p:cNvSpPr/>
          <p:nvPr>
            <p:ph idx="5" type="pic"/>
          </p:nvPr>
        </p:nvSpPr>
        <p:spPr>
          <a:xfrm>
            <a:off x="2209570" y="1247925"/>
            <a:ext cx="1792200" cy="224040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36"/>
          <p:cNvSpPr/>
          <p:nvPr>
            <p:ph idx="6" type="pic"/>
          </p:nvPr>
        </p:nvSpPr>
        <p:spPr>
          <a:xfrm>
            <a:off x="5143270" y="1247925"/>
            <a:ext cx="1792200" cy="2240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6">
  <p:cSld name="CUSTOM_9_1_1_1_1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7"/>
          <p:cNvSpPr txBox="1"/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7" name="Google Shape;377;p37"/>
          <p:cNvSpPr txBox="1"/>
          <p:nvPr>
            <p:ph idx="1" type="body"/>
          </p:nvPr>
        </p:nvSpPr>
        <p:spPr>
          <a:xfrm>
            <a:off x="702900" y="1152475"/>
            <a:ext cx="381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8" name="Google Shape;378;p37"/>
          <p:cNvSpPr txBox="1"/>
          <p:nvPr>
            <p:ph idx="2" type="body"/>
          </p:nvPr>
        </p:nvSpPr>
        <p:spPr>
          <a:xfrm>
            <a:off x="4620447" y="1152475"/>
            <a:ext cx="381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_1_1">
    <p:bg>
      <p:bgPr>
        <a:noFill/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8"/>
          <p:cNvSpPr/>
          <p:nvPr/>
        </p:nvSpPr>
        <p:spPr>
          <a:xfrm rot="-5400000">
            <a:off x="7965010" y="-1097203"/>
            <a:ext cx="2387700" cy="2387700"/>
          </a:xfrm>
          <a:prstGeom prst="blockArc">
            <a:avLst>
              <a:gd fmla="val 10820796" name="adj1"/>
              <a:gd fmla="val 16556050" name="adj2"/>
              <a:gd fmla="val 10848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8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8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38"/>
          <p:cNvSpPr/>
          <p:nvPr/>
        </p:nvSpPr>
        <p:spPr>
          <a:xfrm rot="-900003">
            <a:off x="-1468002" y="4320800"/>
            <a:ext cx="2387761" cy="2387761"/>
          </a:xfrm>
          <a:prstGeom prst="blockArc">
            <a:avLst>
              <a:gd fmla="val 17506725" name="adj1"/>
              <a:gd fmla="val 21555750" name="adj2"/>
              <a:gd fmla="val 9524" name="adj3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8"/>
          <p:cNvSpPr txBox="1"/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_1_3">
    <p:bg>
      <p:bgPr>
        <a:noFill/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9"/>
          <p:cNvSpPr/>
          <p:nvPr/>
        </p:nvSpPr>
        <p:spPr>
          <a:xfrm rot="-5400000">
            <a:off x="7965010" y="-1097203"/>
            <a:ext cx="2387700" cy="2387700"/>
          </a:xfrm>
          <a:prstGeom prst="blockArc">
            <a:avLst>
              <a:gd fmla="val 10820796" name="adj1"/>
              <a:gd fmla="val 16556050" name="adj2"/>
              <a:gd fmla="val 10848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9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9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39"/>
          <p:cNvSpPr/>
          <p:nvPr/>
        </p:nvSpPr>
        <p:spPr>
          <a:xfrm rot="-900003">
            <a:off x="-1468002" y="4320800"/>
            <a:ext cx="2387761" cy="2387761"/>
          </a:xfrm>
          <a:prstGeom prst="blockArc">
            <a:avLst>
              <a:gd fmla="val 17506725" name="adj1"/>
              <a:gd fmla="val 21555750" name="adj2"/>
              <a:gd fmla="val 9524" name="adj3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9"/>
          <p:cNvSpPr txBox="1"/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1" name="Google Shape;391;p39"/>
          <p:cNvSpPr txBox="1"/>
          <p:nvPr>
            <p:ph idx="1" type="body"/>
          </p:nvPr>
        </p:nvSpPr>
        <p:spPr>
          <a:xfrm>
            <a:off x="702900" y="1152475"/>
            <a:ext cx="772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_1_2">
    <p:bg>
      <p:bgPr>
        <a:noFill/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"/>
          <p:cNvSpPr/>
          <p:nvPr/>
        </p:nvSpPr>
        <p:spPr>
          <a:xfrm rot="8596392">
            <a:off x="-890389" y="-973043"/>
            <a:ext cx="1705685" cy="1705685"/>
          </a:xfrm>
          <a:prstGeom prst="blockArc">
            <a:avLst>
              <a:gd fmla="val 11751713" name="adj1"/>
              <a:gd fmla="val 2721617" name="adj2"/>
              <a:gd fmla="val 26058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0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0"/>
          <p:cNvSpPr/>
          <p:nvPr/>
        </p:nvSpPr>
        <p:spPr>
          <a:xfrm>
            <a:off x="8229275" y="4204475"/>
            <a:ext cx="1880400" cy="1880400"/>
          </a:xfrm>
          <a:prstGeom prst="donut">
            <a:avLst>
              <a:gd fmla="val 872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0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7" name="Google Shape;397;p40"/>
          <p:cNvSpPr txBox="1"/>
          <p:nvPr>
            <p:ph idx="1" type="subTitle"/>
          </p:nvPr>
        </p:nvSpPr>
        <p:spPr>
          <a:xfrm>
            <a:off x="5048375" y="1124375"/>
            <a:ext cx="3019800" cy="3303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98" name="Google Shape;398;p40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40"/>
          <p:cNvSpPr txBox="1"/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1094125" y="541475"/>
            <a:ext cx="39903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-848712" y="4342678"/>
            <a:ext cx="1705500" cy="1705500"/>
          </a:xfrm>
          <a:prstGeom prst="blockArc">
            <a:avLst>
              <a:gd fmla="val 16164733" name="adj1"/>
              <a:gd fmla="val 69283" name="adj2"/>
              <a:gd fmla="val 23676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1117650" y="3062630"/>
            <a:ext cx="29184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2" type="subTitle"/>
          </p:nvPr>
        </p:nvSpPr>
        <p:spPr>
          <a:xfrm>
            <a:off x="1117650" y="3440004"/>
            <a:ext cx="29184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40" name="Google Shape;40;p5"/>
          <p:cNvSpPr txBox="1"/>
          <p:nvPr>
            <p:ph idx="3" type="subTitle"/>
          </p:nvPr>
        </p:nvSpPr>
        <p:spPr>
          <a:xfrm>
            <a:off x="5107950" y="3062621"/>
            <a:ext cx="29184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41" name="Google Shape;41;p5"/>
          <p:cNvSpPr txBox="1"/>
          <p:nvPr>
            <p:ph idx="4" type="subTitle"/>
          </p:nvPr>
        </p:nvSpPr>
        <p:spPr>
          <a:xfrm>
            <a:off x="5107950" y="3439999"/>
            <a:ext cx="29184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_1">
    <p:bg>
      <p:bgPr>
        <a:noFill/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1"/>
          <p:cNvSpPr/>
          <p:nvPr>
            <p:ph idx="2" type="pic"/>
          </p:nvPr>
        </p:nvSpPr>
        <p:spPr>
          <a:xfrm>
            <a:off x="-7975" y="0"/>
            <a:ext cx="5361900" cy="3598500"/>
          </a:xfrm>
          <a:prstGeom prst="rect">
            <a:avLst/>
          </a:prstGeom>
          <a:noFill/>
          <a:ln>
            <a:noFill/>
          </a:ln>
        </p:spPr>
      </p:sp>
      <p:sp>
        <p:nvSpPr>
          <p:cNvPr id="402" name="Google Shape;402;p41"/>
          <p:cNvSpPr txBox="1"/>
          <p:nvPr>
            <p:ph type="title"/>
          </p:nvPr>
        </p:nvSpPr>
        <p:spPr>
          <a:xfrm>
            <a:off x="4466225" y="1936500"/>
            <a:ext cx="34782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3" name="Google Shape;403;p41"/>
          <p:cNvSpPr txBox="1"/>
          <p:nvPr>
            <p:ph idx="1" type="subTitle"/>
          </p:nvPr>
        </p:nvSpPr>
        <p:spPr>
          <a:xfrm>
            <a:off x="4466225" y="3044700"/>
            <a:ext cx="3478200" cy="11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404" name="Google Shape;404;p41"/>
          <p:cNvSpPr/>
          <p:nvPr/>
        </p:nvSpPr>
        <p:spPr>
          <a:xfrm>
            <a:off x="-1739434" y="3044697"/>
            <a:ext cx="3679200" cy="3679200"/>
          </a:xfrm>
          <a:prstGeom prst="blockArc">
            <a:avLst>
              <a:gd fmla="val 15904124" name="adj1"/>
              <a:gd fmla="val 722519" name="adj2"/>
              <a:gd fmla="val 7278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1"/>
          <p:cNvSpPr/>
          <p:nvPr/>
        </p:nvSpPr>
        <p:spPr>
          <a:xfrm rot="10800000">
            <a:off x="7200116" y="-1534853"/>
            <a:ext cx="3679200" cy="3679200"/>
          </a:xfrm>
          <a:prstGeom prst="blockArc">
            <a:avLst>
              <a:gd fmla="val 15904124" name="adj1"/>
              <a:gd fmla="val 722519" name="adj2"/>
              <a:gd fmla="val 7278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_1_3">
    <p:bg>
      <p:bgPr>
        <a:noFill/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/>
          <p:nvPr/>
        </p:nvSpPr>
        <p:spPr>
          <a:xfrm rot="-5400000">
            <a:off x="8177603" y="-1151798"/>
            <a:ext cx="1948500" cy="1948500"/>
          </a:xfrm>
          <a:prstGeom prst="blockArc">
            <a:avLst>
              <a:gd fmla="val 10796618" name="adj1"/>
              <a:gd fmla="val 15882085" name="adj2"/>
              <a:gd fmla="val 7819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2"/>
          <p:cNvSpPr/>
          <p:nvPr/>
        </p:nvSpPr>
        <p:spPr>
          <a:xfrm rot="-900003">
            <a:off x="-1427327" y="3995525"/>
            <a:ext cx="2387761" cy="2387761"/>
          </a:xfrm>
          <a:prstGeom prst="blockArc">
            <a:avLst>
              <a:gd fmla="val 17683086" name="adj1"/>
              <a:gd fmla="val 837016" name="adj2"/>
              <a:gd fmla="val 9209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2"/>
          <p:cNvSpPr txBox="1"/>
          <p:nvPr>
            <p:ph type="title"/>
          </p:nvPr>
        </p:nvSpPr>
        <p:spPr>
          <a:xfrm>
            <a:off x="938675" y="1236950"/>
            <a:ext cx="3613800" cy="12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0" name="Google Shape;410;p42"/>
          <p:cNvSpPr txBox="1"/>
          <p:nvPr>
            <p:ph idx="1" type="subTitle"/>
          </p:nvPr>
        </p:nvSpPr>
        <p:spPr>
          <a:xfrm>
            <a:off x="938675" y="2535200"/>
            <a:ext cx="3613800" cy="1270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411" name="Google Shape;411;p42"/>
          <p:cNvSpPr/>
          <p:nvPr>
            <p:ph idx="2" type="pic"/>
          </p:nvPr>
        </p:nvSpPr>
        <p:spPr>
          <a:xfrm>
            <a:off x="5173175" y="725700"/>
            <a:ext cx="3153300" cy="3692100"/>
          </a:xfrm>
          <a:prstGeom prst="round1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_1_3_1">
    <p:bg>
      <p:bgPr>
        <a:noFill/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3"/>
          <p:cNvSpPr/>
          <p:nvPr/>
        </p:nvSpPr>
        <p:spPr>
          <a:xfrm>
            <a:off x="7088575" y="-748225"/>
            <a:ext cx="2753100" cy="2753100"/>
          </a:xfrm>
          <a:prstGeom prst="donut">
            <a:avLst>
              <a:gd fmla="val 11854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3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3"/>
          <p:cNvSpPr txBox="1"/>
          <p:nvPr>
            <p:ph type="title"/>
          </p:nvPr>
        </p:nvSpPr>
        <p:spPr>
          <a:xfrm>
            <a:off x="1348250" y="1032450"/>
            <a:ext cx="3084900" cy="20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6" name="Google Shape;416;p43"/>
          <p:cNvSpPr txBox="1"/>
          <p:nvPr>
            <p:ph idx="1" type="subTitle"/>
          </p:nvPr>
        </p:nvSpPr>
        <p:spPr>
          <a:xfrm>
            <a:off x="1348250" y="3064350"/>
            <a:ext cx="30849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17" name="Google Shape;417;p43"/>
          <p:cNvSpPr/>
          <p:nvPr>
            <p:ph idx="2" type="pic"/>
          </p:nvPr>
        </p:nvSpPr>
        <p:spPr>
          <a:xfrm>
            <a:off x="5007000" y="400350"/>
            <a:ext cx="3429000" cy="4343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_1_1_3_1_1">
    <p:bg>
      <p:bgPr>
        <a:solidFill>
          <a:schemeClr val="accent2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4"/>
          <p:cNvSpPr/>
          <p:nvPr/>
        </p:nvSpPr>
        <p:spPr>
          <a:xfrm>
            <a:off x="-886300" y="3163800"/>
            <a:ext cx="2753100" cy="2753100"/>
          </a:xfrm>
          <a:prstGeom prst="donut">
            <a:avLst>
              <a:gd fmla="val 1185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4"/>
          <p:cNvSpPr/>
          <p:nvPr>
            <p:ph idx="2" type="pic"/>
          </p:nvPr>
        </p:nvSpPr>
        <p:spPr>
          <a:xfrm>
            <a:off x="708000" y="539400"/>
            <a:ext cx="7717500" cy="2624400"/>
          </a:xfrm>
          <a:prstGeom prst="rect">
            <a:avLst/>
          </a:prstGeom>
          <a:noFill/>
          <a:ln>
            <a:noFill/>
          </a:ln>
        </p:spPr>
      </p:sp>
      <p:sp>
        <p:nvSpPr>
          <p:cNvPr id="421" name="Google Shape;421;p44"/>
          <p:cNvSpPr txBox="1"/>
          <p:nvPr>
            <p:ph type="title"/>
          </p:nvPr>
        </p:nvSpPr>
        <p:spPr>
          <a:xfrm>
            <a:off x="1140900" y="3330750"/>
            <a:ext cx="26142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2" name="Google Shape;422;p44"/>
          <p:cNvSpPr txBox="1"/>
          <p:nvPr>
            <p:ph idx="1" type="subTitle"/>
          </p:nvPr>
        </p:nvSpPr>
        <p:spPr>
          <a:xfrm>
            <a:off x="3959100" y="3469200"/>
            <a:ext cx="40440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_1_1_1_3_1_1_1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5"/>
          <p:cNvSpPr txBox="1"/>
          <p:nvPr>
            <p:ph type="title"/>
          </p:nvPr>
        </p:nvSpPr>
        <p:spPr>
          <a:xfrm>
            <a:off x="3951648" y="2002225"/>
            <a:ext cx="38532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5" name="Google Shape;425;p45"/>
          <p:cNvSpPr txBox="1"/>
          <p:nvPr>
            <p:ph idx="1" type="subTitle"/>
          </p:nvPr>
        </p:nvSpPr>
        <p:spPr>
          <a:xfrm>
            <a:off x="3951648" y="3110425"/>
            <a:ext cx="38532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26" name="Google Shape;426;p45"/>
          <p:cNvSpPr/>
          <p:nvPr/>
        </p:nvSpPr>
        <p:spPr>
          <a:xfrm>
            <a:off x="-613300" y="3541800"/>
            <a:ext cx="2124600" cy="2124600"/>
          </a:xfrm>
          <a:prstGeom prst="donut">
            <a:avLst>
              <a:gd fmla="val 10926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5"/>
          <p:cNvSpPr/>
          <p:nvPr>
            <p:ph idx="2" type="pic"/>
          </p:nvPr>
        </p:nvSpPr>
        <p:spPr>
          <a:xfrm>
            <a:off x="781050" y="539100"/>
            <a:ext cx="2990100" cy="402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4_1_1_1_3_1_1_1_1_1">
    <p:bg>
      <p:bgPr>
        <a:solidFill>
          <a:schemeClr val="accent2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6"/>
          <p:cNvSpPr/>
          <p:nvPr/>
        </p:nvSpPr>
        <p:spPr>
          <a:xfrm>
            <a:off x="-1853725" y="-1667550"/>
            <a:ext cx="4994100" cy="4994100"/>
          </a:xfrm>
          <a:prstGeom prst="donut">
            <a:avLst>
              <a:gd fmla="val 746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6"/>
          <p:cNvSpPr txBox="1"/>
          <p:nvPr>
            <p:ph type="title"/>
          </p:nvPr>
        </p:nvSpPr>
        <p:spPr>
          <a:xfrm>
            <a:off x="1184775" y="2218350"/>
            <a:ext cx="30396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1" name="Google Shape;431;p46"/>
          <p:cNvSpPr txBox="1"/>
          <p:nvPr>
            <p:ph idx="1" type="subTitle"/>
          </p:nvPr>
        </p:nvSpPr>
        <p:spPr>
          <a:xfrm>
            <a:off x="1184775" y="3326550"/>
            <a:ext cx="30396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32" name="Google Shape;432;p46"/>
          <p:cNvSpPr/>
          <p:nvPr/>
        </p:nvSpPr>
        <p:spPr>
          <a:xfrm>
            <a:off x="7520000" y="3701000"/>
            <a:ext cx="2124600" cy="2124600"/>
          </a:xfrm>
          <a:prstGeom prst="donut">
            <a:avLst>
              <a:gd fmla="val 1092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6"/>
          <p:cNvSpPr/>
          <p:nvPr>
            <p:ph idx="2" type="pic"/>
          </p:nvPr>
        </p:nvSpPr>
        <p:spPr>
          <a:xfrm>
            <a:off x="3939825" y="298075"/>
            <a:ext cx="4928700" cy="3045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0">
    <p:bg>
      <p:bgPr>
        <a:solidFill>
          <a:schemeClr val="lt2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7"/>
          <p:cNvSpPr/>
          <p:nvPr/>
        </p:nvSpPr>
        <p:spPr>
          <a:xfrm flipH="1">
            <a:off x="7012425" y="2817925"/>
            <a:ext cx="4036500" cy="4036500"/>
          </a:xfrm>
          <a:prstGeom prst="blockArc">
            <a:avLst>
              <a:gd fmla="val 15904124" name="adj1"/>
              <a:gd fmla="val 722519" name="adj2"/>
              <a:gd fmla="val 7278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7"/>
          <p:cNvSpPr/>
          <p:nvPr/>
        </p:nvSpPr>
        <p:spPr>
          <a:xfrm flipH="1">
            <a:off x="1099350" y="745500"/>
            <a:ext cx="6945300" cy="2945700"/>
          </a:xfrm>
          <a:prstGeom prst="round1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7"/>
          <p:cNvSpPr txBox="1"/>
          <p:nvPr>
            <p:ph hasCustomPrompt="1" type="title"/>
          </p:nvPr>
        </p:nvSpPr>
        <p:spPr>
          <a:xfrm>
            <a:off x="2047875" y="1239075"/>
            <a:ext cx="5048400" cy="18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8" name="Google Shape;438;p47"/>
          <p:cNvSpPr txBox="1"/>
          <p:nvPr>
            <p:ph idx="2" type="title"/>
          </p:nvPr>
        </p:nvSpPr>
        <p:spPr>
          <a:xfrm>
            <a:off x="1638300" y="3909150"/>
            <a:ext cx="58674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1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8"/>
          <p:cNvSpPr/>
          <p:nvPr>
            <p:ph idx="2" type="pic"/>
          </p:nvPr>
        </p:nvSpPr>
        <p:spPr>
          <a:xfrm>
            <a:off x="-9525" y="-9525"/>
            <a:ext cx="9153600" cy="5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441" name="Google Shape;441;p48"/>
          <p:cNvSpPr txBox="1"/>
          <p:nvPr>
            <p:ph type="title"/>
          </p:nvPr>
        </p:nvSpPr>
        <p:spPr>
          <a:xfrm>
            <a:off x="713400" y="2941800"/>
            <a:ext cx="2372700" cy="16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CUSTOM_12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9"/>
          <p:cNvSpPr/>
          <p:nvPr/>
        </p:nvSpPr>
        <p:spPr>
          <a:xfrm>
            <a:off x="4131938" y="2768850"/>
            <a:ext cx="3974700" cy="3974700"/>
          </a:xfrm>
          <a:prstGeom prst="donut">
            <a:avLst>
              <a:gd fmla="val 774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9"/>
          <p:cNvSpPr/>
          <p:nvPr/>
        </p:nvSpPr>
        <p:spPr>
          <a:xfrm>
            <a:off x="-9525" y="-9525"/>
            <a:ext cx="3571800" cy="515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9"/>
          <p:cNvSpPr txBox="1"/>
          <p:nvPr>
            <p:ph type="title"/>
          </p:nvPr>
        </p:nvSpPr>
        <p:spPr>
          <a:xfrm>
            <a:off x="3121650" y="1101950"/>
            <a:ext cx="4642800" cy="26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6" name="Google Shape;446;p49"/>
          <p:cNvSpPr/>
          <p:nvPr/>
        </p:nvSpPr>
        <p:spPr>
          <a:xfrm>
            <a:off x="7362175" y="-723525"/>
            <a:ext cx="2357700" cy="2357700"/>
          </a:xfrm>
          <a:prstGeom prst="donut">
            <a:avLst>
              <a:gd fmla="val 11854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9"/>
          <p:cNvSpPr/>
          <p:nvPr/>
        </p:nvSpPr>
        <p:spPr>
          <a:xfrm>
            <a:off x="8676300" y="885450"/>
            <a:ext cx="3105000" cy="3067800"/>
          </a:xfrm>
          <a:prstGeom prst="round1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2">
    <p:bg>
      <p:bgPr>
        <a:solidFill>
          <a:schemeClr val="accent2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0"/>
          <p:cNvSpPr/>
          <p:nvPr/>
        </p:nvSpPr>
        <p:spPr>
          <a:xfrm rot="7715609">
            <a:off x="-783378" y="-1062364"/>
            <a:ext cx="2387820" cy="2387820"/>
          </a:xfrm>
          <a:prstGeom prst="blockArc">
            <a:avLst>
              <a:gd fmla="val 11751713" name="adj1"/>
              <a:gd fmla="val 837016" name="adj2"/>
              <a:gd fmla="val 9209" name="adj3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50"/>
          <p:cNvSpPr/>
          <p:nvPr/>
        </p:nvSpPr>
        <p:spPr>
          <a:xfrm>
            <a:off x="7517550" y="3698650"/>
            <a:ext cx="3133200" cy="3133200"/>
          </a:xfrm>
          <a:prstGeom prst="donut">
            <a:avLst>
              <a:gd fmla="val 872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0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0"/>
          <p:cNvSpPr txBox="1"/>
          <p:nvPr/>
        </p:nvSpPr>
        <p:spPr>
          <a:xfrm>
            <a:off x="1087725" y="3566925"/>
            <a:ext cx="4959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000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and includes</a:t>
            </a: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icons by </a:t>
            </a:r>
            <a:r>
              <a:rPr b="1" lang="en" sz="1000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n" sz="1000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50"/>
          <p:cNvSpPr txBox="1"/>
          <p:nvPr/>
        </p:nvSpPr>
        <p:spPr>
          <a:xfrm>
            <a:off x="1094125" y="1417550"/>
            <a:ext cx="49596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50"/>
          <p:cNvSpPr txBox="1"/>
          <p:nvPr>
            <p:ph type="title"/>
          </p:nvPr>
        </p:nvSpPr>
        <p:spPr>
          <a:xfrm>
            <a:off x="1094125" y="558925"/>
            <a:ext cx="68301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5" name="Google Shape;455;p50"/>
          <p:cNvSpPr txBox="1"/>
          <p:nvPr>
            <p:ph idx="1" type="subTitle"/>
          </p:nvPr>
        </p:nvSpPr>
        <p:spPr>
          <a:xfrm>
            <a:off x="1094125" y="1618900"/>
            <a:ext cx="6429900" cy="14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456" name="Google Shape;456;p50"/>
          <p:cNvSpPr/>
          <p:nvPr/>
        </p:nvSpPr>
        <p:spPr>
          <a:xfrm flipH="1" rot="-3224087">
            <a:off x="7590735" y="764028"/>
            <a:ext cx="1705595" cy="1705595"/>
          </a:xfrm>
          <a:prstGeom prst="blockArc">
            <a:avLst>
              <a:gd fmla="val 13003178" name="adj1"/>
              <a:gd fmla="val 2121832" name="adj2"/>
              <a:gd fmla="val 25028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8301363" y="4271528"/>
            <a:ext cx="1705500" cy="1705500"/>
          </a:xfrm>
          <a:prstGeom prst="blockArc">
            <a:avLst>
              <a:gd fmla="val 10676778" name="adj1"/>
              <a:gd fmla="val 16322302" name="adj2"/>
              <a:gd fmla="val 11982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4_1_1_1_1_2">
    <p:bg>
      <p:bgPr>
        <a:solidFill>
          <a:schemeClr val="accent2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2152050" y="1196700"/>
            <a:ext cx="48399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subTitle"/>
          </p:nvPr>
        </p:nvSpPr>
        <p:spPr>
          <a:xfrm>
            <a:off x="2152050" y="1843200"/>
            <a:ext cx="48399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2" name="Google Shape;52;p7"/>
          <p:cNvSpPr/>
          <p:nvPr/>
        </p:nvSpPr>
        <p:spPr>
          <a:xfrm>
            <a:off x="-503925" y="-748725"/>
            <a:ext cx="1996800" cy="1996800"/>
          </a:xfrm>
          <a:prstGeom prst="donut">
            <a:avLst>
              <a:gd fmla="val 1381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8"/>
          <p:cNvSpPr/>
          <p:nvPr/>
        </p:nvSpPr>
        <p:spPr>
          <a:xfrm rot="8605101">
            <a:off x="6426768" y="-465210"/>
            <a:ext cx="1705462" cy="1705462"/>
          </a:xfrm>
          <a:prstGeom prst="blockArc">
            <a:avLst>
              <a:gd fmla="val 13003178" name="adj1"/>
              <a:gd fmla="val 2121832" name="adj2"/>
              <a:gd fmla="val 25028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"/>
          <p:cNvSpPr txBox="1"/>
          <p:nvPr>
            <p:ph type="title"/>
          </p:nvPr>
        </p:nvSpPr>
        <p:spPr>
          <a:xfrm>
            <a:off x="1167450" y="1168250"/>
            <a:ext cx="6809100" cy="26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8"/>
          <p:cNvSpPr/>
          <p:nvPr/>
        </p:nvSpPr>
        <p:spPr>
          <a:xfrm rot="-899996">
            <a:off x="-1303250" y="3960928"/>
            <a:ext cx="2504850" cy="2504850"/>
          </a:xfrm>
          <a:prstGeom prst="blockArc">
            <a:avLst>
              <a:gd fmla="val 17160890" name="adj1"/>
              <a:gd fmla="val 722519" name="adj2"/>
              <a:gd fmla="val 7278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60" name="Google Shape;60;p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61" name="Google Shape;61;p9"/>
          <p:cNvSpPr/>
          <p:nvPr/>
        </p:nvSpPr>
        <p:spPr>
          <a:xfrm rot="-900094">
            <a:off x="3798381" y="4368678"/>
            <a:ext cx="1783690" cy="1783980"/>
          </a:xfrm>
          <a:prstGeom prst="blockArc">
            <a:avLst>
              <a:gd fmla="val 12085351" name="adj1"/>
              <a:gd fmla="val 16819483" name="adj2"/>
              <a:gd fmla="val 17550" name="adj3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4572000" y="-73925"/>
            <a:ext cx="4572000" cy="53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/>
        </p:nvSpPr>
        <p:spPr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9"/>
          <p:cNvSpPr txBox="1"/>
          <p:nvPr/>
        </p:nvSpPr>
        <p:spPr>
          <a:xfrm>
            <a:off x="5298300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5208725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5387850" y="3299075"/>
            <a:ext cx="31194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5021275" y="810000"/>
            <a:ext cx="3549600" cy="38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602400" y="862850"/>
            <a:ext cx="3549600" cy="3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4129500" y="3785150"/>
            <a:ext cx="4301400" cy="69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theme" Target="../theme/theme2.xml"/><Relationship Id="rId50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b="1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freepik.com/free-vector/office-secretary-with-notebook-pencil-her-hand_10704426.htm#query=office%20lady&amp;position=19&amp;from_view=search&amp;track=sph" TargetMode="External"/><Relationship Id="rId4" Type="http://schemas.openxmlformats.org/officeDocument/2006/relationships/hyperlink" Target="https://data.gov.sg/dataset/graduate-employment-survey-ntu-nus-sit-smu-suss-sutd" TargetMode="External"/><Relationship Id="rId5" Type="http://schemas.openxmlformats.org/officeDocument/2006/relationships/hyperlink" Target="https://data.gov.sg/dataset/universities-intake-enrolment-and-graduates-by-course" TargetMode="External"/><Relationship Id="rId6" Type="http://schemas.openxmlformats.org/officeDocument/2006/relationships/hyperlink" Target="https://data.gov.sg/dataset/intake-enrolment-and-graduates-by-institution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ata.gov.sg/dataset/graduate-employment-survey-ntu-nus-sit-smu-suss-sutd" TargetMode="External"/><Relationship Id="rId4" Type="http://schemas.openxmlformats.org/officeDocument/2006/relationships/hyperlink" Target="https://data.gov.sg/dataset/universities-intake-enrolment-and-graduates-by-course" TargetMode="External"/><Relationship Id="rId5" Type="http://schemas.openxmlformats.org/officeDocument/2006/relationships/hyperlink" Target="https://data.gov.sg/dataset/intake-enrolment-and-graduates-by-institution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2"/>
          <p:cNvSpPr txBox="1"/>
          <p:nvPr>
            <p:ph idx="1" type="subTitle"/>
          </p:nvPr>
        </p:nvSpPr>
        <p:spPr>
          <a:xfrm>
            <a:off x="2660100" y="3512663"/>
            <a:ext cx="3823800" cy="6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Yadanar Aung </a:t>
            </a: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P2214621</a:t>
            </a: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)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DAAA/FT/1B/02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ST1510 PDAS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63" name="Google Shape;463;p52"/>
          <p:cNvSpPr txBox="1"/>
          <p:nvPr>
            <p:ph type="title"/>
          </p:nvPr>
        </p:nvSpPr>
        <p:spPr>
          <a:xfrm>
            <a:off x="1136825" y="1526000"/>
            <a:ext cx="6849900" cy="13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Data Analysis of</a:t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University Graduates in Singapore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1"/>
          <p:cNvSpPr txBox="1"/>
          <p:nvPr>
            <p:ph type="title"/>
          </p:nvPr>
        </p:nvSpPr>
        <p:spPr>
          <a:xfrm>
            <a:off x="1879350" y="420975"/>
            <a:ext cx="538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Cleaning (Dataset 1)</a:t>
            </a:r>
            <a:endParaRPr/>
          </a:p>
        </p:txBody>
      </p:sp>
      <p:sp>
        <p:nvSpPr>
          <p:cNvPr id="546" name="Google Shape;546;p61"/>
          <p:cNvSpPr txBox="1"/>
          <p:nvPr/>
        </p:nvSpPr>
        <p:spPr>
          <a:xfrm>
            <a:off x="4467450" y="1438425"/>
            <a:ext cx="4828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As there are </a:t>
            </a:r>
            <a:r>
              <a:rPr lang="en" u="sng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varied naming conventions</a:t>
            </a: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in the column (“school”):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Needs to be </a:t>
            </a:r>
            <a:r>
              <a:rPr lang="en" u="sng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standardised</a:t>
            </a: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to make extraction of statistics more accurate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Use </a:t>
            </a:r>
            <a:r>
              <a:rPr b="1"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numpy</a:t>
            </a:r>
            <a:r>
              <a:rPr b="1"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boolean indexing</a:t>
            </a: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&amp; </a:t>
            </a:r>
            <a:r>
              <a:rPr b="1"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np.where()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Eg.  </a:t>
            </a: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Standardised</a:t>
            </a: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“School of Accountancy (4-year programme) *” &amp; “School of Accountancy (4-years programme) *” to </a:t>
            </a:r>
            <a:r>
              <a:rPr lang="en" u="sng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“School of Accountancy (4-year programme)”</a:t>
            </a:r>
            <a:endParaRPr u="sng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547" name="Google Shape;54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75" y="1438425"/>
            <a:ext cx="4132275" cy="317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2"/>
          <p:cNvSpPr txBox="1"/>
          <p:nvPr>
            <p:ph type="title"/>
          </p:nvPr>
        </p:nvSpPr>
        <p:spPr>
          <a:xfrm>
            <a:off x="2427450" y="427575"/>
            <a:ext cx="460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Dataset 2</a:t>
            </a:r>
            <a:endParaRPr/>
          </a:p>
        </p:txBody>
      </p:sp>
      <p:sp>
        <p:nvSpPr>
          <p:cNvPr id="553" name="Google Shape;553;p62"/>
          <p:cNvSpPr txBox="1"/>
          <p:nvPr/>
        </p:nvSpPr>
        <p:spPr>
          <a:xfrm>
            <a:off x="5025100" y="2062125"/>
            <a:ext cx="40299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Using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np.unique()</a:t>
            </a: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Find unique values for column: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course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Check if there is </a:t>
            </a:r>
            <a:r>
              <a:rPr lang="en" u="sng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varied naming conventions</a:t>
            </a:r>
            <a:endParaRPr u="sng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4" name="Google Shape;55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600" y="1664525"/>
            <a:ext cx="4731501" cy="2682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3"/>
          <p:cNvSpPr txBox="1"/>
          <p:nvPr>
            <p:ph type="title"/>
          </p:nvPr>
        </p:nvSpPr>
        <p:spPr>
          <a:xfrm>
            <a:off x="1891950" y="445950"/>
            <a:ext cx="536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Cleaning (Dataset 2)</a:t>
            </a:r>
            <a:endParaRPr/>
          </a:p>
        </p:txBody>
      </p:sp>
      <p:sp>
        <p:nvSpPr>
          <p:cNvPr id="560" name="Google Shape;560;p63"/>
          <p:cNvSpPr txBox="1"/>
          <p:nvPr/>
        </p:nvSpPr>
        <p:spPr>
          <a:xfrm>
            <a:off x="4391400" y="1833000"/>
            <a:ext cx="48288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As there are </a:t>
            </a:r>
            <a:r>
              <a:rPr lang="en" u="sng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varied naming conventions</a:t>
            </a: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in the column (“course”):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Needs to be </a:t>
            </a:r>
            <a:r>
              <a:rPr lang="en" u="sng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standardised</a:t>
            </a: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to make extraction of statistics more accurate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Use </a:t>
            </a:r>
            <a:r>
              <a:rPr b="1"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numpy boolean indexing</a:t>
            </a: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&amp; </a:t>
            </a:r>
            <a:r>
              <a:rPr b="1"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np.where()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Eg.  </a:t>
            </a: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Standardised</a:t>
            </a: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“</a:t>
            </a: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Natural &amp; Mathematical Sciences</a:t>
            </a: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) *” &amp; “Natural, Physical &amp; Mathematical Sciences” to “</a:t>
            </a:r>
            <a:r>
              <a:rPr lang="en" u="sng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Natural, Physical &amp; Mathematical Sciences</a:t>
            </a: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”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561" name="Google Shape;56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75" y="1438425"/>
            <a:ext cx="4132275" cy="317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4"/>
          <p:cNvSpPr txBox="1"/>
          <p:nvPr>
            <p:ph type="title"/>
          </p:nvPr>
        </p:nvSpPr>
        <p:spPr>
          <a:xfrm>
            <a:off x="2427450" y="427575"/>
            <a:ext cx="460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Dataset 3</a:t>
            </a:r>
            <a:endParaRPr/>
          </a:p>
        </p:txBody>
      </p:sp>
      <p:sp>
        <p:nvSpPr>
          <p:cNvPr id="567" name="Google Shape;567;p64"/>
          <p:cNvSpPr txBox="1"/>
          <p:nvPr/>
        </p:nvSpPr>
        <p:spPr>
          <a:xfrm>
            <a:off x="1928550" y="1342700"/>
            <a:ext cx="52869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Print(dataset3):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Values of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</a:t>
            </a: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for the column of intake, </a:t>
            </a: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enrolment</a:t>
            </a: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graduates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Which is when certain universities where </a:t>
            </a:r>
            <a:r>
              <a:rPr lang="en" u="sng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not opened</a:t>
            </a: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yet in those years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8" name="Google Shape;56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688" y="2899878"/>
            <a:ext cx="5430624" cy="15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5"/>
          <p:cNvSpPr txBox="1"/>
          <p:nvPr>
            <p:ph type="title"/>
          </p:nvPr>
        </p:nvSpPr>
        <p:spPr>
          <a:xfrm>
            <a:off x="1885650" y="458450"/>
            <a:ext cx="537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Cleaning (Dataset 3)</a:t>
            </a:r>
            <a:endParaRPr/>
          </a:p>
        </p:txBody>
      </p:sp>
      <p:sp>
        <p:nvSpPr>
          <p:cNvPr id="574" name="Google Shape;574;p65"/>
          <p:cNvSpPr txBox="1"/>
          <p:nvPr/>
        </p:nvSpPr>
        <p:spPr>
          <a:xfrm>
            <a:off x="2021550" y="1450925"/>
            <a:ext cx="5100900" cy="14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As there were </a:t>
            </a:r>
            <a:r>
              <a:rPr lang="en" u="sng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negatives values</a:t>
            </a: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for columns that were for counting: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 would </a:t>
            </a:r>
            <a:r>
              <a:rPr lang="en" u="sng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mess up our </a:t>
            </a:r>
            <a:r>
              <a:rPr lang="en" u="sng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calculations</a:t>
            </a:r>
            <a:endParaRPr u="sng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Use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boolean indexing</a:t>
            </a: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&amp;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np.where()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Replaced all values of </a:t>
            </a:r>
            <a:r>
              <a:rPr lang="en" u="sng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-1 to 0</a:t>
            </a: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to indicate that the University had not opened in those year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75" name="Google Shape;57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350" y="3009600"/>
            <a:ext cx="6171299" cy="14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6"/>
          <p:cNvSpPr txBox="1"/>
          <p:nvPr>
            <p:ph type="title"/>
          </p:nvPr>
        </p:nvSpPr>
        <p:spPr>
          <a:xfrm>
            <a:off x="702900" y="433475"/>
            <a:ext cx="773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Graph</a:t>
            </a:r>
            <a:r>
              <a:rPr lang="en" sz="2500"/>
              <a:t> 1: Total Number of Graduates Per Year</a:t>
            </a:r>
            <a:endParaRPr sz="2500"/>
          </a:p>
        </p:txBody>
      </p:sp>
      <p:pic>
        <p:nvPicPr>
          <p:cNvPr id="581" name="Google Shape;58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99" y="1527100"/>
            <a:ext cx="5353101" cy="13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66"/>
          <p:cNvSpPr txBox="1"/>
          <p:nvPr/>
        </p:nvSpPr>
        <p:spPr>
          <a:xfrm>
            <a:off x="5445600" y="1528300"/>
            <a:ext cx="3546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 Medium"/>
              <a:buChar char="●"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Created “</a:t>
            </a: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arrayOfUniversities</a:t>
            </a: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” to store </a:t>
            </a:r>
            <a:r>
              <a:rPr lang="en" sz="1200" u="sng">
                <a:latin typeface="Montserrat Medium"/>
                <a:ea typeface="Montserrat Medium"/>
                <a:cs typeface="Montserrat Medium"/>
                <a:sym typeface="Montserrat Medium"/>
              </a:rPr>
              <a:t>unique</a:t>
            </a:r>
            <a:r>
              <a:rPr lang="en" sz="1200" u="sng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u="sng">
                <a:latin typeface="Montserrat Medium"/>
                <a:ea typeface="Montserrat Medium"/>
                <a:cs typeface="Montserrat Medium"/>
                <a:sym typeface="Montserrat Medium"/>
              </a:rPr>
              <a:t>University</a:t>
            </a:r>
            <a:r>
              <a:rPr lang="en" sz="1200" u="sng">
                <a:latin typeface="Montserrat Medium"/>
                <a:ea typeface="Montserrat Medium"/>
                <a:cs typeface="Montserrat Medium"/>
                <a:sym typeface="Montserrat Medium"/>
              </a:rPr>
              <a:t> names</a:t>
            </a:r>
            <a:endParaRPr sz="1200" u="sng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 Medium"/>
              <a:buChar char="●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For loop</a:t>
            </a: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: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Montserrat Medium"/>
              <a:buChar char="○"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Add up all number of graduates from every University to get the total for that year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83" name="Google Shape;583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00" y="3082000"/>
            <a:ext cx="5562082" cy="147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66"/>
          <p:cNvSpPr txBox="1"/>
          <p:nvPr/>
        </p:nvSpPr>
        <p:spPr>
          <a:xfrm>
            <a:off x="5672875" y="3210275"/>
            <a:ext cx="3034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 Medium"/>
              <a:buChar char="●"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Plotted </a:t>
            </a: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3 different lines</a:t>
            </a: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 in 1 line graph to display the change in number of graduates in terms of total, female &amp; male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Google Shape;58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25" y="1628500"/>
            <a:ext cx="6139626" cy="2624475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67"/>
          <p:cNvSpPr txBox="1"/>
          <p:nvPr>
            <p:ph type="title"/>
          </p:nvPr>
        </p:nvSpPr>
        <p:spPr>
          <a:xfrm>
            <a:off x="702900" y="445975"/>
            <a:ext cx="773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Graph 1: Total Number of Graduates Per Year</a:t>
            </a:r>
            <a:endParaRPr sz="2500"/>
          </a:p>
        </p:txBody>
      </p:sp>
      <p:sp>
        <p:nvSpPr>
          <p:cNvPr id="591" name="Google Shape;591;p67"/>
          <p:cNvSpPr txBox="1"/>
          <p:nvPr/>
        </p:nvSpPr>
        <p:spPr>
          <a:xfrm>
            <a:off x="6226550" y="1647738"/>
            <a:ext cx="27342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 Medium"/>
              <a:buChar char="●"/>
            </a:pPr>
            <a:r>
              <a:rPr lang="en" sz="1300">
                <a:latin typeface="Montserrat Medium"/>
                <a:ea typeface="Montserrat Medium"/>
                <a:cs typeface="Montserrat Medium"/>
                <a:sym typeface="Montserrat Medium"/>
              </a:rPr>
              <a:t>There is a </a:t>
            </a: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steady increase</a:t>
            </a:r>
            <a:r>
              <a:rPr lang="en" sz="1300">
                <a:latin typeface="Montserrat Medium"/>
                <a:ea typeface="Montserrat Medium"/>
                <a:cs typeface="Montserrat Medium"/>
                <a:sym typeface="Montserrat Medium"/>
              </a:rPr>
              <a:t> in total no. of graduates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Montserrat Medium"/>
              <a:buChar char="○"/>
            </a:pPr>
            <a:r>
              <a:rPr lang="en" sz="1300">
                <a:latin typeface="Montserrat Medium"/>
                <a:ea typeface="Montserrat Medium"/>
                <a:cs typeface="Montserrat Medium"/>
                <a:sym typeface="Montserrat Medium"/>
              </a:rPr>
              <a:t>With </a:t>
            </a: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one sharp increase </a:t>
            </a:r>
            <a:r>
              <a:rPr lang="en" sz="1300">
                <a:latin typeface="Montserrat Medium"/>
                <a:ea typeface="Montserrat Medium"/>
                <a:cs typeface="Montserrat Medium"/>
                <a:sym typeface="Montserrat Medium"/>
              </a:rPr>
              <a:t>from 2012 to 2013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 Medium"/>
              <a:buChar char="●"/>
            </a:pPr>
            <a:r>
              <a:rPr lang="en" sz="1300">
                <a:latin typeface="Montserrat Medium"/>
                <a:ea typeface="Montserrat Medium"/>
                <a:cs typeface="Montserrat Medium"/>
                <a:sym typeface="Montserrat Medium"/>
              </a:rPr>
              <a:t>There are </a:t>
            </a: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more females than male graduates </a:t>
            </a:r>
            <a:r>
              <a:rPr lang="en" sz="1300">
                <a:latin typeface="Montserrat Medium"/>
                <a:ea typeface="Montserrat Medium"/>
                <a:cs typeface="Montserrat Medium"/>
                <a:sym typeface="Montserrat Medium"/>
              </a:rPr>
              <a:t>every year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Montserrat Medium"/>
              <a:buChar char="○"/>
            </a:pPr>
            <a:r>
              <a:rPr lang="en" sz="1300">
                <a:latin typeface="Montserrat Medium"/>
                <a:ea typeface="Montserrat Medium"/>
                <a:cs typeface="Montserrat Medium"/>
                <a:sym typeface="Montserrat Medium"/>
              </a:rPr>
              <a:t>This may be due to </a:t>
            </a:r>
            <a:r>
              <a:rPr lang="en" sz="1300" u="sng">
                <a:latin typeface="Montserrat Medium"/>
                <a:ea typeface="Montserrat Medium"/>
                <a:cs typeface="Montserrat Medium"/>
                <a:sym typeface="Montserrat Medium"/>
              </a:rPr>
              <a:t>2 years NS</a:t>
            </a:r>
            <a:r>
              <a:rPr lang="en" sz="1300">
                <a:latin typeface="Montserrat Medium"/>
                <a:ea typeface="Montserrat Medium"/>
                <a:cs typeface="Montserrat Medium"/>
                <a:sym typeface="Montserrat Medium"/>
              </a:rPr>
              <a:t> for the males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75" y="1428668"/>
            <a:ext cx="5816600" cy="973582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68"/>
          <p:cNvSpPr txBox="1"/>
          <p:nvPr>
            <p:ph type="title"/>
          </p:nvPr>
        </p:nvSpPr>
        <p:spPr>
          <a:xfrm>
            <a:off x="702900" y="445975"/>
            <a:ext cx="773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Graph 2: Number of Graduates Per University</a:t>
            </a:r>
            <a:endParaRPr sz="2500"/>
          </a:p>
        </p:txBody>
      </p:sp>
      <p:pic>
        <p:nvPicPr>
          <p:cNvPr id="598" name="Google Shape;598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38173"/>
            <a:ext cx="6191436" cy="2200602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68"/>
          <p:cNvSpPr txBox="1"/>
          <p:nvPr/>
        </p:nvSpPr>
        <p:spPr>
          <a:xfrm>
            <a:off x="5787175" y="1335775"/>
            <a:ext cx="3193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 Medium"/>
              <a:buChar char="●"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To retrieve number of male</a:t>
            </a: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 graduates: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Montserrat Medium"/>
              <a:buChar char="○"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Performed </a:t>
            </a: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“-” operation</a:t>
            </a: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 to subtract </a:t>
            </a:r>
            <a:r>
              <a:rPr lang="en" sz="1200" u="sng">
                <a:latin typeface="Montserrat Medium"/>
                <a:ea typeface="Montserrat Medium"/>
                <a:cs typeface="Montserrat Medium"/>
                <a:sym typeface="Montserrat Medium"/>
              </a:rPr>
              <a:t>individual elements</a:t>
            </a: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 from arrays containing female graduates &amp; both gender graduates statistics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00" name="Google Shape;600;p68"/>
          <p:cNvSpPr txBox="1"/>
          <p:nvPr/>
        </p:nvSpPr>
        <p:spPr>
          <a:xfrm>
            <a:off x="6191425" y="3180950"/>
            <a:ext cx="2818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 Medium"/>
              <a:buChar char="●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plt.text()</a:t>
            </a: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: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Montserrat Medium"/>
              <a:buChar char="○"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Add text about percentages as it is </a:t>
            </a:r>
            <a:r>
              <a:rPr lang="en" sz="1200" u="sng">
                <a:latin typeface="Montserrat Medium"/>
                <a:ea typeface="Montserrat Medium"/>
                <a:cs typeface="Montserrat Medium"/>
                <a:sym typeface="Montserrat Medium"/>
              </a:rPr>
              <a:t>visually hard to see difference</a:t>
            </a: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 when the bar </a:t>
            </a: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length</a:t>
            </a: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 is similar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9"/>
          <p:cNvSpPr txBox="1"/>
          <p:nvPr>
            <p:ph type="title"/>
          </p:nvPr>
        </p:nvSpPr>
        <p:spPr>
          <a:xfrm>
            <a:off x="702900" y="445975"/>
            <a:ext cx="773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Graph 2: Number of Graduates Per University</a:t>
            </a:r>
            <a:endParaRPr sz="2500"/>
          </a:p>
        </p:txBody>
      </p:sp>
      <p:pic>
        <p:nvPicPr>
          <p:cNvPr id="606" name="Google Shape;60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75" y="1609600"/>
            <a:ext cx="5799601" cy="2631725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69"/>
          <p:cNvSpPr txBox="1"/>
          <p:nvPr/>
        </p:nvSpPr>
        <p:spPr>
          <a:xfrm>
            <a:off x="6016475" y="1906963"/>
            <a:ext cx="2933700" cy="20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NUS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has the most number of Graduates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Possibly 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due to its </a:t>
            </a:r>
            <a:r>
              <a:rPr lang="en" u="sng">
                <a:latin typeface="Montserrat Medium"/>
                <a:ea typeface="Montserrat Medium"/>
                <a:cs typeface="Montserrat Medium"/>
                <a:sym typeface="Montserrat Medium"/>
              </a:rPr>
              <a:t>long history</a:t>
            </a:r>
            <a:endParaRPr u="sng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Generally there is a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even proportion 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of genders or a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higher proportion of females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per University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0"/>
          <p:cNvSpPr txBox="1"/>
          <p:nvPr>
            <p:ph type="title"/>
          </p:nvPr>
        </p:nvSpPr>
        <p:spPr>
          <a:xfrm>
            <a:off x="887100" y="345550"/>
            <a:ext cx="736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Graph 3 &amp; 4: Proportion of Female To Male Graduates Per Course in 2010 &amp; 2020</a:t>
            </a:r>
            <a:endParaRPr/>
          </a:p>
        </p:txBody>
      </p:sp>
      <p:pic>
        <p:nvPicPr>
          <p:cNvPr id="613" name="Google Shape;61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50" y="1275750"/>
            <a:ext cx="5448774" cy="3516276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70"/>
          <p:cNvSpPr/>
          <p:nvPr/>
        </p:nvSpPr>
        <p:spPr>
          <a:xfrm>
            <a:off x="3948425" y="4014924"/>
            <a:ext cx="266600" cy="788800"/>
          </a:xfrm>
          <a:custGeom>
            <a:rect b="b" l="l" r="r" t="t"/>
            <a:pathLst>
              <a:path extrusionOk="0" h="31552" w="10664">
                <a:moveTo>
                  <a:pt x="1875" y="621"/>
                </a:moveTo>
                <a:cubicBezTo>
                  <a:pt x="3750" y="621"/>
                  <a:pt x="6173" y="-704"/>
                  <a:pt x="7499" y="621"/>
                </a:cubicBezTo>
                <a:cubicBezTo>
                  <a:pt x="11263" y="4381"/>
                  <a:pt x="7392" y="11338"/>
                  <a:pt x="8436" y="16555"/>
                </a:cubicBezTo>
                <a:cubicBezTo>
                  <a:pt x="9236" y="20549"/>
                  <a:pt x="12254" y="25859"/>
                  <a:pt x="9373" y="28740"/>
                </a:cubicBezTo>
                <a:cubicBezTo>
                  <a:pt x="7066" y="31047"/>
                  <a:pt x="3262" y="31552"/>
                  <a:pt x="0" y="31552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5" name="Google Shape;615;p70"/>
          <p:cNvSpPr/>
          <p:nvPr/>
        </p:nvSpPr>
        <p:spPr>
          <a:xfrm>
            <a:off x="3948425" y="2280974"/>
            <a:ext cx="266600" cy="788800"/>
          </a:xfrm>
          <a:custGeom>
            <a:rect b="b" l="l" r="r" t="t"/>
            <a:pathLst>
              <a:path extrusionOk="0" h="31552" w="10664">
                <a:moveTo>
                  <a:pt x="1875" y="621"/>
                </a:moveTo>
                <a:cubicBezTo>
                  <a:pt x="3750" y="621"/>
                  <a:pt x="6173" y="-704"/>
                  <a:pt x="7499" y="621"/>
                </a:cubicBezTo>
                <a:cubicBezTo>
                  <a:pt x="11263" y="4381"/>
                  <a:pt x="7392" y="11338"/>
                  <a:pt x="8436" y="16555"/>
                </a:cubicBezTo>
                <a:cubicBezTo>
                  <a:pt x="9236" y="20549"/>
                  <a:pt x="12254" y="25859"/>
                  <a:pt x="9373" y="28740"/>
                </a:cubicBezTo>
                <a:cubicBezTo>
                  <a:pt x="7066" y="31047"/>
                  <a:pt x="3262" y="31552"/>
                  <a:pt x="0" y="31552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6" name="Google Shape;616;p70"/>
          <p:cNvSpPr txBox="1"/>
          <p:nvPr/>
        </p:nvSpPr>
        <p:spPr>
          <a:xfrm>
            <a:off x="5648025" y="1735788"/>
            <a:ext cx="3385200" cy="25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 Indexing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to select rows only have “2010” or “2020” &amp; “Male &amp; Female” or “Female”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Np.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unique()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: get unique courses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Make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dictionary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to loop through the </a:t>
            </a:r>
            <a:r>
              <a:rPr lang="en" u="sng">
                <a:latin typeface="Montserrat Medium"/>
                <a:ea typeface="Montserrat Medium"/>
                <a:cs typeface="Montserrat Medium"/>
                <a:sym typeface="Montserrat Medium"/>
              </a:rPr>
              <a:t>unique</a:t>
            </a:r>
            <a:r>
              <a:rPr lang="en" u="sng">
                <a:latin typeface="Montserrat Medium"/>
                <a:ea typeface="Montserrat Medium"/>
                <a:cs typeface="Montserrat Medium"/>
                <a:sym typeface="Montserrat Medium"/>
              </a:rPr>
              <a:t> courses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to get the number of graduates per 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unique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courses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3"/>
          <p:cNvSpPr txBox="1"/>
          <p:nvPr>
            <p:ph type="title"/>
          </p:nvPr>
        </p:nvSpPr>
        <p:spPr>
          <a:xfrm>
            <a:off x="2937775" y="408250"/>
            <a:ext cx="323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Analysis</a:t>
            </a:r>
            <a:endParaRPr/>
          </a:p>
        </p:txBody>
      </p:sp>
      <p:sp>
        <p:nvSpPr>
          <p:cNvPr id="469" name="Google Shape;469;p53"/>
          <p:cNvSpPr txBox="1"/>
          <p:nvPr/>
        </p:nvSpPr>
        <p:spPr>
          <a:xfrm>
            <a:off x="4053875" y="1825750"/>
            <a:ext cx="4768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Ms Tan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is the Data 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Analyst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for the Director of Ministry of Student Development in MOE.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She wants to analyse how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University Graduates' Population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&amp;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Gender Ratio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have changed over the years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2010 to 2020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.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She also wants to analyse how graduates fare in the industry, such as their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gross monthly salaries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70" name="Google Shape;47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350" y="1335675"/>
            <a:ext cx="3104150" cy="310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71"/>
          <p:cNvSpPr txBox="1"/>
          <p:nvPr>
            <p:ph type="title"/>
          </p:nvPr>
        </p:nvSpPr>
        <p:spPr>
          <a:xfrm>
            <a:off x="158850" y="470950"/>
            <a:ext cx="882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Graph 3: Proportion of Female To Male Graduates Per Course in 2010</a:t>
            </a:r>
            <a:endParaRPr sz="1900"/>
          </a:p>
        </p:txBody>
      </p:sp>
      <p:pic>
        <p:nvPicPr>
          <p:cNvPr id="622" name="Google Shape;62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00" y="1417600"/>
            <a:ext cx="5983676" cy="30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71"/>
          <p:cNvSpPr txBox="1"/>
          <p:nvPr/>
        </p:nvSpPr>
        <p:spPr>
          <a:xfrm>
            <a:off x="5910600" y="1511850"/>
            <a:ext cx="3233400" cy="28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 Medium"/>
              <a:buChar char="●"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Generally across the courses, there are </a:t>
            </a: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higher proportions of females</a:t>
            </a: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 to males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Montserrat Medium"/>
              <a:buChar char="○"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Especially: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Montserrat Medium"/>
              <a:buChar char="○"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Health Sciences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Montserrat Medium"/>
              <a:buChar char="○"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Mass Communication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Montserrat Medium"/>
              <a:buChar char="○"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Humanities &amp; Social Sciences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Montserrat Medium"/>
              <a:buChar char="●"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Courses with </a:t>
            </a: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higher proportions of males</a:t>
            </a: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: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Montserrat Medium"/>
              <a:buChar char="○"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Engineering Sciences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Montserrat Medium"/>
              <a:buChar char="○"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Law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Montserrat Medium"/>
              <a:buChar char="○"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Medicine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Montserrat Medium"/>
              <a:buChar char="○"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Information Technology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2"/>
          <p:cNvSpPr txBox="1"/>
          <p:nvPr>
            <p:ph type="title"/>
          </p:nvPr>
        </p:nvSpPr>
        <p:spPr>
          <a:xfrm>
            <a:off x="88050" y="483400"/>
            <a:ext cx="896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Graph 4: </a:t>
            </a:r>
            <a:r>
              <a:rPr lang="en" sz="1900">
                <a:solidFill>
                  <a:schemeClr val="dk1"/>
                </a:solidFill>
              </a:rPr>
              <a:t>Proportion of Female To Male Graduates Per Course in 2020</a:t>
            </a:r>
            <a:endParaRPr/>
          </a:p>
        </p:txBody>
      </p:sp>
      <p:pic>
        <p:nvPicPr>
          <p:cNvPr id="629" name="Google Shape;62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612" y="1155975"/>
            <a:ext cx="6808782" cy="351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3"/>
          <p:cNvSpPr txBox="1"/>
          <p:nvPr>
            <p:ph type="title"/>
          </p:nvPr>
        </p:nvSpPr>
        <p:spPr>
          <a:xfrm>
            <a:off x="2419800" y="493300"/>
            <a:ext cx="430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Comparison Between Pie Charts</a:t>
            </a:r>
            <a:endParaRPr/>
          </a:p>
        </p:txBody>
      </p:sp>
      <p:pic>
        <p:nvPicPr>
          <p:cNvPr id="635" name="Google Shape;635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7875" y="1130450"/>
            <a:ext cx="4140927" cy="213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625" y="1130450"/>
            <a:ext cx="4140926" cy="2136593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73"/>
          <p:cNvSpPr txBox="1"/>
          <p:nvPr/>
        </p:nvSpPr>
        <p:spPr>
          <a:xfrm>
            <a:off x="801750" y="3556700"/>
            <a:ext cx="7540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Generally, the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proportions of females to males remained higher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in the same courses in 2010 to 2020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Exception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in 2020: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For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Law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Course, the </a:t>
            </a:r>
            <a:r>
              <a:rPr lang="en" u="sng">
                <a:latin typeface="Montserrat Medium"/>
                <a:ea typeface="Montserrat Medium"/>
                <a:cs typeface="Montserrat Medium"/>
                <a:sym typeface="Montserrat Medium"/>
              </a:rPr>
              <a:t>female proportion increased</a:t>
            </a:r>
            <a:endParaRPr u="sng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For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Health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Sciences, the </a:t>
            </a:r>
            <a:r>
              <a:rPr lang="en" u="sng">
                <a:latin typeface="Montserrat Medium"/>
                <a:ea typeface="Montserrat Medium"/>
                <a:cs typeface="Montserrat Medium"/>
                <a:sym typeface="Montserrat Medium"/>
              </a:rPr>
              <a:t>male proportion increased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from 16.6% to 27.9%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4"/>
          <p:cNvSpPr txBox="1"/>
          <p:nvPr>
            <p:ph type="title"/>
          </p:nvPr>
        </p:nvSpPr>
        <p:spPr>
          <a:xfrm>
            <a:off x="212100" y="383525"/>
            <a:ext cx="89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Graph 5: Distribution of Median Gross Monthly Salary Among Singapore Universities in 2020</a:t>
            </a:r>
            <a:endParaRPr sz="1700"/>
          </a:p>
        </p:txBody>
      </p:sp>
      <p:pic>
        <p:nvPicPr>
          <p:cNvPr id="643" name="Google Shape;64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00" y="2097226"/>
            <a:ext cx="5448424" cy="1966625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74"/>
          <p:cNvSpPr txBox="1"/>
          <p:nvPr/>
        </p:nvSpPr>
        <p:spPr>
          <a:xfrm>
            <a:off x="5506800" y="1926125"/>
            <a:ext cx="36372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Boolean Indexing</a:t>
            </a:r>
            <a:r>
              <a:rPr lang="en" sz="1100">
                <a:latin typeface="Montserrat Medium"/>
                <a:ea typeface="Montserrat Medium"/>
                <a:cs typeface="Montserrat Medium"/>
                <a:sym typeface="Montserrat Medium"/>
              </a:rPr>
              <a:t> to extract statistics all records for gross monthly median in 2020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np.median()</a:t>
            </a:r>
            <a:r>
              <a:rPr lang="en" sz="1100">
                <a:latin typeface="Montserrat Medium"/>
                <a:ea typeface="Montserrat Medium"/>
                <a:cs typeface="Montserrat Medium"/>
                <a:sym typeface="Montserrat Medium"/>
              </a:rPr>
              <a:t>: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1" marL="914400" rtl="0" algn="l">
              <a:spcBef>
                <a:spcPts val="1000"/>
              </a:spcBef>
              <a:spcAft>
                <a:spcPts val="0"/>
              </a:spcAft>
              <a:buSzPts val="1100"/>
              <a:buFont typeface="Montserrat Medium"/>
              <a:buChar char="○"/>
            </a:pPr>
            <a:r>
              <a:rPr lang="en" sz="1100">
                <a:latin typeface="Montserrat Medium"/>
                <a:ea typeface="Montserrat Medium"/>
                <a:cs typeface="Montserrat Medium"/>
                <a:sym typeface="Montserrat Medium"/>
              </a:rPr>
              <a:t>Get </a:t>
            </a:r>
            <a:r>
              <a:rPr lang="en" sz="1100" u="sng">
                <a:latin typeface="Montserrat Medium"/>
                <a:ea typeface="Montserrat Medium"/>
                <a:cs typeface="Montserrat Medium"/>
                <a:sym typeface="Montserrat Medium"/>
              </a:rPr>
              <a:t>median</a:t>
            </a:r>
            <a:r>
              <a:rPr lang="en" sz="1100">
                <a:latin typeface="Montserrat Medium"/>
                <a:ea typeface="Montserrat Medium"/>
                <a:cs typeface="Montserrat Medium"/>
                <a:sym typeface="Montserrat Medium"/>
              </a:rPr>
              <a:t> of histogram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plt.axvline()</a:t>
            </a:r>
            <a:r>
              <a:rPr lang="en" sz="1100">
                <a:latin typeface="Montserrat Medium"/>
                <a:ea typeface="Montserrat Medium"/>
                <a:cs typeface="Montserrat Medium"/>
                <a:sym typeface="Montserrat Medium"/>
              </a:rPr>
              <a:t>: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1" marL="914400" rtl="0" algn="l">
              <a:spcBef>
                <a:spcPts val="1000"/>
              </a:spcBef>
              <a:spcAft>
                <a:spcPts val="0"/>
              </a:spcAft>
              <a:buSzPts val="1100"/>
              <a:buFont typeface="Montserrat Medium"/>
              <a:buChar char="○"/>
            </a:pPr>
            <a:r>
              <a:rPr lang="en" sz="1100">
                <a:latin typeface="Montserrat Medium"/>
                <a:ea typeface="Montserrat Medium"/>
                <a:cs typeface="Montserrat Medium"/>
                <a:sym typeface="Montserrat Medium"/>
              </a:rPr>
              <a:t>Generate a </a:t>
            </a:r>
            <a:r>
              <a:rPr lang="en" sz="1100" u="sng">
                <a:latin typeface="Montserrat Medium"/>
                <a:ea typeface="Montserrat Medium"/>
                <a:cs typeface="Montserrat Medium"/>
                <a:sym typeface="Montserrat Medium"/>
              </a:rPr>
              <a:t>dashed line at median</a:t>
            </a:r>
            <a:endParaRPr sz="1100" u="sng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plt.text()</a:t>
            </a:r>
            <a:r>
              <a:rPr lang="en" sz="1100">
                <a:latin typeface="Montserrat Medium"/>
                <a:ea typeface="Montserrat Medium"/>
                <a:cs typeface="Montserrat Medium"/>
                <a:sym typeface="Montserrat Medium"/>
              </a:rPr>
              <a:t>: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1" marL="914400" rtl="0" algn="l">
              <a:spcBef>
                <a:spcPts val="1000"/>
              </a:spcBef>
              <a:spcAft>
                <a:spcPts val="0"/>
              </a:spcAft>
              <a:buSzPts val="1100"/>
              <a:buFont typeface="Montserrat Medium"/>
              <a:buChar char="○"/>
            </a:pPr>
            <a:r>
              <a:rPr lang="en" sz="1100">
                <a:latin typeface="Montserrat Medium"/>
                <a:ea typeface="Montserrat Medium"/>
                <a:cs typeface="Montserrat Medium"/>
                <a:sym typeface="Montserrat Medium"/>
              </a:rPr>
              <a:t>To </a:t>
            </a:r>
            <a:r>
              <a:rPr lang="en" sz="1100" u="sng">
                <a:latin typeface="Montserrat Medium"/>
                <a:ea typeface="Montserrat Medium"/>
                <a:cs typeface="Montserrat Medium"/>
                <a:sym typeface="Montserrat Medium"/>
              </a:rPr>
              <a:t>add text</a:t>
            </a:r>
            <a:r>
              <a:rPr lang="en" sz="1100">
                <a:latin typeface="Montserrat Medium"/>
                <a:ea typeface="Montserrat Medium"/>
                <a:cs typeface="Montserrat Medium"/>
                <a:sym typeface="Montserrat Medium"/>
              </a:rPr>
              <a:t> beside dashed line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75"/>
          <p:cNvSpPr txBox="1"/>
          <p:nvPr>
            <p:ph type="title"/>
          </p:nvPr>
        </p:nvSpPr>
        <p:spPr>
          <a:xfrm>
            <a:off x="212100" y="383525"/>
            <a:ext cx="89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Graph 5: Distribution of Median Gross </a:t>
            </a:r>
            <a:r>
              <a:rPr lang="en" sz="1700"/>
              <a:t>Monthly</a:t>
            </a:r>
            <a:r>
              <a:rPr lang="en" sz="1700"/>
              <a:t> Salary Among Singapore Universities in 2020</a:t>
            </a:r>
            <a:endParaRPr sz="1700"/>
          </a:p>
        </p:txBody>
      </p:sp>
      <p:pic>
        <p:nvPicPr>
          <p:cNvPr id="650" name="Google Shape;65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00" y="1235925"/>
            <a:ext cx="5473451" cy="3617051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75"/>
          <p:cNvSpPr txBox="1"/>
          <p:nvPr/>
        </p:nvSpPr>
        <p:spPr>
          <a:xfrm>
            <a:off x="5685550" y="2392850"/>
            <a:ext cx="3358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Distribution is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widespread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Distribution is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skewed to one direction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Median = $3656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76"/>
          <p:cNvSpPr txBox="1"/>
          <p:nvPr>
            <p:ph type="title"/>
          </p:nvPr>
        </p:nvSpPr>
        <p:spPr>
          <a:xfrm>
            <a:off x="711600" y="357275"/>
            <a:ext cx="812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Graph 6: Comparison Between Median Gross Monthly Salary Among Singapore Universities in 2020</a:t>
            </a:r>
            <a:endParaRPr sz="1800"/>
          </a:p>
        </p:txBody>
      </p:sp>
      <p:pic>
        <p:nvPicPr>
          <p:cNvPr id="657" name="Google Shape;657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775" y="3088050"/>
            <a:ext cx="5592620" cy="147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76"/>
          <p:cNvSpPr txBox="1"/>
          <p:nvPr/>
        </p:nvSpPr>
        <p:spPr>
          <a:xfrm>
            <a:off x="5856300" y="3045738"/>
            <a:ext cx="2976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loop in boxplot[‘median]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: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Retrieve </a:t>
            </a:r>
            <a:r>
              <a:rPr lang="en" u="sng">
                <a:latin typeface="Montserrat Medium"/>
                <a:ea typeface="Montserrat Medium"/>
                <a:cs typeface="Montserrat Medium"/>
                <a:sym typeface="Montserrat Medium"/>
              </a:rPr>
              <a:t>median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values from all </a:t>
            </a:r>
            <a:r>
              <a:rPr lang="en" u="sng">
                <a:latin typeface="Montserrat Medium"/>
                <a:ea typeface="Montserrat Medium"/>
                <a:cs typeface="Montserrat Medium"/>
                <a:sym typeface="Montserrat Medium"/>
              </a:rPr>
              <a:t>boxplots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&amp; add text to location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659" name="Google Shape;659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775" y="1189826"/>
            <a:ext cx="4996145" cy="1638363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76"/>
          <p:cNvSpPr txBox="1"/>
          <p:nvPr/>
        </p:nvSpPr>
        <p:spPr>
          <a:xfrm>
            <a:off x="5436325" y="1552475"/>
            <a:ext cx="3339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 Indexing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with </a:t>
            </a:r>
            <a:r>
              <a:rPr lang="en" u="sng">
                <a:latin typeface="Montserrat Medium"/>
                <a:ea typeface="Montserrat Medium"/>
                <a:cs typeface="Montserrat Medium"/>
                <a:sym typeface="Montserrat Medium"/>
              </a:rPr>
              <a:t>unique</a:t>
            </a:r>
            <a:r>
              <a:rPr lang="en" u="sng">
                <a:latin typeface="Montserrat Medium"/>
                <a:ea typeface="Montserrat Medium"/>
                <a:cs typeface="Montserrat Medium"/>
                <a:sym typeface="Montserrat Medium"/>
              </a:rPr>
              <a:t> university values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to 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extract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specific rows with the correct university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7"/>
          <p:cNvSpPr txBox="1"/>
          <p:nvPr>
            <p:ph type="title"/>
          </p:nvPr>
        </p:nvSpPr>
        <p:spPr>
          <a:xfrm>
            <a:off x="711600" y="357275"/>
            <a:ext cx="812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Graph 6: Comparison Between Median Gross Monthly Salary Among Singapore Universities in 2020</a:t>
            </a:r>
            <a:endParaRPr sz="1800"/>
          </a:p>
        </p:txBody>
      </p:sp>
      <p:pic>
        <p:nvPicPr>
          <p:cNvPr id="666" name="Google Shape;66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25" y="1171650"/>
            <a:ext cx="5864125" cy="3737524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77"/>
          <p:cNvSpPr txBox="1"/>
          <p:nvPr/>
        </p:nvSpPr>
        <p:spPr>
          <a:xfrm>
            <a:off x="5963650" y="1462713"/>
            <a:ext cx="31125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SMU 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has the </a:t>
            </a:r>
            <a:r>
              <a:rPr lang="en" u="sng">
                <a:latin typeface="Montserrat Medium"/>
                <a:ea typeface="Montserrat Medium"/>
                <a:cs typeface="Montserrat Medium"/>
                <a:sym typeface="Montserrat Medium"/>
              </a:rPr>
              <a:t>greatest 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Median Gross 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Monthly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Salary at $3925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SUSS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has the </a:t>
            </a:r>
            <a:r>
              <a:rPr lang="en" u="sng">
                <a:latin typeface="Montserrat Medium"/>
                <a:ea typeface="Montserrat Medium"/>
                <a:cs typeface="Montserrat Medium"/>
                <a:sym typeface="Montserrat Medium"/>
              </a:rPr>
              <a:t>least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Median Gross 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Monthly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Salary at $30000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SIT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has the </a:t>
            </a:r>
            <a:r>
              <a:rPr lang="en" u="sng">
                <a:latin typeface="Montserrat Medium"/>
                <a:ea typeface="Montserrat Medium"/>
                <a:cs typeface="Montserrat Medium"/>
                <a:sym typeface="Montserrat Medium"/>
              </a:rPr>
              <a:t>widest range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of Gross Monthly Salary from $2500 to $5000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SUTD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has a </a:t>
            </a:r>
            <a:r>
              <a:rPr lang="en" u="sng">
                <a:latin typeface="Montserrat Medium"/>
                <a:ea typeface="Montserrat Medium"/>
                <a:cs typeface="Montserrat Medium"/>
                <a:sym typeface="Montserrat Medium"/>
              </a:rPr>
              <a:t>tight range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of Gross Monthly Salary from $3800 to $4500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8"/>
          <p:cNvSpPr txBox="1"/>
          <p:nvPr>
            <p:ph type="title"/>
          </p:nvPr>
        </p:nvSpPr>
        <p:spPr>
          <a:xfrm>
            <a:off x="939850" y="610375"/>
            <a:ext cx="3013200" cy="5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Conclusion</a:t>
            </a:r>
            <a:endParaRPr sz="2000"/>
          </a:p>
        </p:txBody>
      </p:sp>
      <p:sp>
        <p:nvSpPr>
          <p:cNvPr id="673" name="Google Shape;673;p78"/>
          <p:cNvSpPr txBox="1"/>
          <p:nvPr>
            <p:ph idx="2" type="title"/>
          </p:nvPr>
        </p:nvSpPr>
        <p:spPr>
          <a:xfrm>
            <a:off x="5437575" y="610375"/>
            <a:ext cx="3013200" cy="526200"/>
          </a:xfrm>
          <a:prstGeom prst="rect">
            <a:avLst/>
          </a:prstGeom>
        </p:spPr>
        <p:txBody>
          <a:bodyPr anchorCtr="0" anchor="b" bIns="91425" lIns="1143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Recommendations</a:t>
            </a:r>
            <a:endParaRPr sz="2000"/>
          </a:p>
        </p:txBody>
      </p:sp>
      <p:sp>
        <p:nvSpPr>
          <p:cNvPr id="674" name="Google Shape;674;p78"/>
          <p:cNvSpPr txBox="1"/>
          <p:nvPr/>
        </p:nvSpPr>
        <p:spPr>
          <a:xfrm>
            <a:off x="322250" y="1363500"/>
            <a:ext cx="4072200" cy="29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7316F"/>
              </a:buClr>
              <a:buSzPts val="1200"/>
              <a:buFont typeface="Montserrat SemiBold"/>
              <a:buChar char="●"/>
            </a:pPr>
            <a:r>
              <a:rPr lang="en" sz="1200">
                <a:solidFill>
                  <a:srgbClr val="27316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Generally, there is </a:t>
            </a:r>
            <a:r>
              <a:rPr b="1" lang="en" sz="1200" u="sng">
                <a:solidFill>
                  <a:srgbClr val="27316F"/>
                </a:solidFill>
                <a:latin typeface="Montserrat"/>
                <a:ea typeface="Montserrat"/>
                <a:cs typeface="Montserrat"/>
                <a:sym typeface="Montserrat"/>
              </a:rPr>
              <a:t>more population of female</a:t>
            </a:r>
            <a:r>
              <a:rPr lang="en" sz="1200">
                <a:solidFill>
                  <a:srgbClr val="27316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than male in </a:t>
            </a:r>
            <a:r>
              <a:rPr lang="en" sz="1200">
                <a:solidFill>
                  <a:srgbClr val="27316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Universities</a:t>
            </a:r>
            <a:endParaRPr sz="1200">
              <a:solidFill>
                <a:srgbClr val="27316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7316F"/>
              </a:buClr>
              <a:buSzPts val="1200"/>
              <a:buFont typeface="Montserrat SemiBold"/>
              <a:buChar char="●"/>
            </a:pPr>
            <a:r>
              <a:rPr lang="en" sz="1200">
                <a:solidFill>
                  <a:srgbClr val="27316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There is evidence of </a:t>
            </a:r>
            <a:r>
              <a:rPr b="1" lang="en" sz="1200" u="sng">
                <a:solidFill>
                  <a:srgbClr val="27316F"/>
                </a:solidFill>
                <a:latin typeface="Montserrat"/>
                <a:ea typeface="Montserrat"/>
                <a:cs typeface="Montserrat"/>
                <a:sym typeface="Montserrat"/>
              </a:rPr>
              <a:t>advertising of courses towards both genders</a:t>
            </a:r>
            <a:r>
              <a:rPr lang="en" sz="1200">
                <a:solidFill>
                  <a:srgbClr val="27316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in Universities being </a:t>
            </a:r>
            <a:r>
              <a:rPr lang="en" sz="1200" u="sng">
                <a:solidFill>
                  <a:srgbClr val="27316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effective</a:t>
            </a:r>
            <a:r>
              <a:rPr lang="en" sz="1200">
                <a:solidFill>
                  <a:srgbClr val="27316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as seen in the increase in </a:t>
            </a:r>
            <a:endParaRPr sz="1200">
              <a:solidFill>
                <a:srgbClr val="27316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Clr>
                <a:srgbClr val="27316F"/>
              </a:buClr>
              <a:buSzPts val="1200"/>
              <a:buFont typeface="Montserrat SemiBold"/>
              <a:buChar char="○"/>
            </a:pPr>
            <a:r>
              <a:rPr lang="en" sz="1200">
                <a:solidFill>
                  <a:srgbClr val="27316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Proportion of females in the Law Course from 2010 to 2020</a:t>
            </a:r>
            <a:endParaRPr sz="1200">
              <a:solidFill>
                <a:srgbClr val="27316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Clr>
                <a:srgbClr val="27316F"/>
              </a:buClr>
              <a:buSzPts val="1200"/>
              <a:buFont typeface="Montserrat SemiBold"/>
              <a:buChar char="○"/>
            </a:pPr>
            <a:r>
              <a:rPr lang="en" sz="1200">
                <a:solidFill>
                  <a:srgbClr val="27316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Proportion of males in Health Sciences Course from 2010 to 2020</a:t>
            </a:r>
            <a:endParaRPr sz="1200">
              <a:solidFill>
                <a:srgbClr val="27316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7316F"/>
              </a:buClr>
              <a:buSzPts val="1200"/>
              <a:buFont typeface="Montserrat SemiBold"/>
              <a:buChar char="●"/>
            </a:pPr>
            <a:r>
              <a:rPr lang="en" sz="1200">
                <a:solidFill>
                  <a:srgbClr val="27316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Universities that have a </a:t>
            </a:r>
            <a:r>
              <a:rPr b="1" lang="en" sz="1200" u="sng">
                <a:solidFill>
                  <a:srgbClr val="27316F"/>
                </a:solidFill>
                <a:latin typeface="Montserrat"/>
                <a:ea typeface="Montserrat"/>
                <a:cs typeface="Montserrat"/>
                <a:sym typeface="Montserrat"/>
              </a:rPr>
              <a:t>longer history</a:t>
            </a:r>
            <a:r>
              <a:rPr lang="en" sz="1200">
                <a:solidFill>
                  <a:srgbClr val="27316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have </a:t>
            </a:r>
            <a:r>
              <a:rPr b="1" lang="en" sz="1200" u="sng">
                <a:solidFill>
                  <a:srgbClr val="27316F"/>
                </a:solidFill>
                <a:latin typeface="Montserrat"/>
                <a:ea typeface="Montserrat"/>
                <a:cs typeface="Montserrat"/>
                <a:sym typeface="Montserrat"/>
              </a:rPr>
              <a:t>higher number of graduates</a:t>
            </a:r>
            <a:r>
              <a:rPr lang="en" sz="1200">
                <a:solidFill>
                  <a:srgbClr val="27316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and higher median </a:t>
            </a:r>
            <a:r>
              <a:rPr b="1" lang="en" sz="1200" u="sng">
                <a:solidFill>
                  <a:srgbClr val="27316F"/>
                </a:solidFill>
                <a:latin typeface="Montserrat"/>
                <a:ea typeface="Montserrat"/>
                <a:cs typeface="Montserrat"/>
                <a:sym typeface="Montserrat"/>
              </a:rPr>
              <a:t>gross monthly income</a:t>
            </a:r>
            <a:endParaRPr b="1" sz="12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5" name="Google Shape;675;p78"/>
          <p:cNvSpPr txBox="1"/>
          <p:nvPr/>
        </p:nvSpPr>
        <p:spPr>
          <a:xfrm>
            <a:off x="4946775" y="1783675"/>
            <a:ext cx="3994800" cy="23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 SemiBold"/>
              <a:buChar char="●"/>
            </a:pPr>
            <a:r>
              <a:rPr lang="en" sz="1200">
                <a:latin typeface="Montserrat SemiBold"/>
                <a:ea typeface="Montserrat SemiBold"/>
                <a:cs typeface="Montserrat SemiBold"/>
                <a:sym typeface="Montserrat SemiBold"/>
              </a:rPr>
              <a:t>Advise Universities to advertise courses such that </a:t>
            </a:r>
            <a:r>
              <a:rPr b="1" lang="en" sz="1200" u="sng">
                <a:latin typeface="Montserrat"/>
                <a:ea typeface="Montserrat"/>
                <a:cs typeface="Montserrat"/>
                <a:sym typeface="Montserrat"/>
              </a:rPr>
              <a:t>both genders have equal </a:t>
            </a:r>
            <a:r>
              <a:rPr b="1" lang="en" sz="1200" u="sng">
                <a:latin typeface="Montserrat"/>
                <a:ea typeface="Montserrat"/>
                <a:cs typeface="Montserrat"/>
                <a:sym typeface="Montserrat"/>
              </a:rPr>
              <a:t>opportunities</a:t>
            </a:r>
            <a:r>
              <a:rPr b="1" lang="en" sz="1200" u="sng">
                <a:latin typeface="Montserrat"/>
                <a:ea typeface="Montserrat"/>
                <a:cs typeface="Montserrat"/>
                <a:sym typeface="Montserrat"/>
              </a:rPr>
              <a:t> &amp; exposure to all courses</a:t>
            </a:r>
            <a:endParaRPr b="1" sz="120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Montserrat SemiBold"/>
              <a:buChar char="●"/>
            </a:pPr>
            <a:r>
              <a:rPr lang="en" sz="1200">
                <a:latin typeface="Montserrat SemiBold"/>
                <a:ea typeface="Montserrat SemiBold"/>
                <a:cs typeface="Montserrat SemiBold"/>
                <a:sym typeface="Montserrat SemiBold"/>
              </a:rPr>
              <a:t>Advise Universities like SUSS, to r</a:t>
            </a:r>
            <a:r>
              <a:rPr b="1" lang="en" sz="1200" u="sng">
                <a:latin typeface="Montserrat"/>
                <a:ea typeface="Montserrat"/>
                <a:cs typeface="Montserrat"/>
                <a:sym typeface="Montserrat"/>
              </a:rPr>
              <a:t>efine their courses</a:t>
            </a:r>
            <a:r>
              <a:rPr lang="en" sz="1200">
                <a:latin typeface="Montserrat SemiBold"/>
                <a:ea typeface="Montserrat SemiBold"/>
                <a:cs typeface="Montserrat SemiBold"/>
                <a:sym typeface="Montserrat SemiBold"/>
              </a:rPr>
              <a:t> to be more competitive &amp; to </a:t>
            </a:r>
            <a:r>
              <a:rPr b="1" lang="en" sz="1200" u="sng">
                <a:latin typeface="Montserrat"/>
                <a:ea typeface="Montserrat"/>
                <a:cs typeface="Montserrat"/>
                <a:sym typeface="Montserrat"/>
              </a:rPr>
              <a:t>expose their students to the industry</a:t>
            </a:r>
            <a:r>
              <a:rPr lang="en" sz="1200">
                <a:latin typeface="Montserrat SemiBold"/>
                <a:ea typeface="Montserrat SemiBold"/>
                <a:cs typeface="Montserrat SemiBold"/>
                <a:sym typeface="Montserrat SemiBold"/>
              </a:rPr>
              <a:t>, allowing SUSS to </a:t>
            </a:r>
            <a:r>
              <a:rPr b="1" lang="en" sz="1200" u="sng">
                <a:latin typeface="Montserrat"/>
                <a:ea typeface="Montserrat"/>
                <a:cs typeface="Montserrat"/>
                <a:sym typeface="Montserrat"/>
              </a:rPr>
              <a:t>gain exposure</a:t>
            </a:r>
            <a:r>
              <a:rPr lang="en" sz="1200">
                <a:latin typeface="Montserrat SemiBold"/>
                <a:ea typeface="Montserrat SemiBold"/>
                <a:cs typeface="Montserrat SemiBold"/>
                <a:sym typeface="Montserrat SemiBold"/>
              </a:rPr>
              <a:t>. This would </a:t>
            </a:r>
            <a:r>
              <a:rPr lang="en" sz="1200" u="sng">
                <a:latin typeface="Montserrat SemiBold"/>
                <a:ea typeface="Montserrat SemiBold"/>
                <a:cs typeface="Montserrat SemiBold"/>
                <a:sym typeface="Montserrat SemiBold"/>
              </a:rPr>
              <a:t>increase</a:t>
            </a:r>
            <a:r>
              <a:rPr lang="en" sz="1200">
                <a:latin typeface="Montserrat SemiBold"/>
                <a:ea typeface="Montserrat SemiBold"/>
                <a:cs typeface="Montserrat SemiBold"/>
                <a:sym typeface="Montserrat SemiBold"/>
              </a:rPr>
              <a:t> SUSS’s students </a:t>
            </a:r>
            <a:r>
              <a:rPr lang="en" sz="1200" u="sng">
                <a:latin typeface="Montserrat SemiBold"/>
                <a:ea typeface="Montserrat SemiBold"/>
                <a:cs typeface="Montserrat SemiBold"/>
                <a:sym typeface="Montserrat SemiBold"/>
              </a:rPr>
              <a:t>opportunities</a:t>
            </a:r>
            <a:r>
              <a:rPr lang="en" sz="1200">
                <a:latin typeface="Montserrat SemiBold"/>
                <a:ea typeface="Montserrat SemiBold"/>
                <a:cs typeface="Montserrat SemiBold"/>
                <a:sym typeface="Montserrat SemiBold"/>
              </a:rPr>
              <a:t>, giving them </a:t>
            </a:r>
            <a:r>
              <a:rPr lang="en" sz="1200" u="sng">
                <a:latin typeface="Montserrat SemiBold"/>
                <a:ea typeface="Montserrat SemiBold"/>
                <a:cs typeface="Montserrat SemiBold"/>
                <a:sym typeface="Montserrat SemiBold"/>
              </a:rPr>
              <a:t>more options in their pay,</a:t>
            </a:r>
            <a:r>
              <a:rPr lang="en" sz="1200">
                <a:latin typeface="Montserrat SemiBold"/>
                <a:ea typeface="Montserrat SemiBold"/>
                <a:cs typeface="Montserrat SemiBold"/>
                <a:sym typeface="Montserrat SemiBold"/>
              </a:rPr>
              <a:t> resulting in an increase in gross monthly salary</a:t>
            </a:r>
            <a:endParaRPr sz="12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79"/>
          <p:cNvSpPr txBox="1"/>
          <p:nvPr/>
        </p:nvSpPr>
        <p:spPr>
          <a:xfrm>
            <a:off x="2680950" y="344375"/>
            <a:ext cx="3782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b="1"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1" name="Google Shape;681;p79"/>
          <p:cNvSpPr txBox="1"/>
          <p:nvPr/>
        </p:nvSpPr>
        <p:spPr>
          <a:xfrm>
            <a:off x="610800" y="2586175"/>
            <a:ext cx="845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https://www.freepik.com/free-vector/office-secretary-with-notebook-pencil-her-hand_10704426.htm#query=office%20lady&amp;position=19&amp;from_view=search&amp;track=sph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2" name="Google Shape;682;p79"/>
          <p:cNvSpPr txBox="1"/>
          <p:nvPr>
            <p:ph idx="3" type="subTitle"/>
          </p:nvPr>
        </p:nvSpPr>
        <p:spPr>
          <a:xfrm>
            <a:off x="353425" y="825025"/>
            <a:ext cx="7572900" cy="8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300" u="sng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https://data.gov.sg/dataset/graduate-employment-survey-ntu-nus-sit-smu-suss-sutd</a:t>
            </a:r>
            <a:r>
              <a:rPr b="0" lang="en" sz="1300" u="sng"/>
              <a:t> </a:t>
            </a:r>
            <a:endParaRPr b="0" sz="1300" u="sng"/>
          </a:p>
        </p:txBody>
      </p:sp>
      <p:sp>
        <p:nvSpPr>
          <p:cNvPr id="683" name="Google Shape;683;p79"/>
          <p:cNvSpPr txBox="1"/>
          <p:nvPr>
            <p:ph idx="4294967295" type="subTitle"/>
          </p:nvPr>
        </p:nvSpPr>
        <p:spPr>
          <a:xfrm>
            <a:off x="610800" y="1705600"/>
            <a:ext cx="77343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rgbClr val="0000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https://data.gov.sg/dataset/universities-intake-enrolment-and-graduates-by-course</a:t>
            </a:r>
            <a:r>
              <a:rPr lang="en" sz="1300">
                <a:solidFill>
                  <a:srgbClr val="000000"/>
                </a:solidFill>
              </a:rPr>
              <a:t> 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684" name="Google Shape;684;p79"/>
          <p:cNvSpPr txBox="1"/>
          <p:nvPr>
            <p:ph idx="4294967295" type="subTitle"/>
          </p:nvPr>
        </p:nvSpPr>
        <p:spPr>
          <a:xfrm>
            <a:off x="610800" y="2150100"/>
            <a:ext cx="77343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rgbClr val="000000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https://data.gov.sg/dataset/intake-enrolment-and-graduates-by-institutions</a:t>
            </a:r>
            <a:r>
              <a:rPr lang="en" sz="1300">
                <a:solidFill>
                  <a:srgbClr val="000000"/>
                </a:solidFill>
              </a:rPr>
              <a:t> </a:t>
            </a:r>
            <a:endParaRPr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4"/>
          <p:cNvSpPr txBox="1"/>
          <p:nvPr>
            <p:ph type="title"/>
          </p:nvPr>
        </p:nvSpPr>
        <p:spPr>
          <a:xfrm>
            <a:off x="2705575" y="408250"/>
            <a:ext cx="373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Analysed</a:t>
            </a:r>
            <a:endParaRPr/>
          </a:p>
        </p:txBody>
      </p:sp>
      <p:sp>
        <p:nvSpPr>
          <p:cNvPr id="476" name="Google Shape;476;p54"/>
          <p:cNvSpPr txBox="1"/>
          <p:nvPr/>
        </p:nvSpPr>
        <p:spPr>
          <a:xfrm>
            <a:off x="3977675" y="1574800"/>
            <a:ext cx="5002800" cy="26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 Medium"/>
                <a:ea typeface="Montserrat Medium"/>
                <a:cs typeface="Montserrat Medium"/>
                <a:sym typeface="Montserrat Medium"/>
              </a:rPr>
              <a:t>Ms Tan decided to analyse the following: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 Medium"/>
              <a:buAutoNum type="arabicPeriod"/>
            </a:pPr>
            <a:r>
              <a:rPr lang="en" sz="1300">
                <a:latin typeface="Montserrat Medium"/>
                <a:ea typeface="Montserrat Medium"/>
                <a:cs typeface="Montserrat Medium"/>
                <a:sym typeface="Montserrat Medium"/>
              </a:rPr>
              <a:t>The </a:t>
            </a: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change in number of University graduates</a:t>
            </a:r>
            <a:r>
              <a:rPr lang="en" sz="1300">
                <a:latin typeface="Montserrat Medium"/>
                <a:ea typeface="Montserrat Medium"/>
                <a:cs typeface="Montserrat Medium"/>
                <a:sym typeface="Montserrat Medium"/>
              </a:rPr>
              <a:t>, for Female &amp; Male, from the years 2010 to 2020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 Medium"/>
              <a:buAutoNum type="arabicPeriod"/>
            </a:pPr>
            <a:r>
              <a:rPr lang="en" sz="1300">
                <a:latin typeface="Montserrat Medium"/>
                <a:ea typeface="Montserrat Medium"/>
                <a:cs typeface="Montserrat Medium"/>
                <a:sym typeface="Montserrat Medium"/>
              </a:rPr>
              <a:t>The </a:t>
            </a: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gender ratio per University</a:t>
            </a:r>
            <a:r>
              <a:rPr lang="en" sz="1300">
                <a:latin typeface="Montserrat Medium"/>
                <a:ea typeface="Montserrat Medium"/>
                <a:cs typeface="Montserrat Medium"/>
                <a:sym typeface="Montserrat Medium"/>
              </a:rPr>
              <a:t> in 2020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 Medium"/>
              <a:buAutoNum type="arabicPeriod"/>
            </a:pPr>
            <a:r>
              <a:rPr lang="en" sz="1300">
                <a:latin typeface="Montserrat Medium"/>
                <a:ea typeface="Montserrat Medium"/>
                <a:cs typeface="Montserrat Medium"/>
                <a:sym typeface="Montserrat Medium"/>
              </a:rPr>
              <a:t>The </a:t>
            </a: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change in gender ratio</a:t>
            </a:r>
            <a:r>
              <a:rPr lang="en" sz="1300">
                <a:latin typeface="Montserrat Medium"/>
                <a:ea typeface="Montserrat Medium"/>
                <a:cs typeface="Montserrat Medium"/>
                <a:sym typeface="Montserrat Medium"/>
              </a:rPr>
              <a:t> per University </a:t>
            </a: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course</a:t>
            </a:r>
            <a:r>
              <a:rPr lang="en" sz="1300">
                <a:latin typeface="Montserrat Medium"/>
                <a:ea typeface="Montserrat Medium"/>
                <a:cs typeface="Montserrat Medium"/>
                <a:sym typeface="Montserrat Medium"/>
              </a:rPr>
              <a:t> in 2010 to 2020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 Medium"/>
              <a:buAutoNum type="arabicPeriod"/>
            </a:pPr>
            <a:r>
              <a:rPr lang="en" sz="1300">
                <a:latin typeface="Montserrat Medium"/>
                <a:ea typeface="Montserrat Medium"/>
                <a:cs typeface="Montserrat Medium"/>
                <a:sym typeface="Montserrat Medium"/>
              </a:rPr>
              <a:t>The </a:t>
            </a: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distribution of Median Gross </a:t>
            </a: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Monthly</a:t>
            </a: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 Salary</a:t>
            </a:r>
            <a:r>
              <a:rPr lang="en" sz="1300">
                <a:latin typeface="Montserrat Medium"/>
                <a:ea typeface="Montserrat Medium"/>
                <a:cs typeface="Montserrat Medium"/>
                <a:sym typeface="Montserrat Medium"/>
              </a:rPr>
              <a:t> for University Graduates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 Medium"/>
              <a:buAutoNum type="arabicPeriod"/>
            </a:pPr>
            <a:r>
              <a:rPr lang="en" sz="1300">
                <a:latin typeface="Montserrat Medium"/>
                <a:ea typeface="Montserrat Medium"/>
                <a:cs typeface="Montserrat Medium"/>
                <a:sym typeface="Montserrat Medium"/>
              </a:rPr>
              <a:t>The </a:t>
            </a: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distribution</a:t>
            </a: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 of Median Gross Monthly Salary</a:t>
            </a:r>
            <a:r>
              <a:rPr lang="en" sz="130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Per University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77" name="Google Shape;47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350" y="1335675"/>
            <a:ext cx="3104150" cy="310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5"/>
          <p:cNvSpPr txBox="1"/>
          <p:nvPr>
            <p:ph type="title"/>
          </p:nvPr>
        </p:nvSpPr>
        <p:spPr>
          <a:xfrm>
            <a:off x="2939850" y="381325"/>
            <a:ext cx="326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Used</a:t>
            </a:r>
            <a:endParaRPr/>
          </a:p>
        </p:txBody>
      </p:sp>
      <p:sp>
        <p:nvSpPr>
          <p:cNvPr id="483" name="Google Shape;483;p55"/>
          <p:cNvSpPr txBox="1"/>
          <p:nvPr>
            <p:ph idx="4294967295" type="subTitle"/>
          </p:nvPr>
        </p:nvSpPr>
        <p:spPr>
          <a:xfrm>
            <a:off x="2180474" y="1402700"/>
            <a:ext cx="6278700" cy="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graduate-employment-survey-ntu-nus-sit-smu-suss-sutd.csv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5"/>
          <p:cNvSpPr txBox="1"/>
          <p:nvPr>
            <p:ph idx="1" type="subTitle"/>
          </p:nvPr>
        </p:nvSpPr>
        <p:spPr>
          <a:xfrm>
            <a:off x="2227350" y="1685600"/>
            <a:ext cx="57282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https://data.gov.sg/dataset/graduate-employment-survey-ntu-nus-sit-smu-suss-sutd</a:t>
            </a:r>
            <a:r>
              <a:rPr lang="en" sz="1300"/>
              <a:t> </a:t>
            </a:r>
            <a:endParaRPr sz="1300"/>
          </a:p>
        </p:txBody>
      </p:sp>
      <p:sp>
        <p:nvSpPr>
          <p:cNvPr id="485" name="Google Shape;485;p55"/>
          <p:cNvSpPr txBox="1"/>
          <p:nvPr>
            <p:ph idx="4294967295" type="subTitle"/>
          </p:nvPr>
        </p:nvSpPr>
        <p:spPr>
          <a:xfrm>
            <a:off x="2180474" y="2602650"/>
            <a:ext cx="6114600" cy="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universities-intake-enrolment-and-graduates-by-course.csv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86" name="Google Shape;486;p55"/>
          <p:cNvSpPr txBox="1"/>
          <p:nvPr>
            <p:ph idx="4294967295" type="subTitle"/>
          </p:nvPr>
        </p:nvSpPr>
        <p:spPr>
          <a:xfrm>
            <a:off x="2180475" y="2866750"/>
            <a:ext cx="57282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https://data.gov.sg/dataset/universities-intake-enrolment-and-graduates-by-course</a:t>
            </a:r>
            <a:r>
              <a:rPr lang="en" sz="1300"/>
              <a:t> </a:t>
            </a:r>
            <a:endParaRPr sz="1300"/>
          </a:p>
        </p:txBody>
      </p:sp>
      <p:sp>
        <p:nvSpPr>
          <p:cNvPr id="487" name="Google Shape;487;p55"/>
          <p:cNvSpPr txBox="1"/>
          <p:nvPr>
            <p:ph idx="4294967295" type="subTitle"/>
          </p:nvPr>
        </p:nvSpPr>
        <p:spPr>
          <a:xfrm>
            <a:off x="2180474" y="3650200"/>
            <a:ext cx="5880300" cy="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graduates-by-institutions.csv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88" name="Google Shape;488;p55"/>
          <p:cNvSpPr txBox="1"/>
          <p:nvPr>
            <p:ph idx="4294967295" type="subTitle"/>
          </p:nvPr>
        </p:nvSpPr>
        <p:spPr>
          <a:xfrm>
            <a:off x="2180474" y="4047850"/>
            <a:ext cx="57282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hlinkClick r:id="rId5"/>
              </a:rPr>
              <a:t>https://data.gov.sg/dataset/intake-enrolment-and-graduates-by-institutions</a:t>
            </a:r>
            <a:r>
              <a:rPr lang="en" sz="1300"/>
              <a:t> </a:t>
            </a:r>
            <a:endParaRPr sz="1300"/>
          </a:p>
        </p:txBody>
      </p:sp>
      <p:sp>
        <p:nvSpPr>
          <p:cNvPr id="489" name="Google Shape;489;p55"/>
          <p:cNvSpPr txBox="1"/>
          <p:nvPr>
            <p:ph type="title"/>
          </p:nvPr>
        </p:nvSpPr>
        <p:spPr>
          <a:xfrm>
            <a:off x="1022924" y="1374427"/>
            <a:ext cx="10452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490" name="Google Shape;490;p55"/>
          <p:cNvSpPr txBox="1"/>
          <p:nvPr>
            <p:ph idx="4294967295" type="title"/>
          </p:nvPr>
        </p:nvSpPr>
        <p:spPr>
          <a:xfrm>
            <a:off x="1022924" y="2550869"/>
            <a:ext cx="10452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491" name="Google Shape;491;p55"/>
          <p:cNvSpPr txBox="1"/>
          <p:nvPr>
            <p:ph idx="4294967295" type="title"/>
          </p:nvPr>
        </p:nvSpPr>
        <p:spPr>
          <a:xfrm>
            <a:off x="1022924" y="3727325"/>
            <a:ext cx="10452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</p:txBody>
      </p:sp>
      <p:sp>
        <p:nvSpPr>
          <p:cNvPr id="492" name="Google Shape;492;p55"/>
          <p:cNvSpPr/>
          <p:nvPr/>
        </p:nvSpPr>
        <p:spPr>
          <a:xfrm>
            <a:off x="1022924" y="2550859"/>
            <a:ext cx="1045200" cy="821100"/>
          </a:xfrm>
          <a:prstGeom prst="round1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55"/>
          <p:cNvSpPr/>
          <p:nvPr/>
        </p:nvSpPr>
        <p:spPr>
          <a:xfrm>
            <a:off x="1022924" y="1367500"/>
            <a:ext cx="1045200" cy="821100"/>
          </a:xfrm>
          <a:prstGeom prst="round1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55"/>
          <p:cNvSpPr/>
          <p:nvPr/>
        </p:nvSpPr>
        <p:spPr>
          <a:xfrm>
            <a:off x="1022924" y="3727314"/>
            <a:ext cx="1045200" cy="821100"/>
          </a:xfrm>
          <a:prstGeom prst="round1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55"/>
          <p:cNvSpPr txBox="1"/>
          <p:nvPr>
            <p:ph type="title"/>
          </p:nvPr>
        </p:nvSpPr>
        <p:spPr>
          <a:xfrm>
            <a:off x="1022924" y="1484777"/>
            <a:ext cx="10452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496" name="Google Shape;496;p55"/>
          <p:cNvSpPr txBox="1"/>
          <p:nvPr>
            <p:ph idx="4294967295" type="title"/>
          </p:nvPr>
        </p:nvSpPr>
        <p:spPr>
          <a:xfrm>
            <a:off x="1022924" y="2661270"/>
            <a:ext cx="10452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497" name="Google Shape;497;p55"/>
          <p:cNvSpPr txBox="1"/>
          <p:nvPr>
            <p:ph idx="4294967295" type="title"/>
          </p:nvPr>
        </p:nvSpPr>
        <p:spPr>
          <a:xfrm>
            <a:off x="1022924" y="3837784"/>
            <a:ext cx="10452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6"/>
          <p:cNvSpPr txBox="1"/>
          <p:nvPr>
            <p:ph type="title"/>
          </p:nvPr>
        </p:nvSpPr>
        <p:spPr>
          <a:xfrm>
            <a:off x="2528550" y="433475"/>
            <a:ext cx="408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Nature of Dataset 1</a:t>
            </a:r>
            <a:endParaRPr/>
          </a:p>
        </p:txBody>
      </p:sp>
      <p:sp>
        <p:nvSpPr>
          <p:cNvPr id="503" name="Google Shape;503;p56"/>
          <p:cNvSpPr/>
          <p:nvPr/>
        </p:nvSpPr>
        <p:spPr>
          <a:xfrm>
            <a:off x="1730650" y="1214650"/>
            <a:ext cx="5682600" cy="572700"/>
          </a:xfrm>
          <a:prstGeom prst="round1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6"/>
          <p:cNvSpPr txBox="1"/>
          <p:nvPr/>
        </p:nvSpPr>
        <p:spPr>
          <a:xfrm>
            <a:off x="1785936" y="1301800"/>
            <a:ext cx="56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graduate-employment-survey-ntu-nus-sit-smu-suss-sutd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505" name="Google Shape;505;p56"/>
          <p:cNvGraphicFramePr/>
          <p:nvPr/>
        </p:nvGraphicFramePr>
        <p:xfrm>
          <a:off x="313850" y="190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{4E667712-24AF-4F3A-86DE-EE4FFD423443}</a:tableStyleId>
              </a:tblPr>
              <a:tblGrid>
                <a:gridCol w="1993875"/>
                <a:gridCol w="1970425"/>
              </a:tblGrid>
              <a:tr h="30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year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Year of Record Taken (YYYY)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9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university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Universities in Singapore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7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school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Schools in Respective Universities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7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degree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Degree that University School Offers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1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employment_rate_overall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Employment</a:t>
                      </a:r>
                      <a:r>
                        <a:rPr lang="en" sz="1100"/>
                        <a:t> Rate for University Degree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7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employment_rate_ft_perm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Employment Rate For </a:t>
                      </a:r>
                      <a:r>
                        <a:rPr lang="en" sz="1100"/>
                        <a:t>Full Time</a:t>
                      </a:r>
                      <a:r>
                        <a:rPr lang="en" sz="1100"/>
                        <a:t> Permanent Position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06" name="Google Shape;506;p56"/>
          <p:cNvGraphicFramePr/>
          <p:nvPr/>
        </p:nvGraphicFramePr>
        <p:xfrm>
          <a:off x="4504850" y="190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{4E667712-24AF-4F3A-86DE-EE4FFD423443}</a:tableStyleId>
              </a:tblPr>
              <a:tblGrid>
                <a:gridCol w="2014350"/>
                <a:gridCol w="2459600"/>
              </a:tblGrid>
              <a:tr h="39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basic_monthly_mean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Basic Monthly Mean Salary for University Degree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basic_monthly_median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Basic Monthly Median Salary for University Degree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3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gross_monthly_mean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Gross</a:t>
                      </a:r>
                      <a:r>
                        <a:rPr lang="en" sz="1100"/>
                        <a:t> Monthly Mean Salary for University Degree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6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gross_monthly_median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Gross Monthly Median Salary for University Degree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9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gross_mthly_25_percentile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Gross Monthly Q1 Salary for University Degree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0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gross_mthly_75_percentile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Gross Monthly Q3 Salary for University Degree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7"/>
          <p:cNvSpPr txBox="1"/>
          <p:nvPr>
            <p:ph type="title"/>
          </p:nvPr>
        </p:nvSpPr>
        <p:spPr>
          <a:xfrm>
            <a:off x="2491150" y="433475"/>
            <a:ext cx="41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Nature of Dataset 2</a:t>
            </a:r>
            <a:endParaRPr/>
          </a:p>
        </p:txBody>
      </p:sp>
      <p:sp>
        <p:nvSpPr>
          <p:cNvPr id="512" name="Google Shape;512;p57"/>
          <p:cNvSpPr/>
          <p:nvPr/>
        </p:nvSpPr>
        <p:spPr>
          <a:xfrm>
            <a:off x="1730650" y="1214650"/>
            <a:ext cx="5682600" cy="572700"/>
          </a:xfrm>
          <a:prstGeom prst="round1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7"/>
          <p:cNvSpPr txBox="1"/>
          <p:nvPr/>
        </p:nvSpPr>
        <p:spPr>
          <a:xfrm>
            <a:off x="1785936" y="1301800"/>
            <a:ext cx="56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universities-intake-enrolment-and-graduates-by-course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514" name="Google Shape;514;p57"/>
          <p:cNvGraphicFramePr/>
          <p:nvPr/>
        </p:nvGraphicFramePr>
        <p:xfrm>
          <a:off x="2589800" y="214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{4E667712-24AF-4F3A-86DE-EE4FFD423443}</a:tableStyleId>
              </a:tblPr>
              <a:tblGrid>
                <a:gridCol w="845325"/>
                <a:gridCol w="3118975"/>
              </a:tblGrid>
              <a:tr h="30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year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Year of Record Taken (YYYY)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9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sex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Gender taken into account (Both, Female)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7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course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Classified University Courses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7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intake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Number of University intakes in that Year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1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enrolment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Number of University enrolment in that Year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7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graduates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Number of University graduates in that Year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8"/>
          <p:cNvSpPr txBox="1"/>
          <p:nvPr>
            <p:ph type="title"/>
          </p:nvPr>
        </p:nvSpPr>
        <p:spPr>
          <a:xfrm>
            <a:off x="2503650" y="445950"/>
            <a:ext cx="413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Nature of Dataset 3</a:t>
            </a:r>
            <a:endParaRPr/>
          </a:p>
        </p:txBody>
      </p:sp>
      <p:sp>
        <p:nvSpPr>
          <p:cNvPr id="520" name="Google Shape;520;p58"/>
          <p:cNvSpPr/>
          <p:nvPr/>
        </p:nvSpPr>
        <p:spPr>
          <a:xfrm>
            <a:off x="1730650" y="1214650"/>
            <a:ext cx="5682600" cy="572700"/>
          </a:xfrm>
          <a:prstGeom prst="round1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58"/>
          <p:cNvSpPr txBox="1"/>
          <p:nvPr/>
        </p:nvSpPr>
        <p:spPr>
          <a:xfrm>
            <a:off x="3212549" y="1300888"/>
            <a:ext cx="27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graduates-by-institutions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522" name="Google Shape;522;p58"/>
          <p:cNvGraphicFramePr/>
          <p:nvPr/>
        </p:nvGraphicFramePr>
        <p:xfrm>
          <a:off x="163325" y="183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{4E667712-24AF-4F3A-86DE-EE4FFD423443}</a:tableStyleId>
              </a:tblPr>
              <a:tblGrid>
                <a:gridCol w="435000"/>
                <a:gridCol w="2102875"/>
              </a:tblGrid>
              <a:tr h="51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year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Year of Record Taken (YYYY)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1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sex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Gender taken into account (Both, Female)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National University Singapore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ntu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Nanyang Technological University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6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smu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Singapore </a:t>
                      </a:r>
                      <a:r>
                        <a:rPr lang="en" sz="1000"/>
                        <a:t>Management</a:t>
                      </a:r>
                      <a:r>
                        <a:rPr lang="en" sz="1000"/>
                        <a:t> University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sit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Singapore Institute of Technology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23" name="Google Shape;523;p58"/>
          <p:cNvGraphicFramePr/>
          <p:nvPr/>
        </p:nvGraphicFramePr>
        <p:xfrm>
          <a:off x="2880925" y="183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{4E667712-24AF-4F3A-86DE-EE4FFD423443}</a:tableStyleId>
              </a:tblPr>
              <a:tblGrid>
                <a:gridCol w="1513400"/>
                <a:gridCol w="1652425"/>
              </a:tblGrid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stud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Singapore University of Technology &amp; Design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suss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Singapore University of Social Sciences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nie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National Institute of Education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singapore_polytechnic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r>
                        <a:rPr lang="en" sz="1000"/>
                        <a:t>ingapore Polytechnic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ngee_ann_polytechnic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</a:t>
                      </a:r>
                      <a:r>
                        <a:rPr lang="en" sz="1000"/>
                        <a:t>gee Ann Polytechnic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temasek_polytechnic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</a:t>
                      </a:r>
                      <a:r>
                        <a:rPr lang="en" sz="1000"/>
                        <a:t>emasek Polytechnic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nanyang_polytechnic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</a:t>
                      </a:r>
                      <a:r>
                        <a:rPr lang="en" sz="1000"/>
                        <a:t>nyang Polytechnic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24" name="Google Shape;524;p58"/>
          <p:cNvGraphicFramePr/>
          <p:nvPr/>
        </p:nvGraphicFramePr>
        <p:xfrm>
          <a:off x="6226475" y="183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{4E667712-24AF-4F3A-86DE-EE4FFD423443}</a:tableStyleId>
              </a:tblPr>
              <a:tblGrid>
                <a:gridCol w="1352875"/>
                <a:gridCol w="1447175"/>
              </a:tblGrid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republic_polytechnic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</a:t>
                      </a:r>
                      <a:r>
                        <a:rPr lang="en" sz="1000"/>
                        <a:t>epublic Polytechnic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lasalle_diploma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Lasalle College of the Arts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lasalle_degree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Lasalle College of the Arts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nafa_diploma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Nanyang Academy of Fine Arts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nafa_degree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Nanyang Academy of Fine Arts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ite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Institute of Technical Education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9"/>
          <p:cNvSpPr txBox="1"/>
          <p:nvPr>
            <p:ph type="title"/>
          </p:nvPr>
        </p:nvSpPr>
        <p:spPr>
          <a:xfrm>
            <a:off x="2427450" y="427575"/>
            <a:ext cx="428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Datasets</a:t>
            </a:r>
            <a:endParaRPr/>
          </a:p>
        </p:txBody>
      </p:sp>
      <p:pic>
        <p:nvPicPr>
          <p:cNvPr id="530" name="Google Shape;53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800" y="2871375"/>
            <a:ext cx="3761150" cy="219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200" y="1126575"/>
            <a:ext cx="5691164" cy="1690175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59"/>
          <p:cNvSpPr txBox="1"/>
          <p:nvPr/>
        </p:nvSpPr>
        <p:spPr>
          <a:xfrm>
            <a:off x="5863375" y="1335825"/>
            <a:ext cx="3252600" cy="3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Performed Analysis to Find Out: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 u="sng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No. of Rows &amp; Columns</a:t>
            </a: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len()</a:t>
            </a: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function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 u="sng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Names &amp; Data Type of Columns</a:t>
            </a: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For loop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.dtype.name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 u="sng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No. of unique values</a:t>
            </a: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per Col: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np.unique()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Year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Sex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University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0"/>
          <p:cNvSpPr txBox="1"/>
          <p:nvPr>
            <p:ph type="title"/>
          </p:nvPr>
        </p:nvSpPr>
        <p:spPr>
          <a:xfrm>
            <a:off x="2427450" y="427575"/>
            <a:ext cx="428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Dataset 1</a:t>
            </a:r>
            <a:endParaRPr/>
          </a:p>
        </p:txBody>
      </p:sp>
      <p:pic>
        <p:nvPicPr>
          <p:cNvPr id="538" name="Google Shape;53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800" y="2871375"/>
            <a:ext cx="3761150" cy="219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200" y="1126575"/>
            <a:ext cx="5691164" cy="1690175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60"/>
          <p:cNvSpPr txBox="1"/>
          <p:nvPr/>
        </p:nvSpPr>
        <p:spPr>
          <a:xfrm>
            <a:off x="5036300" y="2943050"/>
            <a:ext cx="40299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Using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np.unique()</a:t>
            </a: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Find unique values for column: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School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Check if there is </a:t>
            </a:r>
            <a:r>
              <a:rPr lang="en" u="sng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varied naming conventions</a:t>
            </a:r>
            <a:endParaRPr u="sng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vine Meeting by Slidesgo">
  <a:themeElements>
    <a:clrScheme name="Simple Light">
      <a:dk1>
        <a:srgbClr val="FFFFFF"/>
      </a:dk1>
      <a:lt1>
        <a:srgbClr val="FFFFFF"/>
      </a:lt1>
      <a:dk2>
        <a:srgbClr val="595959"/>
      </a:dk2>
      <a:lt2>
        <a:srgbClr val="EEEEEE"/>
      </a:lt2>
      <a:accent1>
        <a:srgbClr val="27316F"/>
      </a:accent1>
      <a:accent2>
        <a:srgbClr val="75C4C0"/>
      </a:accent2>
      <a:accent3>
        <a:srgbClr val="FFC800"/>
      </a:accent3>
      <a:accent4>
        <a:srgbClr val="FFFFFF"/>
      </a:accent4>
      <a:accent5>
        <a:srgbClr val="C2C2C2"/>
      </a:accent5>
      <a:accent6>
        <a:srgbClr val="F2F2F2"/>
      </a:accent6>
      <a:hlink>
        <a:srgbClr val="27316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