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6" autoAdjust="0"/>
    <p:restoredTop sz="94643"/>
  </p:normalViewPr>
  <p:slideViewPr>
    <p:cSldViewPr snapToGrid="0" snapToObjects="1">
      <p:cViewPr>
        <p:scale>
          <a:sx n="65" d="100"/>
          <a:sy n="65" d="100"/>
        </p:scale>
        <p:origin x="3064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EDA9-417C-0D4D-85A3-53B6FDB496E2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1E9C-A109-EE45-BD32-B3D6FDC2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00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2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2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6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3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7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1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63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36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894C-BBBD-8B4A-86D2-999E792BD33E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4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90500" y="266700"/>
            <a:ext cx="9652000" cy="631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300" y="812800"/>
            <a:ext cx="8191500" cy="2654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3400" dirty="0" err="1" smtClean="0">
                <a:solidFill>
                  <a:schemeClr val="tx1"/>
                </a:solidFill>
              </a:rPr>
              <a:t>charts</a:t>
            </a:r>
            <a:r>
              <a:rPr kumimoji="1" lang="en-US" altLang="zh-CN" sz="3400" dirty="0" smtClean="0">
                <a:solidFill>
                  <a:schemeClr val="tx1"/>
                </a:solidFill>
              </a:rPr>
              <a:t> layer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8400" y="3892550"/>
            <a:ext cx="7112000" cy="10985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400" dirty="0" err="1">
                <a:solidFill>
                  <a:schemeClr val="tx1"/>
                </a:solidFill>
              </a:rPr>
              <a:t>zrender</a:t>
            </a:r>
            <a:r>
              <a:rPr kumimoji="1" lang="en-US" altLang="zh-CN" sz="3400" dirty="0">
                <a:solidFill>
                  <a:schemeClr val="tx1"/>
                </a:solidFill>
              </a:rPr>
              <a:t> layer</a:t>
            </a:r>
            <a:endParaRPr kumimoji="1" lang="zh-CN" altLang="en-US" sz="3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800" y="5416550"/>
            <a:ext cx="35179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500" y="5416550"/>
            <a:ext cx="20447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nodejs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05600" y="5416550"/>
            <a:ext cx="7874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VML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2700" y="5416550"/>
            <a:ext cx="787400" cy="7239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SVG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直线箭头连接符 11"/>
          <p:cNvCxnSpPr>
            <a:stCxn id="4" idx="2"/>
            <a:endCxn id="5" idx="0"/>
          </p:cNvCxnSpPr>
          <p:nvPr/>
        </p:nvCxnSpPr>
        <p:spPr>
          <a:xfrm>
            <a:off x="4718050" y="3467100"/>
            <a:ext cx="635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9083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5245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1374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7988300" y="4991100"/>
            <a:ext cx="0" cy="425450"/>
          </a:xfrm>
          <a:prstGeom prst="straightConnector1">
            <a:avLst/>
          </a:prstGeom>
          <a:ln w="76200" cap="flat" cmpd="sng">
            <a:solidFill>
              <a:schemeClr val="accent1">
                <a:lumMod val="40000"/>
                <a:lumOff val="60000"/>
              </a:schemeClr>
            </a:solidFill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4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-2032000" y="-567376"/>
            <a:ext cx="15065375" cy="7615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194693" y="5809858"/>
            <a:ext cx="5949057" cy="714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kumimoji="1" sz="20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pPr algn="ctr"/>
            <a:r>
              <a:rPr lang="en-US" altLang="zh-CN" dirty="0" smtClean="0"/>
              <a:t>data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791512" y="4408708"/>
            <a:ext cx="2247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set visual for </a:t>
            </a:r>
          </a:p>
          <a:p>
            <a:r>
              <a:rPr kumimoji="1" lang="en-US" altLang="zh-CN" dirty="0" smtClean="0">
                <a:latin typeface="Helvetica"/>
                <a:cs typeface="Helvetica"/>
              </a:rPr>
              <a:t>each data item</a:t>
            </a:r>
          </a:p>
          <a:p>
            <a:r>
              <a:rPr kumimoji="1" lang="en-US" altLang="zh-CN" dirty="0" smtClean="0">
                <a:latin typeface="Helvetica"/>
                <a:cs typeface="Helvetica"/>
              </a:rPr>
              <a:t>(color / glyph / …)</a:t>
            </a:r>
          </a:p>
        </p:txBody>
      </p:sp>
      <p:sp>
        <p:nvSpPr>
          <p:cNvPr id="88" name="矩形 87"/>
          <p:cNvSpPr/>
          <p:nvPr/>
        </p:nvSpPr>
        <p:spPr>
          <a:xfrm>
            <a:off x="4804921" y="4604088"/>
            <a:ext cx="156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g</a:t>
            </a:r>
            <a:r>
              <a:rPr kumimoji="1" lang="en-US" altLang="zh-CN" dirty="0" smtClean="0">
                <a:latin typeface="Helvetica"/>
                <a:cs typeface="Helvetica"/>
              </a:rPr>
              <a:t>et item visual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1655993" y="4049885"/>
            <a:ext cx="1" cy="1759973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1194693" y="2774432"/>
            <a:ext cx="2121106" cy="12671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visualMap component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4399726" y="2782690"/>
            <a:ext cx="2358514" cy="12671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Helvetica"/>
                <a:cs typeface="Helvetica"/>
              </a:rPr>
              <a:t>s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catter </a:t>
            </a:r>
          </a:p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view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81235" y="0"/>
            <a:ext cx="2769247" cy="203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24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 altLang="zh-CN" dirty="0" smtClean="0"/>
              <a:t>scatter model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026853" y="738303"/>
            <a:ext cx="1439464" cy="10242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24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catter</a:t>
            </a:r>
          </a:p>
          <a:p>
            <a:r>
              <a:rPr lang="en-US" altLang="zh-CN" dirty="0" smtClean="0"/>
              <a:t>option</a:t>
            </a:r>
            <a:endParaRPr lang="en-US" altLang="zh-CN" dirty="0"/>
          </a:p>
        </p:txBody>
      </p:sp>
      <p:cxnSp>
        <p:nvCxnSpPr>
          <p:cNvPr id="104" name="直线箭头连接符 103"/>
          <p:cNvCxnSpPr/>
          <p:nvPr/>
        </p:nvCxnSpPr>
        <p:spPr>
          <a:xfrm>
            <a:off x="5970069" y="1762560"/>
            <a:ext cx="1" cy="102013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845778" y="2190040"/>
            <a:ext cx="1979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r</a:t>
            </a:r>
            <a:r>
              <a:rPr kumimoji="1" lang="en-US" altLang="zh-CN" dirty="0" smtClean="0">
                <a:latin typeface="Helvetica"/>
                <a:cs typeface="Helvetica"/>
              </a:rPr>
              <a:t>ead visual config</a:t>
            </a:r>
          </a:p>
        </p:txBody>
      </p:sp>
      <p:cxnSp>
        <p:nvCxnSpPr>
          <p:cNvPr id="106" name="直线箭头连接符 105"/>
          <p:cNvCxnSpPr/>
          <p:nvPr/>
        </p:nvCxnSpPr>
        <p:spPr>
          <a:xfrm flipV="1">
            <a:off x="6002916" y="4049885"/>
            <a:ext cx="0" cy="1759973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8035219" y="2559372"/>
            <a:ext cx="1810591" cy="1706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108" name="矩形 107"/>
          <p:cNvSpPr/>
          <p:nvPr/>
        </p:nvSpPr>
        <p:spPr>
          <a:xfrm>
            <a:off x="8281283" y="330512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46364" y="3272586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215983" y="3236101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shape</a:t>
            </a:r>
            <a:endParaRPr kumimoji="1" lang="en-US" altLang="zh-CN" sz="2000" dirty="0">
              <a:latin typeface="Helvetica"/>
              <a:cs typeface="Helvetica"/>
            </a:endParaRPr>
          </a:p>
        </p:txBody>
      </p:sp>
      <p:cxnSp>
        <p:nvCxnSpPr>
          <p:cNvPr id="116" name="直线箭头连接符 115"/>
          <p:cNvCxnSpPr>
            <a:stCxn id="98" idx="3"/>
            <a:endCxn id="107" idx="1"/>
          </p:cNvCxnSpPr>
          <p:nvPr/>
        </p:nvCxnSpPr>
        <p:spPr>
          <a:xfrm flipV="1">
            <a:off x="6758240" y="3412539"/>
            <a:ext cx="1276979" cy="3749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8078971" y="2624541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output</a:t>
            </a:r>
          </a:p>
        </p:txBody>
      </p:sp>
      <p:sp>
        <p:nvSpPr>
          <p:cNvPr id="121" name="矩形 120"/>
          <p:cNvSpPr/>
          <p:nvPr/>
        </p:nvSpPr>
        <p:spPr>
          <a:xfrm>
            <a:off x="6886026" y="2071400"/>
            <a:ext cx="119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c</a:t>
            </a:r>
            <a:r>
              <a:rPr kumimoji="1" lang="en-US" altLang="zh-CN" dirty="0" smtClean="0">
                <a:latin typeface="Helvetica"/>
                <a:cs typeface="Helvetica"/>
              </a:rPr>
              <a:t>reate symbol</a:t>
            </a:r>
          </a:p>
          <a:p>
            <a:r>
              <a:rPr kumimoji="1" lang="en-US" altLang="zh-CN" dirty="0">
                <a:latin typeface="Helvetica"/>
                <a:cs typeface="Helvetica"/>
              </a:rPr>
              <a:t>a</a:t>
            </a:r>
            <a:r>
              <a:rPr kumimoji="1" lang="en-US" altLang="zh-CN" dirty="0" smtClean="0">
                <a:latin typeface="Helvetica"/>
                <a:cs typeface="Helvetica"/>
              </a:rPr>
              <a:t>nd </a:t>
            </a:r>
          </a:p>
          <a:p>
            <a:r>
              <a:rPr kumimoji="1" lang="en-US" altLang="zh-CN" dirty="0" smtClean="0">
                <a:latin typeface="Helvetica"/>
                <a:cs typeface="Helvetica"/>
              </a:rPr>
              <a:t>set style</a:t>
            </a:r>
          </a:p>
        </p:txBody>
      </p:sp>
    </p:spTree>
    <p:extLst>
      <p:ext uri="{BB962C8B-B14F-4D97-AF65-F5344CB8AC3E}">
        <p14:creationId xmlns:p14="http://schemas.microsoft.com/office/powerpoint/2010/main" val="16694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90500" y="342900"/>
            <a:ext cx="9652000" cy="6235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478" y="1559158"/>
            <a:ext cx="3143944" cy="2654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&amp;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Render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754933" y="3041650"/>
            <a:ext cx="1945545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屏幕快照 2016-10-26 下午9.0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54100"/>
            <a:ext cx="2513633" cy="4025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942712" y="471386"/>
            <a:ext cx="116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Helvetica"/>
                <a:cs typeface="Helvetica"/>
              </a:rPr>
              <a:t>option</a:t>
            </a:r>
            <a:endParaRPr kumimoji="1" lang="zh-CN" altLang="en-US" sz="2800" dirty="0">
              <a:latin typeface="Helvetica"/>
              <a:cs typeface="Helvetic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4244" y="2644995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Input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56303" y="871054"/>
            <a:ext cx="136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Helvetica"/>
                <a:cs typeface="Helvetica"/>
              </a:rPr>
              <a:t>echarts</a:t>
            </a:r>
            <a:endParaRPr kumimoji="1" lang="zh-CN" altLang="en-US" sz="2800" dirty="0">
              <a:latin typeface="Helvetica"/>
              <a:cs typeface="Helvetica"/>
            </a:endParaRPr>
          </a:p>
        </p:txBody>
      </p:sp>
      <p:cxnSp>
        <p:nvCxnSpPr>
          <p:cNvPr id="26" name="肘形连接符 25"/>
          <p:cNvCxnSpPr>
            <a:endCxn id="17" idx="2"/>
          </p:cNvCxnSpPr>
          <p:nvPr/>
        </p:nvCxnSpPr>
        <p:spPr>
          <a:xfrm rot="10800000" flipV="1">
            <a:off x="1498117" y="4213458"/>
            <a:ext cx="3948676" cy="866542"/>
          </a:xfrm>
          <a:prstGeom prst="bentConnector4">
            <a:avLst>
              <a:gd name="adj1" fmla="val -67"/>
              <a:gd name="adj2" fmla="val 155091"/>
            </a:avLst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352088" y="5678075"/>
            <a:ext cx="2474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肘形连接符 41"/>
          <p:cNvCxnSpPr>
            <a:endCxn id="4" idx="2"/>
          </p:cNvCxnSpPr>
          <p:nvPr/>
        </p:nvCxnSpPr>
        <p:spPr>
          <a:xfrm rot="10800000" flipV="1">
            <a:off x="6272451" y="3679424"/>
            <a:ext cx="1571977" cy="534034"/>
          </a:xfrm>
          <a:prstGeom prst="bentConnector4">
            <a:avLst>
              <a:gd name="adj1" fmla="val -28319"/>
              <a:gd name="adj2" fmla="val 353670"/>
            </a:avLst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126840" y="5673347"/>
            <a:ext cx="238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-1765300" y="-12700"/>
            <a:ext cx="12890500" cy="6408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3"/>
          <p:cNvSpPr>
            <a:spLocks noChangeArrowheads="1"/>
          </p:cNvSpPr>
          <p:nvPr/>
        </p:nvSpPr>
        <p:spPr bwMode="auto">
          <a:xfrm>
            <a:off x="2411831" y="1258574"/>
            <a:ext cx="1568442" cy="3873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charts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main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14175" y="5979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option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management</a:t>
            </a:r>
          </a:p>
          <a:p>
            <a:r>
              <a:rPr kumimoji="1" lang="zh-CN" altLang="en-US" sz="1600" dirty="0" smtClean="0">
                <a:latin typeface="Helvetica"/>
                <a:cs typeface="Helvetica"/>
              </a:rPr>
              <a:t>  </a:t>
            </a:r>
            <a:r>
              <a:rPr kumimoji="1" lang="en-US" altLang="zh-CN" sz="1600" dirty="0" smtClean="0">
                <a:latin typeface="Helvetica"/>
                <a:cs typeface="Helvetica"/>
              </a:rPr>
              <a:t>(</a:t>
            </a:r>
            <a:r>
              <a:rPr kumimoji="1" lang="en-US" altLang="zh-CN" sz="1600" dirty="0" err="1" smtClean="0">
                <a:latin typeface="Helvetica"/>
                <a:cs typeface="Helvetica"/>
              </a:rPr>
              <a:t>init</a:t>
            </a:r>
            <a:r>
              <a:rPr kumimoji="1" lang="en-US" altLang="zh-CN" sz="1600" dirty="0" smtClean="0">
                <a:latin typeface="Helvetica"/>
                <a:cs typeface="Helvetica"/>
              </a:rPr>
              <a:t>/merge/restore/…)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Message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>
                <a:latin typeface="Helvetica"/>
                <a:cs typeface="Helvetica"/>
              </a:rPr>
              <a:t>C</a:t>
            </a:r>
            <a:r>
              <a:rPr kumimoji="1" lang="en-US" altLang="zh-CN" sz="1600" dirty="0" smtClean="0">
                <a:latin typeface="Helvetica"/>
                <a:cs typeface="Helvetica"/>
              </a:rPr>
              <a:t>enter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API</a:t>
            </a:r>
          </a:p>
        </p:txBody>
      </p:sp>
      <p:cxnSp>
        <p:nvCxnSpPr>
          <p:cNvPr id="100" name="直线箭头连接符 99"/>
          <p:cNvCxnSpPr>
            <a:stCxn id="30" idx="1"/>
          </p:cNvCxnSpPr>
          <p:nvPr/>
        </p:nvCxnSpPr>
        <p:spPr>
          <a:xfrm flipH="1">
            <a:off x="3935764" y="1256755"/>
            <a:ext cx="2364528" cy="4069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39" idx="1"/>
          </p:cNvCxnSpPr>
          <p:nvPr/>
        </p:nvCxnSpPr>
        <p:spPr>
          <a:xfrm flipH="1">
            <a:off x="3980273" y="1779779"/>
            <a:ext cx="2320019" cy="2141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>
            <a:stCxn id="40" idx="1"/>
          </p:cNvCxnSpPr>
          <p:nvPr/>
        </p:nvCxnSpPr>
        <p:spPr>
          <a:xfrm flipH="1">
            <a:off x="3980273" y="2296985"/>
            <a:ext cx="2320019" cy="1033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300292" y="1042643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line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287592" y="36598"/>
            <a:ext cx="262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render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charts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>
                <a:latin typeface="Helvetica"/>
                <a:cs typeface="Helvetica"/>
              </a:rPr>
              <a:t>r</a:t>
            </a:r>
            <a:r>
              <a:rPr kumimoji="1" lang="en-US" altLang="zh-CN" sz="1600" dirty="0" smtClean="0">
                <a:latin typeface="Helvetica"/>
                <a:cs typeface="Helvetica"/>
              </a:rPr>
              <a:t>ender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components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-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>
                <a:latin typeface="Helvetica"/>
                <a:cs typeface="Helvetica"/>
              </a:rPr>
              <a:t>v</a:t>
            </a:r>
            <a:r>
              <a:rPr kumimoji="1" lang="en-US" altLang="zh-CN" sz="1600" dirty="0" smtClean="0">
                <a:latin typeface="Helvetica"/>
                <a:cs typeface="Helvetica"/>
              </a:rPr>
              <a:t>iew state</a:t>
            </a:r>
            <a:r>
              <a:rPr kumimoji="1" lang="zh-CN" altLang="en-US" sz="1600" dirty="0" smtClean="0">
                <a:latin typeface="Helvetica"/>
                <a:cs typeface="Helvetica"/>
              </a:rPr>
              <a:t> </a:t>
            </a:r>
            <a:r>
              <a:rPr kumimoji="1" lang="en-US" altLang="zh-CN" sz="1600" dirty="0" smtClean="0">
                <a:latin typeface="Helvetica"/>
                <a:cs typeface="Helvetica"/>
              </a:rPr>
              <a:t>maintenance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7114065" y="3278340"/>
            <a:ext cx="149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5400"/>
            </a:lvl1pPr>
          </a:lstStyle>
          <a:p>
            <a:r>
              <a:rPr lang="en-US" altLang="zh-CN" sz="4000" dirty="0">
                <a:latin typeface="Helvetica"/>
                <a:cs typeface="Helvetica"/>
              </a:rPr>
              <a:t>…</a:t>
            </a:r>
            <a:endParaRPr lang="zh-CN" altLang="en-US" sz="4000" dirty="0">
              <a:latin typeface="Helvetica"/>
              <a:cs typeface="Helvetica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7114065" y="5688298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300292" y="1565667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bar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00292" y="2082873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scatter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300292" y="2612194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pie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300292" y="3154956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map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300292" y="4003976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grid (cartesian)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300292" y="4545328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axis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300292" y="5080304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legend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300292" y="5599247"/>
            <a:ext cx="2272628" cy="42822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dataZoom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7" name="图片 46" descr="屏幕快照 2016-10-26 下午9.0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" y="2249536"/>
            <a:ext cx="1176166" cy="18837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8" name="文本框 47"/>
          <p:cNvSpPr txBox="1"/>
          <p:nvPr/>
        </p:nvSpPr>
        <p:spPr>
          <a:xfrm>
            <a:off x="385293" y="1762535"/>
            <a:ext cx="8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Helvetica"/>
                <a:cs typeface="Helvetica"/>
              </a:rPr>
              <a:t>option</a:t>
            </a:r>
            <a:endParaRPr kumimoji="1" lang="zh-CN" altLang="en-US" sz="2000" dirty="0">
              <a:latin typeface="Helvetica"/>
              <a:cs typeface="Helvetica"/>
            </a:endParaRPr>
          </a:p>
        </p:txBody>
      </p:sp>
      <p:cxnSp>
        <p:nvCxnSpPr>
          <p:cNvPr id="49" name="直线箭头连接符 48"/>
          <p:cNvCxnSpPr>
            <a:stCxn id="47" idx="3"/>
            <a:endCxn id="4" idx="1"/>
          </p:cNvCxnSpPr>
          <p:nvPr/>
        </p:nvCxnSpPr>
        <p:spPr>
          <a:xfrm>
            <a:off x="1417433" y="3191425"/>
            <a:ext cx="994398" cy="3899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1" idx="1"/>
          </p:cNvCxnSpPr>
          <p:nvPr/>
        </p:nvCxnSpPr>
        <p:spPr>
          <a:xfrm flipH="1">
            <a:off x="3980273" y="2826306"/>
            <a:ext cx="232001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2" idx="1"/>
            <a:endCxn id="4" idx="3"/>
          </p:cNvCxnSpPr>
          <p:nvPr/>
        </p:nvCxnSpPr>
        <p:spPr>
          <a:xfrm flipH="1" flipV="1">
            <a:off x="3980273" y="3195324"/>
            <a:ext cx="2320019" cy="1737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3" idx="1"/>
          </p:cNvCxnSpPr>
          <p:nvPr/>
        </p:nvCxnSpPr>
        <p:spPr>
          <a:xfrm flipH="1" flipV="1">
            <a:off x="3980273" y="3594100"/>
            <a:ext cx="2320019" cy="6239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44" idx="1"/>
          </p:cNvCxnSpPr>
          <p:nvPr/>
        </p:nvCxnSpPr>
        <p:spPr>
          <a:xfrm flipH="1" flipV="1">
            <a:off x="3980273" y="3922726"/>
            <a:ext cx="2320019" cy="8367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45" idx="1"/>
          </p:cNvCxnSpPr>
          <p:nvPr/>
        </p:nvCxnSpPr>
        <p:spPr>
          <a:xfrm flipH="1" flipV="1">
            <a:off x="3980273" y="4218088"/>
            <a:ext cx="2320019" cy="10763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46" idx="1"/>
          </p:cNvCxnSpPr>
          <p:nvPr/>
        </p:nvCxnSpPr>
        <p:spPr>
          <a:xfrm flipH="1" flipV="1">
            <a:off x="3980273" y="4545328"/>
            <a:ext cx="2320019" cy="126803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 flipH="1">
            <a:off x="3857202" y="5765839"/>
            <a:ext cx="148089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935764" y="5395072"/>
            <a:ext cx="155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call</a:t>
            </a:r>
            <a:r>
              <a:rPr kumimoji="1" lang="zh-CN" altLang="en-US" dirty="0" smtClean="0">
                <a:latin typeface="Helvetica"/>
                <a:cs typeface="Helvetica"/>
              </a:rPr>
              <a:t> </a:t>
            </a:r>
            <a:r>
              <a:rPr kumimoji="1" lang="en-US" altLang="zh-CN" dirty="0" smtClean="0">
                <a:latin typeface="Helvetica"/>
                <a:cs typeface="Helvetica"/>
              </a:rPr>
              <a:t>render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803561" y="5870854"/>
            <a:ext cx="207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dispatch</a:t>
            </a:r>
            <a:r>
              <a:rPr kumimoji="1" lang="zh-CN" altLang="en-US" dirty="0" smtClean="0">
                <a:latin typeface="Helvetica"/>
                <a:cs typeface="Helvetica"/>
              </a:rPr>
              <a:t> </a:t>
            </a:r>
            <a:r>
              <a:rPr kumimoji="1" lang="en-US" altLang="zh-CN" dirty="0" smtClean="0">
                <a:latin typeface="Helvetica"/>
                <a:cs typeface="Helvetica"/>
              </a:rPr>
              <a:t>event</a:t>
            </a:r>
          </a:p>
        </p:txBody>
      </p:sp>
      <p:cxnSp>
        <p:nvCxnSpPr>
          <p:cNvPr id="90" name="直线箭头连接符 89"/>
          <p:cNvCxnSpPr/>
          <p:nvPr/>
        </p:nvCxnSpPr>
        <p:spPr>
          <a:xfrm>
            <a:off x="3815714" y="5884582"/>
            <a:ext cx="152238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-1726020" y="-143640"/>
            <a:ext cx="11362654" cy="64088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3718484" y="1767179"/>
            <a:ext cx="2988866" cy="809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seriesModel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67753" y="134081"/>
            <a:ext cx="2726648" cy="5707681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</a:ln>
        </p:spPr>
        <p:txBody>
          <a:bodyPr wrap="square" lIns="216000" tIns="144000" rIns="216000" bIns="144000" rtlCol="0">
            <a:spAutoFit/>
          </a:bodyPr>
          <a:lstStyle/>
          <a:p>
            <a:r>
              <a:rPr kumimoji="1" lang="en-US" altLang="zh-CN" sz="1600" dirty="0">
                <a:latin typeface="Helvetica"/>
                <a:cs typeface="Helvetica"/>
              </a:rPr>
              <a:t>option =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color: [ ... ]</a:t>
            </a:r>
            <a:r>
              <a:rPr kumimoji="1" lang="en-US" altLang="zh-CN" sz="1600" dirty="0" smtClean="0">
                <a:latin typeface="Helvetica"/>
                <a:cs typeface="Helvetica"/>
              </a:rPr>
              <a:t>,</a:t>
            </a:r>
            <a:endParaRPr kumimoji="1" lang="en-US" altLang="zh-CN" sz="1600" dirty="0">
              <a:latin typeface="Helvetica"/>
              <a:cs typeface="Helvetica"/>
            </a:endParaRPr>
          </a:p>
          <a:p>
            <a:r>
              <a:rPr kumimoji="1" lang="en-US" altLang="zh-CN" sz="1600" dirty="0">
                <a:latin typeface="Helvetica"/>
                <a:cs typeface="Helvetica"/>
              </a:rPr>
              <a:t>    xAxis: {}</a:t>
            </a:r>
            <a:r>
              <a:rPr kumimoji="1" lang="en-US" altLang="zh-CN" sz="1600" dirty="0" smtClean="0">
                <a:latin typeface="Helvetica"/>
                <a:cs typeface="Helvetica"/>
              </a:rPr>
              <a:t>,</a:t>
            </a:r>
            <a:endParaRPr kumimoji="1" lang="en-US" altLang="zh-CN" sz="1600" dirty="0">
              <a:latin typeface="Helvetica"/>
              <a:cs typeface="Helvetica"/>
            </a:endParaRPr>
          </a:p>
          <a:p>
            <a:r>
              <a:rPr kumimoji="1" lang="en-US" altLang="zh-CN" sz="1600" dirty="0">
                <a:latin typeface="Helvetica"/>
                <a:cs typeface="Helvetica"/>
              </a:rPr>
              <a:t>    yAxis: {}</a:t>
            </a:r>
            <a:r>
              <a:rPr kumimoji="1" lang="en-US" altLang="zh-CN" sz="1600" dirty="0" smtClean="0">
                <a:latin typeface="Helvetica"/>
                <a:cs typeface="Helvetica"/>
              </a:rPr>
              <a:t>,</a:t>
            </a:r>
            <a:endParaRPr kumimoji="1" lang="en-US" altLang="zh-CN" sz="1600" dirty="0">
              <a:latin typeface="Helvetica"/>
              <a:cs typeface="Helvetica"/>
            </a:endParaRPr>
          </a:p>
          <a:p>
            <a:r>
              <a:rPr kumimoji="1" lang="en-US" altLang="zh-CN" sz="1600" dirty="0">
                <a:latin typeface="Helvetica"/>
                <a:cs typeface="Helvetica"/>
              </a:rPr>
              <a:t>    series: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itemStyle: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...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},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data: [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value: 15.29,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itemStyle: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    ...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}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},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{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    value: 34.44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},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    ...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    ]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    }</a:t>
            </a:r>
          </a:p>
          <a:p>
            <a:r>
              <a:rPr kumimoji="1" lang="en-US" altLang="zh-CN" sz="1600" dirty="0">
                <a:latin typeface="Helvetica"/>
                <a:cs typeface="Helvetica"/>
              </a:rPr>
              <a:t>}</a:t>
            </a:r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4034547" y="2576428"/>
            <a:ext cx="0" cy="535126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292988" y="1297736"/>
            <a:ext cx="27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f</a:t>
            </a:r>
            <a:r>
              <a:rPr kumimoji="1" lang="en-US" altLang="zh-CN" dirty="0" smtClean="0">
                <a:latin typeface="Helvetica"/>
                <a:cs typeface="Helvetica"/>
              </a:rPr>
              <a:t>ind config from parent</a:t>
            </a: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3718484" y="3111554"/>
            <a:ext cx="2988866" cy="769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dataItemModel</a:t>
            </a:r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3718484" y="412133"/>
            <a:ext cx="2988866" cy="8029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ecModel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77" name="直线箭头连接符 76"/>
          <p:cNvCxnSpPr/>
          <p:nvPr/>
        </p:nvCxnSpPr>
        <p:spPr>
          <a:xfrm flipV="1">
            <a:off x="4021454" y="1215081"/>
            <a:ext cx="0" cy="552098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292988" y="2664781"/>
            <a:ext cx="261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f</a:t>
            </a:r>
            <a:r>
              <a:rPr kumimoji="1" lang="en-US" altLang="zh-CN" dirty="0">
                <a:latin typeface="Helvetica"/>
                <a:cs typeface="Helvetica"/>
              </a:rPr>
              <a:t>ind config from </a:t>
            </a:r>
            <a:r>
              <a:rPr kumimoji="1" lang="en-US" altLang="zh-CN" dirty="0" smtClean="0">
                <a:latin typeface="Helvetica"/>
                <a:cs typeface="Helvetica"/>
              </a:rPr>
              <a:t>parent</a:t>
            </a:r>
            <a:endParaRPr kumimoji="1" lang="en-US" altLang="zh-CN" dirty="0">
              <a:latin typeface="Helvetica"/>
              <a:cs typeface="Helvetica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18485" y="4469946"/>
            <a:ext cx="2988865" cy="112120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chemeClr val="tx1"/>
                </a:solidFill>
              </a:rPr>
              <a:t>v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ar color = data</a:t>
            </a:r>
          </a:p>
          <a:p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   .</a:t>
            </a:r>
            <a:r>
              <a:rPr kumimoji="1" lang="en-US" altLang="zh-CN" sz="1600" dirty="0">
                <a:solidFill>
                  <a:schemeClr val="tx1"/>
                </a:solidFill>
              </a:rPr>
              <a:t>getItemModel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(dataIndex)</a:t>
            </a:r>
          </a:p>
          <a:p>
            <a:r>
              <a:rPr kumimoji="1" lang="en-US" altLang="zh-CN" sz="1600" dirty="0" smtClean="0">
                <a:solidFill>
                  <a:schemeClr val="tx1"/>
                </a:solidFill>
              </a:rPr>
              <a:t>    .</a:t>
            </a:r>
            <a:r>
              <a:rPr kumimoji="1" lang="en-US" altLang="zh-CN" sz="1600" dirty="0">
                <a:solidFill>
                  <a:schemeClr val="tx1"/>
                </a:solidFill>
              </a:rPr>
              <a:t>get('itemStyle.normal.color')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直线箭头连接符 86"/>
          <p:cNvCxnSpPr/>
          <p:nvPr/>
        </p:nvCxnSpPr>
        <p:spPr>
          <a:xfrm flipV="1">
            <a:off x="4036370" y="3881052"/>
            <a:ext cx="0" cy="588894"/>
          </a:xfrm>
          <a:prstGeom prst="straightConnector1">
            <a:avLst/>
          </a:prstGeom>
          <a:ln w="76200" cap="flat" cmpd="sng">
            <a:solidFill>
              <a:schemeClr val="bg1">
                <a:lumMod val="6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292988" y="3985254"/>
            <a:ext cx="245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find </a:t>
            </a:r>
            <a:r>
              <a:rPr kumimoji="1" lang="en-US" altLang="zh-CN" dirty="0" smtClean="0">
                <a:latin typeface="Helvetica"/>
                <a:cs typeface="Helvetica"/>
              </a:rPr>
              <a:t>config from model</a:t>
            </a:r>
          </a:p>
        </p:txBody>
      </p:sp>
      <p:cxnSp>
        <p:nvCxnSpPr>
          <p:cNvPr id="90" name="直线箭头连接符 89"/>
          <p:cNvCxnSpPr/>
          <p:nvPr/>
        </p:nvCxnSpPr>
        <p:spPr>
          <a:xfrm flipH="1">
            <a:off x="2906704" y="813607"/>
            <a:ext cx="667757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 flipH="1">
            <a:off x="2880515" y="2000436"/>
            <a:ext cx="689223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/>
          <p:nvPr/>
        </p:nvCxnSpPr>
        <p:spPr>
          <a:xfrm flipH="1">
            <a:off x="2880515" y="3409864"/>
            <a:ext cx="689224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2945981" y="1424371"/>
            <a:ext cx="15612132" cy="317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-692616" y="2051376"/>
            <a:ext cx="1683078" cy="236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xAxis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yAxis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radiuAxis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angleAxis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矩形 33"/>
          <p:cNvSpPr>
            <a:spLocks noChangeArrowheads="1"/>
          </p:cNvSpPr>
          <p:nvPr/>
        </p:nvSpPr>
        <p:spPr bwMode="auto">
          <a:xfrm>
            <a:off x="2413486" y="2051375"/>
            <a:ext cx="1725507" cy="2361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(cartesian)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olar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5582682" y="2056103"/>
            <a:ext cx="1619657" cy="23565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line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Bar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scatter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p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ie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-529693" y="2137368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axes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81725" y="2145734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Helvetica"/>
                <a:cs typeface="Helvetica"/>
              </a:rPr>
              <a:t>c</a:t>
            </a:r>
            <a:r>
              <a:rPr kumimoji="1" lang="en-US" altLang="zh-CN" dirty="0" smtClean="0">
                <a:latin typeface="Helvetica"/>
                <a:cs typeface="Helvetica"/>
              </a:rPr>
              <a:t>oord sys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80094" y="2112063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series</a:t>
            </a:r>
          </a:p>
        </p:txBody>
      </p:sp>
      <p:sp>
        <p:nvSpPr>
          <p:cNvPr id="19" name="矩形 33"/>
          <p:cNvSpPr>
            <a:spLocks noChangeArrowheads="1"/>
          </p:cNvSpPr>
          <p:nvPr/>
        </p:nvSpPr>
        <p:spPr bwMode="auto">
          <a:xfrm>
            <a:off x="8589356" y="2051375"/>
            <a:ext cx="1619657" cy="2361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legend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dataZoom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visualMap</a:t>
            </a:r>
          </a:p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</a:rPr>
              <a:t>…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86768" y="2107335"/>
            <a:ext cx="1414352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others</a:t>
            </a:r>
          </a:p>
        </p:txBody>
      </p:sp>
      <p:sp>
        <p:nvSpPr>
          <p:cNvPr id="2" name="矩形 1"/>
          <p:cNvSpPr/>
          <p:nvPr/>
        </p:nvSpPr>
        <p:spPr>
          <a:xfrm>
            <a:off x="1135888" y="2902152"/>
            <a:ext cx="135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epend on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-529693" y="1841781"/>
            <a:ext cx="10428192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953057" y="1404753"/>
            <a:ext cx="2882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rocessing order</a:t>
            </a:r>
            <a:endParaRPr kumimoji="1"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4188036" y="3509201"/>
            <a:ext cx="1298037" cy="1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990462" y="3509202"/>
            <a:ext cx="1313950" cy="2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H="1">
            <a:off x="7220896" y="3509201"/>
            <a:ext cx="1276625" cy="3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322295" y="2856792"/>
            <a:ext cx="135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epend on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381389" y="2823588"/>
            <a:ext cx="1351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epend 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22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4260795" y="117846"/>
            <a:ext cx="17511032" cy="43472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-196398" y="301163"/>
            <a:ext cx="2474624" cy="15367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24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7" name="直线箭头连接符 26"/>
          <p:cNvCxnSpPr>
            <a:stCxn id="41" idx="3"/>
          </p:cNvCxnSpPr>
          <p:nvPr/>
        </p:nvCxnSpPr>
        <p:spPr>
          <a:xfrm>
            <a:off x="2527000" y="1077719"/>
            <a:ext cx="1191484" cy="534111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33"/>
          <p:cNvSpPr>
            <a:spLocks noChangeArrowheads="1"/>
          </p:cNvSpPr>
          <p:nvPr/>
        </p:nvSpPr>
        <p:spPr bwMode="auto">
          <a:xfrm>
            <a:off x="-196397" y="2073594"/>
            <a:ext cx="2474624" cy="1802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5201" y="3665529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081541" y="1461765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legend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6" name="直线箭头连接符 25"/>
          <p:cNvCxnSpPr>
            <a:stCxn id="47" idx="3"/>
          </p:cNvCxnSpPr>
          <p:nvPr/>
        </p:nvCxnSpPr>
        <p:spPr>
          <a:xfrm flipV="1">
            <a:off x="2527000" y="2125972"/>
            <a:ext cx="1191484" cy="776725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25693" y="3862739"/>
            <a:ext cx="4320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l</a:t>
            </a:r>
            <a:r>
              <a:rPr kumimoji="1" lang="en-US" altLang="zh-CN" dirty="0" smtClean="0">
                <a:latin typeface="Helvetica"/>
                <a:cs typeface="Helvetica"/>
              </a:rPr>
              <a:t>isten to (and know) legend component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18484" y="1288449"/>
            <a:ext cx="1217673" cy="1098907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</a:t>
            </a:r>
          </a:p>
          <a:p>
            <a:pPr algn="ctr"/>
            <a:r>
              <a:rPr kumimoji="1"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直线箭头连接符 34"/>
          <p:cNvCxnSpPr>
            <a:stCxn id="29" idx="3"/>
            <a:endCxn id="24" idx="1"/>
          </p:cNvCxnSpPr>
          <p:nvPr/>
        </p:nvCxnSpPr>
        <p:spPr>
          <a:xfrm>
            <a:off x="4936157" y="1837903"/>
            <a:ext cx="1145384" cy="0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492633" y="539110"/>
            <a:ext cx="103436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legend selected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record</a:t>
            </a:r>
          </a:p>
        </p:txBody>
      </p:sp>
      <p:sp>
        <p:nvSpPr>
          <p:cNvPr id="37" name="矩形 36"/>
          <p:cNvSpPr/>
          <p:nvPr/>
        </p:nvSpPr>
        <p:spPr>
          <a:xfrm>
            <a:off x="176155" y="765229"/>
            <a:ext cx="1142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/>
                <a:cs typeface="Helvetica"/>
              </a:rPr>
              <a:t>tooltip</a:t>
            </a:r>
            <a:endParaRPr lang="zh-CN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-173639" y="2125971"/>
            <a:ext cx="16968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Helvetica"/>
                <a:cs typeface="Helvetica"/>
              </a:rPr>
              <a:t>series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line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Bar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scatter</a:t>
            </a: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…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492633" y="2364088"/>
            <a:ext cx="103436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legend selected</a:t>
            </a:r>
          </a:p>
          <a:p>
            <a:r>
              <a:rPr kumimoji="1" lang="en-US" altLang="zh-CN" sz="1600" dirty="0" smtClean="0">
                <a:latin typeface="Helvetica"/>
                <a:cs typeface="Helvetica"/>
              </a:rPr>
              <a:t>record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175690" y="3442931"/>
            <a:ext cx="3789912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3325686" y="3757987"/>
            <a:ext cx="3792316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22088" y="2924156"/>
            <a:ext cx="3587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d</a:t>
            </a:r>
            <a:r>
              <a:rPr kumimoji="1" lang="en-US" altLang="zh-CN" dirty="0" smtClean="0">
                <a:latin typeface="Helvetica"/>
                <a:cs typeface="Helvetica"/>
              </a:rPr>
              <a:t>ispatch event: 'legendselected</a:t>
            </a:r>
            <a:r>
              <a:rPr kumimoji="1" lang="en-US" altLang="zh-CN" dirty="0">
                <a:latin typeface="Helvetica"/>
                <a:cs typeface="Helvetica"/>
              </a:rPr>
              <a:t>'</a:t>
            </a:r>
            <a:endParaRPr kumimoji="1" lang="zh-CN" alt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1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-3843070" y="84422"/>
            <a:ext cx="17511032" cy="4728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76" name="矩形 33"/>
          <p:cNvSpPr>
            <a:spLocks noChangeArrowheads="1"/>
          </p:cNvSpPr>
          <p:nvPr/>
        </p:nvSpPr>
        <p:spPr bwMode="auto">
          <a:xfrm>
            <a:off x="6043254" y="3397710"/>
            <a:ext cx="2099917" cy="701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tooltip</a:t>
            </a:r>
          </a:p>
        </p:txBody>
      </p:sp>
      <p:sp>
        <p:nvSpPr>
          <p:cNvPr id="21" name="矩形 33"/>
          <p:cNvSpPr>
            <a:spLocks noChangeArrowheads="1"/>
          </p:cNvSpPr>
          <p:nvPr/>
        </p:nvSpPr>
        <p:spPr bwMode="auto">
          <a:xfrm>
            <a:off x="1229889" y="330189"/>
            <a:ext cx="2474624" cy="3167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57449" y="350016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Helvetica"/>
                <a:cs typeface="Helvetica"/>
              </a:rPr>
              <a:t>legend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8984" y="4263827"/>
            <a:ext cx="1720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Helvetica"/>
                <a:cs typeface="Helvetica"/>
              </a:rPr>
              <a:t>r</a:t>
            </a:r>
            <a:r>
              <a:rPr kumimoji="1" lang="en-US" altLang="zh-CN" dirty="0" smtClean="0">
                <a:latin typeface="Helvetica"/>
                <a:cs typeface="Helvetica"/>
              </a:rPr>
              <a:t>etrieve info 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35" name="直线箭头连接符 34"/>
          <p:cNvCxnSpPr>
            <a:endCxn id="24" idx="1"/>
          </p:cNvCxnSpPr>
          <p:nvPr/>
        </p:nvCxnSpPr>
        <p:spPr>
          <a:xfrm flipV="1">
            <a:off x="4221696" y="726154"/>
            <a:ext cx="1835753" cy="376137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187329" y="897377"/>
            <a:ext cx="1034367" cy="1898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d</a:t>
            </a:r>
            <a:r>
              <a:rPr lang="en-US" altLang="zh-CN" dirty="0" smtClean="0"/>
              <a:t>ata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1392828" y="1097256"/>
            <a:ext cx="169680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Helvetica"/>
                <a:cs typeface="Helvetica"/>
              </a:rPr>
              <a:t>s</a:t>
            </a:r>
            <a:r>
              <a:rPr kumimoji="1" lang="en-US" altLang="zh-CN" sz="2800" dirty="0" smtClean="0">
                <a:latin typeface="Helvetica"/>
                <a:cs typeface="Helvetica"/>
              </a:rPr>
              <a:t>eries</a:t>
            </a:r>
            <a:endParaRPr kumimoji="1" lang="en-US" altLang="zh-CN" sz="2800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line</a:t>
            </a:r>
            <a:endParaRPr kumimoji="1" lang="en-US" altLang="zh-CN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b</a:t>
            </a:r>
            <a:r>
              <a:rPr kumimoji="1" lang="en-US" altLang="zh-CN" dirty="0" smtClean="0">
                <a:latin typeface="Helvetica"/>
                <a:cs typeface="Helvetica"/>
              </a:rPr>
              <a:t>ar</a:t>
            </a:r>
            <a:endParaRPr kumimoji="1" lang="en-US" altLang="zh-CN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s</a:t>
            </a:r>
            <a:r>
              <a:rPr kumimoji="1" lang="en-US" altLang="zh-CN" dirty="0" smtClean="0">
                <a:latin typeface="Helvetica"/>
                <a:cs typeface="Helvetica"/>
              </a:rPr>
              <a:t>catter</a:t>
            </a:r>
          </a:p>
          <a:p>
            <a:pPr algn="ctr"/>
            <a:r>
              <a:rPr kumimoji="1" lang="en-US" altLang="zh-CN" dirty="0" smtClean="0">
                <a:latin typeface="Helvetica"/>
                <a:cs typeface="Helvetica"/>
              </a:rPr>
              <a:t>pie</a:t>
            </a:r>
            <a:endParaRPr kumimoji="1" lang="en-US" altLang="zh-CN" dirty="0">
              <a:latin typeface="Helvetica"/>
              <a:cs typeface="Helvetica"/>
            </a:endParaRPr>
          </a:p>
          <a:p>
            <a:pPr algn="ctr"/>
            <a:r>
              <a:rPr kumimoji="1" lang="en-US" altLang="zh-CN" dirty="0">
                <a:latin typeface="Helvetica"/>
                <a:cs typeface="Helvetica"/>
              </a:rPr>
              <a:t>…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2557458" y="4011139"/>
            <a:ext cx="2822840" cy="1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2707453" y="4242635"/>
            <a:ext cx="2806517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26194" y="3522081"/>
            <a:ext cx="123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process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49084" y="1371455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dataZoom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49084" y="2380800"/>
            <a:ext cx="2121106" cy="75227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Helvetica"/>
                <a:cs typeface="Helvetica"/>
              </a:rPr>
              <a:t>visualMap</a:t>
            </a:r>
            <a:endParaRPr kumimoji="1" lang="zh-CN" altLang="en-US" sz="2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57" y="3919200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1" name="直线箭头连接符 30"/>
          <p:cNvCxnSpPr>
            <a:endCxn id="19" idx="1"/>
          </p:cNvCxnSpPr>
          <p:nvPr/>
        </p:nvCxnSpPr>
        <p:spPr>
          <a:xfrm>
            <a:off x="4221696" y="1531768"/>
            <a:ext cx="1827388" cy="215825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3" idx="1"/>
          </p:cNvCxnSpPr>
          <p:nvPr/>
        </p:nvCxnSpPr>
        <p:spPr>
          <a:xfrm>
            <a:off x="4261397" y="1955251"/>
            <a:ext cx="1787687" cy="801687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76" idx="1"/>
          </p:cNvCxnSpPr>
          <p:nvPr/>
        </p:nvCxnSpPr>
        <p:spPr>
          <a:xfrm>
            <a:off x="4261397" y="2380800"/>
            <a:ext cx="1781857" cy="1367784"/>
          </a:xfrm>
          <a:prstGeom prst="straightConnector1">
            <a:avLst/>
          </a:prstGeom>
          <a:ln w="38100" cap="flat" cmpd="sng">
            <a:solidFill>
              <a:schemeClr val="accent1">
                <a:lumMod val="60000"/>
                <a:lumOff val="40000"/>
              </a:schemeClr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088666" y="2454971"/>
            <a:ext cx="15374166" cy="4047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693" y="4578964"/>
            <a:ext cx="6608410" cy="11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data   /   …</a:t>
            </a:r>
            <a:endParaRPr lang="en-US" altLang="zh-CN" dirty="0"/>
          </a:p>
        </p:txBody>
      </p:sp>
      <p:cxnSp>
        <p:nvCxnSpPr>
          <p:cNvPr id="52" name="直线箭头连接符 51"/>
          <p:cNvCxnSpPr/>
          <p:nvPr/>
        </p:nvCxnSpPr>
        <p:spPr>
          <a:xfrm>
            <a:off x="1904826" y="3748584"/>
            <a:ext cx="1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604361" y="3310800"/>
            <a:ext cx="803753" cy="36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filter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792125" y="3748584"/>
            <a:ext cx="1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74950" y="3305903"/>
            <a:ext cx="1235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map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05033" y="3219262"/>
            <a:ext cx="1222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visual encoding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09846" y="3296751"/>
            <a:ext cx="95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layout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7106786" y="3750576"/>
            <a:ext cx="0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0987" y="3280039"/>
            <a:ext cx="95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render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5049860" y="3964370"/>
            <a:ext cx="0" cy="628001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6169362" y="3750576"/>
            <a:ext cx="1" cy="83038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 flipV="1">
            <a:off x="3710821" y="3954226"/>
            <a:ext cx="7480" cy="62673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62546" y="3223229"/>
            <a:ext cx="1235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update coord sys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39390" y="3770690"/>
            <a:ext cx="69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>
                <a:latin typeface="Helvetica"/>
                <a:cs typeface="Helvetica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-2344615" y="-615001"/>
            <a:ext cx="17701845" cy="83989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1936028" y="974708"/>
            <a:ext cx="1810591" cy="24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-1877519" y="108668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input</a:t>
            </a: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671626" y="750431"/>
            <a:ext cx="2283249" cy="3043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725118" y="1738079"/>
            <a:ext cx="1397758" cy="1118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option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-1629868" y="2371521"/>
            <a:ext cx="117585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r</a:t>
            </a:r>
            <a:r>
              <a:rPr kumimoji="1" lang="en-US" altLang="zh-CN" sz="2000" dirty="0" smtClean="0">
                <a:latin typeface="Helvetica"/>
                <a:cs typeface="Helvetica"/>
              </a:rPr>
              <a:t>aw data</a:t>
            </a:r>
          </a:p>
        </p:txBody>
      </p:sp>
      <p:sp>
        <p:nvSpPr>
          <p:cNvPr id="29" name="矩形 28"/>
          <p:cNvSpPr/>
          <p:nvPr/>
        </p:nvSpPr>
        <p:spPr>
          <a:xfrm>
            <a:off x="934175" y="879752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c</a:t>
            </a:r>
            <a:r>
              <a:rPr kumimoji="1" lang="en-US" altLang="zh-CN" sz="2000" dirty="0" smtClean="0">
                <a:latin typeface="Helvetica"/>
                <a:cs typeface="Helvetica"/>
              </a:rPr>
              <a:t>reate models</a:t>
            </a: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-31026" y="2138190"/>
            <a:ext cx="606777" cy="5389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40198" y="1907593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0131" y="1811637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34175" y="1715681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model</a:t>
            </a:r>
          </a:p>
        </p:txBody>
      </p:sp>
      <p:sp>
        <p:nvSpPr>
          <p:cNvPr id="36" name="矩形 35"/>
          <p:cNvSpPr/>
          <p:nvPr/>
        </p:nvSpPr>
        <p:spPr>
          <a:xfrm>
            <a:off x="1188178" y="2517187"/>
            <a:ext cx="1255887" cy="4207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data</a:t>
            </a:r>
          </a:p>
        </p:txBody>
      </p:sp>
      <p:sp>
        <p:nvSpPr>
          <p:cNvPr id="40" name="矩形 33"/>
          <p:cNvSpPr>
            <a:spLocks noChangeArrowheads="1"/>
          </p:cNvSpPr>
          <p:nvPr/>
        </p:nvSpPr>
        <p:spPr bwMode="auto">
          <a:xfrm>
            <a:off x="4010641" y="742903"/>
            <a:ext cx="1856756" cy="3050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69262" y="865641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p</a:t>
            </a:r>
            <a:r>
              <a:rPr kumimoji="1" lang="en-US" altLang="zh-CN" sz="2000" dirty="0" smtClean="0">
                <a:latin typeface="Helvetica"/>
                <a:cs typeface="Helvetica"/>
              </a:rPr>
              <a:t>rocess data</a:t>
            </a:r>
          </a:p>
        </p:txBody>
      </p:sp>
      <p:sp>
        <p:nvSpPr>
          <p:cNvPr id="46" name="矩形 45"/>
          <p:cNvSpPr/>
          <p:nvPr/>
        </p:nvSpPr>
        <p:spPr>
          <a:xfrm>
            <a:off x="4354697" y="1958215"/>
            <a:ext cx="1351833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58741" y="1862259"/>
            <a:ext cx="1371589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76896" y="1766303"/>
            <a:ext cx="1360301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processor</a:t>
            </a: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061709" y="2179860"/>
            <a:ext cx="848352" cy="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33"/>
          <p:cNvSpPr>
            <a:spLocks noChangeArrowheads="1"/>
          </p:cNvSpPr>
          <p:nvPr/>
        </p:nvSpPr>
        <p:spPr bwMode="auto">
          <a:xfrm>
            <a:off x="6733751" y="742903"/>
            <a:ext cx="2474624" cy="3050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5121" y="833598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visual</a:t>
            </a:r>
          </a:p>
        </p:txBody>
      </p:sp>
      <p:sp>
        <p:nvSpPr>
          <p:cNvPr id="54" name="矩形 53"/>
          <p:cNvSpPr/>
          <p:nvPr/>
        </p:nvSpPr>
        <p:spPr>
          <a:xfrm>
            <a:off x="7174107" y="1564576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06373" y="1482731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38639" y="1400886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layout</a:t>
            </a:r>
          </a:p>
        </p:txBody>
      </p:sp>
      <p:sp>
        <p:nvSpPr>
          <p:cNvPr id="57" name="矩形 56"/>
          <p:cNvSpPr/>
          <p:nvPr/>
        </p:nvSpPr>
        <p:spPr>
          <a:xfrm>
            <a:off x="7075331" y="2679234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79375" y="2597389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83419" y="2515544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visual encoding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color opacity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glyph size …</a:t>
            </a:r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5965787" y="2223142"/>
            <a:ext cx="705473" cy="1251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077264" y="742904"/>
            <a:ext cx="2179084" cy="3050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16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 lang="en-US" altLang="zh-CN" dirty="0"/>
          </a:p>
        </p:txBody>
      </p:sp>
      <p:sp>
        <p:nvSpPr>
          <p:cNvPr id="60" name="矩形 59"/>
          <p:cNvSpPr/>
          <p:nvPr/>
        </p:nvSpPr>
        <p:spPr>
          <a:xfrm>
            <a:off x="10299230" y="79328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render</a:t>
            </a:r>
          </a:p>
        </p:txBody>
      </p:sp>
      <p:cxnSp>
        <p:nvCxnSpPr>
          <p:cNvPr id="64" name="直线箭头连接符 63"/>
          <p:cNvCxnSpPr/>
          <p:nvPr/>
        </p:nvCxnSpPr>
        <p:spPr>
          <a:xfrm flipV="1">
            <a:off x="9291252" y="2223142"/>
            <a:ext cx="705473" cy="1251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33"/>
          <p:cNvSpPr>
            <a:spLocks noChangeArrowheads="1"/>
          </p:cNvSpPr>
          <p:nvPr/>
        </p:nvSpPr>
        <p:spPr bwMode="auto">
          <a:xfrm>
            <a:off x="9922348" y="4902854"/>
            <a:ext cx="2666625" cy="1774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178850" y="5025594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d</a:t>
            </a:r>
            <a:r>
              <a:rPr kumimoji="1" lang="en-US" altLang="zh-CN" sz="2000" dirty="0" smtClean="0">
                <a:latin typeface="Helvetica"/>
                <a:cs typeface="Helvetica"/>
              </a:rPr>
              <a:t>ispatch action</a:t>
            </a:r>
          </a:p>
        </p:txBody>
      </p:sp>
      <p:sp>
        <p:nvSpPr>
          <p:cNvPr id="70" name="矩形 69"/>
          <p:cNvSpPr/>
          <p:nvPr/>
        </p:nvSpPr>
        <p:spPr>
          <a:xfrm>
            <a:off x="10356652" y="5740394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1400" dirty="0">
              <a:latin typeface="Helvetica"/>
              <a:cs typeface="Helvetic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274807" y="5644438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1400" dirty="0">
              <a:latin typeface="Helvetica"/>
              <a:cs typeface="Helvetic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78851" y="5548482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action handler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update models</a:t>
            </a: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11491841" y="3928531"/>
            <a:ext cx="0" cy="815621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1526823" y="4129971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Helvetica"/>
                <a:cs typeface="Helvetica"/>
              </a:rPr>
              <a:t>u</a:t>
            </a:r>
            <a:r>
              <a:rPr kumimoji="1" lang="en-US" altLang="zh-CN" dirty="0" smtClean="0">
                <a:latin typeface="Helvetica"/>
                <a:cs typeface="Helvetica"/>
              </a:rPr>
              <a:t>ser interaction</a:t>
            </a:r>
          </a:p>
        </p:txBody>
      </p:sp>
      <p:sp>
        <p:nvSpPr>
          <p:cNvPr id="77" name="矩形 33"/>
          <p:cNvSpPr>
            <a:spLocks noChangeArrowheads="1"/>
          </p:cNvSpPr>
          <p:nvPr/>
        </p:nvSpPr>
        <p:spPr bwMode="auto">
          <a:xfrm>
            <a:off x="3886466" y="6132690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矩形 33"/>
          <p:cNvSpPr>
            <a:spLocks noChangeArrowheads="1"/>
          </p:cNvSpPr>
          <p:nvPr/>
        </p:nvSpPr>
        <p:spPr bwMode="auto">
          <a:xfrm>
            <a:off x="3818731" y="6064955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3750996" y="5997220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 flipH="1">
            <a:off x="6276618" y="2476845"/>
            <a:ext cx="2" cy="3441355"/>
          </a:xfrm>
          <a:prstGeom prst="straightConnector1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822398" y="6125045"/>
            <a:ext cx="965043" cy="9022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Helvetica"/>
                <a:cs typeface="Helvetica"/>
              </a:rPr>
              <a:t>scale</a:t>
            </a:r>
            <a:endParaRPr kumimoji="1" lang="zh-CN" alt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86466" y="6189132"/>
            <a:ext cx="1935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Helvetica"/>
                <a:cs typeface="Helvetica"/>
              </a:rPr>
              <a:t>c</a:t>
            </a:r>
            <a:r>
              <a:rPr kumimoji="1" lang="en-US" altLang="zh-CN" sz="2000" dirty="0" smtClean="0">
                <a:latin typeface="Helvetica"/>
                <a:cs typeface="Helvetica"/>
              </a:rPr>
              <a:t>oordinate</a:t>
            </a:r>
          </a:p>
          <a:p>
            <a:r>
              <a:rPr kumimoji="1" lang="en-US" altLang="zh-CN" sz="2000" dirty="0" smtClean="0">
                <a:latin typeface="Helvetica"/>
                <a:cs typeface="Helvetica"/>
              </a:rPr>
              <a:t>system</a:t>
            </a:r>
          </a:p>
        </p:txBody>
      </p:sp>
      <p:sp>
        <p:nvSpPr>
          <p:cNvPr id="79" name="矩形 78"/>
          <p:cNvSpPr/>
          <p:nvPr/>
        </p:nvSpPr>
        <p:spPr>
          <a:xfrm rot="5400000">
            <a:off x="2018062" y="4481873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create</a:t>
            </a:r>
          </a:p>
        </p:txBody>
      </p:sp>
      <p:cxnSp>
        <p:nvCxnSpPr>
          <p:cNvPr id="80" name="肘形连接符 79"/>
          <p:cNvCxnSpPr/>
          <p:nvPr/>
        </p:nvCxnSpPr>
        <p:spPr>
          <a:xfrm rot="16200000" flipH="1">
            <a:off x="1365841" y="4402544"/>
            <a:ext cx="4160182" cy="389470"/>
          </a:xfrm>
          <a:prstGeom prst="bentConnector3">
            <a:avLst>
              <a:gd name="adj1" fmla="val 100201"/>
            </a:avLst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 rot="5400000">
            <a:off x="5472089" y="4493166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update</a:t>
            </a:r>
          </a:p>
        </p:txBody>
      </p:sp>
      <p:cxnSp>
        <p:nvCxnSpPr>
          <p:cNvPr id="86" name="肘形连接符 85"/>
          <p:cNvCxnSpPr/>
          <p:nvPr/>
        </p:nvCxnSpPr>
        <p:spPr>
          <a:xfrm rot="5400000" flipH="1" flipV="1">
            <a:off x="6471322" y="4752578"/>
            <a:ext cx="2748839" cy="1100745"/>
          </a:xfrm>
          <a:prstGeom prst="bentConnector3">
            <a:avLst>
              <a:gd name="adj1" fmla="val 103"/>
            </a:avLst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 rot="10800000">
            <a:off x="3476626" y="2476656"/>
            <a:ext cx="6302377" cy="2949053"/>
          </a:xfrm>
          <a:prstGeom prst="bentConnector3">
            <a:avLst>
              <a:gd name="adj1" fmla="val 100126"/>
            </a:avLst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9052"/>
              </p:ext>
            </p:extLst>
          </p:nvPr>
        </p:nvGraphicFramePr>
        <p:xfrm>
          <a:off x="-1047122" y="4929923"/>
          <a:ext cx="342341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3"/>
                <a:gridCol w="684683"/>
                <a:gridCol w="684683"/>
                <a:gridCol w="684683"/>
                <a:gridCol w="684683"/>
              </a:tblGrid>
              <a:tr h="26143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dim0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dim1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dim2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…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直线箭头连接符 102"/>
          <p:cNvCxnSpPr/>
          <p:nvPr/>
        </p:nvCxnSpPr>
        <p:spPr>
          <a:xfrm>
            <a:off x="1481682" y="2937928"/>
            <a:ext cx="0" cy="1991995"/>
          </a:xfrm>
          <a:prstGeom prst="straightConnector1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10584" y="1717936"/>
            <a:ext cx="1626544" cy="16098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370191" y="1680504"/>
            <a:ext cx="1626544" cy="1608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336861" y="1647174"/>
            <a:ext cx="1626544" cy="1598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3021124" y="1092598"/>
            <a:ext cx="1810591" cy="24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90" name="矩形 89"/>
          <p:cNvSpPr/>
          <p:nvPr/>
        </p:nvSpPr>
        <p:spPr>
          <a:xfrm>
            <a:off x="13079633" y="120457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output</a:t>
            </a:r>
          </a:p>
        </p:txBody>
      </p:sp>
      <p:sp>
        <p:nvSpPr>
          <p:cNvPr id="91" name="矩形 90"/>
          <p:cNvSpPr/>
          <p:nvPr/>
        </p:nvSpPr>
        <p:spPr>
          <a:xfrm>
            <a:off x="13274659" y="189726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3238384" y="247665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animation</a:t>
            </a:r>
          </a:p>
        </p:txBody>
      </p:sp>
      <p:sp>
        <p:nvSpPr>
          <p:cNvPr id="94" name="矩形 93"/>
          <p:cNvSpPr/>
          <p:nvPr/>
        </p:nvSpPr>
        <p:spPr>
          <a:xfrm>
            <a:off x="13232269" y="1864726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3194417" y="1828241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shape</a:t>
            </a:r>
            <a:endParaRPr kumimoji="1" lang="en-US" altLang="zh-CN" sz="2000" dirty="0">
              <a:latin typeface="Helvetica"/>
              <a:cs typeface="Helvetica"/>
            </a:endParaRPr>
          </a:p>
        </p:txBody>
      </p:sp>
      <p:cxnSp>
        <p:nvCxnSpPr>
          <p:cNvPr id="96" name="直线箭头连接符 95"/>
          <p:cNvCxnSpPr/>
          <p:nvPr/>
        </p:nvCxnSpPr>
        <p:spPr>
          <a:xfrm flipV="1">
            <a:off x="12315651" y="2228351"/>
            <a:ext cx="596016" cy="3619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084983" y="-121836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echarts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848285" y="-118613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zrender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99" name="直线连接符 98"/>
          <p:cNvCxnSpPr/>
          <p:nvPr/>
        </p:nvCxnSpPr>
        <p:spPr>
          <a:xfrm>
            <a:off x="141103" y="101595"/>
            <a:ext cx="6384743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/>
          <p:nvPr/>
        </p:nvCxnSpPr>
        <p:spPr>
          <a:xfrm>
            <a:off x="40316" y="-115390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/>
          <p:cNvCxnSpPr/>
          <p:nvPr/>
        </p:nvCxnSpPr>
        <p:spPr>
          <a:xfrm>
            <a:off x="7600462" y="118531"/>
            <a:ext cx="4898497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/>
          <p:nvPr/>
        </p:nvCxnSpPr>
        <p:spPr>
          <a:xfrm>
            <a:off x="12626777" y="-98457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>
            <a:off x="12731750" y="118531"/>
            <a:ext cx="546754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>
            <a:off x="14878185" y="-98457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14384907" y="101595"/>
            <a:ext cx="409893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12386635" y="2663869"/>
            <a:ext cx="461650" cy="37569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0503135" y="1930650"/>
            <a:ext cx="1333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v</a:t>
            </a:r>
            <a:r>
              <a:rPr kumimoji="1" lang="en-US" altLang="zh-CN" sz="2000" dirty="0" smtClean="0">
                <a:latin typeface="Helvetica"/>
                <a:cs typeface="Helvetica"/>
              </a:rPr>
              <a:t>iew</a:t>
            </a:r>
          </a:p>
          <a:p>
            <a:pPr algn="ctr"/>
            <a:r>
              <a:rPr kumimoji="1" lang="en-US" altLang="zh-CN" sz="1200" dirty="0">
                <a:latin typeface="Helvetica"/>
                <a:cs typeface="Helvetica"/>
              </a:rPr>
              <a:t>c</a:t>
            </a:r>
            <a:r>
              <a:rPr kumimoji="1" lang="en-US" altLang="zh-CN" sz="1200" dirty="0" smtClean="0">
                <a:latin typeface="Helvetica"/>
                <a:cs typeface="Helvetica"/>
              </a:rPr>
              <a:t>reate shapes update</a:t>
            </a:r>
            <a:r>
              <a:rPr kumimoji="1" lang="zh-CN" altLang="en-US" sz="1200" dirty="0" smtClean="0">
                <a:latin typeface="Helvetica"/>
                <a:cs typeface="Helvetica"/>
              </a:rPr>
              <a:t> </a:t>
            </a:r>
            <a:r>
              <a:rPr kumimoji="1" lang="en-US" altLang="zh-CN" sz="1200" dirty="0" smtClean="0">
                <a:latin typeface="Helvetica"/>
                <a:cs typeface="Helvetica"/>
              </a:rPr>
              <a:t>shapes</a:t>
            </a:r>
          </a:p>
          <a:p>
            <a:pPr algn="ctr"/>
            <a:r>
              <a:rPr kumimoji="1" lang="en-US" altLang="zh-CN" sz="1200" dirty="0">
                <a:latin typeface="Helvetica"/>
                <a:cs typeface="Helvetica"/>
              </a:rPr>
              <a:t>s</a:t>
            </a:r>
            <a:r>
              <a:rPr kumimoji="1" lang="en-US" altLang="zh-CN" sz="1200" dirty="0" smtClean="0">
                <a:latin typeface="Helvetica"/>
                <a:cs typeface="Helvetica"/>
              </a:rPr>
              <a:t>et style</a:t>
            </a:r>
          </a:p>
        </p:txBody>
      </p:sp>
    </p:spTree>
    <p:extLst>
      <p:ext uri="{BB962C8B-B14F-4D97-AF65-F5344CB8AC3E}">
        <p14:creationId xmlns:p14="http://schemas.microsoft.com/office/powerpoint/2010/main" val="96251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368</Words>
  <Application>Microsoft Macintosh PowerPoint</Application>
  <PresentationFormat>On-screen Show (4:3)</PresentationFormat>
  <Paragraphs>213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宋体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 a</dc:creator>
  <cp:lastModifiedBy>Microsoft Office User</cp:lastModifiedBy>
  <cp:revision>359</cp:revision>
  <dcterms:created xsi:type="dcterms:W3CDTF">2016-10-26T11:40:33Z</dcterms:created>
  <dcterms:modified xsi:type="dcterms:W3CDTF">2017-10-26T04:23:33Z</dcterms:modified>
</cp:coreProperties>
</file>