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8" r:id="rId7"/>
    <p:sldId id="287" r:id="rId8"/>
    <p:sldId id="269" r:id="rId9"/>
    <p:sldId id="273" r:id="rId10"/>
    <p:sldId id="261" r:id="rId11"/>
    <p:sldId id="262" r:id="rId12"/>
    <p:sldId id="293" r:id="rId13"/>
    <p:sldId id="294" r:id="rId14"/>
    <p:sldId id="295" r:id="rId15"/>
    <p:sldId id="264" r:id="rId16"/>
    <p:sldId id="263" r:id="rId17"/>
    <p:sldId id="265" r:id="rId18"/>
    <p:sldId id="291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0160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b="7778"/>
          <a:stretch>
            <a:fillRect/>
          </a:stretch>
        </p:blipFill>
        <p:spPr>
          <a:xfrm>
            <a:off x="8862695" y="1417320"/>
            <a:ext cx="5486400" cy="6226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20" y="2048510"/>
            <a:ext cx="7477760" cy="2785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600" dirty="0">
                <a:solidFill>
                  <a:srgbClr val="F2F0F4"/>
                </a:solidFill>
                <a:latin typeface="Arial" panose="020B0604020202020204" pitchFamily="34" charset="0"/>
                <a:ea typeface="Montserrat" panose="00000500000000000000" pitchFamily="34" charset="-122"/>
                <a:cs typeface="Arial" panose="020B0604020202020204" pitchFamily="34" charset="0"/>
              </a:rPr>
              <a:t>Netflix Recommendation System</a:t>
            </a:r>
            <a:endParaRPr lang="en-US" sz="6600" dirty="0">
              <a:solidFill>
                <a:srgbClr val="F2F0F4"/>
              </a:solidFill>
              <a:latin typeface="Arial" panose="020B0604020202020204" pitchFamily="34" charset="0"/>
              <a:ea typeface="Montserrat" panose="0000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20" y="5699760"/>
            <a:ext cx="7477760" cy="20910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Cascadia Code" panose="020B0609020000020004" charset="0"/>
                <a:ea typeface="Heebo" pitchFamily="34" charset="-122"/>
                <a:cs typeface="Cascadia Code" panose="020B0609020000020004" charset="0"/>
              </a:rPr>
              <a:t>AMIT KUMAR YADAV        2105690      </a:t>
            </a:r>
            <a:endParaRPr lang="en-US" sz="2400" dirty="0">
              <a:solidFill>
                <a:srgbClr val="DCD7E5"/>
              </a:solidFill>
              <a:latin typeface="Cascadia Code" panose="020B0609020000020004" charset="0"/>
              <a:ea typeface="Heebo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Cascadia Code" panose="020B0609020000020004" charset="0"/>
                <a:ea typeface="Heebo" pitchFamily="34" charset="-122"/>
                <a:cs typeface="Cascadia Code" panose="020B0609020000020004" charset="0"/>
              </a:rPr>
              <a:t>SHRESTHA MISHRA         2105666</a:t>
            </a:r>
            <a:endParaRPr lang="en-US" sz="2400" dirty="0">
              <a:solidFill>
                <a:srgbClr val="DCD7E5"/>
              </a:solidFill>
              <a:latin typeface="Cascadia Code" panose="020B0609020000020004" charset="0"/>
              <a:ea typeface="Heebo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Cascadia Code" panose="020B0609020000020004" charset="0"/>
                <a:ea typeface="Heebo" pitchFamily="34" charset="-122"/>
                <a:cs typeface="Cascadia Code" panose="020B0609020000020004" charset="0"/>
              </a:rPr>
              <a:t>PRANJAL SINGH           2105638</a:t>
            </a:r>
            <a:endParaRPr lang="en-US" sz="2400" dirty="0">
              <a:solidFill>
                <a:srgbClr val="DCD7E5"/>
              </a:solidFill>
              <a:latin typeface="Cascadia Code" panose="020B0609020000020004" charset="0"/>
              <a:ea typeface="Heebo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Cascadia Code" panose="020B0609020000020004" charset="0"/>
                <a:ea typeface="Heebo" pitchFamily="34" charset="-122"/>
                <a:cs typeface="Cascadia Code" panose="020B0609020000020004" charset="0"/>
              </a:rPr>
              <a:t>OM SINGH                2105634</a:t>
            </a:r>
            <a:endParaRPr lang="en-US" sz="2400" dirty="0">
              <a:solidFill>
                <a:srgbClr val="DCD7E5"/>
              </a:solidFill>
              <a:latin typeface="Cascadia Code" panose="020B0609020000020004" charset="0"/>
              <a:ea typeface="Heebo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Cascadia Code" panose="020B0609020000020004" charset="0"/>
                <a:ea typeface="Heebo" pitchFamily="34" charset="-122"/>
                <a:cs typeface="Cascadia Code" panose="020B0609020000020004" charset="0"/>
              </a:rPr>
              <a:t>SAHIL RAJ SINGH         2105653</a:t>
            </a:r>
            <a:endParaRPr lang="en-US" sz="2400" dirty="0">
              <a:solidFill>
                <a:srgbClr val="DCD7E5"/>
              </a:solidFill>
              <a:latin typeface="Cascadia Code" panose="020B0609020000020004" charset="0"/>
              <a:ea typeface="Heebo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27730" y="201295"/>
            <a:ext cx="694499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MINOR PROJECT</a:t>
            </a:r>
            <a:endParaRPr lang="en-US" sz="72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879090" y="570865"/>
            <a:ext cx="9665970" cy="11728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615"/>
              </a:lnSpc>
              <a:buNone/>
            </a:pPr>
            <a:r>
              <a:rPr lang="en-IN" altLang="en-US" sz="40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Netflix</a:t>
            </a:r>
            <a:r>
              <a:rPr lang="en-US" sz="40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Recommendation </a:t>
            </a:r>
            <a:r>
              <a:rPr lang="en-IN" altLang="en-US" sz="40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System</a:t>
            </a:r>
            <a:endParaRPr lang="en-IN" altLang="en-US" sz="40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044559" y="2746415"/>
            <a:ext cx="84653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7" name="Text 3"/>
          <p:cNvSpPr/>
          <p:nvPr/>
        </p:nvSpPr>
        <p:spPr>
          <a:xfrm>
            <a:off x="6009680" y="2402205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8" name="Text 4"/>
          <p:cNvSpPr/>
          <p:nvPr/>
        </p:nvSpPr>
        <p:spPr>
          <a:xfrm>
            <a:off x="6009680" y="2807851"/>
            <a:ext cx="4474131" cy="3001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1" name="Text 6"/>
          <p:cNvSpPr/>
          <p:nvPr/>
        </p:nvSpPr>
        <p:spPr>
          <a:xfrm>
            <a:off x="5020270" y="3995261"/>
            <a:ext cx="133231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2" name="Text 7"/>
          <p:cNvSpPr/>
          <p:nvPr/>
        </p:nvSpPr>
        <p:spPr>
          <a:xfrm>
            <a:off x="6745010" y="3830003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3" name="Text 8"/>
          <p:cNvSpPr/>
          <p:nvPr/>
        </p:nvSpPr>
        <p:spPr>
          <a:xfrm>
            <a:off x="6745010" y="4235648"/>
            <a:ext cx="4419005" cy="3001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6" name="Text 10"/>
          <p:cNvSpPr/>
          <p:nvPr/>
        </p:nvSpPr>
        <p:spPr>
          <a:xfrm>
            <a:off x="5020866" y="5423059"/>
            <a:ext cx="132278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7" name="Text 11"/>
          <p:cNvSpPr/>
          <p:nvPr/>
        </p:nvSpPr>
        <p:spPr>
          <a:xfrm>
            <a:off x="7480340" y="5107781"/>
            <a:ext cx="2508766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8" name="Text 12"/>
          <p:cNvSpPr/>
          <p:nvPr/>
        </p:nvSpPr>
        <p:spPr>
          <a:xfrm>
            <a:off x="7480340" y="5513427"/>
            <a:ext cx="4103370" cy="6003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65"/>
              </a:lnSpc>
              <a:buNone/>
            </a:pPr>
            <a:r>
              <a:rPr lang="en-US" sz="147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en-US" sz="1475" dirty="0"/>
          </a:p>
        </p:txBody>
      </p:sp>
      <p:sp>
        <p:nvSpPr>
          <p:cNvPr id="19" name="Text 13"/>
          <p:cNvSpPr/>
          <p:nvPr/>
        </p:nvSpPr>
        <p:spPr>
          <a:xfrm>
            <a:off x="2859048" y="6512243"/>
            <a:ext cx="8912185" cy="120062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22" name="Text Box 21"/>
          <p:cNvSpPr txBox="1"/>
          <p:nvPr/>
        </p:nvSpPr>
        <p:spPr>
          <a:xfrm>
            <a:off x="905510" y="1561465"/>
            <a:ext cx="12233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Recommendation Model</a:t>
            </a:r>
            <a:r>
              <a:rPr lang="en-IN" altLang="en-US" sz="3200" b="1">
                <a:solidFill>
                  <a:schemeClr val="bg1"/>
                </a:solidFill>
              </a:rPr>
              <a:t> :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71880" y="2404745"/>
            <a:ext cx="12066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The CountVectorizer from scikit-learn is used to convert the "tags" text data into numerical feature vectors.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Cosine similarity is calculated between the feature vectors to determine the similarity between movies/TV shows.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25" y="4648200"/>
            <a:ext cx="8183880" cy="1345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10" y="6299200"/>
            <a:ext cx="8190230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9" name="Text 1"/>
          <p:cNvSpPr/>
          <p:nvPr/>
        </p:nvSpPr>
        <p:spPr>
          <a:xfrm>
            <a:off x="2179955" y="570865"/>
            <a:ext cx="10365105" cy="1172845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4615"/>
              </a:lnSpc>
              <a:buNone/>
            </a:pP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Netflix</a:t>
            </a: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Recommendation </a:t>
            </a: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System</a:t>
            </a:r>
            <a:endParaRPr lang="en-IN" altLang="en-US" sz="44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10" name="Text 2"/>
          <p:cNvSpPr/>
          <p:nvPr/>
        </p:nvSpPr>
        <p:spPr>
          <a:xfrm>
            <a:off x="5044559" y="2746415"/>
            <a:ext cx="84653" cy="37528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1" name="Text 3"/>
          <p:cNvSpPr/>
          <p:nvPr/>
        </p:nvSpPr>
        <p:spPr>
          <a:xfrm>
            <a:off x="6009680" y="2402205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2" name="Text 4"/>
          <p:cNvSpPr/>
          <p:nvPr/>
        </p:nvSpPr>
        <p:spPr>
          <a:xfrm>
            <a:off x="6009680" y="2807851"/>
            <a:ext cx="4474131" cy="300157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3" name="Text 6"/>
          <p:cNvSpPr/>
          <p:nvPr/>
        </p:nvSpPr>
        <p:spPr>
          <a:xfrm>
            <a:off x="5020270" y="3995261"/>
            <a:ext cx="133231" cy="37528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4" name="Text 7"/>
          <p:cNvSpPr/>
          <p:nvPr/>
        </p:nvSpPr>
        <p:spPr>
          <a:xfrm>
            <a:off x="6745010" y="3830003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5" name="Text 8"/>
          <p:cNvSpPr/>
          <p:nvPr/>
        </p:nvSpPr>
        <p:spPr>
          <a:xfrm>
            <a:off x="6745010" y="4235648"/>
            <a:ext cx="4419005" cy="300157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6" name="Text 10"/>
          <p:cNvSpPr/>
          <p:nvPr/>
        </p:nvSpPr>
        <p:spPr>
          <a:xfrm>
            <a:off x="5020866" y="5423059"/>
            <a:ext cx="132278" cy="37528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7" name="Text 11"/>
          <p:cNvSpPr/>
          <p:nvPr/>
        </p:nvSpPr>
        <p:spPr>
          <a:xfrm>
            <a:off x="7480340" y="5107781"/>
            <a:ext cx="2508766" cy="29313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8" name="Text 12"/>
          <p:cNvSpPr/>
          <p:nvPr/>
        </p:nvSpPr>
        <p:spPr>
          <a:xfrm>
            <a:off x="7480340" y="5513427"/>
            <a:ext cx="4103370" cy="6003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365"/>
              </a:lnSpc>
              <a:buNone/>
            </a:pPr>
            <a:r>
              <a:rPr lang="en-US" sz="147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en-US" sz="1475" dirty="0"/>
          </a:p>
        </p:txBody>
      </p:sp>
      <p:sp>
        <p:nvSpPr>
          <p:cNvPr id="19" name="Text 13"/>
          <p:cNvSpPr/>
          <p:nvPr/>
        </p:nvSpPr>
        <p:spPr>
          <a:xfrm>
            <a:off x="2859048" y="6512243"/>
            <a:ext cx="8912185" cy="1200626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22" name="Text Box 21"/>
          <p:cNvSpPr txBox="1"/>
          <p:nvPr/>
        </p:nvSpPr>
        <p:spPr>
          <a:xfrm>
            <a:off x="905510" y="1750695"/>
            <a:ext cx="12233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Recommendation System: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071880" y="2814955"/>
            <a:ext cx="12066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A function "recommend()" is defined to provide the top 5 recommendations for a given movie/TV show title.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The function first finds the index of the input movie/TV show in the DataFrame, then uses the pre-computed cosine similarity matrix to identify the most similar items.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10" y="5400675"/>
            <a:ext cx="12081510" cy="170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863850"/>
            <a:ext cx="7480300" cy="27705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75050" y="791210"/>
            <a:ext cx="8759190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400">
                <a:solidFill>
                  <a:schemeClr val="bg1"/>
                </a:solidFill>
                <a:latin typeface="Cascadia Code" panose="020B0609020000020004" charset="0"/>
                <a:cs typeface="Cascadia Code" panose="020B0609020000020004" charset="0"/>
              </a:rPr>
              <a:t>Output of recommend()</a:t>
            </a:r>
            <a:r>
              <a:rPr lang="en-IN" altLang="en-US" sz="4800">
                <a:solidFill>
                  <a:schemeClr val="bg1"/>
                </a:solidFill>
              </a:rPr>
              <a:t> </a:t>
            </a:r>
            <a:r>
              <a:rPr lang="en-IN" altLang="en-US"/>
              <a:t>t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739140" y="282575"/>
            <a:ext cx="12938760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Visualizing the Recommendation System using Tableau</a:t>
            </a:r>
            <a:endParaRPr lang="en-US" sz="32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1879600"/>
            <a:ext cx="5225415" cy="381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lum bright="12000"/>
          </a:blip>
          <a:stretch>
            <a:fillRect/>
          </a:stretch>
        </p:blipFill>
        <p:spPr>
          <a:xfrm>
            <a:off x="5800725" y="1671320"/>
            <a:ext cx="8674735" cy="579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1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12" name="Text 1"/>
          <p:cNvSpPr/>
          <p:nvPr/>
        </p:nvSpPr>
        <p:spPr>
          <a:xfrm>
            <a:off x="2037993" y="643295"/>
            <a:ext cx="7024568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Future Scopes</a:t>
            </a:r>
            <a:endParaRPr lang="en-US" sz="4375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684020" y="1778000"/>
            <a:ext cx="115874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+mn-ea"/>
                <a:cs typeface="+mn-ea"/>
              </a:rPr>
              <a:t>Analyze user sentiment: Consider reviews and social media buzz to recommend trending content.</a:t>
            </a: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+mn-ea"/>
                <a:cs typeface="+mn-ea"/>
              </a:rPr>
              <a:t>Cross-platform Integration: Aggregate user data across various platforms and devices to gain a comprehensive understanding of viewing habits, improving recommendation relevance.</a:t>
            </a: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+mn-ea"/>
                <a:cs typeface="+mn-ea"/>
              </a:rPr>
              <a:t>Interactive User Feedback: Implement nuanced feedback options allowing users to fine-tune their preferences, leading to more accurate content suggestions.</a:t>
            </a: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+mn-ea"/>
                <a:cs typeface="+mn-ea"/>
              </a:rPr>
              <a:t>Contextual Recommendations: Adapt recommendations based on the viewing context, such as time, mood, or company, for a more tailored user experience.</a:t>
            </a: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+mn-ea"/>
                <a:cs typeface="+mn-ea"/>
              </a:rPr>
              <a:t>Ethical Algorithms: Ensure the recommendation system is transparent, bias-free, and promotes a diverse range of content, maintaining fairness and ethical standards.</a:t>
            </a:r>
            <a:endParaRPr lang="en-US" sz="24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77085" y="1048385"/>
            <a:ext cx="10476865" cy="923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25"/>
              </a:lnSpc>
              <a:buNone/>
            </a:pP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Conclusion </a:t>
            </a:r>
            <a:endParaRPr lang="en-US" sz="44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76807" y="2598182"/>
            <a:ext cx="496253" cy="496253"/>
          </a:xfrm>
          <a:prstGeom prst="roundRect">
            <a:avLst>
              <a:gd name="adj" fmla="val 20001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5164" y="2639497"/>
            <a:ext cx="119420" cy="4135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1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93563" y="2674025"/>
            <a:ext cx="2757011" cy="3446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15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Key Takeaways</a:t>
            </a:r>
            <a:endParaRPr lang="en-US" sz="2000" b="1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93563" y="3150989"/>
            <a:ext cx="4411385" cy="17645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Heebo" pitchFamily="34" charset="-122"/>
                <a:cs typeface="Calibri" panose="020F0502020204030204" charset="0"/>
              </a:rPr>
              <a:t>The Netflix recommendation system leverages powerful machine learning techniques to provide personalized movie suggestions, enhancing user experience and driving subscriber retention.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Heebo" pitchFamily="34" charset="-122"/>
              <a:cs typeface="Calibri" panose="020F05020202040302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5452" y="2598182"/>
            <a:ext cx="496253" cy="496253"/>
          </a:xfrm>
          <a:prstGeom prst="roundRect">
            <a:avLst>
              <a:gd name="adj" fmla="val 20001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638" y="2639497"/>
            <a:ext cx="187881" cy="4135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2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42208" y="2674025"/>
            <a:ext cx="3114437" cy="3446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15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Future Enhancements</a:t>
            </a:r>
            <a:endParaRPr lang="en-US" sz="2000" b="1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2208" y="3150989"/>
            <a:ext cx="4411385" cy="17645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Heebo" pitchFamily="34" charset="-122"/>
                <a:cs typeface="Calibri" panose="020F0502020204030204" charset="0"/>
              </a:rPr>
              <a:t>Incorporating real-time user feedback, expanding to new content types, and incorporating contextual factors could further improve the recommendation system's accuracy and relevance.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Heebo" pitchFamily="34" charset="-122"/>
              <a:cs typeface="Calibri" panose="020F050202020403020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076807" y="5308283"/>
            <a:ext cx="496253" cy="496253"/>
          </a:xfrm>
          <a:prstGeom prst="roundRect">
            <a:avLst>
              <a:gd name="adj" fmla="val 20001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231588" y="5349597"/>
            <a:ext cx="186571" cy="4135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3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793563" y="5384125"/>
            <a:ext cx="3150751" cy="3446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15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Continuous Innovation</a:t>
            </a:r>
            <a:endParaRPr lang="en-US" sz="2000" b="1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93563" y="5861090"/>
            <a:ext cx="4411385" cy="17645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Heebo" pitchFamily="34" charset="-122"/>
                <a:cs typeface="Calibri" panose="020F0502020204030204" charset="0"/>
              </a:rPr>
              <a:t>As technology and user preferences evolve, Netflix will need to continuously refine and adapt its recommendation algorithms to maintain a competitive edge in the streaming landscape.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Heebo" pitchFamily="34" charset="-122"/>
              <a:cs typeface="Calibri" panose="020F050202020403020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425452" y="5308283"/>
            <a:ext cx="496253" cy="496253"/>
          </a:xfrm>
          <a:prstGeom prst="roundRect">
            <a:avLst>
              <a:gd name="adj" fmla="val 20001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4160" y="5349597"/>
            <a:ext cx="218718" cy="41350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4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2208" y="5384125"/>
            <a:ext cx="3648789" cy="3446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15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</a:rPr>
              <a:t>Responsible Development</a:t>
            </a:r>
            <a:endParaRPr lang="en-US" sz="2000" b="1" dirty="0">
              <a:solidFill>
                <a:srgbClr val="DCD7E5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2208" y="5861090"/>
            <a:ext cx="4411385" cy="14116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Calibri" panose="020F0502020204030204" charset="0"/>
                <a:ea typeface="Heebo" pitchFamily="34" charset="-122"/>
                <a:cs typeface="Calibri" panose="020F0502020204030204" charset="0"/>
              </a:rPr>
              <a:t>With the growing importance of ethical AI, Netflix must ensure its recommendation system adheres to principles of fairness, transparency, and user privacy.</a:t>
            </a:r>
            <a:endParaRPr lang="en-US" sz="2000" dirty="0">
              <a:solidFill>
                <a:srgbClr val="DCD7E5"/>
              </a:solidFill>
              <a:latin typeface="Calibri" panose="020F0502020204030204" charset="0"/>
              <a:ea typeface="Heebo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3409950" y="3569970"/>
            <a:ext cx="7024370" cy="193992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66000" dist="50800" dir="5400000" sy="-100000" algn="bl" rotWithShape="0"/>
          </a:effectLst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Thank you very much!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3200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74015" y="215265"/>
            <a:ext cx="14227810" cy="2966720"/>
          </a:xfrm>
          <a:prstGeom prst="rect">
            <a:avLst/>
          </a:prstGeom>
          <a:noFill/>
        </p:spPr>
        <p:txBody>
          <a:bodyPr wrap="none" rtlCol="0" anchor="t" anchorCtr="0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3200" b="1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Objective</a:t>
            </a:r>
            <a:r>
              <a:rPr lang="en-US" sz="32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 :</a:t>
            </a:r>
            <a:endParaRPr lang="en-US" sz="32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Analyze Netflix data using dataset preprocessing, Tableau visualization, and cosine similarity in machine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learning. Enhance content recommendation algorithms and optimize audience engagement strategies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on the platform.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35280" y="3958590"/>
            <a:ext cx="141992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Working Principle :</a:t>
            </a:r>
            <a:endParaRPr lang="en-US" sz="3200" b="1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  <a:sym typeface="+mn-ea"/>
            </a:endParaRPr>
          </a:p>
          <a:p>
            <a:endParaRPr lang="en-US" sz="24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Gather and merge Netflix data from TMDB and IMDb, emphasizing release years, genres, ratings, and popularity metrics.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Preprocess the dataset for analysis, utilize Tableau for interactive visualizations on dashboards.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F0F4"/>
                </a:solidFill>
                <a:latin typeface="+mn-ea"/>
                <a:ea typeface="Montserrat" panose="00000500000000000000" pitchFamily="34" charset="-122"/>
                <a:cs typeface="+mn-ea"/>
                <a:sym typeface="+mn-ea"/>
              </a:rPr>
              <a:t>Apply cosine similarity in machine learning for refining content recommendations and improving viewer engagement strategies.</a:t>
            </a:r>
            <a:endParaRPr lang="en-US" sz="2400" dirty="0">
              <a:solidFill>
                <a:srgbClr val="F2F0F4"/>
              </a:solidFill>
              <a:latin typeface="+mn-ea"/>
              <a:ea typeface="Montserrat" panose="00000500000000000000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908090"/>
            <a:ext cx="70245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Dataset</a:t>
            </a:r>
            <a:endParaRPr lang="en-US" sz="44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236470" y="2404110"/>
            <a:ext cx="9882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Source : 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Kaggle</a:t>
            </a:r>
            <a:endParaRPr lang="en-US" sz="2400" b="1">
              <a:solidFill>
                <a:schemeClr val="bg1"/>
              </a:solidFill>
            </a:endParaRPr>
          </a:p>
          <a:p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Size :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 dataset initially contains 8,807 entries (rows) and 12 features (columns).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Duplicates : 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There are no duplicate rows in the dataset, which means each entry is unique.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Missing Values: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Values missing in ‘director’,’cast’,’country’,’date_added’,’rating’,’duration’ columns. 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9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20" name="Text 1"/>
          <p:cNvSpPr/>
          <p:nvPr/>
        </p:nvSpPr>
        <p:spPr>
          <a:xfrm>
            <a:off x="3803293" y="309920"/>
            <a:ext cx="7024568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   Data Cleaning</a:t>
            </a:r>
            <a:r>
              <a:rPr lang="en-IN" alt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</a:t>
            </a:r>
            <a:endParaRPr lang="en-IN" altLang="en-US" sz="4375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414385" y="6858000"/>
            <a:ext cx="540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06730" y="1365250"/>
            <a:ext cx="13283565" cy="633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Handling Missing Values</a:t>
            </a:r>
            <a:r>
              <a:rPr lang="en-IN" alt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 :</a:t>
            </a:r>
            <a:endParaRPr lang="en-US" sz="2800" b="1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Columns with missing data: "director", "cast", "country"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Replaced missing values with "Unknown"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Dropped rows with null values in "rating", "duration", and "date_added"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Date and Time Handling</a:t>
            </a:r>
            <a:r>
              <a:rPr lang="en-IN" alt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 :</a:t>
            </a:r>
            <a:endParaRPr lang="en-IN" altLang="en-US" sz="2800" b="1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800" b="1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Converted "date_added" column to datetime format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Extracted "loading_Year" and "loading_Month" from "date_added"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Dropped the original "date_added" column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Splitting the "duration" Column</a:t>
            </a:r>
            <a:r>
              <a:rPr lang="en-IN" altLang="en-US" sz="2800" b="1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 :</a:t>
            </a:r>
            <a:endParaRPr lang="en-IN" altLang="en-US" sz="2800" b="1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The "duration" column contained a mix of minutes and seasons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charset="0"/>
                <a:ea typeface="Montserrat" panose="00000500000000000000" pitchFamily="34" charset="-122"/>
                <a:cs typeface="Calibri" panose="020F0502020204030204" charset="0"/>
                <a:sym typeface="+mn-ea"/>
              </a:rPr>
              <a:t>Extracted the numeric value and the unit into separate columns</a:t>
            </a:r>
            <a:endParaRPr lang="en-US" sz="2000" dirty="0">
              <a:solidFill>
                <a:schemeClr val="bg1"/>
              </a:solidFill>
              <a:latin typeface="Calibri" panose="020F0502020204030204" charset="0"/>
              <a:ea typeface="Montserrat" panose="00000500000000000000" pitchFamily="34" charset="-122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410" y="2247265"/>
            <a:ext cx="5578475" cy="456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-224790" y="3609340"/>
            <a:ext cx="20264120" cy="101028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   Data </a:t>
            </a: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Exploratoration</a:t>
            </a: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 and </a:t>
            </a: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  <a:sym typeface="+mn-ea"/>
              </a:rPr>
              <a:t>Visualizations</a:t>
            </a:r>
            <a:endParaRPr lang="en-US" sz="66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  <a:p>
            <a:pPr marL="0" indent="0">
              <a:lnSpc>
                <a:spcPts val="5470"/>
              </a:lnSpc>
              <a:buNone/>
            </a:pPr>
            <a:endParaRPr lang="en-US" sz="66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6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17" name="Text 1"/>
          <p:cNvSpPr/>
          <p:nvPr/>
        </p:nvSpPr>
        <p:spPr>
          <a:xfrm>
            <a:off x="624205" y="554355"/>
            <a:ext cx="13057505" cy="694690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Histogram of </a:t>
            </a:r>
            <a:r>
              <a:rPr lang="en-IN" alt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Release Year</a:t>
            </a:r>
            <a:r>
              <a:rPr 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Distribution</a:t>
            </a:r>
            <a:endParaRPr lang="en-US" sz="4375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4205" y="2776855"/>
            <a:ext cx="5844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This plot shows the distribution of movies and TV shows by </a:t>
            </a:r>
            <a:r>
              <a:rPr lang="en-IN" alt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the release year</a:t>
            </a:r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. The plot demonstrates that the majority of the content was loaded in 2019 and 2020.</a:t>
            </a:r>
            <a:endParaRPr lang="en-US" sz="28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-2147482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90" y="1863090"/>
            <a:ext cx="6473190" cy="4758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r>
              <a:rPr lang="en-US"/>
              <a:t>v</a:t>
            </a:r>
            <a:endParaRPr lang="en-US"/>
          </a:p>
        </p:txBody>
      </p:sp>
      <p:sp>
        <p:nvSpPr>
          <p:cNvPr id="8" name="Text 1"/>
          <p:cNvSpPr/>
          <p:nvPr/>
        </p:nvSpPr>
        <p:spPr>
          <a:xfrm>
            <a:off x="2037993" y="908090"/>
            <a:ext cx="70245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en-US" sz="4375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45" y="2077720"/>
            <a:ext cx="8731885" cy="47567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94385" y="2434590"/>
            <a:ext cx="4196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his plot provides a clear visualization of the distribution of Netflix TV show content across different nationalities, highlighting the dominance of the United States as the primary source of TV programming on the platform.</a:t>
            </a:r>
            <a:endParaRPr lang="en-US" sz="28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07870" y="598805"/>
            <a:ext cx="10316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latin typeface="Cascadia Code" panose="020B0609020000020004" charset="0"/>
                <a:cs typeface="Cascadia Code" panose="020B0609020000020004" charset="0"/>
              </a:rPr>
              <a:t>Number of TV Shows by Country</a:t>
            </a:r>
            <a:endParaRPr lang="en-US" sz="4400">
              <a:solidFill>
                <a:schemeClr val="bg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3" name="Shape 0"/>
          <p:cNvSpPr/>
          <p:nvPr/>
        </p:nvSpPr>
        <p:spPr>
          <a:xfrm>
            <a:off x="127000" y="12700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  <p:txBody>
          <a:bodyPr/>
          <a:p>
            <a:endParaRPr lang="en-US"/>
          </a:p>
        </p:txBody>
      </p:sp>
      <p:sp>
        <p:nvSpPr>
          <p:cNvPr id="24" name="Text 1"/>
          <p:cNvSpPr/>
          <p:nvPr/>
        </p:nvSpPr>
        <p:spPr>
          <a:xfrm>
            <a:off x="436245" y="647700"/>
            <a:ext cx="13575030" cy="694690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Content Distribution by Rating on Netflix</a:t>
            </a:r>
            <a:endParaRPr lang="en-US" sz="4375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45" y="2097405"/>
            <a:ext cx="8495030" cy="5159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1980" y="2261870"/>
            <a:ext cx="4264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The graph shows the breakdown of Netflix content by type (movies vs. TV shows) and rating. Movies outnumber TV shows across most rating categories, except for TV-</a:t>
            </a:r>
            <a:r>
              <a:rPr lang="en-IN" alt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 where TV shows </a:t>
            </a:r>
            <a:r>
              <a:rPr lang="en-IN" alt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are slightly more in number</a:t>
            </a:r>
            <a:r>
              <a:rPr lang="en-US" sz="2800">
                <a:solidFill>
                  <a:schemeClr val="accent2">
                    <a:lumMod val="20000"/>
                    <a:lumOff val="80000"/>
                  </a:schemeClr>
                </a:solidFill>
              </a:rPr>
              <a:t>. The highest concentration is in the PG-13 and TV-MA rating levels.</a:t>
            </a:r>
            <a:endParaRPr lang="en-US" sz="28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242185" y="570865"/>
            <a:ext cx="10302875" cy="11728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615"/>
              </a:lnSpc>
              <a:buNone/>
            </a:pP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Netflix</a:t>
            </a:r>
            <a:r>
              <a:rPr 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 Recommendation </a:t>
            </a:r>
            <a:r>
              <a:rPr lang="en-IN" altLang="en-US" sz="4400" dirty="0">
                <a:solidFill>
                  <a:srgbClr val="F2F0F4"/>
                </a:solidFill>
                <a:latin typeface="Cascadia Code" panose="020B0609020000020004" charset="0"/>
                <a:ea typeface="Montserrat" panose="00000500000000000000" pitchFamily="34" charset="-122"/>
                <a:cs typeface="Cascadia Code" panose="020B0609020000020004" charset="0"/>
              </a:rPr>
              <a:t>System</a:t>
            </a:r>
            <a:endParaRPr lang="en-IN" altLang="en-US" sz="4400" dirty="0">
              <a:solidFill>
                <a:srgbClr val="F2F0F4"/>
              </a:solidFill>
              <a:latin typeface="Cascadia Code" panose="020B0609020000020004" charset="0"/>
              <a:ea typeface="Montserrat" panose="00000500000000000000" pitchFamily="34" charset="-122"/>
              <a:cs typeface="Cascadia Code" panose="020B06090200000200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044559" y="2746415"/>
            <a:ext cx="84653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7" name="Text 3"/>
          <p:cNvSpPr/>
          <p:nvPr/>
        </p:nvSpPr>
        <p:spPr>
          <a:xfrm>
            <a:off x="6009680" y="2402205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8" name="Text 4"/>
          <p:cNvSpPr/>
          <p:nvPr/>
        </p:nvSpPr>
        <p:spPr>
          <a:xfrm>
            <a:off x="6009680" y="2807851"/>
            <a:ext cx="4474131" cy="3001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1" name="Text 6"/>
          <p:cNvSpPr/>
          <p:nvPr/>
        </p:nvSpPr>
        <p:spPr>
          <a:xfrm>
            <a:off x="5020270" y="3995261"/>
            <a:ext cx="133231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2" name="Text 7"/>
          <p:cNvSpPr/>
          <p:nvPr/>
        </p:nvSpPr>
        <p:spPr>
          <a:xfrm>
            <a:off x="6745010" y="3830003"/>
            <a:ext cx="2345293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3" name="Text 8"/>
          <p:cNvSpPr/>
          <p:nvPr/>
        </p:nvSpPr>
        <p:spPr>
          <a:xfrm>
            <a:off x="6745010" y="4235648"/>
            <a:ext cx="4419005" cy="3001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16" name="Text 10"/>
          <p:cNvSpPr/>
          <p:nvPr/>
        </p:nvSpPr>
        <p:spPr>
          <a:xfrm>
            <a:off x="5020866" y="5423059"/>
            <a:ext cx="132278" cy="3752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endParaRPr lang="en-US" sz="1845" dirty="0"/>
          </a:p>
        </p:txBody>
      </p:sp>
      <p:sp>
        <p:nvSpPr>
          <p:cNvPr id="17" name="Text 11"/>
          <p:cNvSpPr/>
          <p:nvPr/>
        </p:nvSpPr>
        <p:spPr>
          <a:xfrm>
            <a:off x="7480340" y="5107781"/>
            <a:ext cx="2508766" cy="2931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endParaRPr lang="en-US" sz="1845" dirty="0"/>
          </a:p>
        </p:txBody>
      </p:sp>
      <p:sp>
        <p:nvSpPr>
          <p:cNvPr id="18" name="Text 12"/>
          <p:cNvSpPr/>
          <p:nvPr/>
        </p:nvSpPr>
        <p:spPr>
          <a:xfrm>
            <a:off x="7480340" y="5513427"/>
            <a:ext cx="4103370" cy="6003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65"/>
              </a:lnSpc>
              <a:buNone/>
            </a:pPr>
            <a:r>
              <a:rPr lang="en-US" sz="147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en-US" sz="1475" dirty="0"/>
          </a:p>
        </p:txBody>
      </p:sp>
      <p:sp>
        <p:nvSpPr>
          <p:cNvPr id="19" name="Text 13"/>
          <p:cNvSpPr/>
          <p:nvPr/>
        </p:nvSpPr>
        <p:spPr>
          <a:xfrm>
            <a:off x="2859048" y="6512243"/>
            <a:ext cx="8912185" cy="120062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365"/>
              </a:lnSpc>
              <a:buNone/>
            </a:pPr>
            <a:endParaRPr lang="en-US" sz="1475" dirty="0"/>
          </a:p>
        </p:txBody>
      </p:sp>
      <p:sp>
        <p:nvSpPr>
          <p:cNvPr id="21" name="Text Box 20"/>
          <p:cNvSpPr txBox="1"/>
          <p:nvPr/>
        </p:nvSpPr>
        <p:spPr>
          <a:xfrm>
            <a:off x="655320" y="1546225"/>
            <a:ext cx="6090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Feature Engineerin</a:t>
            </a:r>
            <a:r>
              <a:rPr lang="en-IN" altLang="en-US" sz="2800" b="1">
                <a:solidFill>
                  <a:schemeClr val="bg1"/>
                </a:solidFill>
              </a:rPr>
              <a:t>g :</a:t>
            </a:r>
            <a:r>
              <a:rPr lang="en-US" sz="2800" b="1"/>
              <a:t>g</a:t>
            </a:r>
            <a:endParaRPr lang="en-US" sz="2800" b="1"/>
          </a:p>
        </p:txBody>
      </p:sp>
      <p:sp>
        <p:nvSpPr>
          <p:cNvPr id="22" name="Text Box 21"/>
          <p:cNvSpPr txBox="1"/>
          <p:nvPr/>
        </p:nvSpPr>
        <p:spPr>
          <a:xfrm>
            <a:off x="905510" y="2363470"/>
            <a:ext cx="11336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A new column "tags" is created by concatenating the "description", "listed_in"</a:t>
            </a:r>
            <a:r>
              <a:rPr lang="en-IN" alt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 columns.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20000"/>
                    <a:lumOff val="80000"/>
                  </a:schemeClr>
                </a:solidFill>
              </a:rPr>
              <a:t>This "tags" column will be used as the basis for the content-based recommendation system.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4500880"/>
            <a:ext cx="8926195" cy="10134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55" y="6121400"/>
            <a:ext cx="8956040" cy="890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4894</Words>
  <Application>WPS Presentation</Application>
  <PresentationFormat>On-screen Show (16:9)</PresentationFormat>
  <Paragraphs>155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Montserrat</vt:lpstr>
      <vt:lpstr>Cascadia Code</vt:lpstr>
      <vt:lpstr>Heebo</vt:lpstr>
      <vt:lpstr>Times New Roman</vt:lpstr>
      <vt:lpstr>Calibri</vt:lpstr>
      <vt:lpstr>Heebo</vt:lpstr>
      <vt:lpstr>Segoe Print</vt:lpstr>
      <vt:lpstr>Heebo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OM SINGH</cp:lastModifiedBy>
  <cp:revision>10</cp:revision>
  <dcterms:created xsi:type="dcterms:W3CDTF">2024-04-08T11:33:00Z</dcterms:created>
  <dcterms:modified xsi:type="dcterms:W3CDTF">2024-04-09T15:32:46Z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A7D6B3EE484B47079538538F0792392F_12</vt:lpwstr>
  </property>
  <property fmtid="{D5CDD505-2E9C-101B-9397-08002B2CF9AE}" pid="3" name="KSOProductBuildVer">
    <vt:lpwstr>1033-12.2.0.16731</vt:lpwstr>
  </property>
</Properties>
</file>