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Nuni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37" Type="http://schemas.openxmlformats.org/officeDocument/2006/relationships/font" Target="fonts/MavenPro-regular.fntdata"/><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aven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35a81bd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35a81bd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35a81bd8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35a81bd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35a81bd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35a81bd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35a81bd8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35a81bd8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35a81bd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35a81bd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35a81bd8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35a81bd8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4b2f0de2fa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4b2f0de2fa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4f39cbbc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f39cbbcb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Cold cathode </a:t>
            </a:r>
            <a:r>
              <a:rPr lang="en"/>
              <a:t>florescent</a:t>
            </a:r>
            <a:endParaRPr/>
          </a:p>
          <a:p>
            <a:pPr indent="0" lvl="0" marL="0" rtl="0" algn="l">
              <a:spcBef>
                <a:spcPts val="0"/>
              </a:spcBef>
              <a:spcAft>
                <a:spcPts val="0"/>
              </a:spcAft>
              <a:buNone/>
            </a:pPr>
            <a:r>
              <a:rPr lang="en"/>
              <a:t>Led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35a81bd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35a81bd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35a81bd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35a81b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35a81bd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35a81bd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35a81bd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35a81bd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35a81bd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35a81bd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35a81bd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35a81bd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35a81bd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35a81bd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sciencedirect.com/science/article/pii/S09507051193028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839625"/>
            <a:ext cx="8520600" cy="153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a:t>
            </a:r>
            <a:r>
              <a:rPr lang="en" sz="4800"/>
              <a:t> </a:t>
            </a:r>
            <a:r>
              <a:rPr b="0" lang="en" sz="4000">
                <a:latin typeface="Montserrat"/>
                <a:ea typeface="Montserrat"/>
                <a:cs typeface="Montserrat"/>
                <a:sym typeface="Montserrat"/>
              </a:rPr>
              <a:t>Multi-Criteria Model for Recommendation Systems </a:t>
            </a:r>
            <a:endParaRPr sz="4800"/>
          </a:p>
        </p:txBody>
      </p:sp>
      <p:sp>
        <p:nvSpPr>
          <p:cNvPr id="278" name="Google Shape;278;p13"/>
          <p:cNvSpPr txBox="1"/>
          <p:nvPr>
            <p:ph idx="1" type="subTitle"/>
          </p:nvPr>
        </p:nvSpPr>
        <p:spPr>
          <a:xfrm>
            <a:off x="1132625" y="3155320"/>
            <a:ext cx="4242600" cy="14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t/>
            </a:r>
            <a:endParaRPr b="1" sz="1800">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
        <p:nvSpPr>
          <p:cNvPr id="279" name="Google Shape;279;p13"/>
          <p:cNvSpPr txBox="1"/>
          <p:nvPr/>
        </p:nvSpPr>
        <p:spPr>
          <a:xfrm>
            <a:off x="5669650" y="3774750"/>
            <a:ext cx="42426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Presented By:</a:t>
            </a:r>
            <a:endParaRPr b="1" sz="24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Lato"/>
                <a:ea typeface="Lato"/>
                <a:cs typeface="Lato"/>
                <a:sym typeface="Lato"/>
              </a:rPr>
              <a:t>Abhishek Yadav (2017csb1063)</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Nitin K (2017csb1093)</a:t>
            </a:r>
            <a:endParaRPr b="1" sz="24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 (1)</a:t>
            </a:r>
            <a:endParaRPr/>
          </a:p>
        </p:txBody>
      </p:sp>
      <p:sp>
        <p:nvSpPr>
          <p:cNvPr id="339" name="Google Shape;339;p22"/>
          <p:cNvSpPr txBox="1"/>
          <p:nvPr>
            <p:ph idx="1" type="body"/>
          </p:nvPr>
        </p:nvSpPr>
        <p:spPr>
          <a:xfrm>
            <a:off x="806100" y="1486475"/>
            <a:ext cx="7531800" cy="30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Dataset</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Multi criteria ratings TripAdvisor Dataset for hotels.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dataset contains userId and hotelId.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has 7 criteria ratings and 1 overall rating (Range 1 to 5).</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Total hotels : 1850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Total User : 6136,</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Total Ratings: 55,534</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 (2)</a:t>
            </a:r>
            <a:endParaRPr/>
          </a:p>
        </p:txBody>
      </p:sp>
      <p:sp>
        <p:nvSpPr>
          <p:cNvPr id="345" name="Google Shape;345;p23"/>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latin typeface="Arial"/>
                <a:ea typeface="Arial"/>
                <a:cs typeface="Arial"/>
                <a:sym typeface="Arial"/>
              </a:rPr>
              <a:t>Settings (1)</a:t>
            </a:r>
            <a:endParaRPr b="1" sz="16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Criteria Ratings DNN Settings (1)</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Random initialization of DNN parameter  with (Mean = 0 and SD = 0.05)</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Used Adam Optimizer with learning rate = 0.001</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model training we used batch size = 512, epoch = 20, validation = 0.2</a:t>
            </a:r>
            <a:endParaRPr b="1" sz="14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 (3)</a:t>
            </a:r>
            <a:endParaRPr/>
          </a:p>
        </p:txBody>
      </p:sp>
      <p:sp>
        <p:nvSpPr>
          <p:cNvPr id="351" name="Google Shape;351;p24"/>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Criteria Ratings DNN Settin</a:t>
            </a:r>
            <a:r>
              <a:rPr b="1" lang="en" sz="1500">
                <a:solidFill>
                  <a:srgbClr val="000000"/>
                </a:solidFill>
                <a:latin typeface="Arial"/>
                <a:ea typeface="Arial"/>
                <a:cs typeface="Arial"/>
                <a:sym typeface="Arial"/>
              </a:rPr>
              <a:t>gs (2)</a:t>
            </a:r>
            <a:endParaRPr b="1" sz="1500">
              <a:solidFill>
                <a:srgbClr val="000000"/>
              </a:solidFill>
              <a:latin typeface="Arial"/>
              <a:ea typeface="Arial"/>
              <a:cs typeface="Arial"/>
              <a:sym typeface="Arial"/>
            </a:endParaRPr>
          </a:p>
          <a:p>
            <a:pPr indent="0" lvl="0" marL="0" rtl="0" algn="l">
              <a:lnSpc>
                <a:spcPct val="115000"/>
              </a:lnSpc>
              <a:spcBef>
                <a:spcPts val="160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457200" lvl="0" marL="3200400" rtl="0" algn="l">
              <a:lnSpc>
                <a:spcPct val="115000"/>
              </a:lnSpc>
              <a:spcBef>
                <a:spcPts val="0"/>
              </a:spcBef>
              <a:spcAft>
                <a:spcPts val="0"/>
              </a:spcAft>
              <a:buNone/>
            </a:pPr>
            <a:r>
              <a:rPr lang="en" sz="1400">
                <a:solidFill>
                  <a:srgbClr val="000000"/>
                </a:solidFill>
                <a:latin typeface="Arial"/>
                <a:ea typeface="Arial"/>
                <a:cs typeface="Arial"/>
                <a:sym typeface="Arial"/>
              </a:rPr>
              <a:t>Tested on multiple embedded vector size.</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								We found that </a:t>
            </a:r>
            <a:r>
              <a:rPr b="1" lang="en" sz="1400">
                <a:solidFill>
                  <a:srgbClr val="000000"/>
                </a:solidFill>
                <a:latin typeface="Arial"/>
                <a:ea typeface="Arial"/>
                <a:cs typeface="Arial"/>
                <a:sym typeface="Arial"/>
              </a:rPr>
              <a:t>size = 64</a:t>
            </a:r>
            <a:r>
              <a:rPr lang="en" sz="1400">
                <a:solidFill>
                  <a:srgbClr val="000000"/>
                </a:solidFill>
                <a:latin typeface="Arial"/>
                <a:ea typeface="Arial"/>
                <a:cs typeface="Arial"/>
                <a:sym typeface="Arial"/>
              </a:rPr>
              <a:t> perform best.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Final Embedded vector size = 64</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p:txBody>
      </p:sp>
      <p:pic>
        <p:nvPicPr>
          <p:cNvPr id="352" name="Google Shape;352;p24"/>
          <p:cNvPicPr preferRelativeResize="0"/>
          <p:nvPr/>
        </p:nvPicPr>
        <p:blipFill>
          <a:blip r:embed="rId3">
            <a:alphaModFix/>
          </a:blip>
          <a:stretch>
            <a:fillRect/>
          </a:stretch>
        </p:blipFill>
        <p:spPr>
          <a:xfrm>
            <a:off x="611225" y="1970150"/>
            <a:ext cx="379095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 (4)</a:t>
            </a:r>
            <a:endParaRPr/>
          </a:p>
        </p:txBody>
      </p:sp>
      <p:sp>
        <p:nvSpPr>
          <p:cNvPr id="358" name="Google Shape;358;p25"/>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Criteria Ratings DNN Settings (3)</a:t>
            </a:r>
            <a:endParaRPr b="1" sz="1500">
              <a:solidFill>
                <a:srgbClr val="000000"/>
              </a:solidFill>
              <a:latin typeface="Arial"/>
              <a:ea typeface="Arial"/>
              <a:cs typeface="Arial"/>
              <a:sym typeface="Arial"/>
            </a:endParaRPr>
          </a:p>
          <a:p>
            <a:pPr indent="0" lvl="0" marL="0" rtl="0" algn="l">
              <a:lnSpc>
                <a:spcPct val="115000"/>
              </a:lnSpc>
              <a:spcBef>
                <a:spcPts val="160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3657600" rtl="0" algn="l">
              <a:lnSpc>
                <a:spcPct val="115000"/>
              </a:lnSpc>
              <a:spcBef>
                <a:spcPts val="0"/>
              </a:spcBef>
              <a:spcAft>
                <a:spcPts val="0"/>
              </a:spcAft>
              <a:buNone/>
            </a:pPr>
            <a:r>
              <a:rPr lang="en" sz="1400">
                <a:solidFill>
                  <a:srgbClr val="000000"/>
                </a:solidFill>
                <a:latin typeface="Arial"/>
                <a:ea typeface="Arial"/>
                <a:cs typeface="Arial"/>
                <a:sym typeface="Arial"/>
              </a:rPr>
              <a:t>Tried different hidden layers.</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Hidden layers =&gt; [128, 64, 32, 16, 8]</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								perform best as shown in the Figure.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Final </a:t>
            </a:r>
            <a:r>
              <a:rPr b="1" lang="en" sz="1400">
                <a:solidFill>
                  <a:srgbClr val="000000"/>
                </a:solidFill>
                <a:latin typeface="Arial"/>
                <a:ea typeface="Arial"/>
                <a:cs typeface="Arial"/>
                <a:sym typeface="Arial"/>
              </a:rPr>
              <a:t>Hidden layers</a:t>
            </a:r>
            <a:r>
              <a:rPr b="1" lang="en" sz="1400">
                <a:solidFill>
                  <a:srgbClr val="000000"/>
                </a:solidFill>
                <a:latin typeface="Arial"/>
                <a:ea typeface="Arial"/>
                <a:cs typeface="Arial"/>
                <a:sym typeface="Arial"/>
              </a:rPr>
              <a:t> = </a:t>
            </a:r>
            <a:r>
              <a:rPr b="1" lang="en" sz="1400">
                <a:solidFill>
                  <a:srgbClr val="000000"/>
                </a:solidFill>
                <a:latin typeface="Arial"/>
                <a:ea typeface="Arial"/>
                <a:cs typeface="Arial"/>
                <a:sym typeface="Arial"/>
              </a:rPr>
              <a:t>[128, 64, 32, 16, 8]</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p:txBody>
      </p:sp>
      <p:pic>
        <p:nvPicPr>
          <p:cNvPr id="359" name="Google Shape;359;p25"/>
          <p:cNvPicPr preferRelativeResize="0"/>
          <p:nvPr/>
        </p:nvPicPr>
        <p:blipFill>
          <a:blip r:embed="rId3">
            <a:alphaModFix/>
          </a:blip>
          <a:stretch>
            <a:fillRect/>
          </a:stretch>
        </p:blipFill>
        <p:spPr>
          <a:xfrm>
            <a:off x="492825" y="1929100"/>
            <a:ext cx="3790950" cy="249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 (5)</a:t>
            </a:r>
            <a:endParaRPr/>
          </a:p>
        </p:txBody>
      </p:sp>
      <p:sp>
        <p:nvSpPr>
          <p:cNvPr id="365" name="Google Shape;365;p26"/>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latin typeface="Arial"/>
                <a:ea typeface="Arial"/>
                <a:cs typeface="Arial"/>
                <a:sym typeface="Arial"/>
              </a:rPr>
              <a:t>Settings (2)</a:t>
            </a:r>
            <a:endParaRPr b="1" sz="1600">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00"/>
                </a:solidFill>
                <a:latin typeface="Arial"/>
                <a:ea typeface="Arial"/>
                <a:cs typeface="Arial"/>
                <a:sym typeface="Arial"/>
              </a:rPr>
              <a:t>Overall </a:t>
            </a:r>
            <a:r>
              <a:rPr b="1" lang="en" sz="1500">
                <a:solidFill>
                  <a:srgbClr val="000000"/>
                </a:solidFill>
                <a:latin typeface="Arial"/>
                <a:ea typeface="Arial"/>
                <a:cs typeface="Arial"/>
                <a:sym typeface="Arial"/>
              </a:rPr>
              <a:t>Ratings DNN Settings</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Random initialization of DNN parameter  with (Mean = 0 and Std = 0.05)</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Used Adam Optimizer with learning rate = 0.001</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model training we used batch size = 512 , epoch = 20 , validation = 0.2</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Hidden layers : [64, 32, 16, 8]</a:t>
            </a:r>
            <a:endParaRPr b="1" sz="14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and Results (6)</a:t>
            </a:r>
            <a:endParaRPr/>
          </a:p>
        </p:txBody>
      </p:sp>
      <p:sp>
        <p:nvSpPr>
          <p:cNvPr id="371" name="Google Shape;371;p27"/>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latin typeface="Arial"/>
                <a:ea typeface="Arial"/>
                <a:cs typeface="Arial"/>
                <a:sym typeface="Arial"/>
              </a:rPr>
              <a:t>Results</a:t>
            </a:r>
            <a:endParaRPr sz="16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use 80% training set and 20% validation set and calculated MAE for both criteria ratings model and overall rating model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MAE</a:t>
            </a:r>
            <a:r>
              <a:rPr lang="en" sz="1400">
                <a:solidFill>
                  <a:srgbClr val="000000"/>
                </a:solidFill>
                <a:latin typeface="Arial"/>
                <a:ea typeface="Arial"/>
                <a:cs typeface="Arial"/>
                <a:sym typeface="Arial"/>
              </a:rPr>
              <a:t> for Criteria ratings model</a:t>
            </a:r>
            <a:r>
              <a:rPr b="1" lang="en" sz="1400">
                <a:solidFill>
                  <a:srgbClr val="000000"/>
                </a:solidFill>
                <a:latin typeface="Arial"/>
                <a:ea typeface="Arial"/>
                <a:cs typeface="Arial"/>
                <a:sym typeface="Arial"/>
              </a:rPr>
              <a:t> = 0.7597 </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MAE </a:t>
            </a:r>
            <a:r>
              <a:rPr lang="en" sz="1400">
                <a:solidFill>
                  <a:srgbClr val="000000"/>
                </a:solidFill>
                <a:latin typeface="Arial"/>
                <a:ea typeface="Arial"/>
                <a:cs typeface="Arial"/>
                <a:sym typeface="Arial"/>
              </a:rPr>
              <a:t>Overall rating model </a:t>
            </a:r>
            <a:r>
              <a:rPr b="1" lang="en" sz="1400">
                <a:solidFill>
                  <a:srgbClr val="000000"/>
                </a:solidFill>
                <a:latin typeface="Arial"/>
                <a:ea typeface="Arial"/>
                <a:cs typeface="Arial"/>
                <a:sym typeface="Arial"/>
              </a:rPr>
              <a:t>= 0.1593</a:t>
            </a:r>
            <a:endParaRPr b="1" sz="1400">
              <a:solidFill>
                <a:srgbClr val="000000"/>
              </a:solidFill>
              <a:latin typeface="Arial"/>
              <a:ea typeface="Arial"/>
              <a:cs typeface="Arial"/>
              <a:sym typeface="Arial"/>
            </a:endParaRPr>
          </a:p>
          <a:p>
            <a:pPr indent="0" lvl="0" marL="0" rtl="0" algn="l">
              <a:spcBef>
                <a:spcPts val="1600"/>
              </a:spcBef>
              <a:spcAft>
                <a:spcPts val="0"/>
              </a:spcAft>
              <a:buNone/>
            </a:pPr>
            <a:r>
              <a:rPr lang="en" sz="1400">
                <a:solidFill>
                  <a:srgbClr val="000000"/>
                </a:solidFill>
                <a:latin typeface="Arial"/>
                <a:ea typeface="Arial"/>
                <a:cs typeface="Arial"/>
                <a:sym typeface="Arial"/>
              </a:rPr>
              <a:t>This is the best result run for different embedded vector size and different hidden layers.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199125" y="179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 </a:t>
            </a:r>
            <a:endParaRPr sz="4800"/>
          </a:p>
        </p:txBody>
      </p:sp>
      <p:sp>
        <p:nvSpPr>
          <p:cNvPr id="377" name="Google Shape;377;p28"/>
          <p:cNvSpPr txBox="1"/>
          <p:nvPr>
            <p:ph idx="1" type="body"/>
          </p:nvPr>
        </p:nvSpPr>
        <p:spPr>
          <a:xfrm>
            <a:off x="1904225" y="886625"/>
            <a:ext cx="5331600" cy="161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6000">
                <a:latin typeface="Maven Pro"/>
                <a:ea typeface="Maven Pro"/>
                <a:cs typeface="Maven Pro"/>
                <a:sym typeface="Maven Pro"/>
              </a:rPr>
              <a:t>Thankyou</a:t>
            </a:r>
            <a:endParaRPr b="1" sz="6000">
              <a:latin typeface="Maven Pro"/>
              <a:ea typeface="Maven Pro"/>
              <a:cs typeface="Maven Pro"/>
              <a:sym typeface="Maven Pro"/>
            </a:endParaRPr>
          </a:p>
          <a:p>
            <a:pPr indent="0" lvl="0" marL="0" rtl="0" algn="l">
              <a:lnSpc>
                <a:spcPct val="100000"/>
              </a:lnSpc>
              <a:spcBef>
                <a:spcPts val="0"/>
              </a:spcBef>
              <a:spcAft>
                <a:spcPts val="0"/>
              </a:spcAft>
              <a:buClr>
                <a:srgbClr val="000000"/>
              </a:buClr>
              <a:buSzPts val="1100"/>
              <a:buFont typeface="Arial"/>
              <a:buNone/>
            </a:pPr>
            <a:r>
              <a:t/>
            </a:r>
            <a:endParaRPr b="1" sz="6000">
              <a:latin typeface="Maven Pro"/>
              <a:ea typeface="Maven Pro"/>
              <a:cs typeface="Maven Pro"/>
              <a:sym typeface="Maven Pro"/>
            </a:endParaRPr>
          </a:p>
          <a:p>
            <a:pPr indent="0" lvl="0" marL="0" rtl="0" algn="l">
              <a:lnSpc>
                <a:spcPct val="100000"/>
              </a:lnSpc>
              <a:spcBef>
                <a:spcPts val="0"/>
              </a:spcBef>
              <a:spcAft>
                <a:spcPts val="0"/>
              </a:spcAft>
              <a:buClr>
                <a:srgbClr val="000000"/>
              </a:buClr>
              <a:buSzPts val="1100"/>
              <a:buFont typeface="Arial"/>
              <a:buNone/>
            </a:pPr>
            <a:r>
              <a:rPr b="1" lang="en" sz="2600">
                <a:latin typeface="Maven Pro"/>
                <a:ea typeface="Maven Pro"/>
                <a:cs typeface="Maven Pro"/>
                <a:sym typeface="Maven Pro"/>
              </a:rPr>
              <a:t>Any Questions/Suggestions?</a:t>
            </a:r>
            <a:endParaRPr b="1" sz="26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8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(1)</a:t>
            </a:r>
            <a:endParaRPr/>
          </a:p>
        </p:txBody>
      </p:sp>
      <p:sp>
        <p:nvSpPr>
          <p:cNvPr id="285" name="Google Shape;285;p14"/>
          <p:cNvSpPr txBox="1"/>
          <p:nvPr>
            <p:ph idx="1" type="body"/>
          </p:nvPr>
        </p:nvSpPr>
        <p:spPr>
          <a:xfrm>
            <a:off x="835550" y="1460175"/>
            <a:ext cx="7030500" cy="2907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Single rating Recommender Systems have been in existence everywhere. Multi-criteria predictions have been proved to be more accurate</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Deep learning for recommender systems began to gain massive interest, and many recommendation models based on deep learning have been proposed (capable of capturing complex relations)</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Authors proposed a novel multi-criteria </a:t>
            </a:r>
            <a:r>
              <a:rPr b="1" lang="en" sz="1400">
                <a:solidFill>
                  <a:srgbClr val="000000"/>
                </a:solidFill>
                <a:latin typeface="Arial"/>
                <a:ea typeface="Arial"/>
                <a:cs typeface="Arial"/>
                <a:sym typeface="Arial"/>
              </a:rPr>
              <a:t>collaborative filtering</a:t>
            </a:r>
            <a:r>
              <a:rPr lang="en" sz="1400">
                <a:solidFill>
                  <a:srgbClr val="000000"/>
                </a:solidFill>
                <a:latin typeface="Arial"/>
                <a:ea typeface="Arial"/>
                <a:cs typeface="Arial"/>
                <a:sym typeface="Arial"/>
              </a:rPr>
              <a:t> model based on deep learning (not yet any developed)</a:t>
            </a:r>
            <a:endParaRPr sz="1400">
              <a:solidFill>
                <a:srgbClr val="000000"/>
              </a:solidFill>
              <a:latin typeface="Arial"/>
              <a:ea typeface="Arial"/>
              <a:cs typeface="Arial"/>
              <a:sym typeface="Arial"/>
            </a:endParaRPr>
          </a:p>
          <a:p>
            <a:pPr indent="0" lvl="0" marL="0" rtl="0" algn="just">
              <a:spcBef>
                <a:spcPts val="1600"/>
              </a:spcBef>
              <a:spcAft>
                <a:spcPts val="0"/>
              </a:spcAft>
              <a:buNone/>
            </a:pPr>
            <a:r>
              <a:t/>
            </a:r>
            <a:endParaRPr sz="1400">
              <a:solidFill>
                <a:srgbClr val="000000"/>
              </a:solidFill>
              <a:latin typeface="Arial"/>
              <a:ea typeface="Arial"/>
              <a:cs typeface="Arial"/>
              <a:sym typeface="Arial"/>
            </a:endParaRPr>
          </a:p>
          <a:p>
            <a:pPr indent="0" lvl="0" marL="457200" rtl="0" algn="l">
              <a:spcBef>
                <a:spcPts val="1600"/>
              </a:spcBef>
              <a:spcAft>
                <a:spcPts val="0"/>
              </a:spcAft>
              <a:buNone/>
            </a:pPr>
            <a:r>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0"/>
              </a:spcBef>
              <a:spcAft>
                <a:spcPts val="1600"/>
              </a:spcAft>
              <a:buNone/>
            </a:pPr>
            <a:r>
              <a:t/>
            </a:r>
            <a:endParaRPr sz="1400">
              <a:solidFill>
                <a:srgbClr val="000000"/>
              </a:solidFill>
              <a:latin typeface="Arial"/>
              <a:ea typeface="Arial"/>
              <a:cs typeface="Arial"/>
              <a:sym typeface="Arial"/>
            </a:endParaRPr>
          </a:p>
        </p:txBody>
      </p:sp>
      <p:sp>
        <p:nvSpPr>
          <p:cNvPr id="286" name="Google Shape;286;p14"/>
          <p:cNvSpPr txBox="1"/>
          <p:nvPr/>
        </p:nvSpPr>
        <p:spPr>
          <a:xfrm>
            <a:off x="2085725" y="4682525"/>
            <a:ext cx="19401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Nunito"/>
              <a:ea typeface="Nunito"/>
              <a:cs typeface="Nunito"/>
              <a:sym typeface="Nunito"/>
            </a:endParaRPr>
          </a:p>
        </p:txBody>
      </p:sp>
      <p:sp>
        <p:nvSpPr>
          <p:cNvPr id="287" name="Google Shape;287;p14"/>
          <p:cNvSpPr txBox="1"/>
          <p:nvPr/>
        </p:nvSpPr>
        <p:spPr>
          <a:xfrm>
            <a:off x="5895725" y="4530125"/>
            <a:ext cx="16575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
        <p:nvSpPr>
          <p:cNvPr id="288" name="Google Shape;288;p14"/>
          <p:cNvSpPr txBox="1"/>
          <p:nvPr/>
        </p:nvSpPr>
        <p:spPr>
          <a:xfrm>
            <a:off x="7553225" y="4682525"/>
            <a:ext cx="12204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Nunito"/>
              <a:ea typeface="Nunito"/>
              <a:cs typeface="Nunito"/>
              <a:sym typeface="Nunito"/>
            </a:endParaRPr>
          </a:p>
        </p:txBody>
      </p:sp>
      <p:sp>
        <p:nvSpPr>
          <p:cNvPr id="289" name="Google Shape;289;p14"/>
          <p:cNvSpPr txBox="1"/>
          <p:nvPr/>
        </p:nvSpPr>
        <p:spPr>
          <a:xfrm>
            <a:off x="496750" y="4367475"/>
            <a:ext cx="77307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Reference to the paper:</a:t>
            </a:r>
            <a:r>
              <a:rPr lang="en"/>
              <a:t> </a:t>
            </a:r>
            <a:r>
              <a:rPr lang="en" u="sng">
                <a:solidFill>
                  <a:schemeClr val="hlink"/>
                </a:solidFill>
                <a:latin typeface="Nunito"/>
                <a:ea typeface="Nunito"/>
                <a:cs typeface="Nunito"/>
                <a:sym typeface="Nunito"/>
                <a:hlinkClick r:id="rId3"/>
              </a:rPr>
              <a:t>http://www.sciencedirect.com/science/article/pii/S0950705119302862</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(2)</a:t>
            </a:r>
            <a:endParaRPr/>
          </a:p>
        </p:txBody>
      </p:sp>
      <p:sp>
        <p:nvSpPr>
          <p:cNvPr id="295" name="Google Shape;295;p15"/>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Most Recommendation Systems (RSs) use single ratings in predictions and this is considered as a limitation because when a user might take into consideration more than one aspect, so additional aspects may increase the accuracy of the prediction</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Therefore, Multi-Criteria ratings can lead to recommendations which may be more accurate.</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For example</a:t>
            </a:r>
            <a:r>
              <a:rPr lang="en" sz="1400">
                <a:solidFill>
                  <a:srgbClr val="000000"/>
                </a:solidFill>
                <a:latin typeface="Arial"/>
                <a:ea typeface="Arial"/>
                <a:cs typeface="Arial"/>
                <a:sym typeface="Arial"/>
              </a:rPr>
              <a:t>, in a music recommender system, some users may like music based on its rhythm, beat, or timbre, while others may like the same music but for its melody, tempo, texture, or any other combinations of the distinct attributes of that music.</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(3)</a:t>
            </a:r>
            <a:endParaRPr/>
          </a:p>
        </p:txBody>
      </p:sp>
      <p:sp>
        <p:nvSpPr>
          <p:cNvPr id="301" name="Google Shape;301;p16"/>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This model comprises of two stages:</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In the </a:t>
            </a:r>
            <a:r>
              <a:rPr b="1" lang="en" sz="1400">
                <a:solidFill>
                  <a:srgbClr val="000000"/>
                </a:solidFill>
                <a:latin typeface="Arial"/>
                <a:ea typeface="Arial"/>
                <a:cs typeface="Arial"/>
                <a:sym typeface="Arial"/>
              </a:rPr>
              <a:t>first stage</a:t>
            </a:r>
            <a:r>
              <a:rPr lang="en" sz="1400">
                <a:solidFill>
                  <a:srgbClr val="000000"/>
                </a:solidFill>
                <a:latin typeface="Arial"/>
                <a:ea typeface="Arial"/>
                <a:cs typeface="Arial"/>
                <a:sym typeface="Arial"/>
              </a:rPr>
              <a:t>, we obtain the users and items features and use them as an input to a deep neural network that predicts the criteria ratings, and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 the </a:t>
            </a:r>
            <a:r>
              <a:rPr b="1" lang="en" sz="1400">
                <a:solidFill>
                  <a:srgbClr val="000000"/>
                </a:solidFill>
                <a:latin typeface="Arial"/>
                <a:ea typeface="Arial"/>
                <a:cs typeface="Arial"/>
                <a:sym typeface="Arial"/>
              </a:rPr>
              <a:t>second stage</a:t>
            </a:r>
            <a:r>
              <a:rPr lang="en" sz="1400">
                <a:solidFill>
                  <a:srgbClr val="000000"/>
                </a:solidFill>
                <a:latin typeface="Arial"/>
                <a:ea typeface="Arial"/>
                <a:cs typeface="Arial"/>
                <a:sym typeface="Arial"/>
              </a:rPr>
              <a:t>, we use a Deep Neural Network to learn the relationship between the overall ratings and the criteria ratings.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authors claim is that on a real-world dataset, model achieves better results that other state-of-the-art methods.</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307" name="Google Shape;307;p17"/>
          <p:cNvSpPr txBox="1"/>
          <p:nvPr>
            <p:ph idx="1" type="body"/>
          </p:nvPr>
        </p:nvSpPr>
        <p:spPr>
          <a:xfrm>
            <a:off x="802450" y="1486475"/>
            <a:ext cx="7531800" cy="3315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Collaborative filtering</a:t>
            </a:r>
            <a:r>
              <a:rPr lang="en" sz="1400">
                <a:solidFill>
                  <a:srgbClr val="000000"/>
                </a:solidFill>
                <a:latin typeface="Arial"/>
                <a:ea typeface="Arial"/>
                <a:cs typeface="Arial"/>
                <a:sym typeface="Arial"/>
              </a:rPr>
              <a:t> is divided into two general classes: (1) neighborhood method (user-based or item-based), and (2) model-based methods (learn predictive model and make recommendations)</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Multi-criteria recommendations</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techniques </a:t>
            </a:r>
            <a:r>
              <a:rPr lang="en" sz="1400">
                <a:solidFill>
                  <a:srgbClr val="000000"/>
                </a:solidFill>
                <a:latin typeface="Arial"/>
                <a:ea typeface="Arial"/>
                <a:cs typeface="Arial"/>
                <a:sym typeface="Arial"/>
              </a:rPr>
              <a:t>can also be divided into two classes: (1) memory-based, and (2) model-based techniques (build a predictive model)</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Two ways to calculate memory-based techniques, (a) Use aggregation methods (average, weighted sum) to calculate aggregate value. (b) Calculate the distance between multi-criteria ratings directly using multi-dimensional distance metrics (Euclidean, Manhattan). </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a:t>
            </a:r>
            <a:endParaRPr/>
          </a:p>
        </p:txBody>
      </p:sp>
      <p:sp>
        <p:nvSpPr>
          <p:cNvPr id="313" name="Google Shape;313;p18"/>
          <p:cNvSpPr txBox="1"/>
          <p:nvPr>
            <p:ph idx="1" type="body"/>
          </p:nvPr>
        </p:nvSpPr>
        <p:spPr>
          <a:xfrm>
            <a:off x="802450" y="1624800"/>
            <a:ext cx="7704600" cy="29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1600"/>
              </a:spcBef>
              <a:spcAft>
                <a:spcPts val="0"/>
              </a:spcAft>
              <a:buNone/>
            </a:pPr>
            <a:r>
              <a:t/>
            </a:r>
            <a:endParaRPr sz="15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b="1" lang="en" sz="1500">
                <a:solidFill>
                  <a:srgbClr val="000000"/>
                </a:solidFill>
                <a:latin typeface="Arial"/>
                <a:ea typeface="Arial"/>
                <a:cs typeface="Arial"/>
                <a:sym typeface="Arial"/>
              </a:rPr>
              <a:t>The proposed model follows the aggregation</a:t>
            </a:r>
            <a:endParaRPr b="1" sz="15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b="1" lang="en" sz="1500">
                <a:solidFill>
                  <a:srgbClr val="000000"/>
                </a:solidFill>
                <a:latin typeface="Arial"/>
                <a:ea typeface="Arial"/>
                <a:cs typeface="Arial"/>
                <a:sym typeface="Arial"/>
              </a:rPr>
              <a:t>function-based approach:</a:t>
            </a:r>
            <a:endParaRPr b="1" sz="1500">
              <a:solidFill>
                <a:srgbClr val="000000"/>
              </a:solidFill>
              <a:latin typeface="Arial"/>
              <a:ea typeface="Arial"/>
              <a:cs typeface="Arial"/>
              <a:sym typeface="Arial"/>
            </a:endParaRPr>
          </a:p>
          <a:p>
            <a:pPr indent="-317500" lvl="0" marL="457200" marR="0" rtl="0" algn="l">
              <a:lnSpc>
                <a:spcPct val="115000"/>
              </a:lnSpc>
              <a:spcBef>
                <a:spcPts val="10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Predict unknown k multi-criteria ratings using any recommendation technique</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Learn aggregation function </a:t>
            </a:r>
            <a:r>
              <a:rPr b="1" lang="en" sz="1400">
                <a:solidFill>
                  <a:srgbClr val="000000"/>
                </a:solidFill>
                <a:latin typeface="Arial"/>
                <a:ea typeface="Arial"/>
                <a:cs typeface="Arial"/>
                <a:sym typeface="Arial"/>
              </a:rPr>
              <a:t>f</a:t>
            </a:r>
            <a:r>
              <a:rPr lang="en" sz="1400">
                <a:solidFill>
                  <a:srgbClr val="000000"/>
                </a:solidFill>
                <a:latin typeface="Arial"/>
                <a:ea typeface="Arial"/>
                <a:cs typeface="Arial"/>
                <a:sym typeface="Arial"/>
              </a:rPr>
              <a:t> using statistical or machine learning techniques</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Predict unknown overall ratings using </a:t>
            </a:r>
            <a:r>
              <a:rPr b="1" lang="en" sz="1400">
                <a:solidFill>
                  <a:srgbClr val="000000"/>
                </a:solidFill>
                <a:latin typeface="Arial"/>
                <a:ea typeface="Arial"/>
                <a:cs typeface="Arial"/>
                <a:sym typeface="Arial"/>
              </a:rPr>
              <a:t>f</a:t>
            </a:r>
            <a:r>
              <a:rPr lang="en" sz="1400">
                <a:solidFill>
                  <a:srgbClr val="000000"/>
                </a:solidFill>
                <a:latin typeface="Arial"/>
                <a:ea typeface="Arial"/>
                <a:cs typeface="Arial"/>
                <a:sym typeface="Arial"/>
              </a:rPr>
              <a:t> and predicted multi-criteria ratings</a:t>
            </a:r>
            <a:endParaRPr sz="950">
              <a:solidFill>
                <a:srgbClr val="000000"/>
              </a:solidFill>
              <a:latin typeface="Arial"/>
              <a:ea typeface="Arial"/>
              <a:cs typeface="Arial"/>
              <a:sym typeface="Arial"/>
            </a:endParaRPr>
          </a:p>
        </p:txBody>
      </p:sp>
      <p:pic>
        <p:nvPicPr>
          <p:cNvPr id="314" name="Google Shape;314;p18"/>
          <p:cNvPicPr preferRelativeResize="0"/>
          <p:nvPr/>
        </p:nvPicPr>
        <p:blipFill>
          <a:blip r:embed="rId3">
            <a:alphaModFix/>
          </a:blip>
          <a:stretch>
            <a:fillRect/>
          </a:stretch>
        </p:blipFill>
        <p:spPr>
          <a:xfrm>
            <a:off x="5055800" y="1033225"/>
            <a:ext cx="3816700" cy="213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(1)</a:t>
            </a:r>
            <a:endParaRPr/>
          </a:p>
        </p:txBody>
      </p:sp>
      <p:sp>
        <p:nvSpPr>
          <p:cNvPr id="320" name="Google Shape;320;p19"/>
          <p:cNvSpPr txBox="1"/>
          <p:nvPr>
            <p:ph idx="1" type="body"/>
          </p:nvPr>
        </p:nvSpPr>
        <p:spPr>
          <a:xfrm>
            <a:off x="802450" y="1486475"/>
            <a:ext cx="7531800" cy="30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Predict criteria ratings:</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Used a deep neural network to predict the criteria ratings for a user on an item.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Concentrates only on pure collaborative filtering, so used only itemID or userID as a feature.</a:t>
            </a:r>
            <a:endParaRPr sz="1400">
              <a:solidFill>
                <a:srgbClr val="000000"/>
              </a:solidFill>
              <a:latin typeface="Arial"/>
              <a:ea typeface="Arial"/>
              <a:cs typeface="Arial"/>
              <a:sym typeface="Arial"/>
            </a:endParaRPr>
          </a:p>
        </p:txBody>
      </p:sp>
      <p:pic>
        <p:nvPicPr>
          <p:cNvPr id="321" name="Google Shape;321;p19"/>
          <p:cNvPicPr preferRelativeResize="0"/>
          <p:nvPr/>
        </p:nvPicPr>
        <p:blipFill>
          <a:blip r:embed="rId3">
            <a:alphaModFix/>
          </a:blip>
          <a:stretch>
            <a:fillRect/>
          </a:stretch>
        </p:blipFill>
        <p:spPr>
          <a:xfrm>
            <a:off x="2649375" y="2722925"/>
            <a:ext cx="4235074" cy="215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(2)</a:t>
            </a:r>
            <a:endParaRPr/>
          </a:p>
        </p:txBody>
      </p:sp>
      <p:sp>
        <p:nvSpPr>
          <p:cNvPr id="327" name="Google Shape;327;p20"/>
          <p:cNvSpPr txBox="1"/>
          <p:nvPr>
            <p:ph idx="1" type="body"/>
          </p:nvPr>
        </p:nvSpPr>
        <p:spPr>
          <a:xfrm>
            <a:off x="796875" y="1597875"/>
            <a:ext cx="7537500" cy="293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500">
                <a:solidFill>
                  <a:srgbClr val="000000"/>
                </a:solidFill>
                <a:latin typeface="Arial"/>
                <a:ea typeface="Arial"/>
                <a:cs typeface="Arial"/>
                <a:sym typeface="Arial"/>
              </a:rPr>
              <a:t>Learn aggregation function:</a:t>
            </a:r>
            <a:endParaRPr b="1" sz="1500">
              <a:solidFill>
                <a:srgbClr val="000000"/>
              </a:solidFill>
              <a:latin typeface="Arial"/>
              <a:ea typeface="Arial"/>
              <a:cs typeface="Arial"/>
              <a:sym typeface="Arial"/>
            </a:endParaRPr>
          </a:p>
          <a:p>
            <a:pPr indent="-323850" lvl="0" marL="457200" marR="0" rtl="0" algn="just">
              <a:lnSpc>
                <a:spcPct val="115000"/>
              </a:lnSpc>
              <a:spcBef>
                <a:spcPts val="1600"/>
              </a:spcBef>
              <a:spcAft>
                <a:spcPts val="0"/>
              </a:spcAft>
              <a:buClr>
                <a:srgbClr val="000000"/>
              </a:buClr>
              <a:buSzPts val="1500"/>
              <a:buFont typeface="Arial"/>
              <a:buChar char="●"/>
            </a:pPr>
            <a:r>
              <a:rPr lang="en" sz="1500">
                <a:solidFill>
                  <a:srgbClr val="000000"/>
                </a:solidFill>
                <a:latin typeface="Arial"/>
                <a:ea typeface="Arial"/>
                <a:cs typeface="Arial"/>
                <a:sym typeface="Arial"/>
              </a:rPr>
              <a:t>In the aggregation-function-based approach, the general and intuitive assumption is that the overall rating can be estimated by an aggregation function of multi-criteria ratings</a:t>
            </a:r>
            <a:endParaRPr sz="1500">
              <a:solidFill>
                <a:srgbClr val="000000"/>
              </a:solidFill>
              <a:latin typeface="Arial"/>
              <a:ea typeface="Arial"/>
              <a:cs typeface="Arial"/>
              <a:sym typeface="Arial"/>
            </a:endParaRPr>
          </a:p>
          <a:p>
            <a:pPr indent="0" lvl="0" marL="0" marR="0" rtl="0" algn="ctr">
              <a:lnSpc>
                <a:spcPct val="115000"/>
              </a:lnSpc>
              <a:spcBef>
                <a:spcPts val="1600"/>
              </a:spcBef>
              <a:spcAft>
                <a:spcPts val="0"/>
              </a:spcAft>
              <a:buNone/>
            </a:pPr>
            <a:r>
              <a:rPr b="1" lang="en" sz="1500">
                <a:solidFill>
                  <a:srgbClr val="000000"/>
                </a:solidFill>
                <a:latin typeface="Arial"/>
                <a:ea typeface="Arial"/>
                <a:cs typeface="Arial"/>
                <a:sym typeface="Arial"/>
              </a:rPr>
              <a:t>r</a:t>
            </a:r>
            <a:r>
              <a:rPr b="1" baseline="-25000" lang="en" sz="1500">
                <a:solidFill>
                  <a:srgbClr val="000000"/>
                </a:solidFill>
                <a:latin typeface="Arial"/>
                <a:ea typeface="Arial"/>
                <a:cs typeface="Arial"/>
                <a:sym typeface="Arial"/>
              </a:rPr>
              <a:t>0</a:t>
            </a:r>
            <a:r>
              <a:rPr b="1" lang="en" sz="1500">
                <a:solidFill>
                  <a:srgbClr val="000000"/>
                </a:solidFill>
                <a:latin typeface="Arial"/>
                <a:ea typeface="Arial"/>
                <a:cs typeface="Arial"/>
                <a:sym typeface="Arial"/>
              </a:rPr>
              <a:t> = f(r</a:t>
            </a:r>
            <a:r>
              <a:rPr b="1" baseline="-25000" lang="en" sz="1500">
                <a:solidFill>
                  <a:srgbClr val="000000"/>
                </a:solidFill>
                <a:latin typeface="Arial"/>
                <a:ea typeface="Arial"/>
                <a:cs typeface="Arial"/>
                <a:sym typeface="Arial"/>
              </a:rPr>
              <a:t>1</a:t>
            </a:r>
            <a:r>
              <a:rPr b="1" lang="en" sz="1500">
                <a:solidFill>
                  <a:srgbClr val="000000"/>
                </a:solidFill>
                <a:latin typeface="Arial"/>
                <a:ea typeface="Arial"/>
                <a:cs typeface="Arial"/>
                <a:sym typeface="Arial"/>
              </a:rPr>
              <a:t>, r</a:t>
            </a:r>
            <a:r>
              <a:rPr b="1" baseline="-25000" lang="en" sz="1500">
                <a:solidFill>
                  <a:srgbClr val="000000"/>
                </a:solidFill>
                <a:latin typeface="Arial"/>
                <a:ea typeface="Arial"/>
                <a:cs typeface="Arial"/>
                <a:sym typeface="Arial"/>
              </a:rPr>
              <a:t>2</a:t>
            </a:r>
            <a:r>
              <a:rPr b="1" lang="en" sz="1500">
                <a:solidFill>
                  <a:srgbClr val="000000"/>
                </a:solidFill>
                <a:latin typeface="Arial"/>
                <a:ea typeface="Arial"/>
                <a:cs typeface="Arial"/>
                <a:sym typeface="Arial"/>
              </a:rPr>
              <a:t>, …,r</a:t>
            </a:r>
            <a:r>
              <a:rPr b="1" baseline="-25000" lang="en" sz="1500">
                <a:solidFill>
                  <a:srgbClr val="000000"/>
                </a:solidFill>
                <a:latin typeface="Arial"/>
                <a:ea typeface="Arial"/>
                <a:cs typeface="Arial"/>
                <a:sym typeface="Arial"/>
              </a:rPr>
              <a:t>k</a:t>
            </a:r>
            <a:r>
              <a:rPr b="1" lang="en" sz="1500">
                <a:solidFill>
                  <a:srgbClr val="000000"/>
                </a:solidFill>
                <a:latin typeface="Arial"/>
                <a:ea typeface="Arial"/>
                <a:cs typeface="Arial"/>
                <a:sym typeface="Arial"/>
              </a:rPr>
              <a:t>)</a:t>
            </a:r>
            <a:endParaRPr b="1" sz="1500">
              <a:solidFill>
                <a:srgbClr val="000000"/>
              </a:solidFill>
              <a:latin typeface="Arial"/>
              <a:ea typeface="Arial"/>
              <a:cs typeface="Arial"/>
              <a:sym typeface="Arial"/>
            </a:endParaRPr>
          </a:p>
          <a:p>
            <a:pPr indent="-323850" lvl="0" marL="457200" marR="0" rtl="0" algn="just">
              <a:lnSpc>
                <a:spcPct val="115000"/>
              </a:lnSpc>
              <a:spcBef>
                <a:spcPts val="1600"/>
              </a:spcBef>
              <a:spcAft>
                <a:spcPts val="0"/>
              </a:spcAft>
              <a:buClr>
                <a:srgbClr val="000000"/>
              </a:buClr>
              <a:buSzPts val="1500"/>
              <a:buFont typeface="Arial"/>
              <a:buChar char="●"/>
            </a:pPr>
            <a:r>
              <a:rPr lang="en" sz="1500">
                <a:solidFill>
                  <a:srgbClr val="000000"/>
                </a:solidFill>
                <a:latin typeface="Arial"/>
                <a:ea typeface="Arial"/>
                <a:cs typeface="Arial"/>
                <a:sym typeface="Arial"/>
              </a:rPr>
              <a:t>Normalization </a:t>
            </a:r>
            <a:r>
              <a:rPr b="1" lang="en" sz="1500">
                <a:solidFill>
                  <a:srgbClr val="000000"/>
                </a:solidFill>
                <a:latin typeface="Arial"/>
                <a:ea typeface="Arial"/>
                <a:cs typeface="Arial"/>
                <a:sym typeface="Arial"/>
              </a:rPr>
              <a:t>(z</a:t>
            </a:r>
            <a:r>
              <a:rPr b="1" baseline="-25000" lang="en" sz="1500">
                <a:solidFill>
                  <a:srgbClr val="000000"/>
                </a:solidFill>
                <a:latin typeface="Arial"/>
                <a:ea typeface="Arial"/>
                <a:cs typeface="Arial"/>
                <a:sym typeface="Arial"/>
              </a:rPr>
              <a:t>i</a:t>
            </a:r>
            <a:r>
              <a:rPr b="1" lang="en" sz="1500">
                <a:solidFill>
                  <a:srgbClr val="000000"/>
                </a:solidFill>
                <a:latin typeface="Arial"/>
                <a:ea typeface="Arial"/>
                <a:cs typeface="Arial"/>
                <a:sym typeface="Arial"/>
              </a:rPr>
              <a:t> = (r</a:t>
            </a:r>
            <a:r>
              <a:rPr b="1" baseline="-25000" lang="en" sz="1500">
                <a:solidFill>
                  <a:srgbClr val="000000"/>
                </a:solidFill>
                <a:latin typeface="Arial"/>
                <a:ea typeface="Arial"/>
                <a:cs typeface="Arial"/>
                <a:sym typeface="Arial"/>
              </a:rPr>
              <a:t>i</a:t>
            </a:r>
            <a:r>
              <a:rPr b="1" lang="en" sz="1500">
                <a:solidFill>
                  <a:srgbClr val="000000"/>
                </a:solidFill>
                <a:latin typeface="Arial"/>
                <a:ea typeface="Arial"/>
                <a:cs typeface="Arial"/>
                <a:sym typeface="Arial"/>
              </a:rPr>
              <a:t>-m)/s) </a:t>
            </a:r>
            <a:r>
              <a:rPr lang="en" sz="1500">
                <a:solidFill>
                  <a:srgbClr val="000000"/>
                </a:solidFill>
                <a:latin typeface="Arial"/>
                <a:ea typeface="Arial"/>
                <a:cs typeface="Arial"/>
                <a:sym typeface="Arial"/>
              </a:rPr>
              <a:t>and then dense ReLU followed</a:t>
            </a:r>
            <a:endParaRPr sz="15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(3)</a:t>
            </a:r>
            <a:endParaRPr/>
          </a:p>
        </p:txBody>
      </p:sp>
      <p:sp>
        <p:nvSpPr>
          <p:cNvPr id="333" name="Google Shape;333;p21"/>
          <p:cNvSpPr txBox="1"/>
          <p:nvPr>
            <p:ph idx="1" type="body"/>
          </p:nvPr>
        </p:nvSpPr>
        <p:spPr>
          <a:xfrm>
            <a:off x="1303800" y="1500625"/>
            <a:ext cx="7030500" cy="30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Recommendation:</a:t>
            </a:r>
            <a:endParaRPr b="1" sz="15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Model parts were </a:t>
            </a:r>
            <a:r>
              <a:rPr lang="en" sz="1400">
                <a:solidFill>
                  <a:srgbClr val="000000"/>
                </a:solidFill>
                <a:latin typeface="Arial"/>
                <a:ea typeface="Arial"/>
                <a:cs typeface="Arial"/>
                <a:sym typeface="Arial"/>
              </a:rPr>
              <a:t>separately</a:t>
            </a:r>
            <a:r>
              <a:rPr lang="en" sz="1400">
                <a:solidFill>
                  <a:srgbClr val="000000"/>
                </a:solidFill>
                <a:latin typeface="Arial"/>
                <a:ea typeface="Arial"/>
                <a:cs typeface="Arial"/>
                <a:sym typeface="Arial"/>
              </a:rPr>
              <a:t> trained without knowing each other</a:t>
            </a:r>
            <a:endParaRPr sz="1400">
              <a:solidFill>
                <a:srgbClr val="000000"/>
              </a:solidFill>
              <a:latin typeface="Arial"/>
              <a:ea typeface="Arial"/>
              <a:cs typeface="Arial"/>
              <a:sym typeface="Arial"/>
            </a:endParaRPr>
          </a:p>
          <a:p>
            <a:pPr indent="-323850" lvl="1" marL="914400" rtl="0" algn="just">
              <a:spcBef>
                <a:spcPts val="0"/>
              </a:spcBef>
              <a:spcAft>
                <a:spcPts val="0"/>
              </a:spcAft>
              <a:buClr>
                <a:srgbClr val="000000"/>
              </a:buClr>
              <a:buSzPts val="1500"/>
              <a:buFont typeface="Arial"/>
              <a:buAutoNum type="alphaLcPeriod"/>
            </a:pPr>
            <a:r>
              <a:rPr b="1" lang="en" sz="1400" u="sng">
                <a:solidFill>
                  <a:srgbClr val="000000"/>
                </a:solidFill>
                <a:latin typeface="Arial"/>
                <a:ea typeface="Arial"/>
                <a:cs typeface="Arial"/>
                <a:sym typeface="Arial"/>
              </a:rPr>
              <a:t>Compute Criteria Ratings:</a:t>
            </a:r>
            <a:r>
              <a:rPr lang="en" sz="1400">
                <a:solidFill>
                  <a:srgbClr val="000000"/>
                </a:solidFill>
                <a:latin typeface="Arial"/>
                <a:ea typeface="Arial"/>
                <a:cs typeface="Arial"/>
                <a:sym typeface="Arial"/>
              </a:rPr>
              <a:t> Get the userID and itemID pairs and feed them as inputs to the Criteria Ratings DNN, and then we predict the criteria ratings r′</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,r′</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r′</a:t>
            </a:r>
            <a:r>
              <a:rPr baseline="-25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AutoNum type="alphaLcPeriod"/>
            </a:pPr>
            <a:r>
              <a:rPr b="1" lang="en" sz="1400" u="sng">
                <a:solidFill>
                  <a:srgbClr val="000000"/>
                </a:solidFill>
                <a:latin typeface="Arial"/>
                <a:ea typeface="Arial"/>
                <a:cs typeface="Arial"/>
                <a:sym typeface="Arial"/>
              </a:rPr>
              <a:t>Compute Overall Ratings:</a:t>
            </a:r>
            <a:r>
              <a:rPr lang="en" sz="1400">
                <a:solidFill>
                  <a:srgbClr val="000000"/>
                </a:solidFill>
                <a:latin typeface="Arial"/>
                <a:ea typeface="Arial"/>
                <a:cs typeface="Arial"/>
                <a:sym typeface="Arial"/>
              </a:rPr>
              <a:t> Normalize the criteria ratings r′</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r′</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r′</a:t>
            </a:r>
            <a:r>
              <a:rPr baseline="-25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computed in step (a), feed them as inputs to the Overall Rating DNN, and then predict the overall ratings r′</a:t>
            </a:r>
            <a:r>
              <a:rPr baseline="-25000" lang="en" sz="1400">
                <a:solidFill>
                  <a:srgbClr val="000000"/>
                </a:solidFill>
                <a:latin typeface="Arial"/>
                <a:ea typeface="Arial"/>
                <a:cs typeface="Arial"/>
                <a:sym typeface="Arial"/>
              </a:rPr>
              <a:t>0</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AutoNum type="alphaLcPeriod"/>
            </a:pPr>
            <a:r>
              <a:rPr b="1" lang="en" sz="1400" u="sng">
                <a:solidFill>
                  <a:srgbClr val="000000"/>
                </a:solidFill>
                <a:latin typeface="Arial"/>
                <a:ea typeface="Arial"/>
                <a:cs typeface="Arial"/>
                <a:sym typeface="Arial"/>
              </a:rPr>
              <a:t>Provide Recommendation:</a:t>
            </a:r>
            <a:r>
              <a:rPr lang="en" sz="1400">
                <a:solidFill>
                  <a:srgbClr val="000000"/>
                </a:solidFill>
                <a:latin typeface="Arial"/>
                <a:ea typeface="Arial"/>
                <a:cs typeface="Arial"/>
                <a:sym typeface="Arial"/>
              </a:rPr>
              <a:t> Finally, recommend the optimal items to the user using the overall rating r′</a:t>
            </a:r>
            <a:r>
              <a:rPr baseline="-25000" lang="en" sz="1400">
                <a:solidFill>
                  <a:srgbClr val="000000"/>
                </a:solidFill>
                <a:latin typeface="Arial"/>
                <a:ea typeface="Arial"/>
                <a:cs typeface="Arial"/>
                <a:sym typeface="Arial"/>
              </a:rPr>
              <a:t>0</a:t>
            </a:r>
            <a:r>
              <a:rPr lang="en" sz="1400">
                <a:solidFill>
                  <a:srgbClr val="000000"/>
                </a:solidFill>
                <a:latin typeface="Arial"/>
                <a:ea typeface="Arial"/>
                <a:cs typeface="Arial"/>
                <a:sym typeface="Arial"/>
              </a:rPr>
              <a:t> as in traditional single rating recommender systems.</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