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64" r:id="rId5"/>
    <p:sldId id="259" r:id="rId6"/>
    <p:sldId id="260" r:id="rId7"/>
    <p:sldId id="262" r:id="rId8"/>
    <p:sldId id="265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352"/>
    <p:restoredTop sz="94337"/>
  </p:normalViewPr>
  <p:slideViewPr>
    <p:cSldViewPr snapToGrid="0" snapToObjects="1">
      <p:cViewPr varScale="1">
        <p:scale>
          <a:sx n="78" d="100"/>
          <a:sy n="78" d="100"/>
        </p:scale>
        <p:origin x="1517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D84F388-F6CE-45D8-A105-C20B6EA87D8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CC903C51-782C-479A-B607-9E8B2C38BEC4}">
      <dgm:prSet/>
      <dgm:spPr/>
      <dgm:t>
        <a:bodyPr/>
        <a:lstStyle/>
        <a:p>
          <a:r>
            <a:rPr lang="en-US"/>
            <a:t>An override feature if you didn’t log your medication for the day</a:t>
          </a:r>
        </a:p>
      </dgm:t>
    </dgm:pt>
    <dgm:pt modelId="{2E183D38-0164-4C5B-AA9F-2BF420BCD809}" type="parTrans" cxnId="{67E9F952-B5B7-4038-9A45-53E3BEF7278D}">
      <dgm:prSet/>
      <dgm:spPr/>
      <dgm:t>
        <a:bodyPr/>
        <a:lstStyle/>
        <a:p>
          <a:endParaRPr lang="en-US"/>
        </a:p>
      </dgm:t>
    </dgm:pt>
    <dgm:pt modelId="{55B646CD-57CC-42FE-B944-1A9EAC2F2C02}" type="sibTrans" cxnId="{67E9F952-B5B7-4038-9A45-53E3BEF7278D}">
      <dgm:prSet/>
      <dgm:spPr/>
      <dgm:t>
        <a:bodyPr/>
        <a:lstStyle/>
        <a:p>
          <a:endParaRPr lang="en-US"/>
        </a:p>
      </dgm:t>
    </dgm:pt>
    <dgm:pt modelId="{681E39AD-C071-40AF-A5FC-8E089947637D}">
      <dgm:prSet/>
      <dgm:spPr/>
      <dgm:t>
        <a:bodyPr/>
        <a:lstStyle/>
        <a:p>
          <a:r>
            <a:rPr lang="en-US"/>
            <a:t>A fun, game-like interface to encourage consistent use and medication adherence.</a:t>
          </a:r>
        </a:p>
      </dgm:t>
    </dgm:pt>
    <dgm:pt modelId="{7D11C37B-319D-476E-B893-DDDEF66E21F1}" type="parTrans" cxnId="{4D59D394-3FA6-4B90-AEF0-B430F1B0D1A1}">
      <dgm:prSet/>
      <dgm:spPr/>
      <dgm:t>
        <a:bodyPr/>
        <a:lstStyle/>
        <a:p>
          <a:endParaRPr lang="en-US"/>
        </a:p>
      </dgm:t>
    </dgm:pt>
    <dgm:pt modelId="{743213DA-C3A4-41E9-AE30-1EDB85C949DC}" type="sibTrans" cxnId="{4D59D394-3FA6-4B90-AEF0-B430F1B0D1A1}">
      <dgm:prSet/>
      <dgm:spPr/>
      <dgm:t>
        <a:bodyPr/>
        <a:lstStyle/>
        <a:p>
          <a:endParaRPr lang="en-US"/>
        </a:p>
      </dgm:t>
    </dgm:pt>
    <dgm:pt modelId="{F1B02F19-FF27-47BF-AD93-54BF679B3D9B}">
      <dgm:prSet/>
      <dgm:spPr/>
      <dgm:t>
        <a:bodyPr/>
        <a:lstStyle/>
        <a:p>
          <a:r>
            <a:rPr lang="en-US"/>
            <a:t>A timer for how long you can’t drink while on your medication</a:t>
          </a:r>
        </a:p>
      </dgm:t>
    </dgm:pt>
    <dgm:pt modelId="{479A610A-1DA4-4E4A-9529-7F4BCC77868D}" type="parTrans" cxnId="{05EF4DC1-32C0-45A7-B521-C9F90EBAC8B0}">
      <dgm:prSet/>
      <dgm:spPr/>
      <dgm:t>
        <a:bodyPr/>
        <a:lstStyle/>
        <a:p>
          <a:endParaRPr lang="en-US"/>
        </a:p>
      </dgm:t>
    </dgm:pt>
    <dgm:pt modelId="{AB42EA13-1FD8-4D17-8088-9E35FBFD2D01}" type="sibTrans" cxnId="{05EF4DC1-32C0-45A7-B521-C9F90EBAC8B0}">
      <dgm:prSet/>
      <dgm:spPr/>
      <dgm:t>
        <a:bodyPr/>
        <a:lstStyle/>
        <a:p>
          <a:endParaRPr lang="en-US"/>
        </a:p>
      </dgm:t>
    </dgm:pt>
    <dgm:pt modelId="{6F778459-48BB-4F87-8FFA-9456F611C158}" type="pres">
      <dgm:prSet presAssocID="{3D84F388-F6CE-45D8-A105-C20B6EA87D8D}" presName="root" presStyleCnt="0">
        <dgm:presLayoutVars>
          <dgm:dir/>
          <dgm:resizeHandles val="exact"/>
        </dgm:presLayoutVars>
      </dgm:prSet>
      <dgm:spPr/>
    </dgm:pt>
    <dgm:pt modelId="{0DE5C965-EF6A-4F13-B3F0-055FEB5EEF79}" type="pres">
      <dgm:prSet presAssocID="{CC903C51-782C-479A-B607-9E8B2C38BEC4}" presName="compNode" presStyleCnt="0"/>
      <dgm:spPr/>
    </dgm:pt>
    <dgm:pt modelId="{AC39DD39-41C8-4F64-8D71-733B9834BD3E}" type="pres">
      <dgm:prSet presAssocID="{CC903C51-782C-479A-B607-9E8B2C38BEC4}" presName="bgRect" presStyleLbl="bgShp" presStyleIdx="0" presStyleCnt="3"/>
      <dgm:spPr/>
    </dgm:pt>
    <dgm:pt modelId="{64AAD48D-0C0C-4D0F-AAC1-29E789E4A614}" type="pres">
      <dgm:prSet presAssocID="{CC903C51-782C-479A-B607-9E8B2C38BEC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E1DFBEB1-582A-47DF-88BA-46EF0A6E9499}" type="pres">
      <dgm:prSet presAssocID="{CC903C51-782C-479A-B607-9E8B2C38BEC4}" presName="spaceRect" presStyleCnt="0"/>
      <dgm:spPr/>
    </dgm:pt>
    <dgm:pt modelId="{833C8A2A-EAFC-4A9F-A091-2BE76DFD2108}" type="pres">
      <dgm:prSet presAssocID="{CC903C51-782C-479A-B607-9E8B2C38BEC4}" presName="parTx" presStyleLbl="revTx" presStyleIdx="0" presStyleCnt="3">
        <dgm:presLayoutVars>
          <dgm:chMax val="0"/>
          <dgm:chPref val="0"/>
        </dgm:presLayoutVars>
      </dgm:prSet>
      <dgm:spPr/>
    </dgm:pt>
    <dgm:pt modelId="{D542E0AC-A00D-4365-9E48-BF68D6A35AF3}" type="pres">
      <dgm:prSet presAssocID="{55B646CD-57CC-42FE-B944-1A9EAC2F2C02}" presName="sibTrans" presStyleCnt="0"/>
      <dgm:spPr/>
    </dgm:pt>
    <dgm:pt modelId="{C091E516-D6AF-4614-9B23-784B246C267A}" type="pres">
      <dgm:prSet presAssocID="{681E39AD-C071-40AF-A5FC-8E089947637D}" presName="compNode" presStyleCnt="0"/>
      <dgm:spPr/>
    </dgm:pt>
    <dgm:pt modelId="{C7B67726-2021-41C1-9284-CFDAA826D482}" type="pres">
      <dgm:prSet presAssocID="{681E39AD-C071-40AF-A5FC-8E089947637D}" presName="bgRect" presStyleLbl="bgShp" presStyleIdx="1" presStyleCnt="3"/>
      <dgm:spPr/>
    </dgm:pt>
    <dgm:pt modelId="{E000AEFA-23E2-4417-A64D-2300D6CFC2FB}" type="pres">
      <dgm:prSet presAssocID="{681E39AD-C071-40AF-A5FC-8E08994763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ine"/>
        </a:ext>
      </dgm:extLst>
    </dgm:pt>
    <dgm:pt modelId="{513405D5-4642-400A-8B67-58FCD7F60277}" type="pres">
      <dgm:prSet presAssocID="{681E39AD-C071-40AF-A5FC-8E089947637D}" presName="spaceRect" presStyleCnt="0"/>
      <dgm:spPr/>
    </dgm:pt>
    <dgm:pt modelId="{4169C05E-B16F-4E68-94DE-5214ED037704}" type="pres">
      <dgm:prSet presAssocID="{681E39AD-C071-40AF-A5FC-8E089947637D}" presName="parTx" presStyleLbl="revTx" presStyleIdx="1" presStyleCnt="3">
        <dgm:presLayoutVars>
          <dgm:chMax val="0"/>
          <dgm:chPref val="0"/>
        </dgm:presLayoutVars>
      </dgm:prSet>
      <dgm:spPr/>
    </dgm:pt>
    <dgm:pt modelId="{B8E0F36B-647E-4B25-96A6-AC786846A27B}" type="pres">
      <dgm:prSet presAssocID="{743213DA-C3A4-41E9-AE30-1EDB85C949DC}" presName="sibTrans" presStyleCnt="0"/>
      <dgm:spPr/>
    </dgm:pt>
    <dgm:pt modelId="{C3B2EA8C-D7D5-495D-B274-BDA4FED38F31}" type="pres">
      <dgm:prSet presAssocID="{F1B02F19-FF27-47BF-AD93-54BF679B3D9B}" presName="compNode" presStyleCnt="0"/>
      <dgm:spPr/>
    </dgm:pt>
    <dgm:pt modelId="{37C8DF1B-61EA-484F-9088-17E2AFF615E3}" type="pres">
      <dgm:prSet presAssocID="{F1B02F19-FF27-47BF-AD93-54BF679B3D9B}" presName="bgRect" presStyleLbl="bgShp" presStyleIdx="2" presStyleCnt="3"/>
      <dgm:spPr/>
    </dgm:pt>
    <dgm:pt modelId="{DE796576-9894-4C10-A366-E7D4CF00A73B}" type="pres">
      <dgm:prSet presAssocID="{F1B02F19-FF27-47BF-AD93-54BF679B3D9B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opwatch"/>
        </a:ext>
      </dgm:extLst>
    </dgm:pt>
    <dgm:pt modelId="{87686488-4FD7-4076-A795-E4773D70F00C}" type="pres">
      <dgm:prSet presAssocID="{F1B02F19-FF27-47BF-AD93-54BF679B3D9B}" presName="spaceRect" presStyleCnt="0"/>
      <dgm:spPr/>
    </dgm:pt>
    <dgm:pt modelId="{3740BCD6-684F-4556-B9FD-395C02AAA33F}" type="pres">
      <dgm:prSet presAssocID="{F1B02F19-FF27-47BF-AD93-54BF679B3D9B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B11C63A-1269-407B-ABD6-7DF8C2A056F2}" type="presOf" srcId="{F1B02F19-FF27-47BF-AD93-54BF679B3D9B}" destId="{3740BCD6-684F-4556-B9FD-395C02AAA33F}" srcOrd="0" destOrd="0" presId="urn:microsoft.com/office/officeart/2018/2/layout/IconVerticalSolidList"/>
    <dgm:cxn modelId="{37540E4E-4214-4A6B-AE0E-4386E7D1D24F}" type="presOf" srcId="{681E39AD-C071-40AF-A5FC-8E089947637D}" destId="{4169C05E-B16F-4E68-94DE-5214ED037704}" srcOrd="0" destOrd="0" presId="urn:microsoft.com/office/officeart/2018/2/layout/IconVerticalSolidList"/>
    <dgm:cxn modelId="{67E9F952-B5B7-4038-9A45-53E3BEF7278D}" srcId="{3D84F388-F6CE-45D8-A105-C20B6EA87D8D}" destId="{CC903C51-782C-479A-B607-9E8B2C38BEC4}" srcOrd="0" destOrd="0" parTransId="{2E183D38-0164-4C5B-AA9F-2BF420BCD809}" sibTransId="{55B646CD-57CC-42FE-B944-1A9EAC2F2C02}"/>
    <dgm:cxn modelId="{4D59D394-3FA6-4B90-AEF0-B430F1B0D1A1}" srcId="{3D84F388-F6CE-45D8-A105-C20B6EA87D8D}" destId="{681E39AD-C071-40AF-A5FC-8E089947637D}" srcOrd="1" destOrd="0" parTransId="{7D11C37B-319D-476E-B893-DDDEF66E21F1}" sibTransId="{743213DA-C3A4-41E9-AE30-1EDB85C949DC}"/>
    <dgm:cxn modelId="{05EF4DC1-32C0-45A7-B521-C9F90EBAC8B0}" srcId="{3D84F388-F6CE-45D8-A105-C20B6EA87D8D}" destId="{F1B02F19-FF27-47BF-AD93-54BF679B3D9B}" srcOrd="2" destOrd="0" parTransId="{479A610A-1DA4-4E4A-9529-7F4BCC77868D}" sibTransId="{AB42EA13-1FD8-4D17-8088-9E35FBFD2D01}"/>
    <dgm:cxn modelId="{551786E2-1F41-4EDC-91E4-C34DB015316D}" type="presOf" srcId="{3D84F388-F6CE-45D8-A105-C20B6EA87D8D}" destId="{6F778459-48BB-4F87-8FFA-9456F611C158}" srcOrd="0" destOrd="0" presId="urn:microsoft.com/office/officeart/2018/2/layout/IconVerticalSolidList"/>
    <dgm:cxn modelId="{CC4B35FA-B645-4BE7-8C84-10EFD85B0A91}" type="presOf" srcId="{CC903C51-782C-479A-B607-9E8B2C38BEC4}" destId="{833C8A2A-EAFC-4A9F-A091-2BE76DFD2108}" srcOrd="0" destOrd="0" presId="urn:microsoft.com/office/officeart/2018/2/layout/IconVerticalSolidList"/>
    <dgm:cxn modelId="{DC0A6A30-29F8-43C1-84AB-99013C036D71}" type="presParOf" srcId="{6F778459-48BB-4F87-8FFA-9456F611C158}" destId="{0DE5C965-EF6A-4F13-B3F0-055FEB5EEF79}" srcOrd="0" destOrd="0" presId="urn:microsoft.com/office/officeart/2018/2/layout/IconVerticalSolidList"/>
    <dgm:cxn modelId="{FDBB99C5-06DB-4136-83EB-6FCCC05E2319}" type="presParOf" srcId="{0DE5C965-EF6A-4F13-B3F0-055FEB5EEF79}" destId="{AC39DD39-41C8-4F64-8D71-733B9834BD3E}" srcOrd="0" destOrd="0" presId="urn:microsoft.com/office/officeart/2018/2/layout/IconVerticalSolidList"/>
    <dgm:cxn modelId="{A236A2F9-4D3D-49C7-9EC0-4513CB1A5E17}" type="presParOf" srcId="{0DE5C965-EF6A-4F13-B3F0-055FEB5EEF79}" destId="{64AAD48D-0C0C-4D0F-AAC1-29E789E4A614}" srcOrd="1" destOrd="0" presId="urn:microsoft.com/office/officeart/2018/2/layout/IconVerticalSolidList"/>
    <dgm:cxn modelId="{A96A1D76-D4C9-43A8-BD2E-2C9BDAA41DB4}" type="presParOf" srcId="{0DE5C965-EF6A-4F13-B3F0-055FEB5EEF79}" destId="{E1DFBEB1-582A-47DF-88BA-46EF0A6E9499}" srcOrd="2" destOrd="0" presId="urn:microsoft.com/office/officeart/2018/2/layout/IconVerticalSolidList"/>
    <dgm:cxn modelId="{F18AC668-DEA8-41D5-8769-37CB5DE7783B}" type="presParOf" srcId="{0DE5C965-EF6A-4F13-B3F0-055FEB5EEF79}" destId="{833C8A2A-EAFC-4A9F-A091-2BE76DFD2108}" srcOrd="3" destOrd="0" presId="urn:microsoft.com/office/officeart/2018/2/layout/IconVerticalSolidList"/>
    <dgm:cxn modelId="{8BF6A1BD-6940-44F3-8552-9FC06AE79395}" type="presParOf" srcId="{6F778459-48BB-4F87-8FFA-9456F611C158}" destId="{D542E0AC-A00D-4365-9E48-BF68D6A35AF3}" srcOrd="1" destOrd="0" presId="urn:microsoft.com/office/officeart/2018/2/layout/IconVerticalSolidList"/>
    <dgm:cxn modelId="{C1C35981-EABA-4283-B05F-55A0057737CF}" type="presParOf" srcId="{6F778459-48BB-4F87-8FFA-9456F611C158}" destId="{C091E516-D6AF-4614-9B23-784B246C267A}" srcOrd="2" destOrd="0" presId="urn:microsoft.com/office/officeart/2018/2/layout/IconVerticalSolidList"/>
    <dgm:cxn modelId="{860DDB01-F657-400B-9FCA-7D56D38D1734}" type="presParOf" srcId="{C091E516-D6AF-4614-9B23-784B246C267A}" destId="{C7B67726-2021-41C1-9284-CFDAA826D482}" srcOrd="0" destOrd="0" presId="urn:microsoft.com/office/officeart/2018/2/layout/IconVerticalSolidList"/>
    <dgm:cxn modelId="{3CB064A8-FD22-41C0-8EE6-812829F59570}" type="presParOf" srcId="{C091E516-D6AF-4614-9B23-784B246C267A}" destId="{E000AEFA-23E2-4417-A64D-2300D6CFC2FB}" srcOrd="1" destOrd="0" presId="urn:microsoft.com/office/officeart/2018/2/layout/IconVerticalSolidList"/>
    <dgm:cxn modelId="{991EA7F6-4AB5-410C-B837-A54398AFE6BC}" type="presParOf" srcId="{C091E516-D6AF-4614-9B23-784B246C267A}" destId="{513405D5-4642-400A-8B67-58FCD7F60277}" srcOrd="2" destOrd="0" presId="urn:microsoft.com/office/officeart/2018/2/layout/IconVerticalSolidList"/>
    <dgm:cxn modelId="{047A91F9-6C9A-4C4E-A2C3-D48C3CB73FBB}" type="presParOf" srcId="{C091E516-D6AF-4614-9B23-784B246C267A}" destId="{4169C05E-B16F-4E68-94DE-5214ED037704}" srcOrd="3" destOrd="0" presId="urn:microsoft.com/office/officeart/2018/2/layout/IconVerticalSolidList"/>
    <dgm:cxn modelId="{1E61305A-D89A-4545-82D6-7B09F25A08A3}" type="presParOf" srcId="{6F778459-48BB-4F87-8FFA-9456F611C158}" destId="{B8E0F36B-647E-4B25-96A6-AC786846A27B}" srcOrd="3" destOrd="0" presId="urn:microsoft.com/office/officeart/2018/2/layout/IconVerticalSolidList"/>
    <dgm:cxn modelId="{AF82A3E4-18BF-4AB1-9E58-5E1E8B5EB950}" type="presParOf" srcId="{6F778459-48BB-4F87-8FFA-9456F611C158}" destId="{C3B2EA8C-D7D5-495D-B274-BDA4FED38F31}" srcOrd="4" destOrd="0" presId="urn:microsoft.com/office/officeart/2018/2/layout/IconVerticalSolidList"/>
    <dgm:cxn modelId="{8C55B4E5-801C-413E-8001-027A9BE07C2F}" type="presParOf" srcId="{C3B2EA8C-D7D5-495D-B274-BDA4FED38F31}" destId="{37C8DF1B-61EA-484F-9088-17E2AFF615E3}" srcOrd="0" destOrd="0" presId="urn:microsoft.com/office/officeart/2018/2/layout/IconVerticalSolidList"/>
    <dgm:cxn modelId="{99933AE0-1592-43DB-9EDB-ECBB0BD67F58}" type="presParOf" srcId="{C3B2EA8C-D7D5-495D-B274-BDA4FED38F31}" destId="{DE796576-9894-4C10-A366-E7D4CF00A73B}" srcOrd="1" destOrd="0" presId="urn:microsoft.com/office/officeart/2018/2/layout/IconVerticalSolidList"/>
    <dgm:cxn modelId="{EF1F0592-6154-4395-8FBF-A196E2E83551}" type="presParOf" srcId="{C3B2EA8C-D7D5-495D-B274-BDA4FED38F31}" destId="{87686488-4FD7-4076-A795-E4773D70F00C}" srcOrd="2" destOrd="0" presId="urn:microsoft.com/office/officeart/2018/2/layout/IconVerticalSolidList"/>
    <dgm:cxn modelId="{9E11C258-B6BC-4CC0-9569-1936A77332C6}" type="presParOf" srcId="{C3B2EA8C-D7D5-495D-B274-BDA4FED38F31}" destId="{3740BCD6-684F-4556-B9FD-395C02AAA33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C39DD39-41C8-4F64-8D71-733B9834BD3E}">
      <dsp:nvSpPr>
        <dsp:cNvPr id="0" name=""/>
        <dsp:cNvSpPr/>
      </dsp:nvSpPr>
      <dsp:spPr>
        <a:xfrm>
          <a:off x="0" y="531"/>
          <a:ext cx="7886700" cy="12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4AAD48D-0C0C-4D0F-AAC1-29E789E4A614}">
      <dsp:nvSpPr>
        <dsp:cNvPr id="0" name=""/>
        <dsp:cNvSpPr/>
      </dsp:nvSpPr>
      <dsp:spPr>
        <a:xfrm>
          <a:off x="376522" y="280590"/>
          <a:ext cx="684586" cy="68458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3C8A2A-EAFC-4A9F-A091-2BE76DFD2108}">
      <dsp:nvSpPr>
        <dsp:cNvPr id="0" name=""/>
        <dsp:cNvSpPr/>
      </dsp:nvSpPr>
      <dsp:spPr>
        <a:xfrm>
          <a:off x="1437631" y="531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An override feature if you didn’t log your medication for the day</a:t>
          </a:r>
        </a:p>
      </dsp:txBody>
      <dsp:txXfrm>
        <a:off x="1437631" y="531"/>
        <a:ext cx="6449068" cy="1244702"/>
      </dsp:txXfrm>
    </dsp:sp>
    <dsp:sp modelId="{C7B67726-2021-41C1-9284-CFDAA826D482}">
      <dsp:nvSpPr>
        <dsp:cNvPr id="0" name=""/>
        <dsp:cNvSpPr/>
      </dsp:nvSpPr>
      <dsp:spPr>
        <a:xfrm>
          <a:off x="0" y="1556410"/>
          <a:ext cx="7886700" cy="1244702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000AEFA-23E2-4417-A64D-2300D6CFC2FB}">
      <dsp:nvSpPr>
        <dsp:cNvPr id="0" name=""/>
        <dsp:cNvSpPr/>
      </dsp:nvSpPr>
      <dsp:spPr>
        <a:xfrm>
          <a:off x="376522" y="1836468"/>
          <a:ext cx="684586" cy="6845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69C05E-B16F-4E68-94DE-5214ED037704}">
      <dsp:nvSpPr>
        <dsp:cNvPr id="0" name=""/>
        <dsp:cNvSpPr/>
      </dsp:nvSpPr>
      <dsp:spPr>
        <a:xfrm>
          <a:off x="1437631" y="1556410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fun, game-like interface to encourage consistent use and medication adherence.</a:t>
          </a:r>
        </a:p>
      </dsp:txBody>
      <dsp:txXfrm>
        <a:off x="1437631" y="1556410"/>
        <a:ext cx="6449068" cy="1244702"/>
      </dsp:txXfrm>
    </dsp:sp>
    <dsp:sp modelId="{37C8DF1B-61EA-484F-9088-17E2AFF615E3}">
      <dsp:nvSpPr>
        <dsp:cNvPr id="0" name=""/>
        <dsp:cNvSpPr/>
      </dsp:nvSpPr>
      <dsp:spPr>
        <a:xfrm>
          <a:off x="0" y="3112289"/>
          <a:ext cx="7886700" cy="1244702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E796576-9894-4C10-A366-E7D4CF00A73B}">
      <dsp:nvSpPr>
        <dsp:cNvPr id="0" name=""/>
        <dsp:cNvSpPr/>
      </dsp:nvSpPr>
      <dsp:spPr>
        <a:xfrm>
          <a:off x="376522" y="3392347"/>
          <a:ext cx="684586" cy="68458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40BCD6-684F-4556-B9FD-395C02AAA33F}">
      <dsp:nvSpPr>
        <dsp:cNvPr id="0" name=""/>
        <dsp:cNvSpPr/>
      </dsp:nvSpPr>
      <dsp:spPr>
        <a:xfrm>
          <a:off x="1437631" y="3112289"/>
          <a:ext cx="6449068" cy="12447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731" tIns="131731" rIns="131731" bIns="131731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/>
            <a:t>A timer for how long you can’t drink while on your medication</a:t>
          </a:r>
        </a:p>
      </dsp:txBody>
      <dsp:txXfrm>
        <a:off x="1437631" y="3112289"/>
        <a:ext cx="6449068" cy="12447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9B71C1-BEFD-4389-82D5-5C96199BF3EB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83AA71B-89E9-4C0F-AFBE-3D0C547223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4289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83AA71B-89E9-4C0F-AFBE-3D0C5472237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1984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1" name="Rectangle 30">
            <a:extLst>
              <a:ext uri="{FF2B5EF4-FFF2-40B4-BE49-F238E27FC236}">
                <a16:creationId xmlns:a16="http://schemas.microsoft.com/office/drawing/2014/main" id="{FFD48BC7-DC40-47DE-87EE-9F4B6ECB9A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3" name="Freeform: Shape 32">
            <a:extLst>
              <a:ext uri="{FF2B5EF4-FFF2-40B4-BE49-F238E27FC236}">
                <a16:creationId xmlns:a16="http://schemas.microsoft.com/office/drawing/2014/main" id="{E502BBC7-2C76-46F3-BC24-5985BC13DB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5818" y="0"/>
            <a:ext cx="7472363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solidFill>
              <a:srgbClr val="EFEFEF"/>
            </a:solidFill>
          </a:ln>
          <a:effectLst>
            <a:outerShdw blurRad="139700" sx="102000" sy="102000" algn="ctr" rotWithShape="0">
              <a:schemeClr val="bg1">
                <a:lumMod val="85000"/>
                <a:alpha val="38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5" name="Freeform: Shape 34">
            <a:extLst>
              <a:ext uri="{FF2B5EF4-FFF2-40B4-BE49-F238E27FC236}">
                <a16:creationId xmlns:a16="http://schemas.microsoft.com/office/drawing/2014/main" id="{C7F28D52-2A5F-4D23-81AE-7CB8B591C7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0"/>
            <a:ext cx="7461504" cy="6858000"/>
          </a:xfrm>
          <a:custGeom>
            <a:avLst/>
            <a:gdLst>
              <a:gd name="connsiteX0" fmla="*/ 1595771 w 9963150"/>
              <a:gd name="connsiteY0" fmla="*/ 0 h 6858000"/>
              <a:gd name="connsiteX1" fmla="*/ 8367379 w 9963150"/>
              <a:gd name="connsiteY1" fmla="*/ 0 h 6858000"/>
              <a:gd name="connsiteX2" fmla="*/ 8504080 w 9963150"/>
              <a:gd name="connsiteY2" fmla="*/ 130333 h 6858000"/>
              <a:gd name="connsiteX3" fmla="*/ 9963150 w 9963150"/>
              <a:gd name="connsiteY3" fmla="*/ 3652838 h 6858000"/>
              <a:gd name="connsiteX4" fmla="*/ 8825600 w 9963150"/>
              <a:gd name="connsiteY4" fmla="*/ 6821583 h 6858000"/>
              <a:gd name="connsiteX5" fmla="*/ 8794055 w 9963150"/>
              <a:gd name="connsiteY5" fmla="*/ 6858000 h 6858000"/>
              <a:gd name="connsiteX6" fmla="*/ 1169096 w 9963150"/>
              <a:gd name="connsiteY6" fmla="*/ 6858000 h 6858000"/>
              <a:gd name="connsiteX7" fmla="*/ 1137550 w 9963150"/>
              <a:gd name="connsiteY7" fmla="*/ 6821583 h 6858000"/>
              <a:gd name="connsiteX8" fmla="*/ 0 w 9963150"/>
              <a:gd name="connsiteY8" fmla="*/ 3652838 h 6858000"/>
              <a:gd name="connsiteX9" fmla="*/ 1459070 w 9963150"/>
              <a:gd name="connsiteY9" fmla="*/ 13033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9963150" h="6858000">
                <a:moveTo>
                  <a:pt x="1595771" y="0"/>
                </a:moveTo>
                <a:lnTo>
                  <a:pt x="8367379" y="0"/>
                </a:lnTo>
                <a:lnTo>
                  <a:pt x="8504080" y="130333"/>
                </a:lnTo>
                <a:cubicBezTo>
                  <a:pt x="9405568" y="1031820"/>
                  <a:pt x="9963150" y="2277214"/>
                  <a:pt x="9963150" y="3652838"/>
                </a:cubicBezTo>
                <a:cubicBezTo>
                  <a:pt x="9963150" y="4856509"/>
                  <a:pt x="9536251" y="5960473"/>
                  <a:pt x="8825600" y="6821583"/>
                </a:cubicBezTo>
                <a:lnTo>
                  <a:pt x="8794055" y="6858000"/>
                </a:lnTo>
                <a:lnTo>
                  <a:pt x="1169096" y="6858000"/>
                </a:lnTo>
                <a:lnTo>
                  <a:pt x="1137550" y="6821583"/>
                </a:lnTo>
                <a:cubicBezTo>
                  <a:pt x="426899" y="5960473"/>
                  <a:pt x="0" y="4856509"/>
                  <a:pt x="0" y="3652838"/>
                </a:cubicBezTo>
                <a:cubicBezTo>
                  <a:pt x="0" y="2277214"/>
                  <a:pt x="557582" y="1031820"/>
                  <a:pt x="1459070" y="130333"/>
                </a:cubicBez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2" y="1999615"/>
            <a:ext cx="6858000" cy="2764028"/>
          </a:xfrm>
        </p:spPr>
        <p:txBody>
          <a:bodyPr anchor="ctr">
            <a:normAutofit/>
          </a:bodyPr>
          <a:lstStyle/>
          <a:p>
            <a:r>
              <a:rPr lang="en-US" sz="6300"/>
              <a:t>PillChecker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75184" y="4453551"/>
            <a:ext cx="6193632" cy="631825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mobile solution for medication adherence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629484E-3792-4B3D-89AD-7C8A1ED0E0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88920" y="5524786"/>
            <a:ext cx="3566160" cy="27432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3C350AF0-56F5-C0CE-645C-2B72DFF31493}"/>
              </a:ext>
            </a:extLst>
          </p:cNvPr>
          <p:cNvSpPr txBox="1">
            <a:spLocks/>
          </p:cNvSpPr>
          <p:nvPr/>
        </p:nvSpPr>
        <p:spPr>
          <a:xfrm>
            <a:off x="1082775" y="5321439"/>
            <a:ext cx="6978447" cy="1555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3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800" dirty="0"/>
              <a:t>Jacob Cavell, Aaditya Yadav, Temitope Kareem, Siddhant Yadav, </a:t>
            </a:r>
          </a:p>
          <a:p>
            <a:r>
              <a:rPr lang="en-US" sz="1800" dirty="0"/>
              <a:t>Tamer Zidan, Terence Bazzell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wd">
                                    <p:tmPct val="15000"/>
                                  </p:iterate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  <p:bldP spid="5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0" y="762001"/>
            <a:ext cx="4000647" cy="1708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/>
            <a:r>
              <a:rPr lang="en-US" sz="3000" kern="1200">
                <a:latin typeface="+mj-lt"/>
                <a:ea typeface="+mj-ea"/>
                <a:cs typeface="+mj-cs"/>
              </a:rPr>
              <a:t>Inspiration</a:t>
            </a:r>
            <a:r>
              <a:rPr lang="en-US" sz="3000"/>
              <a:t>/Explanation</a:t>
            </a:r>
            <a:endParaRPr lang="en-US" sz="3000" kern="1200">
              <a:latin typeface="+mj-lt"/>
              <a:ea typeface="+mj-ea"/>
              <a:cs typeface="+mj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0" y="2470244"/>
            <a:ext cx="4000647" cy="376983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100" kern="1200" dirty="0">
                <a:latin typeface="+mn-lt"/>
                <a:ea typeface="+mn-ea"/>
                <a:cs typeface="+mn-cs"/>
              </a:rPr>
              <a:t>Inspired by the weekly pill organizer, </a:t>
            </a:r>
            <a:r>
              <a:rPr lang="en-US" sz="2100" kern="1200" dirty="0" err="1">
                <a:latin typeface="+mn-lt"/>
                <a:ea typeface="+mn-ea"/>
                <a:cs typeface="+mn-cs"/>
              </a:rPr>
              <a:t>PillChecker</a:t>
            </a:r>
            <a:r>
              <a:rPr lang="en-US" sz="2100" kern="1200" dirty="0">
                <a:latin typeface="+mn-lt"/>
                <a:ea typeface="+mn-ea"/>
                <a:cs typeface="+mn-cs"/>
              </a:rPr>
              <a:t> streamlines confirming daily medication intake.</a:t>
            </a:r>
          </a:p>
          <a:p>
            <a:pPr defTabSz="914400">
              <a:spcBef>
                <a:spcPts val="1000"/>
              </a:spcBef>
            </a:pPr>
            <a:r>
              <a:rPr lang="en-US" sz="2100" dirty="0"/>
              <a:t> The goal of this app is not simply to be a “reminder” app, but more like a </a:t>
            </a:r>
            <a:r>
              <a:rPr lang="en-US" sz="2100" u="sng" dirty="0"/>
              <a:t>double check</a:t>
            </a:r>
            <a:r>
              <a:rPr lang="en-US" sz="2100" dirty="0"/>
              <a:t> to confirm you’re keeping up with your medication.</a:t>
            </a:r>
            <a:endParaRPr lang="en-US" sz="2100" kern="1200" dirty="0">
              <a:latin typeface="+mn-lt"/>
              <a:ea typeface="+mn-ea"/>
              <a:cs typeface="+mn-cs"/>
            </a:endParaRPr>
          </a:p>
        </p:txBody>
      </p:sp>
      <p:pic>
        <p:nvPicPr>
          <p:cNvPr id="5" name="Picture 4" descr="Blue scheduled pillbox">
            <a:extLst>
              <a:ext uri="{FF2B5EF4-FFF2-40B4-BE49-F238E27FC236}">
                <a16:creationId xmlns:a16="http://schemas.microsoft.com/office/drawing/2014/main" id="{C6665F60-95E6-1B55-BB3E-5D2624FB16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4198" r="36924" b="-1"/>
          <a:stretch>
            <a:fillRect/>
          </a:stretch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562310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00879" y="14749"/>
            <a:ext cx="3117384" cy="1708244"/>
          </a:xfrm>
        </p:spPr>
        <p:txBody>
          <a:bodyPr anchor="ctr">
            <a:normAutofit/>
          </a:bodyPr>
          <a:lstStyle/>
          <a:p>
            <a:r>
              <a:rPr lang="en-US" sz="3500" dirty="0"/>
              <a:t>Problems in Healthcare</a:t>
            </a:r>
          </a:p>
        </p:txBody>
      </p:sp>
      <p:pic>
        <p:nvPicPr>
          <p:cNvPr id="26" name="Picture 25" descr="Assorted pills and tablets">
            <a:extLst>
              <a:ext uri="{FF2B5EF4-FFF2-40B4-BE49-F238E27FC236}">
                <a16:creationId xmlns:a16="http://schemas.microsoft.com/office/drawing/2014/main" id="{8C4E1657-DC35-96A6-F772-3F633037A1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856" r="24643" b="-2"/>
          <a:stretch>
            <a:fillRect/>
          </a:stretch>
        </p:blipFill>
        <p:spPr>
          <a:xfrm>
            <a:off x="20" y="-2"/>
            <a:ext cx="4571980" cy="6858002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6387" y="924233"/>
            <a:ext cx="3746263" cy="5948516"/>
          </a:xfrm>
        </p:spPr>
        <p:txBody>
          <a:bodyPr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Medication adherence challenges -</a:t>
            </a:r>
            <a:r>
              <a:rPr lang="en-US" sz="1600" dirty="0"/>
              <a:t> Many patients forget doses, skip medications, or stop treatment early, which reduces effectiveness and worsens conditions.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Lack of personalization</a:t>
            </a:r>
            <a:r>
              <a:rPr lang="en-US" sz="1600" dirty="0"/>
              <a:t> - Existing tools often cannot adapt to unique medication schedules or lifestyle needs.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No real-time confirmation</a:t>
            </a:r>
            <a:r>
              <a:rPr lang="en-US" sz="1600" dirty="0"/>
              <a:t> - Traditional reminders notify users, but cannot verify if medication was actually taken.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Limited caregiver support</a:t>
            </a:r>
            <a:r>
              <a:rPr lang="en-US" sz="1600" dirty="0"/>
              <a:t> - Family members and caregivers lack visibility into whether loved ones are sticking to their prescriptions.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Uninspiring design</a:t>
            </a:r>
            <a:r>
              <a:rPr lang="en-US" sz="1600" dirty="0"/>
              <a:t> - Many apps or tools feel clinical or complicated, discouraging regular use.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AE587A-6457-32FC-0346-EB4E94789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16698" y="1138036"/>
            <a:ext cx="4198652" cy="1402470"/>
          </a:xfrm>
        </p:spPr>
        <p:txBody>
          <a:bodyPr anchor="t">
            <a:normAutofit/>
          </a:bodyPr>
          <a:lstStyle/>
          <a:p>
            <a:r>
              <a:rPr lang="en-US" sz="2800"/>
              <a:t>Patient’s Memory</a:t>
            </a:r>
          </a:p>
        </p:txBody>
      </p:sp>
      <p:pic>
        <p:nvPicPr>
          <p:cNvPr id="1026" name="Picture 2" descr="Image Elderly Woman Forgetting She Took Stock Vector (Royalty Free)  64802659 | Shutterstock">
            <a:extLst>
              <a:ext uri="{FF2B5EF4-FFF2-40B4-BE49-F238E27FC236}">
                <a16:creationId xmlns:a16="http://schemas.microsoft.com/office/drawing/2014/main" id="{F173A256-9655-FD7D-4D24-33FD1F263C3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148"/>
          <a:stretch>
            <a:fillRect/>
          </a:stretch>
        </p:blipFill>
        <p:spPr bwMode="auto">
          <a:xfrm>
            <a:off x="481781" y="1879254"/>
            <a:ext cx="3348889" cy="32386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38" name="Straight Connector 1037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4053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E32E02-E01A-CE8D-1599-D13C3C700D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59689" y="1879254"/>
            <a:ext cx="4512670" cy="4263129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endParaRPr lang="en-US" sz="1900" dirty="0"/>
          </a:p>
          <a:p>
            <a:pPr>
              <a:lnSpc>
                <a:spcPct val="90000"/>
              </a:lnSpc>
            </a:pPr>
            <a:r>
              <a:rPr lang="en-US" sz="1900" dirty="0"/>
              <a:t> It is likely for us to forget our responsibilities now and then, including taking our medication as prescribed</a:t>
            </a:r>
          </a:p>
          <a:p>
            <a:r>
              <a:rPr lang="en-US" sz="1900" dirty="0"/>
              <a:t>”…an estimated 50 percent of people do not take their medications as prescribed.” – </a:t>
            </a:r>
            <a:r>
              <a:rPr lang="en-US" sz="1000" i="1" dirty="0"/>
              <a:t>8 Easy Ways to Remember to Take Your Medication</a:t>
            </a:r>
            <a:r>
              <a:rPr lang="en-US" sz="1000" dirty="0"/>
              <a:t>, www.michiganmedicine.org/health-lab/8-easy-ways-remember-take-your-medication.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This can lead to missing doses, double dosing, and/or other medical issues that can be avoided</a:t>
            </a:r>
          </a:p>
          <a:p>
            <a:pPr>
              <a:lnSpc>
                <a:spcPct val="90000"/>
              </a:lnSpc>
            </a:pPr>
            <a:r>
              <a:rPr lang="en-US" sz="1900" dirty="0"/>
              <a:t>The weekly pill box organizer is very effective in fighting this issue…but it is not made with mobile use in mind</a:t>
            </a:r>
          </a:p>
        </p:txBody>
      </p:sp>
    </p:spTree>
    <p:extLst>
      <p:ext uri="{BB962C8B-B14F-4D97-AF65-F5344CB8AC3E}">
        <p14:creationId xmlns:p14="http://schemas.microsoft.com/office/powerpoint/2010/main" val="1735176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59015" y="888305"/>
            <a:ext cx="4198652" cy="1402470"/>
          </a:xfrm>
        </p:spPr>
        <p:txBody>
          <a:bodyPr anchor="t">
            <a:normAutofit/>
          </a:bodyPr>
          <a:lstStyle/>
          <a:p>
            <a:r>
              <a:rPr lang="en-US" sz="2800" dirty="0"/>
              <a:t>Solutions</a:t>
            </a:r>
          </a:p>
        </p:txBody>
      </p:sp>
      <p:pic>
        <p:nvPicPr>
          <p:cNvPr id="14" name="Graphic 13" descr="Check List">
            <a:extLst>
              <a:ext uri="{FF2B5EF4-FFF2-40B4-BE49-F238E27FC236}">
                <a16:creationId xmlns:a16="http://schemas.microsoft.com/office/drawing/2014/main" id="{8D6EB00B-25D6-D3CE-FA67-568FB1DBBD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56591" y="1861533"/>
            <a:ext cx="3274079" cy="3274079"/>
          </a:xfrm>
          <a:prstGeom prst="rect">
            <a:avLst/>
          </a:prstGeom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4053" y="87114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30670" y="1514168"/>
            <a:ext cx="4910207" cy="4628216"/>
          </a:xfrm>
        </p:spPr>
        <p:txBody>
          <a:bodyPr>
            <a:noAutofit/>
          </a:bodyPr>
          <a:lstStyle/>
          <a:p>
            <a:pPr>
              <a:lnSpc>
                <a:spcPct val="90000"/>
              </a:lnSpc>
            </a:pPr>
            <a:r>
              <a:rPr lang="en-US" sz="1600" b="1" dirty="0"/>
              <a:t>Customizable reminders</a:t>
            </a:r>
            <a:r>
              <a:rPr lang="en-US" sz="1600" dirty="0"/>
              <a:t> – Users can set flexible reminders that match their personal medication schedules.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Refill tracking &amp; alerts</a:t>
            </a:r>
            <a:r>
              <a:rPr lang="en-US" sz="1600" dirty="0"/>
              <a:t> – Automatically tracks medication supply and sends timely refill reminders.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Medication interaction guidance</a:t>
            </a:r>
            <a:r>
              <a:rPr lang="en-US" sz="1600" dirty="0"/>
              <a:t> – Provides alerts on what users can or cannot take with their prescribed meds.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Wearable sync &amp; contextual alerts</a:t>
            </a:r>
            <a:r>
              <a:rPr lang="en-US" sz="1600" dirty="0"/>
              <a:t> – Integrates with wearables and uses location-based reminders for convenience.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Reward/streak system</a:t>
            </a:r>
            <a:r>
              <a:rPr lang="en-US" sz="1600" dirty="0"/>
              <a:t> – Encourages adherence through gamified progress tracking and motivational streaks.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Caregiver monitoring</a:t>
            </a:r>
            <a:r>
              <a:rPr lang="en-US" sz="1600" dirty="0"/>
              <a:t> – Allows caregivers to remotely check medication compliance of loved ones.</a:t>
            </a:r>
          </a:p>
          <a:p>
            <a:pPr>
              <a:lnSpc>
                <a:spcPct val="90000"/>
              </a:lnSpc>
            </a:pPr>
            <a:r>
              <a:rPr lang="en-US" sz="1600" b="1" dirty="0"/>
              <a:t>Pharmacy integration</a:t>
            </a:r>
            <a:r>
              <a:rPr lang="en-US" sz="1600" dirty="0"/>
              <a:t> – Connects with pharmacies for seamless refills and medication information.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27" name="Rectangle 26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18656" y="0"/>
            <a:ext cx="8375586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25196" y="0"/>
            <a:ext cx="836676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6676" y="548640"/>
            <a:ext cx="7626096" cy="1179576"/>
          </a:xfrm>
        </p:spPr>
        <p:txBody>
          <a:bodyPr>
            <a:normAutofit/>
          </a:bodyPr>
          <a:lstStyle/>
          <a:p>
            <a:r>
              <a:rPr lang="en-US" sz="3500"/>
              <a:t>App Features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4125" y="758952"/>
            <a:ext cx="9601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6676" y="2481943"/>
            <a:ext cx="7626096" cy="369502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900" b="1" dirty="0"/>
              <a:t>Confirm daily medication</a:t>
            </a:r>
            <a:r>
              <a:rPr lang="en-US" sz="1900" dirty="0"/>
              <a:t> – Users can log doses with a single tap and hold to verify intake.</a:t>
            </a:r>
          </a:p>
          <a:p>
            <a:pPr>
              <a:lnSpc>
                <a:spcPct val="90000"/>
              </a:lnSpc>
            </a:pPr>
            <a:r>
              <a:rPr lang="en-US" sz="1900" b="1" dirty="0"/>
              <a:t>Add/remove medications</a:t>
            </a:r>
            <a:r>
              <a:rPr lang="en-US" sz="1900" dirty="0"/>
              <a:t> – Flexible system that supports a wide variety of medications, updated easily.</a:t>
            </a:r>
          </a:p>
          <a:p>
            <a:pPr>
              <a:lnSpc>
                <a:spcPct val="90000"/>
              </a:lnSpc>
            </a:pPr>
            <a:r>
              <a:rPr lang="en-US" sz="1900" b="1" dirty="0"/>
              <a:t>Notifications &amp; reminders</a:t>
            </a:r>
            <a:r>
              <a:rPr lang="en-US" sz="1900" dirty="0"/>
              <a:t> – Smart alerts to help prevent missed doses, even offline.</a:t>
            </a:r>
          </a:p>
          <a:p>
            <a:pPr>
              <a:lnSpc>
                <a:spcPct val="90000"/>
              </a:lnSpc>
            </a:pPr>
            <a:r>
              <a:rPr lang="en-US" sz="1900" b="1" dirty="0"/>
              <a:t>Supply tracking</a:t>
            </a:r>
            <a:r>
              <a:rPr lang="en-US" sz="1900" dirty="0"/>
              <a:t> – Keeps count of remaining pills and alerts users before they run out.</a:t>
            </a:r>
          </a:p>
          <a:p>
            <a:pPr>
              <a:lnSpc>
                <a:spcPct val="90000"/>
              </a:lnSpc>
            </a:pPr>
            <a:r>
              <a:rPr lang="en-US" sz="1900" b="1" dirty="0"/>
              <a:t>Pill history + streaks</a:t>
            </a:r>
            <a:r>
              <a:rPr lang="en-US" sz="1900" dirty="0"/>
              <a:t> – Tracks past intake and motivates users with streaks for consistency.</a:t>
            </a:r>
          </a:p>
          <a:p>
            <a:pPr>
              <a:lnSpc>
                <a:spcPct val="90000"/>
              </a:lnSpc>
            </a:pPr>
            <a:r>
              <a:rPr lang="en-US" sz="1900" b="1" dirty="0"/>
              <a:t>Side effect listing</a:t>
            </a:r>
            <a:r>
              <a:rPr lang="en-US" sz="1900" dirty="0"/>
              <a:t> – Displays important side effects for each medication to keep users informed.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53B021B3-DE93-4AB7-8A18-CF5F1CED8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6032"/>
            <a:ext cx="7879842" cy="1014984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kern="1200" dirty="0">
                <a:latin typeface="+mj-lt"/>
                <a:ea typeface="+mj-ea"/>
                <a:cs typeface="+mj-cs"/>
              </a:rPr>
              <a:t>Broad Design Ideas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2D502E5-F6B4-4D58-B4AE-FC466FF15E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9464" y="1634502"/>
            <a:ext cx="7838694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ECDBF4-02B6-4BB4-B65B-B8107AD6A9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30936" y="1538176"/>
            <a:ext cx="1405092" cy="10981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0692909-4507-B4AA-4D54-919A3B239EE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78234860"/>
              </p:ext>
            </p:extLst>
          </p:nvPr>
        </p:nvGraphicFramePr>
        <p:xfrm>
          <a:off x="628650" y="1926266"/>
          <a:ext cx="7886700" cy="435752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33A9B8-1CB1-946D-78DC-85E57068FE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2693987"/>
            <a:ext cx="7772400" cy="1470025"/>
          </a:xfrm>
        </p:spPr>
        <p:txBody>
          <a:bodyPr/>
          <a:lstStyle/>
          <a:p>
            <a:r>
              <a:rPr lang="en-US" dirty="0"/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13877847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5733</TotalTime>
  <Words>524</Words>
  <Application>Microsoft Office PowerPoint</Application>
  <PresentationFormat>On-screen Show (4:3)</PresentationFormat>
  <Paragraphs>40</Paragraphs>
  <Slides>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Aptos</vt:lpstr>
      <vt:lpstr>Arial</vt:lpstr>
      <vt:lpstr>Calibri</vt:lpstr>
      <vt:lpstr>Office Theme</vt:lpstr>
      <vt:lpstr>PillChecker</vt:lpstr>
      <vt:lpstr>Inspiration/Explanation</vt:lpstr>
      <vt:lpstr>Problems in Healthcare</vt:lpstr>
      <vt:lpstr>Patient’s Memory</vt:lpstr>
      <vt:lpstr>Solutions</vt:lpstr>
      <vt:lpstr>App Features</vt:lpstr>
      <vt:lpstr>Broad Design Ideas</vt:lpstr>
      <vt:lpstr>Thank you!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Jacob Cavell</cp:lastModifiedBy>
  <cp:revision>4</cp:revision>
  <dcterms:created xsi:type="dcterms:W3CDTF">2013-01-27T09:14:16Z</dcterms:created>
  <dcterms:modified xsi:type="dcterms:W3CDTF">2025-09-08T20:33:34Z</dcterms:modified>
  <cp:category/>
</cp:coreProperties>
</file>