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4"/>
  </p:sldMasterIdLst>
  <p:sldIdLst>
    <p:sldId id="300" r:id="rId5"/>
    <p:sldId id="295" r:id="rId6"/>
    <p:sldId id="296" r:id="rId7"/>
    <p:sldId id="297" r:id="rId8"/>
    <p:sldId id="298" r:id="rId9"/>
    <p:sldId id="29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137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0836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8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8410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6437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37501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638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7347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2568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0462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6/20/2024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92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6/20/2024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97874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610169" y="3428999"/>
            <a:ext cx="3723222" cy="1428135"/>
          </a:xfrm>
        </p:spPr>
        <p:txBody>
          <a:bodyPr anchor="b">
            <a:normAutofit fontScale="90000"/>
          </a:bodyPr>
          <a:lstStyle/>
          <a:p>
            <a:r>
              <a:rPr lang="en-US" sz="4400" b="0" i="0" u="none" strike="noStrike" dirty="0">
                <a:solidFill>
                  <a:srgbClr val="000000"/>
                </a:solidFill>
                <a:effectLst/>
                <a:latin typeface="Arial Black" panose="020B0A04020102020204" pitchFamily="34" charset="0"/>
              </a:rPr>
              <a:t>Pairs Trading Algorithm for Financial Markets</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610168" y="5316793"/>
            <a:ext cx="3723222" cy="1428135"/>
          </a:xfrm>
        </p:spPr>
        <p:txBody>
          <a:bodyPr anchor="t">
            <a:normAutofit/>
          </a:bodyPr>
          <a:lstStyle/>
          <a:p>
            <a:pPr>
              <a:lnSpc>
                <a:spcPct val="100000"/>
              </a:lnSpc>
            </a:pPr>
            <a:r>
              <a:rPr lang="en-US" dirty="0">
                <a:solidFill>
                  <a:schemeClr val="accent2"/>
                </a:solidFill>
                <a:highlight>
                  <a:srgbClr val="008000"/>
                </a:highlight>
              </a:rPr>
              <a:t>ABHISHEK YADAV</a:t>
            </a:r>
          </a:p>
          <a:p>
            <a:pPr>
              <a:lnSpc>
                <a:spcPct val="100000"/>
              </a:lnSpc>
            </a:pPr>
            <a:r>
              <a:rPr lang="en-US" dirty="0">
                <a:solidFill>
                  <a:schemeClr val="accent2"/>
                </a:solidFill>
                <a:highlight>
                  <a:srgbClr val="008000"/>
                </a:highlight>
              </a:rPr>
              <a:t>22113007 </a:t>
            </a:r>
          </a:p>
          <a:p>
            <a:pPr>
              <a:lnSpc>
                <a:spcPct val="100000"/>
              </a:lnSpc>
            </a:pPr>
            <a:r>
              <a:rPr lang="en-US" dirty="0">
                <a:solidFill>
                  <a:schemeClr val="accent2"/>
                </a:solidFill>
                <a:highlight>
                  <a:srgbClr val="008000"/>
                </a:highlight>
              </a:rPr>
              <a:t>CIVIL ENGINEERING</a:t>
            </a:r>
          </a:p>
        </p:txBody>
      </p:sp>
    </p:spTree>
    <p:extLst>
      <p:ext uri="{BB962C8B-B14F-4D97-AF65-F5344CB8AC3E}">
        <p14:creationId xmlns:p14="http://schemas.microsoft.com/office/powerpoint/2010/main" val="19314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EDDC-A2D4-331F-A2B3-8B0B6DCB71FD}"/>
              </a:ext>
            </a:extLst>
          </p:cNvPr>
          <p:cNvSpPr>
            <a:spLocks noGrp="1"/>
          </p:cNvSpPr>
          <p:nvPr>
            <p:ph type="title"/>
          </p:nvPr>
        </p:nvSpPr>
        <p:spPr/>
        <p:txBody>
          <a:bodyPr/>
          <a:lstStyle/>
          <a:p>
            <a:r>
              <a:rPr lang="en-US" dirty="0"/>
              <a:t>BRIEF SUMMARY</a:t>
            </a:r>
            <a:endParaRPr lang="en-IN" dirty="0"/>
          </a:p>
        </p:txBody>
      </p:sp>
      <p:sp>
        <p:nvSpPr>
          <p:cNvPr id="3" name="Content Placeholder 2">
            <a:extLst>
              <a:ext uri="{FF2B5EF4-FFF2-40B4-BE49-F238E27FC236}">
                <a16:creationId xmlns:a16="http://schemas.microsoft.com/office/drawing/2014/main" id="{B8FF7049-88CB-7FF0-CEA5-287F149C64DF}"/>
              </a:ext>
            </a:extLst>
          </p:cNvPr>
          <p:cNvSpPr>
            <a:spLocks noGrp="1"/>
          </p:cNvSpPr>
          <p:nvPr>
            <p:ph idx="1"/>
          </p:nvPr>
        </p:nvSpPr>
        <p:spPr/>
        <p:txBody>
          <a:bodyPr>
            <a:normAutofit fontScale="92500"/>
          </a:bodyPr>
          <a:lstStyle/>
          <a:p>
            <a:r>
              <a:rPr lang="en-US" b="1" dirty="0"/>
              <a:t>Pairs trading </a:t>
            </a:r>
            <a:r>
              <a:rPr lang="en-US" dirty="0"/>
              <a:t>is a strategy that involves the simultaneous buying and selling of two correlated assets to exploit temporary divergences in their prices. </a:t>
            </a:r>
          </a:p>
          <a:p>
            <a:r>
              <a:rPr lang="en-US" b="1" dirty="0"/>
              <a:t>Pair Selection</a:t>
            </a:r>
            <a:r>
              <a:rPr lang="en-US" dirty="0"/>
              <a:t>: Identify a pair of assets that historically exhibit a high degree of correlation. Common examples include stocks in the same sector, related commodities, or currency pairs.</a:t>
            </a:r>
          </a:p>
          <a:p>
            <a:r>
              <a:rPr lang="en-US" b="1" dirty="0"/>
              <a:t>Strategy-</a:t>
            </a:r>
            <a:r>
              <a:rPr lang="en-US" dirty="0"/>
              <a:t> We will use RSI and Bollinger Bands Strategy :-</a:t>
            </a:r>
          </a:p>
          <a:p>
            <a:r>
              <a:rPr lang="en-US" b="1" dirty="0"/>
              <a:t>Buy Signal- </a:t>
            </a:r>
            <a:r>
              <a:rPr lang="en-US" dirty="0"/>
              <a:t>When price touches or crosses below the lower Bollinger Band and RSI &lt;30.</a:t>
            </a:r>
          </a:p>
          <a:p>
            <a:r>
              <a:rPr lang="en-US" b="1" dirty="0"/>
              <a:t>SELL Signals </a:t>
            </a:r>
            <a:r>
              <a:rPr lang="en-US" dirty="0"/>
              <a:t>when price touches or crosses above the upper Bollinger Band and RSI&gt;70.</a:t>
            </a:r>
          </a:p>
          <a:p>
            <a:r>
              <a:rPr lang="en-US" b="1" dirty="0"/>
              <a:t>RISK Management- </a:t>
            </a:r>
            <a:r>
              <a:rPr lang="en-US" dirty="0"/>
              <a:t>Implement risk controls such as stop-loss orders or position sizing based on volatility measures ( </a:t>
            </a:r>
            <a:r>
              <a:rPr lang="en-US" dirty="0" err="1"/>
              <a:t>eg.</a:t>
            </a:r>
            <a:r>
              <a:rPr lang="en-US" dirty="0"/>
              <a:t> Average True Range) to manage risk  and limit losses.</a:t>
            </a:r>
          </a:p>
          <a:p>
            <a:r>
              <a:rPr lang="en-US" b="1" dirty="0"/>
              <a:t>EXECUTION</a:t>
            </a:r>
            <a:r>
              <a:rPr lang="en-US" dirty="0"/>
              <a:t>- Execute trades automatically based on predefined rules.</a:t>
            </a:r>
          </a:p>
          <a:p>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41992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ACC020-1A7A-5A8C-8EB4-966AB78977EF}"/>
              </a:ext>
            </a:extLst>
          </p:cNvPr>
          <p:cNvSpPr>
            <a:spLocks noGrp="1"/>
          </p:cNvSpPr>
          <p:nvPr>
            <p:ph type="title"/>
          </p:nvPr>
        </p:nvSpPr>
        <p:spPr>
          <a:xfrm>
            <a:off x="1103312" y="452718"/>
            <a:ext cx="8947522" cy="1326921"/>
          </a:xfrm>
        </p:spPr>
        <p:txBody>
          <a:bodyPr/>
          <a:lstStyle/>
          <a:p>
            <a:r>
              <a:rPr lang="en-US" dirty="0"/>
              <a:t>DATA EXTRACTION</a:t>
            </a:r>
            <a:endParaRPr lang="en-IN" dirty="0"/>
          </a:p>
        </p:txBody>
      </p:sp>
      <p:sp>
        <p:nvSpPr>
          <p:cNvPr id="6" name="Content Placeholder 5">
            <a:extLst>
              <a:ext uri="{FF2B5EF4-FFF2-40B4-BE49-F238E27FC236}">
                <a16:creationId xmlns:a16="http://schemas.microsoft.com/office/drawing/2014/main" id="{80B770DD-9F26-9063-F067-59C0E43138A1}"/>
              </a:ext>
            </a:extLst>
          </p:cNvPr>
          <p:cNvSpPr>
            <a:spLocks noGrp="1"/>
          </p:cNvSpPr>
          <p:nvPr>
            <p:ph idx="1"/>
          </p:nvPr>
        </p:nvSpPr>
        <p:spPr/>
        <p:txBody>
          <a:bodyPr/>
          <a:lstStyle/>
          <a:p>
            <a:r>
              <a:rPr lang="en-IN" sz="2800" dirty="0">
                <a:latin typeface="Bahnschrift SemiLight" panose="020B0502040204020203" pitchFamily="34" charset="0"/>
              </a:rPr>
              <a:t>With the help of </a:t>
            </a:r>
            <a:r>
              <a:rPr lang="en-IN" sz="2800" dirty="0" err="1">
                <a:latin typeface="Bahnschrift SemiLight" panose="020B0502040204020203" pitchFamily="34" charset="0"/>
              </a:rPr>
              <a:t>yfinance</a:t>
            </a:r>
            <a:r>
              <a:rPr lang="en-IN" sz="2800" dirty="0">
                <a:latin typeface="Bahnschrift SemiLight" panose="020B0502040204020203" pitchFamily="34" charset="0"/>
              </a:rPr>
              <a:t> python library I extracted all the data related to the stock by giving input as stock’s keyword and then fetch all the data from period 2014 – 2024.</a:t>
            </a:r>
          </a:p>
          <a:p>
            <a:r>
              <a:rPr lang="en-IN" sz="2800" dirty="0">
                <a:latin typeface="Bahnschrift SemiLight" panose="020B0502040204020203" pitchFamily="34" charset="0"/>
              </a:rPr>
              <a:t>data=</a:t>
            </a:r>
            <a:r>
              <a:rPr lang="en-IN" sz="2800" dirty="0" err="1">
                <a:latin typeface="Bahnschrift SemiLight" panose="020B0502040204020203" pitchFamily="34" charset="0"/>
              </a:rPr>
              <a:t>yf.download</a:t>
            </a:r>
            <a:r>
              <a:rPr lang="en-IN" sz="2800" dirty="0">
                <a:latin typeface="Bahnschrift SemiLight" panose="020B0502040204020203" pitchFamily="34" charset="0"/>
              </a:rPr>
              <a:t>('</a:t>
            </a:r>
            <a:r>
              <a:rPr lang="en-IN" sz="2800" dirty="0" err="1">
                <a:latin typeface="Bahnschrift SemiLight" panose="020B0502040204020203" pitchFamily="34" charset="0"/>
              </a:rPr>
              <a:t>MSFT',period</a:t>
            </a:r>
            <a:r>
              <a:rPr lang="en-IN" sz="2800" dirty="0">
                <a:latin typeface="Bahnschrift SemiLight" panose="020B0502040204020203" pitchFamily="34" charset="0"/>
              </a:rPr>
              <a:t>='10y',interval='1d’).</a:t>
            </a:r>
          </a:p>
          <a:p>
            <a:endParaRPr lang="en-IN" sz="2800" dirty="0">
              <a:solidFill>
                <a:schemeClr val="accent3"/>
              </a:solidFill>
            </a:endParaRPr>
          </a:p>
          <a:p>
            <a:endParaRPr lang="en-IN" dirty="0"/>
          </a:p>
        </p:txBody>
      </p:sp>
    </p:spTree>
    <p:extLst>
      <p:ext uri="{BB962C8B-B14F-4D97-AF65-F5344CB8AC3E}">
        <p14:creationId xmlns:p14="http://schemas.microsoft.com/office/powerpoint/2010/main" val="136829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0FA992-4440-7ED2-4B09-0F3B4F1AD167}"/>
              </a:ext>
            </a:extLst>
          </p:cNvPr>
          <p:cNvSpPr>
            <a:spLocks noGrp="1"/>
          </p:cNvSpPr>
          <p:nvPr>
            <p:ph type="title"/>
          </p:nvPr>
        </p:nvSpPr>
        <p:spPr>
          <a:xfrm>
            <a:off x="1103312" y="393725"/>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i="1" u="sng" dirty="0"/>
              <a:t>Plotting graph having buy and sell signal</a:t>
            </a:r>
          </a:p>
        </p:txBody>
      </p:sp>
      <p:pic>
        <p:nvPicPr>
          <p:cNvPr id="6" name="Content Placeholder 5">
            <a:extLst>
              <a:ext uri="{FF2B5EF4-FFF2-40B4-BE49-F238E27FC236}">
                <a16:creationId xmlns:a16="http://schemas.microsoft.com/office/drawing/2014/main" id="{06BD215E-208A-FEB7-B738-D28B8A483C92}"/>
              </a:ext>
            </a:extLst>
          </p:cNvPr>
          <p:cNvPicPr>
            <a:picLocks noGrp="1" noChangeAspect="1"/>
          </p:cNvPicPr>
          <p:nvPr>
            <p:ph idx="1"/>
          </p:nvPr>
        </p:nvPicPr>
        <p:blipFill>
          <a:blip r:embed="rId2"/>
          <a:stretch>
            <a:fillRect/>
          </a:stretch>
        </p:blipFill>
        <p:spPr>
          <a:xfrm>
            <a:off x="2110971" y="2286000"/>
            <a:ext cx="7546195" cy="4022725"/>
          </a:xfrm>
        </p:spPr>
      </p:pic>
    </p:spTree>
    <p:extLst>
      <p:ext uri="{BB962C8B-B14F-4D97-AF65-F5344CB8AC3E}">
        <p14:creationId xmlns:p14="http://schemas.microsoft.com/office/powerpoint/2010/main" val="425282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98095D-07D4-91C4-84FF-5F692B65A7D8}"/>
              </a:ext>
            </a:extLst>
          </p:cNvPr>
          <p:cNvSpPr>
            <a:spLocks noGrp="1"/>
          </p:cNvSpPr>
          <p:nvPr>
            <p:ph type="title"/>
          </p:nvPr>
        </p:nvSpPr>
        <p:spPr>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i="1" u="sng" dirty="0"/>
              <a:t>Adding Stop loss and Take profit</a:t>
            </a:r>
          </a:p>
        </p:txBody>
      </p:sp>
      <p:sp>
        <p:nvSpPr>
          <p:cNvPr id="7" name="Content Placeholder 6">
            <a:extLst>
              <a:ext uri="{FF2B5EF4-FFF2-40B4-BE49-F238E27FC236}">
                <a16:creationId xmlns:a16="http://schemas.microsoft.com/office/drawing/2014/main" id="{945CE430-50A4-8FB8-4769-AABDC322C5C2}"/>
              </a:ext>
            </a:extLst>
          </p:cNvPr>
          <p:cNvSpPr>
            <a:spLocks noGrp="1"/>
          </p:cNvSpPr>
          <p:nvPr>
            <p:ph idx="1"/>
          </p:nvPr>
        </p:nvSpPr>
        <p:spPr/>
        <p:txBody>
          <a:bodyPr/>
          <a:lstStyle/>
          <a:p>
            <a:r>
              <a:rPr lang="en-IN" dirty="0"/>
              <a:t>Now we have signals for both call and put or buy and sell , Now our goal is to find stop loss and take profit region so that we can compute either the closing price will hit stop loss and book loss or hit take profit to book profit in the following days.</a:t>
            </a:r>
          </a:p>
          <a:p>
            <a:endParaRPr lang="en-IN" dirty="0"/>
          </a:p>
          <a:p>
            <a:endParaRPr lang="en-IN" dirty="0"/>
          </a:p>
          <a:p>
            <a:r>
              <a:rPr lang="en-IN" dirty="0"/>
              <a:t>By using ATR , we were made stop loss and take profit for the signal.</a:t>
            </a:r>
          </a:p>
          <a:p>
            <a:endParaRPr lang="en-IN" dirty="0"/>
          </a:p>
        </p:txBody>
      </p:sp>
    </p:spTree>
    <p:extLst>
      <p:ext uri="{BB962C8B-B14F-4D97-AF65-F5344CB8AC3E}">
        <p14:creationId xmlns:p14="http://schemas.microsoft.com/office/powerpoint/2010/main" val="235228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FF620F-7433-1279-F142-BCECC76A1C26}"/>
              </a:ext>
            </a:extLst>
          </p:cNvPr>
          <p:cNvSpPr>
            <a:spLocks noGrp="1"/>
          </p:cNvSpPr>
          <p:nvPr>
            <p:ph type="title"/>
          </p:nvPr>
        </p:nvSpPr>
        <p:spPr>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i="1" u="sng" dirty="0"/>
              <a:t>Final Step- </a:t>
            </a:r>
            <a:r>
              <a:rPr lang="en-IN" b="1" i="1" u="sng" dirty="0" err="1"/>
              <a:t>Backtesting</a:t>
            </a:r>
            <a:endParaRPr lang="en-IN" b="1" i="1" u="sng" dirty="0"/>
          </a:p>
        </p:txBody>
      </p:sp>
      <p:sp>
        <p:nvSpPr>
          <p:cNvPr id="3" name="Content Placeholder 2">
            <a:extLst>
              <a:ext uri="{FF2B5EF4-FFF2-40B4-BE49-F238E27FC236}">
                <a16:creationId xmlns:a16="http://schemas.microsoft.com/office/drawing/2014/main" id="{0BC55FC1-C61E-28B8-0AF6-63661DF536A7}"/>
              </a:ext>
            </a:extLst>
          </p:cNvPr>
          <p:cNvSpPr>
            <a:spLocks noGrp="1"/>
          </p:cNvSpPr>
          <p:nvPr>
            <p:ph idx="1"/>
          </p:nvPr>
        </p:nvSpPr>
        <p:spPr/>
        <p:txBody>
          <a:bodyPr/>
          <a:lstStyle/>
          <a:p>
            <a:r>
              <a:rPr lang="en-IN" dirty="0"/>
              <a:t>Now its time to do </a:t>
            </a:r>
            <a:r>
              <a:rPr lang="en-IN" dirty="0" err="1"/>
              <a:t>backtesting</a:t>
            </a:r>
            <a:r>
              <a:rPr lang="en-IN" dirty="0"/>
              <a:t> , and check our signals accuracy </a:t>
            </a:r>
          </a:p>
          <a:p>
            <a:r>
              <a:rPr lang="en-IN" dirty="0"/>
              <a:t>weather they are </a:t>
            </a:r>
            <a:r>
              <a:rPr lang="en-IN" dirty="0" err="1"/>
              <a:t>capble</a:t>
            </a:r>
            <a:r>
              <a:rPr lang="en-IN" dirty="0"/>
              <a:t> of booking profit or not from news.</a:t>
            </a:r>
          </a:p>
          <a:p>
            <a:r>
              <a:rPr lang="en-IN" dirty="0"/>
              <a:t>In </a:t>
            </a:r>
            <a:r>
              <a:rPr lang="en-IN" dirty="0" err="1"/>
              <a:t>Backtesting</a:t>
            </a:r>
            <a:r>
              <a:rPr lang="en-IN" dirty="0"/>
              <a:t> We compute following things like,</a:t>
            </a:r>
          </a:p>
          <a:p>
            <a:r>
              <a:rPr lang="en-IN" dirty="0"/>
              <a:t>PNL, Sharpe Ratio, Max Drawdown, No. of winner </a:t>
            </a:r>
          </a:p>
          <a:p>
            <a:r>
              <a:rPr lang="en-IN" dirty="0"/>
              <a:t>Trades, no . Of losing Trades , etc</a:t>
            </a:r>
          </a:p>
          <a:p>
            <a:endParaRPr lang="en-IN" dirty="0"/>
          </a:p>
        </p:txBody>
      </p:sp>
      <p:pic>
        <p:nvPicPr>
          <p:cNvPr id="6" name="Picture 5">
            <a:extLst>
              <a:ext uri="{FF2B5EF4-FFF2-40B4-BE49-F238E27FC236}">
                <a16:creationId xmlns:a16="http://schemas.microsoft.com/office/drawing/2014/main" id="{BAB2D9FC-9F5D-B022-3B0B-99DB388DF5D4}"/>
              </a:ext>
            </a:extLst>
          </p:cNvPr>
          <p:cNvPicPr>
            <a:picLocks noChangeAspect="1"/>
          </p:cNvPicPr>
          <p:nvPr/>
        </p:nvPicPr>
        <p:blipFill>
          <a:blip r:embed="rId2"/>
          <a:stretch>
            <a:fillRect/>
          </a:stretch>
        </p:blipFill>
        <p:spPr>
          <a:xfrm>
            <a:off x="8344333" y="1256367"/>
            <a:ext cx="3391373" cy="3315163"/>
          </a:xfrm>
          <a:prstGeom prst="rect">
            <a:avLst/>
          </a:prstGeom>
        </p:spPr>
      </p:pic>
    </p:spTree>
    <p:extLst>
      <p:ext uri="{BB962C8B-B14F-4D97-AF65-F5344CB8AC3E}">
        <p14:creationId xmlns:p14="http://schemas.microsoft.com/office/powerpoint/2010/main" val="2883933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5FBC4-9D33-46BE-911D-419763BA9AF9}">
  <ds:schemaRefs>
    <ds:schemaRef ds:uri="http://purl.org/dc/dcmitype/"/>
    <ds:schemaRef ds:uri="http://purl.org/dc/elements/1.1/"/>
    <ds:schemaRef ds:uri="http://purl.org/dc/terms/"/>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Template>
  <TotalTime>55</TotalTime>
  <Words>344</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Bahnschrift SemiLight</vt:lpstr>
      <vt:lpstr>Tw Cen MT</vt:lpstr>
      <vt:lpstr>Tw Cen MT Condensed</vt:lpstr>
      <vt:lpstr>Wingdings 3</vt:lpstr>
      <vt:lpstr>Integral</vt:lpstr>
      <vt:lpstr>Pairs Trading Algorithm for Financial Markets</vt:lpstr>
      <vt:lpstr>BRIEF SUMMARY</vt:lpstr>
      <vt:lpstr>DATA EXTRACTION</vt:lpstr>
      <vt:lpstr>Plotting graph having buy and sell signal</vt:lpstr>
      <vt:lpstr>Adding Stop loss and Take profit</vt:lpstr>
      <vt:lpstr>Final Step- Backtesting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YADAV</dc:creator>
  <cp:lastModifiedBy>ABHISHEK YADAV</cp:lastModifiedBy>
  <cp:revision>2</cp:revision>
  <dcterms:created xsi:type="dcterms:W3CDTF">2024-06-20T08:07:17Z</dcterms:created>
  <dcterms:modified xsi:type="dcterms:W3CDTF">2024-06-20T09:02:24Z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