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4364993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4364993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43649935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43649935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43649935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43649935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56f7a8e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56f7a8e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4364993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4364993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43649935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43649935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43649935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43649935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43649935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43649935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43649935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43649935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43649935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43649935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555b60fc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555b60fc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43649935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4364993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lab.research.google.com/drive/1zhm3zs_-6QpcbOFT26yMWQo9nJd-nVD1#scrollTo=VVBzW-DyFb_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abs/1706.03762" TargetMode="External"/><Relationship Id="rId4" Type="http://schemas.openxmlformats.org/officeDocument/2006/relationships/hyperlink" Target="https://openai.com/blog/chatgpt" TargetMode="External"/><Relationship Id="rId5" Type="http://schemas.openxmlformats.org/officeDocument/2006/relationships/hyperlink" Target="https://uvadlc-notebooks.readthedocs.io/en/latest/tutorial_notebooks/tutorial6/Transformers_and_MHAttention.html" TargetMode="External"/><Relationship Id="rId6" Type="http://schemas.openxmlformats.org/officeDocument/2006/relationships/hyperlink" Target="https://towardsdatascience.com/all-you-need-to-know-about-attention-and-transformers-in-depth-understanding-part-1-552f0b41d021" TargetMode="External"/><Relationship Id="rId7" Type="http://schemas.openxmlformats.org/officeDocument/2006/relationships/hyperlink" Target="https://hackernoon.com/why-is-gpt-better-than-bert-a-detailed-review-of-transformer-architectures" TargetMode="External"/><Relationship Id="rId8" Type="http://schemas.openxmlformats.org/officeDocument/2006/relationships/hyperlink" Target="https://www.youtube.com/watch?v=kCc8FmEb1nY&amp;t=4055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8375"/>
            <a:ext cx="8520600" cy="23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GPT: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Unleashing Text Generation Potential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162325" y="4081275"/>
            <a:ext cx="4747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 - Dushyant Mahajan</a:t>
            </a:r>
            <a:endParaRPr sz="2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25" y="2684575"/>
            <a:ext cx="3457857" cy="23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GPT’s Training Process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	</a:t>
            </a:r>
            <a:r>
              <a:rPr b="1" lang="en"/>
              <a:t>Fine-tuning Phase: 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involves training the model on a smaller dataset that is labeled for a specific task, such as language translation, text completion, or question answering</a:t>
            </a:r>
            <a:endParaRPr/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/>
              <a:t>Task-specific Data: </a:t>
            </a:r>
            <a:r>
              <a:rPr lang="en" sz="1800"/>
              <a:t>Labeled dataset for the target task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/>
              <a:t>Fine-tuning Architecture: </a:t>
            </a:r>
            <a:r>
              <a:rPr lang="en" sz="1800"/>
              <a:t>Pre-trained GPT model serves as the base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/>
              <a:t>Loss Function: </a:t>
            </a:r>
            <a:r>
              <a:rPr lang="en" sz="1800"/>
              <a:t>Task-dependent loss, e.g., cross-entropy for classification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/>
              <a:t>Optimization: </a:t>
            </a:r>
            <a:r>
              <a:rPr lang="en" sz="1800"/>
              <a:t>Model parameters updated via gradient descent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https://colab.research.google.com/drive/1zhm3zs_-6QpcbOFT26yMWQo9nJd-nVD1#scrollTo=VVBzW-DyFb_A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https://arxiv.org/abs/1706.03762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https://openai.com/blog/chatgpt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https://uvadlc-notebooks.readthedocs.io/en/latest/tutorial_notebooks/tutorial6/Transformers_and_MHAttention.html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https://towardsdatascience.com/all-you-need-to-know-about-attention-and-transformers-in-depth-understanding-part-1-552f0b41d021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https://hackernoon.com/why-is-gpt-better-than-bert-a-detailed-review-of-transformer-architectures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https://www.youtube.com/watch?v=kCc8FmEb1nY&amp;t=4055s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800" y="1810013"/>
            <a:ext cx="2641501" cy="15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GPT (Generative Pre-trained Transformer) is a state-of-the-art transformer-based model developed by OpenAI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also be described by different names such as,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Large Language Model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Generative 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Artificial Intelligence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Chatbot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Transformer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our use case, we will consider Large Language 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10178" l="0" r="0" t="4714"/>
          <a:stretch/>
        </p:blipFill>
        <p:spPr>
          <a:xfrm>
            <a:off x="7136275" y="435425"/>
            <a:ext cx="1838325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1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Language Model?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061350"/>
            <a:ext cx="7017900" cy="3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model is model of language, it produces a </a:t>
            </a:r>
            <a:r>
              <a:rPr b="1" lang="en"/>
              <a:t>probability distribution</a:t>
            </a:r>
            <a:r>
              <a:rPr lang="en"/>
              <a:t> over some vocabulary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GPT (Generative Pre-trained Transformer) is a state-of-the-art transformer-based model developed by </a:t>
            </a:r>
            <a:r>
              <a:rPr b="1" lang="en"/>
              <a:t>OpenAI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uses their </a:t>
            </a:r>
            <a:r>
              <a:rPr b="1" lang="en"/>
              <a:t>pre-trained</a:t>
            </a:r>
            <a:r>
              <a:rPr lang="en"/>
              <a:t> knowledge to predict and generate the </a:t>
            </a:r>
            <a:r>
              <a:rPr b="1" lang="en"/>
              <a:t>next words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knows how to mix and match patterns from its training data to come up with new and interesting ideas, while still making sense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GPT's </a:t>
            </a:r>
            <a:r>
              <a:rPr b="1" lang="en"/>
              <a:t>text generation</a:t>
            </a:r>
            <a:r>
              <a:rPr lang="en"/>
              <a:t> capabilities are transforming the way we communicate and create content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7452125" y="4172875"/>
            <a:ext cx="120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GPT Architecture</a:t>
            </a:r>
            <a:endParaRPr sz="1000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Model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5436600" cy="23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Produce a probability distribution over some vocabulary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What follows “I am…”?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Vocabulary = all words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Can sample predicted word repeatedly to generate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075" y="1411000"/>
            <a:ext cx="2935076" cy="27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6278" l="4872" r="14851" t="1521"/>
          <a:stretch/>
        </p:blipFill>
        <p:spPr>
          <a:xfrm>
            <a:off x="6243525" y="299525"/>
            <a:ext cx="2842851" cy="39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6826200" y="4296575"/>
            <a:ext cx="200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The Transformer Architecture</a:t>
            </a:r>
            <a:endParaRPr sz="1000" u="sng"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Understanding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59300" y="1076275"/>
            <a:ext cx="64194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an innate ability to grasp context, GPT models generate text that seamlessly fits the given context, ensuring coherence and relevance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GPT employs causal self-attention, a mechanism that allows tokens to </a:t>
            </a:r>
            <a:r>
              <a:rPr b="1" lang="en"/>
              <a:t>only </a:t>
            </a:r>
            <a:r>
              <a:rPr lang="en"/>
              <a:t>attend to preceding tokens during training, unlike BERT which uses bidirectional 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Additionally, </a:t>
            </a:r>
            <a:r>
              <a:rPr b="1" lang="en"/>
              <a:t>positional encodings</a:t>
            </a:r>
            <a:r>
              <a:rPr lang="en"/>
              <a:t> differentiate words with similar meanings in different positions, enhancing the model's grasp of 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art of context empowers GPT models to infuse the </a:t>
            </a:r>
            <a:r>
              <a:rPr b="1" lang="en"/>
              <a:t>right style, tone, </a:t>
            </a:r>
            <a:r>
              <a:rPr lang="en"/>
              <a:t>and </a:t>
            </a:r>
            <a:r>
              <a:rPr b="1" lang="en"/>
              <a:t>meaning </a:t>
            </a:r>
            <a:r>
              <a:rPr lang="en"/>
              <a:t>into their creations, catering to diverse communication needs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625" y="2975100"/>
            <a:ext cx="5721226" cy="205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172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Mechanism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74557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attention mechanism allows the model to weigh the importance of different elements in the input data, giving more </a:t>
            </a:r>
            <a:r>
              <a:rPr b="1" lang="en"/>
              <a:t>emphasis </a:t>
            </a:r>
            <a:r>
              <a:rPr lang="en"/>
              <a:t>to relevant information and less to irrelevant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adds a bunch of paths from the Encoder to Decoder, so that the Decoder can directly access the input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context of attention, each word (or token) in the input sequence is associated with three vectors: a </a:t>
            </a:r>
            <a:r>
              <a:rPr b="1" lang="en"/>
              <a:t>Query </a:t>
            </a:r>
            <a:r>
              <a:rPr lang="en"/>
              <a:t>vector, a </a:t>
            </a:r>
            <a:r>
              <a:rPr b="1" lang="en"/>
              <a:t>Key </a:t>
            </a:r>
            <a:r>
              <a:rPr lang="en"/>
              <a:t>vector, and a </a:t>
            </a:r>
            <a:r>
              <a:rPr b="1" lang="en"/>
              <a:t>Value </a:t>
            </a:r>
            <a:r>
              <a:rPr lang="en"/>
              <a:t>vector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00" y="3641350"/>
            <a:ext cx="4708100" cy="12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18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Heads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790925"/>
            <a:ext cx="8520600" cy="3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focusing on the entire sentence at once, attention heads help to focus selectively on specific words or phrases which seem crucial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attention head focuses on learning specific relationships and dependencies between tokens in the input sequence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</a:t>
            </a:r>
            <a:r>
              <a:rPr b="1" lang="en"/>
              <a:t>specific </a:t>
            </a:r>
            <a:r>
              <a:rPr lang="en"/>
              <a:t>token's Query vector, the attention head computes a similarity score with the Key vectors of </a:t>
            </a:r>
            <a:r>
              <a:rPr b="1" lang="en"/>
              <a:t>all </a:t>
            </a:r>
            <a:r>
              <a:rPr lang="en"/>
              <a:t>tokens in the input sequence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similarity  scores can be calculated using the </a:t>
            </a:r>
            <a:r>
              <a:rPr b="1" lang="en"/>
              <a:t>dot product</a:t>
            </a:r>
            <a:r>
              <a:rPr lang="en"/>
              <a:t> or </a:t>
            </a:r>
            <a:r>
              <a:rPr b="1" lang="en"/>
              <a:t>cosine similarity</a:t>
            </a:r>
            <a:r>
              <a:rPr lang="en"/>
              <a:t> between the Query and Key vectors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scores indicate how much focus or importance the token should assign to other tokens in the sequence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Multi-Head Attention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399" y="876525"/>
            <a:ext cx="6645151" cy="388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1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GPT’s Training Process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063100"/>
            <a:ext cx="8520600" cy="3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Pre-Training phase - </a:t>
            </a:r>
            <a:endParaRPr b="1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pre-training, a GPT model learns to predict the next word by training on extensive text data without labeled tasks. It involves:</a:t>
            </a:r>
            <a:endParaRPr/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/>
              <a:t>Tokenization</a:t>
            </a:r>
            <a:r>
              <a:rPr lang="en" sz="1800"/>
              <a:t>: Dividing input into smaller tokens.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/>
              <a:t>Positional Embeddings</a:t>
            </a:r>
            <a:r>
              <a:rPr lang="en" sz="1800"/>
              <a:t>: Adding positions to tokens.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/>
              <a:t>Self-Attention Mechanism</a:t>
            </a:r>
            <a:r>
              <a:rPr lang="en" sz="1800"/>
              <a:t>: Weighing token importance.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/>
              <a:t>Transformer Layers</a:t>
            </a:r>
            <a:r>
              <a:rPr lang="en" sz="1800"/>
              <a:t>: Multiple context refinement layers.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/>
              <a:t>Masked Language Model</a:t>
            </a:r>
            <a:r>
              <a:rPr lang="en" sz="1800"/>
              <a:t> (MLM): Predicting masked tokens using context.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