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69" r:id="rId4"/>
    <p:sldId id="266" r:id="rId5"/>
    <p:sldId id="270" r:id="rId6"/>
    <p:sldId id="271" r:id="rId7"/>
    <p:sldId id="259" r:id="rId8"/>
    <p:sldId id="275" r:id="rId9"/>
    <p:sldId id="273" r:id="rId10"/>
    <p:sldId id="274" r:id="rId11"/>
    <p:sldId id="276" r:id="rId12"/>
    <p:sldId id="277" r:id="rId13"/>
    <p:sldId id="260" r:id="rId14"/>
    <p:sldId id="261" r:id="rId15"/>
    <p:sldId id="279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3" d="100"/>
          <a:sy n="53" d="100"/>
        </p:scale>
        <p:origin x="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028C3-B33B-4343-8BAE-A8CACAC967AD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D88C07-9FCF-4B76-918B-DE38ECEA35DA}">
      <dgm:prSet custT="1"/>
      <dgm:spPr/>
      <dgm:t>
        <a:bodyPr/>
        <a:lstStyle/>
        <a:p>
          <a:r>
            <a:rPr lang="en-US" sz="1800" dirty="0"/>
            <a:t>Identify Variables: Smoking &amp; Lung Cancer</a:t>
          </a:r>
        </a:p>
      </dgm:t>
    </dgm:pt>
    <dgm:pt modelId="{0BD085AE-6A33-4DFE-A66A-B4680DF83C40}" type="parTrans" cxnId="{CA809F83-B44A-491B-98DE-F37599346259}">
      <dgm:prSet/>
      <dgm:spPr/>
      <dgm:t>
        <a:bodyPr/>
        <a:lstStyle/>
        <a:p>
          <a:endParaRPr lang="en-US"/>
        </a:p>
      </dgm:t>
    </dgm:pt>
    <dgm:pt modelId="{5BD6DCAA-1B9E-4E00-A537-FB343A3E835E}" type="sibTrans" cxnId="{CA809F83-B44A-491B-98DE-F37599346259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C6D48295-D7AC-413E-8D8A-881E3C3BFF82}">
      <dgm:prSet custT="1"/>
      <dgm:spPr/>
      <dgm:t>
        <a:bodyPr/>
        <a:lstStyle/>
        <a:p>
          <a:r>
            <a:rPr lang="en-US" sz="1800" dirty="0"/>
            <a:t>Observe Data: Collect data on smoking habits and lung cancer rates</a:t>
          </a:r>
        </a:p>
      </dgm:t>
    </dgm:pt>
    <dgm:pt modelId="{211D9451-38A5-4841-BB5E-05E682540C15}" type="parTrans" cxnId="{8BE4E98A-2337-443F-8463-63BBC452DC18}">
      <dgm:prSet/>
      <dgm:spPr/>
      <dgm:t>
        <a:bodyPr/>
        <a:lstStyle/>
        <a:p>
          <a:endParaRPr lang="en-US"/>
        </a:p>
      </dgm:t>
    </dgm:pt>
    <dgm:pt modelId="{3115F308-BCDB-4C93-9778-2B9FAD158777}" type="sibTrans" cxnId="{8BE4E98A-2337-443F-8463-63BBC452DC1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F52CD3-ECA7-4A3C-AD7F-20741E65E1F1}">
      <dgm:prSet/>
      <dgm:spPr/>
      <dgm:t>
        <a:bodyPr/>
        <a:lstStyle/>
        <a:p>
          <a:r>
            <a:rPr lang="en-US" dirty="0"/>
            <a:t>Check for Correlations: Higher lung cancer rates among smokers</a:t>
          </a:r>
        </a:p>
      </dgm:t>
    </dgm:pt>
    <dgm:pt modelId="{C8EB417F-BC7E-499A-8A82-C5763E519048}" type="parTrans" cxnId="{41DBBBE8-F348-4F8A-806D-6F03FE2525E1}">
      <dgm:prSet/>
      <dgm:spPr/>
      <dgm:t>
        <a:bodyPr/>
        <a:lstStyle/>
        <a:p>
          <a:endParaRPr lang="en-US"/>
        </a:p>
      </dgm:t>
    </dgm:pt>
    <dgm:pt modelId="{89D586C9-5948-4451-91C7-02D973617D07}" type="sibTrans" cxnId="{41DBBBE8-F348-4F8A-806D-6F03FE2525E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652B953-43CE-459C-8B80-0EAAA24F1F22}">
      <dgm:prSet/>
      <dgm:spPr/>
      <dgm:t>
        <a:bodyPr/>
        <a:lstStyle/>
        <a:p>
          <a:r>
            <a:rPr lang="en-US" dirty="0"/>
            <a:t>Control for Confounders: Exclude other potential causes</a:t>
          </a:r>
        </a:p>
      </dgm:t>
    </dgm:pt>
    <dgm:pt modelId="{2CCB9651-1D3C-4859-ABF7-1958D7B438A0}" type="parTrans" cxnId="{BFABCC10-B554-4FC4-9381-26927656D80A}">
      <dgm:prSet/>
      <dgm:spPr/>
      <dgm:t>
        <a:bodyPr/>
        <a:lstStyle/>
        <a:p>
          <a:endParaRPr lang="en-US"/>
        </a:p>
      </dgm:t>
    </dgm:pt>
    <dgm:pt modelId="{48769ABA-01AD-4B2A-BDB7-E45B66E7DFF5}" type="sibTrans" cxnId="{BFABCC10-B554-4FC4-9381-26927656D80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5D9B46B-747C-4DE8-9925-E6AB8008DDFD}">
      <dgm:prSet/>
      <dgm:spPr/>
      <dgm:t>
        <a:bodyPr/>
        <a:lstStyle/>
        <a:p>
          <a:r>
            <a:rPr lang="en-US" dirty="0"/>
            <a:t>Establish Causality: Determine smoking as a primary cause</a:t>
          </a:r>
        </a:p>
      </dgm:t>
    </dgm:pt>
    <dgm:pt modelId="{0C792CBA-CDA2-4544-A70C-4116854F345B}" type="parTrans" cxnId="{C314BF26-B5A9-4858-ABC4-8867A0140CF3}">
      <dgm:prSet/>
      <dgm:spPr/>
      <dgm:t>
        <a:bodyPr/>
        <a:lstStyle/>
        <a:p>
          <a:endParaRPr lang="en-US"/>
        </a:p>
      </dgm:t>
    </dgm:pt>
    <dgm:pt modelId="{3D9B8C84-DE41-4A5F-9C7D-80F3160B8734}" type="sibTrans" cxnId="{C314BF26-B5A9-4858-ABC4-8867A0140CF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B60A63B-70B9-41E4-B129-CB0A18354ECC}">
      <dgm:prSet/>
      <dgm:spPr/>
      <dgm:t>
        <a:bodyPr/>
        <a:lstStyle/>
        <a:p>
          <a:r>
            <a:rPr lang="en-US" dirty="0"/>
            <a:t>Visualize &amp; Interpret: Use graphs to represent data</a:t>
          </a:r>
        </a:p>
      </dgm:t>
    </dgm:pt>
    <dgm:pt modelId="{18CE5F1C-046D-43C2-B854-9F14B78E0EAE}" type="parTrans" cxnId="{E66D9AE7-162F-4EAF-82A9-DDCE7B0D9676}">
      <dgm:prSet/>
      <dgm:spPr/>
      <dgm:t>
        <a:bodyPr/>
        <a:lstStyle/>
        <a:p>
          <a:endParaRPr lang="en-US"/>
        </a:p>
      </dgm:t>
    </dgm:pt>
    <dgm:pt modelId="{6C71E4A0-636B-4F37-9CEC-C0759978D474}" type="sibTrans" cxnId="{E66D9AE7-162F-4EAF-82A9-DDCE7B0D9676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91B887A2-1309-4F23-94EB-A0F2EC0050EA}" type="pres">
      <dgm:prSet presAssocID="{475028C3-B33B-4343-8BAE-A8CACAC967AD}" presName="linearFlow" presStyleCnt="0">
        <dgm:presLayoutVars>
          <dgm:dir/>
          <dgm:animLvl val="lvl"/>
          <dgm:resizeHandles val="exact"/>
        </dgm:presLayoutVars>
      </dgm:prSet>
      <dgm:spPr/>
    </dgm:pt>
    <dgm:pt modelId="{773FEAD6-83EC-4835-990D-368A1F5661F2}" type="pres">
      <dgm:prSet presAssocID="{54D88C07-9FCF-4B76-918B-DE38ECEA35DA}" presName="compositeNode" presStyleCnt="0"/>
      <dgm:spPr/>
    </dgm:pt>
    <dgm:pt modelId="{0F54BC8F-FC52-45F6-A998-8B65502F821A}" type="pres">
      <dgm:prSet presAssocID="{54D88C07-9FCF-4B76-918B-DE38ECEA35D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B8FEEF3-E73B-46ED-AF77-E0CA0B281485}" type="pres">
      <dgm:prSet presAssocID="{54D88C07-9FCF-4B76-918B-DE38ECEA35DA}" presName="parSh" presStyleCnt="0"/>
      <dgm:spPr/>
    </dgm:pt>
    <dgm:pt modelId="{B8F7E514-617E-4C64-8A59-CE906F27D4AD}" type="pres">
      <dgm:prSet presAssocID="{54D88C07-9FCF-4B76-918B-DE38ECEA35DA}" presName="lineNode" presStyleLbl="alignAccFollowNode1" presStyleIdx="0" presStyleCnt="18"/>
      <dgm:spPr/>
    </dgm:pt>
    <dgm:pt modelId="{12CAF066-A25A-4867-A19F-729D88F6E22C}" type="pres">
      <dgm:prSet presAssocID="{54D88C07-9FCF-4B76-918B-DE38ECEA35DA}" presName="lineArrowNode" presStyleLbl="alignAccFollowNode1" presStyleIdx="1" presStyleCnt="18"/>
      <dgm:spPr/>
    </dgm:pt>
    <dgm:pt modelId="{30418B2D-BF89-4F7B-B4AA-33653B54F3F3}" type="pres">
      <dgm:prSet presAssocID="{5BD6DCAA-1B9E-4E00-A537-FB343A3E83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A158689-5185-4E4F-ABEB-1DA9ECB59864}" type="pres">
      <dgm:prSet presAssocID="{5BD6DCAA-1B9E-4E00-A537-FB343A3E835E}" presName="spacerBetweenCircleAndCallout" presStyleCnt="0">
        <dgm:presLayoutVars/>
      </dgm:prSet>
      <dgm:spPr/>
    </dgm:pt>
    <dgm:pt modelId="{A97EED2F-DE46-4650-BF2E-5D5B851FDCC2}" type="pres">
      <dgm:prSet presAssocID="{54D88C07-9FCF-4B76-918B-DE38ECEA35DA}" presName="nodeText" presStyleLbl="alignAccFollowNode1" presStyleIdx="2" presStyleCnt="18">
        <dgm:presLayoutVars>
          <dgm:bulletEnabled val="1"/>
        </dgm:presLayoutVars>
      </dgm:prSet>
      <dgm:spPr/>
    </dgm:pt>
    <dgm:pt modelId="{EBD6415E-11C5-4A83-A9FC-7760ACD60416}" type="pres">
      <dgm:prSet presAssocID="{5BD6DCAA-1B9E-4E00-A537-FB343A3E835E}" presName="sibTransComposite" presStyleCnt="0"/>
      <dgm:spPr/>
    </dgm:pt>
    <dgm:pt modelId="{39F63863-788C-4533-B51A-21B8D5FF8764}" type="pres">
      <dgm:prSet presAssocID="{C6D48295-D7AC-413E-8D8A-881E3C3BFF82}" presName="compositeNode" presStyleCnt="0"/>
      <dgm:spPr/>
    </dgm:pt>
    <dgm:pt modelId="{6D6EEBAC-DE05-4B1A-A61A-A27D76302626}" type="pres">
      <dgm:prSet presAssocID="{C6D48295-D7AC-413E-8D8A-881E3C3BFF8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0CFDD32-4A03-4FE4-B0BF-9A99695F435B}" type="pres">
      <dgm:prSet presAssocID="{C6D48295-D7AC-413E-8D8A-881E3C3BFF82}" presName="parSh" presStyleCnt="0"/>
      <dgm:spPr/>
    </dgm:pt>
    <dgm:pt modelId="{AAED977B-7C72-4FFF-AA48-395F1BD8BC9D}" type="pres">
      <dgm:prSet presAssocID="{C6D48295-D7AC-413E-8D8A-881E3C3BFF82}" presName="lineNode" presStyleLbl="alignAccFollowNode1" presStyleIdx="3" presStyleCnt="18"/>
      <dgm:spPr/>
    </dgm:pt>
    <dgm:pt modelId="{3ABB2D37-AA5F-42FE-8FBA-2360346A5F05}" type="pres">
      <dgm:prSet presAssocID="{C6D48295-D7AC-413E-8D8A-881E3C3BFF82}" presName="lineArrowNode" presStyleLbl="alignAccFollowNode1" presStyleIdx="4" presStyleCnt="18"/>
      <dgm:spPr/>
    </dgm:pt>
    <dgm:pt modelId="{A46CA74E-8E4C-42C5-841F-B3DBC5AD610B}" type="pres">
      <dgm:prSet presAssocID="{3115F308-BCDB-4C93-9778-2B9FAD158777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CE8E681E-963C-4878-B43F-6C7E7D5BFC0C}" type="pres">
      <dgm:prSet presAssocID="{3115F308-BCDB-4C93-9778-2B9FAD158777}" presName="spacerBetweenCircleAndCallout" presStyleCnt="0">
        <dgm:presLayoutVars/>
      </dgm:prSet>
      <dgm:spPr/>
    </dgm:pt>
    <dgm:pt modelId="{A45CC5BD-013D-43AB-BE1C-D99C4899AE6B}" type="pres">
      <dgm:prSet presAssocID="{C6D48295-D7AC-413E-8D8A-881E3C3BFF82}" presName="nodeText" presStyleLbl="alignAccFollowNode1" presStyleIdx="5" presStyleCnt="18">
        <dgm:presLayoutVars>
          <dgm:bulletEnabled val="1"/>
        </dgm:presLayoutVars>
      </dgm:prSet>
      <dgm:spPr/>
    </dgm:pt>
    <dgm:pt modelId="{3490700B-BE8F-4B5E-9505-A68D0A9EB970}" type="pres">
      <dgm:prSet presAssocID="{3115F308-BCDB-4C93-9778-2B9FAD158777}" presName="sibTransComposite" presStyleCnt="0"/>
      <dgm:spPr/>
    </dgm:pt>
    <dgm:pt modelId="{F11842AA-482B-4FB0-94A8-CCAF3D1F5708}" type="pres">
      <dgm:prSet presAssocID="{8FF52CD3-ECA7-4A3C-AD7F-20741E65E1F1}" presName="compositeNode" presStyleCnt="0"/>
      <dgm:spPr/>
    </dgm:pt>
    <dgm:pt modelId="{8C1E9BDD-2DA8-4D52-8FDA-23B6926F0563}" type="pres">
      <dgm:prSet presAssocID="{8FF52CD3-ECA7-4A3C-AD7F-20741E65E1F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7FF7FDA-1F6A-4310-8729-F8045918D74E}" type="pres">
      <dgm:prSet presAssocID="{8FF52CD3-ECA7-4A3C-AD7F-20741E65E1F1}" presName="parSh" presStyleCnt="0"/>
      <dgm:spPr/>
    </dgm:pt>
    <dgm:pt modelId="{39C5578B-8D76-47B4-9307-1A038442225F}" type="pres">
      <dgm:prSet presAssocID="{8FF52CD3-ECA7-4A3C-AD7F-20741E65E1F1}" presName="lineNode" presStyleLbl="alignAccFollowNode1" presStyleIdx="6" presStyleCnt="18"/>
      <dgm:spPr/>
    </dgm:pt>
    <dgm:pt modelId="{500FBA6C-B728-43EB-848D-817C926FD025}" type="pres">
      <dgm:prSet presAssocID="{8FF52CD3-ECA7-4A3C-AD7F-20741E65E1F1}" presName="lineArrowNode" presStyleLbl="alignAccFollowNode1" presStyleIdx="7" presStyleCnt="18"/>
      <dgm:spPr/>
    </dgm:pt>
    <dgm:pt modelId="{FB793F4E-2491-4B65-83C1-2C82FAB3687D}" type="pres">
      <dgm:prSet presAssocID="{89D586C9-5948-4451-91C7-02D973617D0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17CB98B-B141-44F1-9AB0-A808CC2A81CA}" type="pres">
      <dgm:prSet presAssocID="{89D586C9-5948-4451-91C7-02D973617D07}" presName="spacerBetweenCircleAndCallout" presStyleCnt="0">
        <dgm:presLayoutVars/>
      </dgm:prSet>
      <dgm:spPr/>
    </dgm:pt>
    <dgm:pt modelId="{85CD4DC4-F052-4268-B65F-130718CB92F3}" type="pres">
      <dgm:prSet presAssocID="{8FF52CD3-ECA7-4A3C-AD7F-20741E65E1F1}" presName="nodeText" presStyleLbl="alignAccFollowNode1" presStyleIdx="8" presStyleCnt="18">
        <dgm:presLayoutVars>
          <dgm:bulletEnabled val="1"/>
        </dgm:presLayoutVars>
      </dgm:prSet>
      <dgm:spPr/>
    </dgm:pt>
    <dgm:pt modelId="{13B4A7FA-471A-4F43-BFBE-5C6E09720BAA}" type="pres">
      <dgm:prSet presAssocID="{89D586C9-5948-4451-91C7-02D973617D07}" presName="sibTransComposite" presStyleCnt="0"/>
      <dgm:spPr/>
    </dgm:pt>
    <dgm:pt modelId="{0D67409B-1862-4C3D-B504-2CD6735B850B}" type="pres">
      <dgm:prSet presAssocID="{B652B953-43CE-459C-8B80-0EAAA24F1F22}" presName="compositeNode" presStyleCnt="0"/>
      <dgm:spPr/>
    </dgm:pt>
    <dgm:pt modelId="{9862B7F2-1615-4BF5-B3C2-236F7C869017}" type="pres">
      <dgm:prSet presAssocID="{B652B953-43CE-459C-8B80-0EAAA24F1F2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B093AA9-A1D2-4A40-B7C8-B08503B2103C}" type="pres">
      <dgm:prSet presAssocID="{B652B953-43CE-459C-8B80-0EAAA24F1F22}" presName="parSh" presStyleCnt="0"/>
      <dgm:spPr/>
    </dgm:pt>
    <dgm:pt modelId="{912A41A8-9373-4CE9-9434-35960ABBDA6B}" type="pres">
      <dgm:prSet presAssocID="{B652B953-43CE-459C-8B80-0EAAA24F1F22}" presName="lineNode" presStyleLbl="alignAccFollowNode1" presStyleIdx="9" presStyleCnt="18"/>
      <dgm:spPr/>
    </dgm:pt>
    <dgm:pt modelId="{AA972A5D-4024-48F2-8998-2AC881781C89}" type="pres">
      <dgm:prSet presAssocID="{B652B953-43CE-459C-8B80-0EAAA24F1F22}" presName="lineArrowNode" presStyleLbl="alignAccFollowNode1" presStyleIdx="10" presStyleCnt="18"/>
      <dgm:spPr/>
    </dgm:pt>
    <dgm:pt modelId="{26072062-9453-4396-BA0E-AA01EF3E16DA}" type="pres">
      <dgm:prSet presAssocID="{48769ABA-01AD-4B2A-BDB7-E45B66E7DFF5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CB2BB327-8602-437D-9A08-8A06A996EA69}" type="pres">
      <dgm:prSet presAssocID="{48769ABA-01AD-4B2A-BDB7-E45B66E7DFF5}" presName="spacerBetweenCircleAndCallout" presStyleCnt="0">
        <dgm:presLayoutVars/>
      </dgm:prSet>
      <dgm:spPr/>
    </dgm:pt>
    <dgm:pt modelId="{951E7E9E-2470-4327-9781-0A28C3DE0617}" type="pres">
      <dgm:prSet presAssocID="{B652B953-43CE-459C-8B80-0EAAA24F1F22}" presName="nodeText" presStyleLbl="alignAccFollowNode1" presStyleIdx="11" presStyleCnt="18">
        <dgm:presLayoutVars>
          <dgm:bulletEnabled val="1"/>
        </dgm:presLayoutVars>
      </dgm:prSet>
      <dgm:spPr/>
    </dgm:pt>
    <dgm:pt modelId="{7230F36A-3CA8-413D-B22B-B3EBEA2E9950}" type="pres">
      <dgm:prSet presAssocID="{48769ABA-01AD-4B2A-BDB7-E45B66E7DFF5}" presName="sibTransComposite" presStyleCnt="0"/>
      <dgm:spPr/>
    </dgm:pt>
    <dgm:pt modelId="{08A4FF08-9201-4FBE-906A-71EE0488DFD2}" type="pres">
      <dgm:prSet presAssocID="{F5D9B46B-747C-4DE8-9925-E6AB8008DDFD}" presName="compositeNode" presStyleCnt="0"/>
      <dgm:spPr/>
    </dgm:pt>
    <dgm:pt modelId="{97FDD9EA-7748-49C2-962E-4C34510BEC4F}" type="pres">
      <dgm:prSet presAssocID="{F5D9B46B-747C-4DE8-9925-E6AB8008DDF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16BE650-C629-41DC-A53F-C359372C65F8}" type="pres">
      <dgm:prSet presAssocID="{F5D9B46B-747C-4DE8-9925-E6AB8008DDFD}" presName="parSh" presStyleCnt="0"/>
      <dgm:spPr/>
    </dgm:pt>
    <dgm:pt modelId="{E8753848-741D-4F41-8A27-2E6866E44E2E}" type="pres">
      <dgm:prSet presAssocID="{F5D9B46B-747C-4DE8-9925-E6AB8008DDFD}" presName="lineNode" presStyleLbl="alignAccFollowNode1" presStyleIdx="12" presStyleCnt="18"/>
      <dgm:spPr/>
    </dgm:pt>
    <dgm:pt modelId="{40D4D0CE-E2A8-40BF-8686-956D4F03913B}" type="pres">
      <dgm:prSet presAssocID="{F5D9B46B-747C-4DE8-9925-E6AB8008DDFD}" presName="lineArrowNode" presStyleLbl="alignAccFollowNode1" presStyleIdx="13" presStyleCnt="18"/>
      <dgm:spPr/>
    </dgm:pt>
    <dgm:pt modelId="{627EBCC1-3098-46F5-A90C-37FFE0A5E2E6}" type="pres">
      <dgm:prSet presAssocID="{3D9B8C84-DE41-4A5F-9C7D-80F3160B873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A5CBBDE-27D9-4EB3-B752-FAD1A2BD8742}" type="pres">
      <dgm:prSet presAssocID="{3D9B8C84-DE41-4A5F-9C7D-80F3160B8734}" presName="spacerBetweenCircleAndCallout" presStyleCnt="0">
        <dgm:presLayoutVars/>
      </dgm:prSet>
      <dgm:spPr/>
    </dgm:pt>
    <dgm:pt modelId="{BFFAA403-54D1-4510-A27F-4A0A4192DDCA}" type="pres">
      <dgm:prSet presAssocID="{F5D9B46B-747C-4DE8-9925-E6AB8008DDFD}" presName="nodeText" presStyleLbl="alignAccFollowNode1" presStyleIdx="14" presStyleCnt="18">
        <dgm:presLayoutVars>
          <dgm:bulletEnabled val="1"/>
        </dgm:presLayoutVars>
      </dgm:prSet>
      <dgm:spPr/>
    </dgm:pt>
    <dgm:pt modelId="{86A86C8B-0C25-461F-B49E-5C39E7E48D71}" type="pres">
      <dgm:prSet presAssocID="{3D9B8C84-DE41-4A5F-9C7D-80F3160B8734}" presName="sibTransComposite" presStyleCnt="0"/>
      <dgm:spPr/>
    </dgm:pt>
    <dgm:pt modelId="{8E2BDD47-2406-48E8-BA59-BA0A011204DB}" type="pres">
      <dgm:prSet presAssocID="{1B60A63B-70B9-41E4-B129-CB0A18354ECC}" presName="compositeNode" presStyleCnt="0"/>
      <dgm:spPr/>
    </dgm:pt>
    <dgm:pt modelId="{05470ABA-BB51-4C9B-AE76-D43A0D862FF7}" type="pres">
      <dgm:prSet presAssocID="{1B60A63B-70B9-41E4-B129-CB0A18354EC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4494160-A8F0-4CD0-9BDB-AC6B76D72406}" type="pres">
      <dgm:prSet presAssocID="{1B60A63B-70B9-41E4-B129-CB0A18354ECC}" presName="parSh" presStyleCnt="0"/>
      <dgm:spPr/>
    </dgm:pt>
    <dgm:pt modelId="{B3B5757D-B2F5-4FEE-ABAB-7F4AD37D3C47}" type="pres">
      <dgm:prSet presAssocID="{1B60A63B-70B9-41E4-B129-CB0A18354ECC}" presName="lineNode" presStyleLbl="alignAccFollowNode1" presStyleIdx="15" presStyleCnt="18"/>
      <dgm:spPr/>
    </dgm:pt>
    <dgm:pt modelId="{7943B183-5905-450E-912C-3878830B463E}" type="pres">
      <dgm:prSet presAssocID="{1B60A63B-70B9-41E4-B129-CB0A18354ECC}" presName="lineArrowNode" presStyleLbl="alignAccFollowNode1" presStyleIdx="16" presStyleCnt="18"/>
      <dgm:spPr/>
    </dgm:pt>
    <dgm:pt modelId="{8329FB09-47D5-47E6-A018-11611F2C971D}" type="pres">
      <dgm:prSet presAssocID="{6C71E4A0-636B-4F37-9CEC-C0759978D474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0BC7F69-B1AB-47C3-8AF9-7692E5052C53}" type="pres">
      <dgm:prSet presAssocID="{6C71E4A0-636B-4F37-9CEC-C0759978D474}" presName="spacerBetweenCircleAndCallout" presStyleCnt="0">
        <dgm:presLayoutVars/>
      </dgm:prSet>
      <dgm:spPr/>
    </dgm:pt>
    <dgm:pt modelId="{05C9EE56-2546-4AA7-A4D3-68E2120A64F2}" type="pres">
      <dgm:prSet presAssocID="{1B60A63B-70B9-41E4-B129-CB0A18354ECC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75C400E-46E8-4C86-B9DD-9DB5373AE8B2}" type="presOf" srcId="{3D9B8C84-DE41-4A5F-9C7D-80F3160B8734}" destId="{627EBCC1-3098-46F5-A90C-37FFE0A5E2E6}" srcOrd="0" destOrd="0" presId="urn:microsoft.com/office/officeart/2016/7/layout/LinearArrowProcessNumbered"/>
    <dgm:cxn modelId="{BFABCC10-B554-4FC4-9381-26927656D80A}" srcId="{475028C3-B33B-4343-8BAE-A8CACAC967AD}" destId="{B652B953-43CE-459C-8B80-0EAAA24F1F22}" srcOrd="3" destOrd="0" parTransId="{2CCB9651-1D3C-4859-ABF7-1958D7B438A0}" sibTransId="{48769ABA-01AD-4B2A-BDB7-E45B66E7DFF5}"/>
    <dgm:cxn modelId="{4E4F7016-E16C-4BC4-A6EC-1048317C3081}" type="presOf" srcId="{5BD6DCAA-1B9E-4E00-A537-FB343A3E835E}" destId="{30418B2D-BF89-4F7B-B4AA-33653B54F3F3}" srcOrd="0" destOrd="0" presId="urn:microsoft.com/office/officeart/2016/7/layout/LinearArrowProcessNumbered"/>
    <dgm:cxn modelId="{7BCF8C21-4F6A-4D6B-A84F-C876CF4BD1CA}" type="presOf" srcId="{48769ABA-01AD-4B2A-BDB7-E45B66E7DFF5}" destId="{26072062-9453-4396-BA0E-AA01EF3E16DA}" srcOrd="0" destOrd="0" presId="urn:microsoft.com/office/officeart/2016/7/layout/LinearArrowProcessNumbered"/>
    <dgm:cxn modelId="{C314BF26-B5A9-4858-ABC4-8867A0140CF3}" srcId="{475028C3-B33B-4343-8BAE-A8CACAC967AD}" destId="{F5D9B46B-747C-4DE8-9925-E6AB8008DDFD}" srcOrd="4" destOrd="0" parTransId="{0C792CBA-CDA2-4544-A70C-4116854F345B}" sibTransId="{3D9B8C84-DE41-4A5F-9C7D-80F3160B8734}"/>
    <dgm:cxn modelId="{53079B2C-C00F-4065-877C-B16FB0A5904B}" type="presOf" srcId="{B652B953-43CE-459C-8B80-0EAAA24F1F22}" destId="{951E7E9E-2470-4327-9781-0A28C3DE0617}" srcOrd="0" destOrd="0" presId="urn:microsoft.com/office/officeart/2016/7/layout/LinearArrowProcessNumbered"/>
    <dgm:cxn modelId="{9BACDC61-C714-476E-A7F0-DB87F13A2592}" type="presOf" srcId="{6C71E4A0-636B-4F37-9CEC-C0759978D474}" destId="{8329FB09-47D5-47E6-A018-11611F2C971D}" srcOrd="0" destOrd="0" presId="urn:microsoft.com/office/officeart/2016/7/layout/LinearArrowProcessNumbered"/>
    <dgm:cxn modelId="{C72DED41-77DC-4BE6-B741-2EFA9B1C078A}" type="presOf" srcId="{C6D48295-D7AC-413E-8D8A-881E3C3BFF82}" destId="{A45CC5BD-013D-43AB-BE1C-D99C4899AE6B}" srcOrd="0" destOrd="0" presId="urn:microsoft.com/office/officeart/2016/7/layout/LinearArrowProcessNumbered"/>
    <dgm:cxn modelId="{7DF0876D-48C5-4775-B694-AAEE84C34B63}" type="presOf" srcId="{89D586C9-5948-4451-91C7-02D973617D07}" destId="{FB793F4E-2491-4B65-83C1-2C82FAB3687D}" srcOrd="0" destOrd="0" presId="urn:microsoft.com/office/officeart/2016/7/layout/LinearArrowProcessNumbered"/>
    <dgm:cxn modelId="{219BC86D-AC9D-4889-9BE1-D3BF08CDE83D}" type="presOf" srcId="{54D88C07-9FCF-4B76-918B-DE38ECEA35DA}" destId="{A97EED2F-DE46-4650-BF2E-5D5B851FDCC2}" srcOrd="0" destOrd="0" presId="urn:microsoft.com/office/officeart/2016/7/layout/LinearArrowProcessNumbered"/>
    <dgm:cxn modelId="{CA809F83-B44A-491B-98DE-F37599346259}" srcId="{475028C3-B33B-4343-8BAE-A8CACAC967AD}" destId="{54D88C07-9FCF-4B76-918B-DE38ECEA35DA}" srcOrd="0" destOrd="0" parTransId="{0BD085AE-6A33-4DFE-A66A-B4680DF83C40}" sibTransId="{5BD6DCAA-1B9E-4E00-A537-FB343A3E835E}"/>
    <dgm:cxn modelId="{8BE4E98A-2337-443F-8463-63BBC452DC18}" srcId="{475028C3-B33B-4343-8BAE-A8CACAC967AD}" destId="{C6D48295-D7AC-413E-8D8A-881E3C3BFF82}" srcOrd="1" destOrd="0" parTransId="{211D9451-38A5-4841-BB5E-05E682540C15}" sibTransId="{3115F308-BCDB-4C93-9778-2B9FAD158777}"/>
    <dgm:cxn modelId="{E63D12A4-19FE-4A73-9F59-9B07308BA455}" type="presOf" srcId="{475028C3-B33B-4343-8BAE-A8CACAC967AD}" destId="{91B887A2-1309-4F23-94EB-A0F2EC0050EA}" srcOrd="0" destOrd="0" presId="urn:microsoft.com/office/officeart/2016/7/layout/LinearArrowProcessNumbered"/>
    <dgm:cxn modelId="{ABE58DA6-1E97-4AE8-B49E-3A6135DEF1FD}" type="presOf" srcId="{8FF52CD3-ECA7-4A3C-AD7F-20741E65E1F1}" destId="{85CD4DC4-F052-4268-B65F-130718CB92F3}" srcOrd="0" destOrd="0" presId="urn:microsoft.com/office/officeart/2016/7/layout/LinearArrowProcessNumbered"/>
    <dgm:cxn modelId="{DD18CDC7-804B-4E94-A2D4-F5EE748A6496}" type="presOf" srcId="{3115F308-BCDB-4C93-9778-2B9FAD158777}" destId="{A46CA74E-8E4C-42C5-841F-B3DBC5AD610B}" srcOrd="0" destOrd="0" presId="urn:microsoft.com/office/officeart/2016/7/layout/LinearArrowProcessNumbered"/>
    <dgm:cxn modelId="{E66D9AE7-162F-4EAF-82A9-DDCE7B0D9676}" srcId="{475028C3-B33B-4343-8BAE-A8CACAC967AD}" destId="{1B60A63B-70B9-41E4-B129-CB0A18354ECC}" srcOrd="5" destOrd="0" parTransId="{18CE5F1C-046D-43C2-B854-9F14B78E0EAE}" sibTransId="{6C71E4A0-636B-4F37-9CEC-C0759978D474}"/>
    <dgm:cxn modelId="{41DBBBE8-F348-4F8A-806D-6F03FE2525E1}" srcId="{475028C3-B33B-4343-8BAE-A8CACAC967AD}" destId="{8FF52CD3-ECA7-4A3C-AD7F-20741E65E1F1}" srcOrd="2" destOrd="0" parTransId="{C8EB417F-BC7E-499A-8A82-C5763E519048}" sibTransId="{89D586C9-5948-4451-91C7-02D973617D07}"/>
    <dgm:cxn modelId="{178116FA-ABA1-4005-BE35-515A8426576C}" type="presOf" srcId="{F5D9B46B-747C-4DE8-9925-E6AB8008DDFD}" destId="{BFFAA403-54D1-4510-A27F-4A0A4192DDCA}" srcOrd="0" destOrd="0" presId="urn:microsoft.com/office/officeart/2016/7/layout/LinearArrowProcessNumbered"/>
    <dgm:cxn modelId="{4198C7FE-6DCE-4C1F-AD99-999C089A6CEB}" type="presOf" srcId="{1B60A63B-70B9-41E4-B129-CB0A18354ECC}" destId="{05C9EE56-2546-4AA7-A4D3-68E2120A64F2}" srcOrd="0" destOrd="0" presId="urn:microsoft.com/office/officeart/2016/7/layout/LinearArrowProcessNumbered"/>
    <dgm:cxn modelId="{282776D8-EF79-44F0-9A8A-18B79AC7164C}" type="presParOf" srcId="{91B887A2-1309-4F23-94EB-A0F2EC0050EA}" destId="{773FEAD6-83EC-4835-990D-368A1F5661F2}" srcOrd="0" destOrd="0" presId="urn:microsoft.com/office/officeart/2016/7/layout/LinearArrowProcessNumbered"/>
    <dgm:cxn modelId="{43F7D073-78A2-4186-8E4E-DDDF26ABDB16}" type="presParOf" srcId="{773FEAD6-83EC-4835-990D-368A1F5661F2}" destId="{0F54BC8F-FC52-45F6-A998-8B65502F821A}" srcOrd="0" destOrd="0" presId="urn:microsoft.com/office/officeart/2016/7/layout/LinearArrowProcessNumbered"/>
    <dgm:cxn modelId="{65102CF8-5B36-4789-9818-0F4B5EB4B75D}" type="presParOf" srcId="{773FEAD6-83EC-4835-990D-368A1F5661F2}" destId="{3B8FEEF3-E73B-46ED-AF77-E0CA0B281485}" srcOrd="1" destOrd="0" presId="urn:microsoft.com/office/officeart/2016/7/layout/LinearArrowProcessNumbered"/>
    <dgm:cxn modelId="{E47F8840-DC19-4A3B-97D1-0A1923831DB1}" type="presParOf" srcId="{3B8FEEF3-E73B-46ED-AF77-E0CA0B281485}" destId="{B8F7E514-617E-4C64-8A59-CE906F27D4AD}" srcOrd="0" destOrd="0" presId="urn:microsoft.com/office/officeart/2016/7/layout/LinearArrowProcessNumbered"/>
    <dgm:cxn modelId="{80570BA8-EFE3-4203-866A-A10EA9577CBE}" type="presParOf" srcId="{3B8FEEF3-E73B-46ED-AF77-E0CA0B281485}" destId="{12CAF066-A25A-4867-A19F-729D88F6E22C}" srcOrd="1" destOrd="0" presId="urn:microsoft.com/office/officeart/2016/7/layout/LinearArrowProcessNumbered"/>
    <dgm:cxn modelId="{9A8969F8-AACB-4B3D-84BA-AE4F7E34175A}" type="presParOf" srcId="{3B8FEEF3-E73B-46ED-AF77-E0CA0B281485}" destId="{30418B2D-BF89-4F7B-B4AA-33653B54F3F3}" srcOrd="2" destOrd="0" presId="urn:microsoft.com/office/officeart/2016/7/layout/LinearArrowProcessNumbered"/>
    <dgm:cxn modelId="{4AF6EDC8-70B8-4375-8315-C87FCB75E4C6}" type="presParOf" srcId="{3B8FEEF3-E73B-46ED-AF77-E0CA0B281485}" destId="{DA158689-5185-4E4F-ABEB-1DA9ECB59864}" srcOrd="3" destOrd="0" presId="urn:microsoft.com/office/officeart/2016/7/layout/LinearArrowProcessNumbered"/>
    <dgm:cxn modelId="{43A8CC60-549A-42BE-92A7-28A3524CA659}" type="presParOf" srcId="{773FEAD6-83EC-4835-990D-368A1F5661F2}" destId="{A97EED2F-DE46-4650-BF2E-5D5B851FDCC2}" srcOrd="2" destOrd="0" presId="urn:microsoft.com/office/officeart/2016/7/layout/LinearArrowProcessNumbered"/>
    <dgm:cxn modelId="{EC32B305-76B3-48A0-A728-77FE5219ACBE}" type="presParOf" srcId="{91B887A2-1309-4F23-94EB-A0F2EC0050EA}" destId="{EBD6415E-11C5-4A83-A9FC-7760ACD60416}" srcOrd="1" destOrd="0" presId="urn:microsoft.com/office/officeart/2016/7/layout/LinearArrowProcessNumbered"/>
    <dgm:cxn modelId="{957EBFED-ED50-49C6-9DC1-D4F2183924F1}" type="presParOf" srcId="{91B887A2-1309-4F23-94EB-A0F2EC0050EA}" destId="{39F63863-788C-4533-B51A-21B8D5FF8764}" srcOrd="2" destOrd="0" presId="urn:microsoft.com/office/officeart/2016/7/layout/LinearArrowProcessNumbered"/>
    <dgm:cxn modelId="{B1E78F93-809F-4CBB-A352-9AA732D93F70}" type="presParOf" srcId="{39F63863-788C-4533-B51A-21B8D5FF8764}" destId="{6D6EEBAC-DE05-4B1A-A61A-A27D76302626}" srcOrd="0" destOrd="0" presId="urn:microsoft.com/office/officeart/2016/7/layout/LinearArrowProcessNumbered"/>
    <dgm:cxn modelId="{6526AE03-BB67-4D11-9DED-539559E5E8B4}" type="presParOf" srcId="{39F63863-788C-4533-B51A-21B8D5FF8764}" destId="{90CFDD32-4A03-4FE4-B0BF-9A99695F435B}" srcOrd="1" destOrd="0" presId="urn:microsoft.com/office/officeart/2016/7/layout/LinearArrowProcessNumbered"/>
    <dgm:cxn modelId="{420AA630-C479-43E3-B320-CA7D216EC2FA}" type="presParOf" srcId="{90CFDD32-4A03-4FE4-B0BF-9A99695F435B}" destId="{AAED977B-7C72-4FFF-AA48-395F1BD8BC9D}" srcOrd="0" destOrd="0" presId="urn:microsoft.com/office/officeart/2016/7/layout/LinearArrowProcessNumbered"/>
    <dgm:cxn modelId="{165BF281-7A8D-4B28-B22B-6170EE36723D}" type="presParOf" srcId="{90CFDD32-4A03-4FE4-B0BF-9A99695F435B}" destId="{3ABB2D37-AA5F-42FE-8FBA-2360346A5F05}" srcOrd="1" destOrd="0" presId="urn:microsoft.com/office/officeart/2016/7/layout/LinearArrowProcessNumbered"/>
    <dgm:cxn modelId="{5B72545F-E0CD-4B71-80D2-FC11323A0E88}" type="presParOf" srcId="{90CFDD32-4A03-4FE4-B0BF-9A99695F435B}" destId="{A46CA74E-8E4C-42C5-841F-B3DBC5AD610B}" srcOrd="2" destOrd="0" presId="urn:microsoft.com/office/officeart/2016/7/layout/LinearArrowProcessNumbered"/>
    <dgm:cxn modelId="{391798CE-09FA-4CC1-8752-B79F88E92688}" type="presParOf" srcId="{90CFDD32-4A03-4FE4-B0BF-9A99695F435B}" destId="{CE8E681E-963C-4878-B43F-6C7E7D5BFC0C}" srcOrd="3" destOrd="0" presId="urn:microsoft.com/office/officeart/2016/7/layout/LinearArrowProcessNumbered"/>
    <dgm:cxn modelId="{799DF3CB-D9F3-4B7E-AD7B-4608A29ED4A0}" type="presParOf" srcId="{39F63863-788C-4533-B51A-21B8D5FF8764}" destId="{A45CC5BD-013D-43AB-BE1C-D99C4899AE6B}" srcOrd="2" destOrd="0" presId="urn:microsoft.com/office/officeart/2016/7/layout/LinearArrowProcessNumbered"/>
    <dgm:cxn modelId="{4458D084-19C5-4944-8C05-3573A2AAB893}" type="presParOf" srcId="{91B887A2-1309-4F23-94EB-A0F2EC0050EA}" destId="{3490700B-BE8F-4B5E-9505-A68D0A9EB970}" srcOrd="3" destOrd="0" presId="urn:microsoft.com/office/officeart/2016/7/layout/LinearArrowProcessNumbered"/>
    <dgm:cxn modelId="{40565E18-4EE0-4269-AE31-1323198E0CB7}" type="presParOf" srcId="{91B887A2-1309-4F23-94EB-A0F2EC0050EA}" destId="{F11842AA-482B-4FB0-94A8-CCAF3D1F5708}" srcOrd="4" destOrd="0" presId="urn:microsoft.com/office/officeart/2016/7/layout/LinearArrowProcessNumbered"/>
    <dgm:cxn modelId="{45E11643-2512-4AFC-BE3E-08BA004488DC}" type="presParOf" srcId="{F11842AA-482B-4FB0-94A8-CCAF3D1F5708}" destId="{8C1E9BDD-2DA8-4D52-8FDA-23B6926F0563}" srcOrd="0" destOrd="0" presId="urn:microsoft.com/office/officeart/2016/7/layout/LinearArrowProcessNumbered"/>
    <dgm:cxn modelId="{06CCF123-7D22-483C-A1F2-DDBA9D7820A6}" type="presParOf" srcId="{F11842AA-482B-4FB0-94A8-CCAF3D1F5708}" destId="{27FF7FDA-1F6A-4310-8729-F8045918D74E}" srcOrd="1" destOrd="0" presId="urn:microsoft.com/office/officeart/2016/7/layout/LinearArrowProcessNumbered"/>
    <dgm:cxn modelId="{C6A9AE04-4D4E-4E8C-9A36-B7970775F444}" type="presParOf" srcId="{27FF7FDA-1F6A-4310-8729-F8045918D74E}" destId="{39C5578B-8D76-47B4-9307-1A038442225F}" srcOrd="0" destOrd="0" presId="urn:microsoft.com/office/officeart/2016/7/layout/LinearArrowProcessNumbered"/>
    <dgm:cxn modelId="{8BC854E8-E292-4C79-A70A-0BCEB742C0F8}" type="presParOf" srcId="{27FF7FDA-1F6A-4310-8729-F8045918D74E}" destId="{500FBA6C-B728-43EB-848D-817C926FD025}" srcOrd="1" destOrd="0" presId="urn:microsoft.com/office/officeart/2016/7/layout/LinearArrowProcessNumbered"/>
    <dgm:cxn modelId="{CA771E00-D3B4-4428-BD67-C71B515A1246}" type="presParOf" srcId="{27FF7FDA-1F6A-4310-8729-F8045918D74E}" destId="{FB793F4E-2491-4B65-83C1-2C82FAB3687D}" srcOrd="2" destOrd="0" presId="urn:microsoft.com/office/officeart/2016/7/layout/LinearArrowProcessNumbered"/>
    <dgm:cxn modelId="{29F643AC-B24E-4BD4-AD49-811FCA462A8A}" type="presParOf" srcId="{27FF7FDA-1F6A-4310-8729-F8045918D74E}" destId="{917CB98B-B141-44F1-9AB0-A808CC2A81CA}" srcOrd="3" destOrd="0" presId="urn:microsoft.com/office/officeart/2016/7/layout/LinearArrowProcessNumbered"/>
    <dgm:cxn modelId="{870DAC47-C4C1-41D4-B8C6-1466A86F1A10}" type="presParOf" srcId="{F11842AA-482B-4FB0-94A8-CCAF3D1F5708}" destId="{85CD4DC4-F052-4268-B65F-130718CB92F3}" srcOrd="2" destOrd="0" presId="urn:microsoft.com/office/officeart/2016/7/layout/LinearArrowProcessNumbered"/>
    <dgm:cxn modelId="{318440B1-5C70-493A-86BC-F2C073472A5D}" type="presParOf" srcId="{91B887A2-1309-4F23-94EB-A0F2EC0050EA}" destId="{13B4A7FA-471A-4F43-BFBE-5C6E09720BAA}" srcOrd="5" destOrd="0" presId="urn:microsoft.com/office/officeart/2016/7/layout/LinearArrowProcessNumbered"/>
    <dgm:cxn modelId="{D8F4D106-C0C6-4BA8-83AA-C87AC8A590E5}" type="presParOf" srcId="{91B887A2-1309-4F23-94EB-A0F2EC0050EA}" destId="{0D67409B-1862-4C3D-B504-2CD6735B850B}" srcOrd="6" destOrd="0" presId="urn:microsoft.com/office/officeart/2016/7/layout/LinearArrowProcessNumbered"/>
    <dgm:cxn modelId="{1A1A7F46-B014-45C7-B019-636AC561F4EA}" type="presParOf" srcId="{0D67409B-1862-4C3D-B504-2CD6735B850B}" destId="{9862B7F2-1615-4BF5-B3C2-236F7C869017}" srcOrd="0" destOrd="0" presId="urn:microsoft.com/office/officeart/2016/7/layout/LinearArrowProcessNumbered"/>
    <dgm:cxn modelId="{9E1829D9-AB74-4B50-91F7-C3DADF58F243}" type="presParOf" srcId="{0D67409B-1862-4C3D-B504-2CD6735B850B}" destId="{AB093AA9-A1D2-4A40-B7C8-B08503B2103C}" srcOrd="1" destOrd="0" presId="urn:microsoft.com/office/officeart/2016/7/layout/LinearArrowProcessNumbered"/>
    <dgm:cxn modelId="{598D583D-EC19-4142-94B8-E68A3B8A0469}" type="presParOf" srcId="{AB093AA9-A1D2-4A40-B7C8-B08503B2103C}" destId="{912A41A8-9373-4CE9-9434-35960ABBDA6B}" srcOrd="0" destOrd="0" presId="urn:microsoft.com/office/officeart/2016/7/layout/LinearArrowProcessNumbered"/>
    <dgm:cxn modelId="{0EA87C2F-E230-425B-844F-CAA941309BE3}" type="presParOf" srcId="{AB093AA9-A1D2-4A40-B7C8-B08503B2103C}" destId="{AA972A5D-4024-48F2-8998-2AC881781C89}" srcOrd="1" destOrd="0" presId="urn:microsoft.com/office/officeart/2016/7/layout/LinearArrowProcessNumbered"/>
    <dgm:cxn modelId="{92475BCA-B521-4317-A84C-7FE699D7BC9D}" type="presParOf" srcId="{AB093AA9-A1D2-4A40-B7C8-B08503B2103C}" destId="{26072062-9453-4396-BA0E-AA01EF3E16DA}" srcOrd="2" destOrd="0" presId="urn:microsoft.com/office/officeart/2016/7/layout/LinearArrowProcessNumbered"/>
    <dgm:cxn modelId="{967F746C-47B2-438F-A30B-69E5C9ABC4A5}" type="presParOf" srcId="{AB093AA9-A1D2-4A40-B7C8-B08503B2103C}" destId="{CB2BB327-8602-437D-9A08-8A06A996EA69}" srcOrd="3" destOrd="0" presId="urn:microsoft.com/office/officeart/2016/7/layout/LinearArrowProcessNumbered"/>
    <dgm:cxn modelId="{2873F3F1-B0E1-4A58-B7BA-C74482F370A9}" type="presParOf" srcId="{0D67409B-1862-4C3D-B504-2CD6735B850B}" destId="{951E7E9E-2470-4327-9781-0A28C3DE0617}" srcOrd="2" destOrd="0" presId="urn:microsoft.com/office/officeart/2016/7/layout/LinearArrowProcessNumbered"/>
    <dgm:cxn modelId="{BA4313EF-A787-4CCF-B2FF-BD48A98C1652}" type="presParOf" srcId="{91B887A2-1309-4F23-94EB-A0F2EC0050EA}" destId="{7230F36A-3CA8-413D-B22B-B3EBEA2E9950}" srcOrd="7" destOrd="0" presId="urn:microsoft.com/office/officeart/2016/7/layout/LinearArrowProcessNumbered"/>
    <dgm:cxn modelId="{1186140B-9C57-4E19-8C72-409FC69F1527}" type="presParOf" srcId="{91B887A2-1309-4F23-94EB-A0F2EC0050EA}" destId="{08A4FF08-9201-4FBE-906A-71EE0488DFD2}" srcOrd="8" destOrd="0" presId="urn:microsoft.com/office/officeart/2016/7/layout/LinearArrowProcessNumbered"/>
    <dgm:cxn modelId="{92CCF048-60A9-42FB-8EDD-B66AFED72BAF}" type="presParOf" srcId="{08A4FF08-9201-4FBE-906A-71EE0488DFD2}" destId="{97FDD9EA-7748-49C2-962E-4C34510BEC4F}" srcOrd="0" destOrd="0" presId="urn:microsoft.com/office/officeart/2016/7/layout/LinearArrowProcessNumbered"/>
    <dgm:cxn modelId="{FA9144DE-44F3-4C16-AF4A-3C735D7398C0}" type="presParOf" srcId="{08A4FF08-9201-4FBE-906A-71EE0488DFD2}" destId="{C16BE650-C629-41DC-A53F-C359372C65F8}" srcOrd="1" destOrd="0" presId="urn:microsoft.com/office/officeart/2016/7/layout/LinearArrowProcessNumbered"/>
    <dgm:cxn modelId="{B8EB5C99-3482-41E2-A482-02249500252D}" type="presParOf" srcId="{C16BE650-C629-41DC-A53F-C359372C65F8}" destId="{E8753848-741D-4F41-8A27-2E6866E44E2E}" srcOrd="0" destOrd="0" presId="urn:microsoft.com/office/officeart/2016/7/layout/LinearArrowProcessNumbered"/>
    <dgm:cxn modelId="{A7EDB78E-0148-41F3-9E6D-D798DD6AE030}" type="presParOf" srcId="{C16BE650-C629-41DC-A53F-C359372C65F8}" destId="{40D4D0CE-E2A8-40BF-8686-956D4F03913B}" srcOrd="1" destOrd="0" presId="urn:microsoft.com/office/officeart/2016/7/layout/LinearArrowProcessNumbered"/>
    <dgm:cxn modelId="{A779C3CF-0480-4F1A-B2BF-6A9BC6DBDCED}" type="presParOf" srcId="{C16BE650-C629-41DC-A53F-C359372C65F8}" destId="{627EBCC1-3098-46F5-A90C-37FFE0A5E2E6}" srcOrd="2" destOrd="0" presId="urn:microsoft.com/office/officeart/2016/7/layout/LinearArrowProcessNumbered"/>
    <dgm:cxn modelId="{9E272F3B-CA74-46B3-9AFA-081083EB85CD}" type="presParOf" srcId="{C16BE650-C629-41DC-A53F-C359372C65F8}" destId="{4A5CBBDE-27D9-4EB3-B752-FAD1A2BD8742}" srcOrd="3" destOrd="0" presId="urn:microsoft.com/office/officeart/2016/7/layout/LinearArrowProcessNumbered"/>
    <dgm:cxn modelId="{6B6D0EEF-3092-4382-B3EB-93D53606044A}" type="presParOf" srcId="{08A4FF08-9201-4FBE-906A-71EE0488DFD2}" destId="{BFFAA403-54D1-4510-A27F-4A0A4192DDCA}" srcOrd="2" destOrd="0" presId="urn:microsoft.com/office/officeart/2016/7/layout/LinearArrowProcessNumbered"/>
    <dgm:cxn modelId="{C7C61C40-3D31-4D79-8C28-9B965E77CAF6}" type="presParOf" srcId="{91B887A2-1309-4F23-94EB-A0F2EC0050EA}" destId="{86A86C8B-0C25-461F-B49E-5C39E7E48D71}" srcOrd="9" destOrd="0" presId="urn:microsoft.com/office/officeart/2016/7/layout/LinearArrowProcessNumbered"/>
    <dgm:cxn modelId="{6CB8332D-5518-47DA-A4E2-4993B92E98B7}" type="presParOf" srcId="{91B887A2-1309-4F23-94EB-A0F2EC0050EA}" destId="{8E2BDD47-2406-48E8-BA59-BA0A011204DB}" srcOrd="10" destOrd="0" presId="urn:microsoft.com/office/officeart/2016/7/layout/LinearArrowProcessNumbered"/>
    <dgm:cxn modelId="{CFAFB48D-656A-438D-9C57-0A9FD564A6B0}" type="presParOf" srcId="{8E2BDD47-2406-48E8-BA59-BA0A011204DB}" destId="{05470ABA-BB51-4C9B-AE76-D43A0D862FF7}" srcOrd="0" destOrd="0" presId="urn:microsoft.com/office/officeart/2016/7/layout/LinearArrowProcessNumbered"/>
    <dgm:cxn modelId="{2E749DD8-3D26-46DC-8C94-C179C9D919CD}" type="presParOf" srcId="{8E2BDD47-2406-48E8-BA59-BA0A011204DB}" destId="{44494160-A8F0-4CD0-9BDB-AC6B76D72406}" srcOrd="1" destOrd="0" presId="urn:microsoft.com/office/officeart/2016/7/layout/LinearArrowProcessNumbered"/>
    <dgm:cxn modelId="{E93494BD-0ADC-4E39-A57C-7150519AC82E}" type="presParOf" srcId="{44494160-A8F0-4CD0-9BDB-AC6B76D72406}" destId="{B3B5757D-B2F5-4FEE-ABAB-7F4AD37D3C47}" srcOrd="0" destOrd="0" presId="urn:microsoft.com/office/officeart/2016/7/layout/LinearArrowProcessNumbered"/>
    <dgm:cxn modelId="{CC45C94F-8238-4690-A60D-9714123DFE20}" type="presParOf" srcId="{44494160-A8F0-4CD0-9BDB-AC6B76D72406}" destId="{7943B183-5905-450E-912C-3878830B463E}" srcOrd="1" destOrd="0" presId="urn:microsoft.com/office/officeart/2016/7/layout/LinearArrowProcessNumbered"/>
    <dgm:cxn modelId="{0EBD13DF-AF06-4B2D-9621-1820006DC6F6}" type="presParOf" srcId="{44494160-A8F0-4CD0-9BDB-AC6B76D72406}" destId="{8329FB09-47D5-47E6-A018-11611F2C971D}" srcOrd="2" destOrd="0" presId="urn:microsoft.com/office/officeart/2016/7/layout/LinearArrowProcessNumbered"/>
    <dgm:cxn modelId="{BF8C0481-8555-4CEA-8A44-17CA4E1BC919}" type="presParOf" srcId="{44494160-A8F0-4CD0-9BDB-AC6B76D72406}" destId="{70BC7F69-B1AB-47C3-8AF9-7692E5052C53}" srcOrd="3" destOrd="0" presId="urn:microsoft.com/office/officeart/2016/7/layout/LinearArrowProcessNumbered"/>
    <dgm:cxn modelId="{07FC0DE9-C73D-4A55-9E0A-5C7CD83733A7}" type="presParOf" srcId="{8E2BDD47-2406-48E8-BA59-BA0A011204DB}" destId="{05C9EE56-2546-4AA7-A4D3-68E2120A64F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5028C3-B33B-4343-8BAE-A8CACAC967A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D88C07-9FCF-4B76-918B-DE38ECEA35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Beyond Correlation</a:t>
          </a:r>
        </a:p>
      </dgm:t>
    </dgm:pt>
    <dgm:pt modelId="{0BD085AE-6A33-4DFE-A66A-B4680DF83C40}" type="parTrans" cxnId="{CA809F83-B44A-491B-98DE-F37599346259}">
      <dgm:prSet/>
      <dgm:spPr/>
      <dgm:t>
        <a:bodyPr/>
        <a:lstStyle/>
        <a:p>
          <a:endParaRPr lang="en-US"/>
        </a:p>
      </dgm:t>
    </dgm:pt>
    <dgm:pt modelId="{5BD6DCAA-1B9E-4E00-A537-FB343A3E835E}" type="sibTrans" cxnId="{CA809F83-B44A-491B-98DE-F37599346259}">
      <dgm:prSet phldrT="1" phldr="0"/>
      <dgm:spPr/>
      <dgm:t>
        <a:bodyPr/>
        <a:lstStyle/>
        <a:p>
          <a:endParaRPr lang="en-US" dirty="0"/>
        </a:p>
      </dgm:t>
    </dgm:pt>
    <dgm:pt modelId="{5C2B4067-A6BE-46FF-B2D8-6AD2895A02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Informed Decision making</a:t>
          </a:r>
        </a:p>
      </dgm:t>
    </dgm:pt>
    <dgm:pt modelId="{03AE7331-9FEF-40B0-A4CC-4BC2FB4BE6BF}" type="parTrans" cxnId="{DB2EE361-B749-44AC-9650-7FEDF586EC7B}">
      <dgm:prSet/>
      <dgm:spPr/>
      <dgm:t>
        <a:bodyPr/>
        <a:lstStyle/>
        <a:p>
          <a:endParaRPr lang="en-US"/>
        </a:p>
      </dgm:t>
    </dgm:pt>
    <dgm:pt modelId="{4EAE6475-0700-4637-9F41-6D2E06A0D6F8}" type="sibTrans" cxnId="{DB2EE361-B749-44AC-9650-7FEDF586EC7B}">
      <dgm:prSet phldrT="3" phldr="0"/>
      <dgm:spPr/>
      <dgm:t>
        <a:bodyPr/>
        <a:lstStyle/>
        <a:p>
          <a:endParaRPr lang="en-US"/>
        </a:p>
      </dgm:t>
    </dgm:pt>
    <dgm:pt modelId="{CB6030BD-A447-43D6-A906-83661DC615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Clarity in Complex Systems</a:t>
          </a:r>
        </a:p>
      </dgm:t>
    </dgm:pt>
    <dgm:pt modelId="{B33B9D15-70D0-4390-A7F1-54BAB2FA58FE}" type="parTrans" cxnId="{48501F79-9116-4FFE-AC15-6B804C6D409A}">
      <dgm:prSet/>
      <dgm:spPr/>
      <dgm:t>
        <a:bodyPr/>
        <a:lstStyle/>
        <a:p>
          <a:endParaRPr lang="en-US"/>
        </a:p>
      </dgm:t>
    </dgm:pt>
    <dgm:pt modelId="{BC926C77-1DBE-4DB6-8504-EAC3FDBE4BEA}" type="sibTrans" cxnId="{48501F79-9116-4FFE-AC15-6B804C6D409A}">
      <dgm:prSet phldrT="5" phldr="0"/>
      <dgm:spPr/>
      <dgm:t>
        <a:bodyPr/>
        <a:lstStyle/>
        <a:p>
          <a:endParaRPr lang="en-US"/>
        </a:p>
      </dgm:t>
    </dgm:pt>
    <dgm:pt modelId="{320CADB7-F8B5-4C49-BB74-6F15024E40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Facilitating Predictive Modeling</a:t>
          </a:r>
        </a:p>
      </dgm:t>
    </dgm:pt>
    <dgm:pt modelId="{5E6B2F77-EC9A-4D57-9494-3B2F92DB7BB4}" type="parTrans" cxnId="{7A7B50ED-25CB-4F0B-BA79-35C71EBD4866}">
      <dgm:prSet/>
      <dgm:spPr/>
      <dgm:t>
        <a:bodyPr/>
        <a:lstStyle/>
        <a:p>
          <a:endParaRPr lang="en-US"/>
        </a:p>
      </dgm:t>
    </dgm:pt>
    <dgm:pt modelId="{9BCE6260-A03D-40BF-A6A4-DA562343BA85}" type="sibTrans" cxnId="{7A7B50ED-25CB-4F0B-BA79-35C71EBD4866}">
      <dgm:prSet phldrT="2" phldr="0"/>
      <dgm:spPr/>
      <dgm:t>
        <a:bodyPr/>
        <a:lstStyle/>
        <a:p>
          <a:endParaRPr lang="en-US"/>
        </a:p>
      </dgm:t>
    </dgm:pt>
    <dgm:pt modelId="{E38CACF3-F41E-4630-9270-101E76AF3E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Highlighting Confounders</a:t>
          </a:r>
        </a:p>
      </dgm:t>
    </dgm:pt>
    <dgm:pt modelId="{B3E93BED-59C3-41DC-A0D4-918E6437FBA0}" type="parTrans" cxnId="{A63CF050-FA7C-48FF-9713-6C79BD856E63}">
      <dgm:prSet/>
      <dgm:spPr/>
      <dgm:t>
        <a:bodyPr/>
        <a:lstStyle/>
        <a:p>
          <a:endParaRPr lang="en-US"/>
        </a:p>
      </dgm:t>
    </dgm:pt>
    <dgm:pt modelId="{CDE5FEF4-C1CB-40F6-BB43-E7668B755C44}" type="sibTrans" cxnId="{A63CF050-FA7C-48FF-9713-6C79BD856E63}">
      <dgm:prSet phldrT="4" phldr="0"/>
      <dgm:spPr/>
      <dgm:t>
        <a:bodyPr/>
        <a:lstStyle/>
        <a:p>
          <a:endParaRPr lang="en-US"/>
        </a:p>
      </dgm:t>
    </dgm:pt>
    <dgm:pt modelId="{39CDB757-4F9F-43E3-8A3F-10745EA06D80}" type="pres">
      <dgm:prSet presAssocID="{475028C3-B33B-4343-8BAE-A8CACAC967AD}" presName="root" presStyleCnt="0">
        <dgm:presLayoutVars>
          <dgm:dir/>
          <dgm:resizeHandles val="exact"/>
        </dgm:presLayoutVars>
      </dgm:prSet>
      <dgm:spPr/>
    </dgm:pt>
    <dgm:pt modelId="{CE170268-345D-471D-A6D9-22633F2B8800}" type="pres">
      <dgm:prSet presAssocID="{54D88C07-9FCF-4B76-918B-DE38ECEA35DA}" presName="compNode" presStyleCnt="0"/>
      <dgm:spPr/>
    </dgm:pt>
    <dgm:pt modelId="{1DFFE697-D0DC-460F-B0C4-EFFCC6C59522}" type="pres">
      <dgm:prSet presAssocID="{54D88C07-9FCF-4B76-918B-DE38ECEA35DA}" presName="iconBgRect" presStyleLbl="bgShp" presStyleIdx="0" presStyleCnt="5"/>
      <dgm:spPr/>
    </dgm:pt>
    <dgm:pt modelId="{F4410F2B-F4CD-45E2-9B84-C77499866ACA}" type="pres">
      <dgm:prSet presAssocID="{54D88C07-9FCF-4B76-918B-DE38ECEA35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2A2DBDDD-1C1D-47E1-86BE-DE7063E3BE85}" type="pres">
      <dgm:prSet presAssocID="{54D88C07-9FCF-4B76-918B-DE38ECEA35DA}" presName="spaceRect" presStyleCnt="0"/>
      <dgm:spPr/>
    </dgm:pt>
    <dgm:pt modelId="{5985E329-0907-489E-AEB3-DA4CF23FD9B1}" type="pres">
      <dgm:prSet presAssocID="{54D88C07-9FCF-4B76-918B-DE38ECEA35DA}" presName="textRect" presStyleLbl="revTx" presStyleIdx="0" presStyleCnt="5" custLinFactNeighborX="1555" custLinFactNeighborY="-22031">
        <dgm:presLayoutVars>
          <dgm:chMax val="1"/>
          <dgm:chPref val="1"/>
        </dgm:presLayoutVars>
      </dgm:prSet>
      <dgm:spPr/>
    </dgm:pt>
    <dgm:pt modelId="{A1696176-8635-4A01-B89E-377DEC155596}" type="pres">
      <dgm:prSet presAssocID="{5BD6DCAA-1B9E-4E00-A537-FB343A3E835E}" presName="sibTrans" presStyleCnt="0"/>
      <dgm:spPr/>
    </dgm:pt>
    <dgm:pt modelId="{22E74282-C98A-4742-A4C6-47BE3C731D8A}" type="pres">
      <dgm:prSet presAssocID="{320CADB7-F8B5-4C49-BB74-6F15024E402A}" presName="compNode" presStyleCnt="0"/>
      <dgm:spPr/>
    </dgm:pt>
    <dgm:pt modelId="{43CE2D12-3301-4E94-8AEF-BA3C45471078}" type="pres">
      <dgm:prSet presAssocID="{320CADB7-F8B5-4C49-BB74-6F15024E402A}" presName="iconBgRect" presStyleLbl="bgShp" presStyleIdx="1" presStyleCnt="5"/>
      <dgm:spPr/>
    </dgm:pt>
    <dgm:pt modelId="{2122F4AC-ACD9-46FD-BBE1-995EB490A2E9}" type="pres">
      <dgm:prSet presAssocID="{320CADB7-F8B5-4C49-BB74-6F15024E40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6478FFE3-A55A-4427-AA47-F9F96C2ADE80}" type="pres">
      <dgm:prSet presAssocID="{320CADB7-F8B5-4C49-BB74-6F15024E402A}" presName="spaceRect" presStyleCnt="0"/>
      <dgm:spPr/>
    </dgm:pt>
    <dgm:pt modelId="{73DB8A44-12B0-4143-968D-3612BA03D5BA}" type="pres">
      <dgm:prSet presAssocID="{320CADB7-F8B5-4C49-BB74-6F15024E402A}" presName="textRect" presStyleLbl="revTx" presStyleIdx="1" presStyleCnt="5" custScaleX="87561" custLinFactX="100000" custLinFactNeighborX="146639" custLinFactNeighborY="-32533">
        <dgm:presLayoutVars>
          <dgm:chMax val="1"/>
          <dgm:chPref val="1"/>
        </dgm:presLayoutVars>
      </dgm:prSet>
      <dgm:spPr/>
    </dgm:pt>
    <dgm:pt modelId="{627AAD2F-F649-4E6D-B5DF-3AD8634A6FE7}" type="pres">
      <dgm:prSet presAssocID="{9BCE6260-A03D-40BF-A6A4-DA562343BA85}" presName="sibTrans" presStyleCnt="0"/>
      <dgm:spPr/>
    </dgm:pt>
    <dgm:pt modelId="{2F4916DD-34B6-456B-A462-51298EA05075}" type="pres">
      <dgm:prSet presAssocID="{5C2B4067-A6BE-46FF-B2D8-6AD2895A0267}" presName="compNode" presStyleCnt="0"/>
      <dgm:spPr/>
    </dgm:pt>
    <dgm:pt modelId="{7ED02CAF-45B7-4374-A390-C67A29E7B98C}" type="pres">
      <dgm:prSet presAssocID="{5C2B4067-A6BE-46FF-B2D8-6AD2895A0267}" presName="iconBgRect" presStyleLbl="bgShp" presStyleIdx="2" presStyleCnt="5" custLinFactNeighborX="13597" custLinFactNeighborY="-1510"/>
      <dgm:spPr/>
    </dgm:pt>
    <dgm:pt modelId="{82453E4A-1AA1-4920-8F8E-D79FEC41BFEC}" type="pres">
      <dgm:prSet presAssocID="{5C2B4067-A6BE-46FF-B2D8-6AD2895A0267}" presName="iconRect" presStyleLbl="node1" presStyleIdx="2" presStyleCnt="5" custLinFactNeighborX="20735" custLinFactNeighborY="-26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2A67341E-D4AA-48D9-BBDA-9AEE61F5C05B}" type="pres">
      <dgm:prSet presAssocID="{5C2B4067-A6BE-46FF-B2D8-6AD2895A0267}" presName="spaceRect" presStyleCnt="0"/>
      <dgm:spPr/>
    </dgm:pt>
    <dgm:pt modelId="{5F456AC7-0DDC-4FB2-85C7-A3D76895F685}" type="pres">
      <dgm:prSet presAssocID="{5C2B4067-A6BE-46FF-B2D8-6AD2895A0267}" presName="textRect" presStyleLbl="revTx" presStyleIdx="2" presStyleCnt="5" custLinFactX="-15078" custLinFactNeighborX="-100000" custLinFactNeighborY="-16847">
        <dgm:presLayoutVars>
          <dgm:chMax val="1"/>
          <dgm:chPref val="1"/>
        </dgm:presLayoutVars>
      </dgm:prSet>
      <dgm:spPr/>
    </dgm:pt>
    <dgm:pt modelId="{53ACE018-DE25-4793-A5C3-1F112EA5B8A5}" type="pres">
      <dgm:prSet presAssocID="{4EAE6475-0700-4637-9F41-6D2E06A0D6F8}" presName="sibTrans" presStyleCnt="0"/>
      <dgm:spPr/>
    </dgm:pt>
    <dgm:pt modelId="{D0DB0BF0-51FB-417E-B19D-DC793057A0DC}" type="pres">
      <dgm:prSet presAssocID="{E38CACF3-F41E-4630-9270-101E76AF3ED0}" presName="compNode" presStyleCnt="0"/>
      <dgm:spPr/>
    </dgm:pt>
    <dgm:pt modelId="{18754AA4-A591-4078-BD5C-39C8EB4F935A}" type="pres">
      <dgm:prSet presAssocID="{E38CACF3-F41E-4630-9270-101E76AF3ED0}" presName="iconBgRect" presStyleLbl="bgShp" presStyleIdx="3" presStyleCnt="5" custLinFactNeighborX="16146" custLinFactNeighborY="-2042"/>
      <dgm:spPr/>
    </dgm:pt>
    <dgm:pt modelId="{82727B4E-3BBC-4067-8577-634DC65C0DA0}" type="pres">
      <dgm:prSet presAssocID="{E38CACF3-F41E-4630-9270-101E76AF3ED0}" presName="iconRect" presStyleLbl="node1" presStyleIdx="3" presStyleCnt="5" custLinFactNeighborX="26659" custLinFactNeighborY="-263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F93636-8482-4279-AEA9-8841B00C7158}" type="pres">
      <dgm:prSet presAssocID="{E38CACF3-F41E-4630-9270-101E76AF3ED0}" presName="spaceRect" presStyleCnt="0"/>
      <dgm:spPr/>
    </dgm:pt>
    <dgm:pt modelId="{FE9C889A-5EB5-43D2-A3DC-81E1FAD2F661}" type="pres">
      <dgm:prSet presAssocID="{E38CACF3-F41E-4630-9270-101E76AF3ED0}" presName="textRect" presStyleLbl="revTx" presStyleIdx="3" presStyleCnt="5" custLinFactX="17343" custLinFactNeighborX="100000" custLinFactNeighborY="-31103">
        <dgm:presLayoutVars>
          <dgm:chMax val="1"/>
          <dgm:chPref val="1"/>
        </dgm:presLayoutVars>
      </dgm:prSet>
      <dgm:spPr/>
    </dgm:pt>
    <dgm:pt modelId="{DEBA8BC6-22F0-4923-B3DE-CFB6960A7E45}" type="pres">
      <dgm:prSet presAssocID="{CDE5FEF4-C1CB-40F6-BB43-E7668B755C44}" presName="sibTrans" presStyleCnt="0"/>
      <dgm:spPr/>
    </dgm:pt>
    <dgm:pt modelId="{ACCF86E2-8A70-4AEB-8427-0B81889D4D13}" type="pres">
      <dgm:prSet presAssocID="{CB6030BD-A447-43D6-A906-83661DC61507}" presName="compNode" presStyleCnt="0"/>
      <dgm:spPr/>
    </dgm:pt>
    <dgm:pt modelId="{CB9DAE10-17D6-4E27-B76E-80B137091F84}" type="pres">
      <dgm:prSet presAssocID="{CB6030BD-A447-43D6-A906-83661DC61507}" presName="iconBgRect" presStyleLbl="bgShp" presStyleIdx="4" presStyleCnt="5"/>
      <dgm:spPr/>
    </dgm:pt>
    <dgm:pt modelId="{D959F391-A006-40DE-83B2-8C7C5E98D2F0}" type="pres">
      <dgm:prSet presAssocID="{CB6030BD-A447-43D6-A906-83661DC6150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light"/>
        </a:ext>
      </dgm:extLst>
    </dgm:pt>
    <dgm:pt modelId="{EC657F87-4786-43CD-88C3-FFF35E1E54F0}" type="pres">
      <dgm:prSet presAssocID="{CB6030BD-A447-43D6-A906-83661DC61507}" presName="spaceRect" presStyleCnt="0"/>
      <dgm:spPr/>
    </dgm:pt>
    <dgm:pt modelId="{E1C2192E-BDEA-4DE6-8306-E952E04567F4}" type="pres">
      <dgm:prSet presAssocID="{CB6030BD-A447-43D6-A906-83661DC61507}" presName="textRect" presStyleLbl="revTx" presStyleIdx="4" presStyleCnt="5" custLinFactX="-100000" custLinFactNeighborX="-121861" custLinFactNeighborY="-20735">
        <dgm:presLayoutVars>
          <dgm:chMax val="1"/>
          <dgm:chPref val="1"/>
        </dgm:presLayoutVars>
      </dgm:prSet>
      <dgm:spPr/>
    </dgm:pt>
  </dgm:ptLst>
  <dgm:cxnLst>
    <dgm:cxn modelId="{C705192D-DADA-4EE6-AA16-B1B368642B17}" type="presOf" srcId="{475028C3-B33B-4343-8BAE-A8CACAC967AD}" destId="{39CDB757-4F9F-43E3-8A3F-10745EA06D80}" srcOrd="0" destOrd="0" presId="urn:microsoft.com/office/officeart/2018/5/layout/IconCircleLabelList"/>
    <dgm:cxn modelId="{DB2EE361-B749-44AC-9650-7FEDF586EC7B}" srcId="{475028C3-B33B-4343-8BAE-A8CACAC967AD}" destId="{5C2B4067-A6BE-46FF-B2D8-6AD2895A0267}" srcOrd="2" destOrd="0" parTransId="{03AE7331-9FEF-40B0-A4CC-4BC2FB4BE6BF}" sibTransId="{4EAE6475-0700-4637-9F41-6D2E06A0D6F8}"/>
    <dgm:cxn modelId="{A63CF050-FA7C-48FF-9713-6C79BD856E63}" srcId="{475028C3-B33B-4343-8BAE-A8CACAC967AD}" destId="{E38CACF3-F41E-4630-9270-101E76AF3ED0}" srcOrd="3" destOrd="0" parTransId="{B3E93BED-59C3-41DC-A0D4-918E6437FBA0}" sibTransId="{CDE5FEF4-C1CB-40F6-BB43-E7668B755C44}"/>
    <dgm:cxn modelId="{48501F79-9116-4FFE-AC15-6B804C6D409A}" srcId="{475028C3-B33B-4343-8BAE-A8CACAC967AD}" destId="{CB6030BD-A447-43D6-A906-83661DC61507}" srcOrd="4" destOrd="0" parTransId="{B33B9D15-70D0-4390-A7F1-54BAB2FA58FE}" sibTransId="{BC926C77-1DBE-4DB6-8504-EAC3FDBE4BEA}"/>
    <dgm:cxn modelId="{97A01881-3B4D-47D5-AA6E-8B3DA655BFBA}" type="presOf" srcId="{320CADB7-F8B5-4C49-BB74-6F15024E402A}" destId="{73DB8A44-12B0-4143-968D-3612BA03D5BA}" srcOrd="0" destOrd="0" presId="urn:microsoft.com/office/officeart/2018/5/layout/IconCircleLabelList"/>
    <dgm:cxn modelId="{CA809F83-B44A-491B-98DE-F37599346259}" srcId="{475028C3-B33B-4343-8BAE-A8CACAC967AD}" destId="{54D88C07-9FCF-4B76-918B-DE38ECEA35DA}" srcOrd="0" destOrd="0" parTransId="{0BD085AE-6A33-4DFE-A66A-B4680DF83C40}" sibTransId="{5BD6DCAA-1B9E-4E00-A537-FB343A3E835E}"/>
    <dgm:cxn modelId="{04808386-B005-4E48-90B1-3A81FA4CC468}" type="presOf" srcId="{54D88C07-9FCF-4B76-918B-DE38ECEA35DA}" destId="{5985E329-0907-489E-AEB3-DA4CF23FD9B1}" srcOrd="0" destOrd="0" presId="urn:microsoft.com/office/officeart/2018/5/layout/IconCircleLabelList"/>
    <dgm:cxn modelId="{B3563392-9B15-4A25-8119-C38AA8940E9B}" type="presOf" srcId="{E38CACF3-F41E-4630-9270-101E76AF3ED0}" destId="{FE9C889A-5EB5-43D2-A3DC-81E1FAD2F661}" srcOrd="0" destOrd="0" presId="urn:microsoft.com/office/officeart/2018/5/layout/IconCircleLabelList"/>
    <dgm:cxn modelId="{F43CE4B2-B2DE-4E3A-9191-69E5C393FC2D}" type="presOf" srcId="{CB6030BD-A447-43D6-A906-83661DC61507}" destId="{E1C2192E-BDEA-4DE6-8306-E952E04567F4}" srcOrd="0" destOrd="0" presId="urn:microsoft.com/office/officeart/2018/5/layout/IconCircleLabelList"/>
    <dgm:cxn modelId="{FBFA7ED3-9C38-4DDB-815E-896B8F684240}" type="presOf" srcId="{5C2B4067-A6BE-46FF-B2D8-6AD2895A0267}" destId="{5F456AC7-0DDC-4FB2-85C7-A3D76895F685}" srcOrd="0" destOrd="0" presId="urn:microsoft.com/office/officeart/2018/5/layout/IconCircleLabelList"/>
    <dgm:cxn modelId="{7A7B50ED-25CB-4F0B-BA79-35C71EBD4866}" srcId="{475028C3-B33B-4343-8BAE-A8CACAC967AD}" destId="{320CADB7-F8B5-4C49-BB74-6F15024E402A}" srcOrd="1" destOrd="0" parTransId="{5E6B2F77-EC9A-4D57-9494-3B2F92DB7BB4}" sibTransId="{9BCE6260-A03D-40BF-A6A4-DA562343BA85}"/>
    <dgm:cxn modelId="{0BE7846C-A589-453A-805E-9B8C07F18D63}" type="presParOf" srcId="{39CDB757-4F9F-43E3-8A3F-10745EA06D80}" destId="{CE170268-345D-471D-A6D9-22633F2B8800}" srcOrd="0" destOrd="0" presId="urn:microsoft.com/office/officeart/2018/5/layout/IconCircleLabelList"/>
    <dgm:cxn modelId="{D1BD3251-AA17-4896-A374-DC8901993142}" type="presParOf" srcId="{CE170268-345D-471D-A6D9-22633F2B8800}" destId="{1DFFE697-D0DC-460F-B0C4-EFFCC6C59522}" srcOrd="0" destOrd="0" presId="urn:microsoft.com/office/officeart/2018/5/layout/IconCircleLabelList"/>
    <dgm:cxn modelId="{B3DCE4DD-E113-41CF-A599-FE002783A78A}" type="presParOf" srcId="{CE170268-345D-471D-A6D9-22633F2B8800}" destId="{F4410F2B-F4CD-45E2-9B84-C77499866ACA}" srcOrd="1" destOrd="0" presId="urn:microsoft.com/office/officeart/2018/5/layout/IconCircleLabelList"/>
    <dgm:cxn modelId="{D319C59F-5524-490F-ABDB-C30C2C2CC905}" type="presParOf" srcId="{CE170268-345D-471D-A6D9-22633F2B8800}" destId="{2A2DBDDD-1C1D-47E1-86BE-DE7063E3BE85}" srcOrd="2" destOrd="0" presId="urn:microsoft.com/office/officeart/2018/5/layout/IconCircleLabelList"/>
    <dgm:cxn modelId="{98CE688D-A051-451A-BC98-6D8FB5618A3B}" type="presParOf" srcId="{CE170268-345D-471D-A6D9-22633F2B8800}" destId="{5985E329-0907-489E-AEB3-DA4CF23FD9B1}" srcOrd="3" destOrd="0" presId="urn:microsoft.com/office/officeart/2018/5/layout/IconCircleLabelList"/>
    <dgm:cxn modelId="{1AFBD3E5-9090-4581-9935-DD36D870FA7E}" type="presParOf" srcId="{39CDB757-4F9F-43E3-8A3F-10745EA06D80}" destId="{A1696176-8635-4A01-B89E-377DEC155596}" srcOrd="1" destOrd="0" presId="urn:microsoft.com/office/officeart/2018/5/layout/IconCircleLabelList"/>
    <dgm:cxn modelId="{19737970-05DF-488A-88C8-D3C288BEB751}" type="presParOf" srcId="{39CDB757-4F9F-43E3-8A3F-10745EA06D80}" destId="{22E74282-C98A-4742-A4C6-47BE3C731D8A}" srcOrd="2" destOrd="0" presId="urn:microsoft.com/office/officeart/2018/5/layout/IconCircleLabelList"/>
    <dgm:cxn modelId="{61A74A12-69DF-4E0C-B563-60331F54E88B}" type="presParOf" srcId="{22E74282-C98A-4742-A4C6-47BE3C731D8A}" destId="{43CE2D12-3301-4E94-8AEF-BA3C45471078}" srcOrd="0" destOrd="0" presId="urn:microsoft.com/office/officeart/2018/5/layout/IconCircleLabelList"/>
    <dgm:cxn modelId="{ACC2AD65-12EE-465B-9931-2D2E2B501A98}" type="presParOf" srcId="{22E74282-C98A-4742-A4C6-47BE3C731D8A}" destId="{2122F4AC-ACD9-46FD-BBE1-995EB490A2E9}" srcOrd="1" destOrd="0" presId="urn:microsoft.com/office/officeart/2018/5/layout/IconCircleLabelList"/>
    <dgm:cxn modelId="{2C0B2275-C520-44D1-91D1-F2DEFDACF31B}" type="presParOf" srcId="{22E74282-C98A-4742-A4C6-47BE3C731D8A}" destId="{6478FFE3-A55A-4427-AA47-F9F96C2ADE80}" srcOrd="2" destOrd="0" presId="urn:microsoft.com/office/officeart/2018/5/layout/IconCircleLabelList"/>
    <dgm:cxn modelId="{0779C2F2-A56C-4BB2-ACC5-DEA1BAD58EB5}" type="presParOf" srcId="{22E74282-C98A-4742-A4C6-47BE3C731D8A}" destId="{73DB8A44-12B0-4143-968D-3612BA03D5BA}" srcOrd="3" destOrd="0" presId="urn:microsoft.com/office/officeart/2018/5/layout/IconCircleLabelList"/>
    <dgm:cxn modelId="{5FFDFD3B-4543-489B-AF5C-189A5763DD70}" type="presParOf" srcId="{39CDB757-4F9F-43E3-8A3F-10745EA06D80}" destId="{627AAD2F-F649-4E6D-B5DF-3AD8634A6FE7}" srcOrd="3" destOrd="0" presId="urn:microsoft.com/office/officeart/2018/5/layout/IconCircleLabelList"/>
    <dgm:cxn modelId="{CBC3FAF7-38F7-4039-8BA4-0E55B978883D}" type="presParOf" srcId="{39CDB757-4F9F-43E3-8A3F-10745EA06D80}" destId="{2F4916DD-34B6-456B-A462-51298EA05075}" srcOrd="4" destOrd="0" presId="urn:microsoft.com/office/officeart/2018/5/layout/IconCircleLabelList"/>
    <dgm:cxn modelId="{38A81358-A486-41D6-9213-3102785D49DF}" type="presParOf" srcId="{2F4916DD-34B6-456B-A462-51298EA05075}" destId="{7ED02CAF-45B7-4374-A390-C67A29E7B98C}" srcOrd="0" destOrd="0" presId="urn:microsoft.com/office/officeart/2018/5/layout/IconCircleLabelList"/>
    <dgm:cxn modelId="{6623676B-5C3E-49C8-AFF4-38BEE04AF7FA}" type="presParOf" srcId="{2F4916DD-34B6-456B-A462-51298EA05075}" destId="{82453E4A-1AA1-4920-8F8E-D79FEC41BFEC}" srcOrd="1" destOrd="0" presId="urn:microsoft.com/office/officeart/2018/5/layout/IconCircleLabelList"/>
    <dgm:cxn modelId="{A8446DDC-CDCE-4CFB-B9B7-E3CD53ABB2CB}" type="presParOf" srcId="{2F4916DD-34B6-456B-A462-51298EA05075}" destId="{2A67341E-D4AA-48D9-BBDA-9AEE61F5C05B}" srcOrd="2" destOrd="0" presId="urn:microsoft.com/office/officeart/2018/5/layout/IconCircleLabelList"/>
    <dgm:cxn modelId="{9D7DD0C8-8D89-481F-899B-1C030B9EEDBD}" type="presParOf" srcId="{2F4916DD-34B6-456B-A462-51298EA05075}" destId="{5F456AC7-0DDC-4FB2-85C7-A3D76895F685}" srcOrd="3" destOrd="0" presId="urn:microsoft.com/office/officeart/2018/5/layout/IconCircleLabelList"/>
    <dgm:cxn modelId="{46949375-CBAE-4898-A0BE-CECB61E54089}" type="presParOf" srcId="{39CDB757-4F9F-43E3-8A3F-10745EA06D80}" destId="{53ACE018-DE25-4793-A5C3-1F112EA5B8A5}" srcOrd="5" destOrd="0" presId="urn:microsoft.com/office/officeart/2018/5/layout/IconCircleLabelList"/>
    <dgm:cxn modelId="{EA9EB0A3-F24B-43AB-89E3-44E2491BCDBB}" type="presParOf" srcId="{39CDB757-4F9F-43E3-8A3F-10745EA06D80}" destId="{D0DB0BF0-51FB-417E-B19D-DC793057A0DC}" srcOrd="6" destOrd="0" presId="urn:microsoft.com/office/officeart/2018/5/layout/IconCircleLabelList"/>
    <dgm:cxn modelId="{96CBD545-F28C-46AF-A17C-D191C39A1EEF}" type="presParOf" srcId="{D0DB0BF0-51FB-417E-B19D-DC793057A0DC}" destId="{18754AA4-A591-4078-BD5C-39C8EB4F935A}" srcOrd="0" destOrd="0" presId="urn:microsoft.com/office/officeart/2018/5/layout/IconCircleLabelList"/>
    <dgm:cxn modelId="{EDA4CCB6-1A37-4973-A500-FF5D9714DAFC}" type="presParOf" srcId="{D0DB0BF0-51FB-417E-B19D-DC793057A0DC}" destId="{82727B4E-3BBC-4067-8577-634DC65C0DA0}" srcOrd="1" destOrd="0" presId="urn:microsoft.com/office/officeart/2018/5/layout/IconCircleLabelList"/>
    <dgm:cxn modelId="{B5CD1440-5B22-47EB-B75F-5B253E18426A}" type="presParOf" srcId="{D0DB0BF0-51FB-417E-B19D-DC793057A0DC}" destId="{F6F93636-8482-4279-AEA9-8841B00C7158}" srcOrd="2" destOrd="0" presId="urn:microsoft.com/office/officeart/2018/5/layout/IconCircleLabelList"/>
    <dgm:cxn modelId="{E27DC22C-5649-4A0C-8F37-EC281980F20B}" type="presParOf" srcId="{D0DB0BF0-51FB-417E-B19D-DC793057A0DC}" destId="{FE9C889A-5EB5-43D2-A3DC-81E1FAD2F661}" srcOrd="3" destOrd="0" presId="urn:microsoft.com/office/officeart/2018/5/layout/IconCircleLabelList"/>
    <dgm:cxn modelId="{54DFBD82-0874-46EB-ABDD-F14F8E40AFE5}" type="presParOf" srcId="{39CDB757-4F9F-43E3-8A3F-10745EA06D80}" destId="{DEBA8BC6-22F0-4923-B3DE-CFB6960A7E45}" srcOrd="7" destOrd="0" presId="urn:microsoft.com/office/officeart/2018/5/layout/IconCircleLabelList"/>
    <dgm:cxn modelId="{96B23602-EC36-42C5-8121-F82C01DA1C46}" type="presParOf" srcId="{39CDB757-4F9F-43E3-8A3F-10745EA06D80}" destId="{ACCF86E2-8A70-4AEB-8427-0B81889D4D13}" srcOrd="8" destOrd="0" presId="urn:microsoft.com/office/officeart/2018/5/layout/IconCircleLabelList"/>
    <dgm:cxn modelId="{745A98F8-BC3E-4861-BD0B-A982A51B2FC8}" type="presParOf" srcId="{ACCF86E2-8A70-4AEB-8427-0B81889D4D13}" destId="{CB9DAE10-17D6-4E27-B76E-80B137091F84}" srcOrd="0" destOrd="0" presId="urn:microsoft.com/office/officeart/2018/5/layout/IconCircleLabelList"/>
    <dgm:cxn modelId="{3F4E1047-0A92-4364-8019-ED1BFF09C0E5}" type="presParOf" srcId="{ACCF86E2-8A70-4AEB-8427-0B81889D4D13}" destId="{D959F391-A006-40DE-83B2-8C7C5E98D2F0}" srcOrd="1" destOrd="0" presId="urn:microsoft.com/office/officeart/2018/5/layout/IconCircleLabelList"/>
    <dgm:cxn modelId="{F70FC88C-B41E-48AA-A03A-CF54F30B51AA}" type="presParOf" srcId="{ACCF86E2-8A70-4AEB-8427-0B81889D4D13}" destId="{EC657F87-4786-43CD-88C3-FFF35E1E54F0}" srcOrd="2" destOrd="0" presId="urn:microsoft.com/office/officeart/2018/5/layout/IconCircleLabelList"/>
    <dgm:cxn modelId="{13137102-66CB-4B9E-8F2F-4D71EB458935}" type="presParOf" srcId="{ACCF86E2-8A70-4AEB-8427-0B81889D4D13}" destId="{E1C2192E-BDEA-4DE6-8306-E952E04567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7E514-617E-4C64-8A59-CE906F27D4AD}">
      <dsp:nvSpPr>
        <dsp:cNvPr id="0" name=""/>
        <dsp:cNvSpPr/>
      </dsp:nvSpPr>
      <dsp:spPr>
        <a:xfrm>
          <a:off x="1029987" y="772186"/>
          <a:ext cx="81918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AF066-A25A-4867-A19F-729D88F6E22C}">
      <dsp:nvSpPr>
        <dsp:cNvPr id="0" name=""/>
        <dsp:cNvSpPr/>
      </dsp:nvSpPr>
      <dsp:spPr>
        <a:xfrm>
          <a:off x="1898324" y="703410"/>
          <a:ext cx="94206" cy="176943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18B2D-BF89-4F7B-B4AA-33653B54F3F3}">
      <dsp:nvSpPr>
        <dsp:cNvPr id="0" name=""/>
        <dsp:cNvSpPr/>
      </dsp:nvSpPr>
      <dsp:spPr>
        <a:xfrm>
          <a:off x="518878" y="363511"/>
          <a:ext cx="817422" cy="8174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21" tIns="31721" rIns="31721" bIns="31721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  <a:endParaRPr lang="en-US" sz="3600" kern="1200" dirty="0"/>
        </a:p>
      </dsp:txBody>
      <dsp:txXfrm>
        <a:off x="638587" y="483220"/>
        <a:ext cx="578004" cy="578004"/>
      </dsp:txXfrm>
    </dsp:sp>
    <dsp:sp modelId="{A97EED2F-DE46-4650-BF2E-5D5B851FDCC2}">
      <dsp:nvSpPr>
        <dsp:cNvPr id="0" name=""/>
        <dsp:cNvSpPr/>
      </dsp:nvSpPr>
      <dsp:spPr>
        <a:xfrm>
          <a:off x="6005" y="1346533"/>
          <a:ext cx="1843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91" tIns="165100" rIns="14539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Variables: Smoking &amp; Lung Cancer</a:t>
          </a:r>
        </a:p>
      </dsp:txBody>
      <dsp:txXfrm>
        <a:off x="6005" y="1715166"/>
        <a:ext cx="1843167" cy="1596967"/>
      </dsp:txXfrm>
    </dsp:sp>
    <dsp:sp modelId="{AAED977B-7C72-4FFF-AA48-395F1BD8BC9D}">
      <dsp:nvSpPr>
        <dsp:cNvPr id="0" name=""/>
        <dsp:cNvSpPr/>
      </dsp:nvSpPr>
      <dsp:spPr>
        <a:xfrm>
          <a:off x="2053969" y="772186"/>
          <a:ext cx="184316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B2D37-AA5F-42FE-8FBA-2360346A5F05}">
      <dsp:nvSpPr>
        <dsp:cNvPr id="0" name=""/>
        <dsp:cNvSpPr/>
      </dsp:nvSpPr>
      <dsp:spPr>
        <a:xfrm>
          <a:off x="3946288" y="703410"/>
          <a:ext cx="94206" cy="176944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CA74E-8E4C-42C5-841F-B3DBC5AD610B}">
      <dsp:nvSpPr>
        <dsp:cNvPr id="0" name=""/>
        <dsp:cNvSpPr/>
      </dsp:nvSpPr>
      <dsp:spPr>
        <a:xfrm>
          <a:off x="2566842" y="363511"/>
          <a:ext cx="817422" cy="8174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21" tIns="31721" rIns="31721" bIns="31721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86551" y="483220"/>
        <a:ext cx="578004" cy="578004"/>
      </dsp:txXfrm>
    </dsp:sp>
    <dsp:sp modelId="{A45CC5BD-013D-43AB-BE1C-D99C4899AE6B}">
      <dsp:nvSpPr>
        <dsp:cNvPr id="0" name=""/>
        <dsp:cNvSpPr/>
      </dsp:nvSpPr>
      <dsp:spPr>
        <a:xfrm>
          <a:off x="2053969" y="1346533"/>
          <a:ext cx="1843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91" tIns="165100" rIns="14539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Observe Data: Collect data on smoking habits and lung cancer rates</a:t>
          </a:r>
        </a:p>
      </dsp:txBody>
      <dsp:txXfrm>
        <a:off x="2053969" y="1715166"/>
        <a:ext cx="1843167" cy="1596967"/>
      </dsp:txXfrm>
    </dsp:sp>
    <dsp:sp modelId="{39C5578B-8D76-47B4-9307-1A038442225F}">
      <dsp:nvSpPr>
        <dsp:cNvPr id="0" name=""/>
        <dsp:cNvSpPr/>
      </dsp:nvSpPr>
      <dsp:spPr>
        <a:xfrm>
          <a:off x="4101933" y="772186"/>
          <a:ext cx="184316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FBA6C-B728-43EB-848D-817C926FD025}">
      <dsp:nvSpPr>
        <dsp:cNvPr id="0" name=""/>
        <dsp:cNvSpPr/>
      </dsp:nvSpPr>
      <dsp:spPr>
        <a:xfrm>
          <a:off x="5994252" y="703410"/>
          <a:ext cx="94206" cy="176944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93F4E-2491-4B65-83C1-2C82FAB3687D}">
      <dsp:nvSpPr>
        <dsp:cNvPr id="0" name=""/>
        <dsp:cNvSpPr/>
      </dsp:nvSpPr>
      <dsp:spPr>
        <a:xfrm>
          <a:off x="4614806" y="363511"/>
          <a:ext cx="817422" cy="8174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21" tIns="31721" rIns="31721" bIns="31721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734515" y="483220"/>
        <a:ext cx="578004" cy="578004"/>
      </dsp:txXfrm>
    </dsp:sp>
    <dsp:sp modelId="{85CD4DC4-F052-4268-B65F-130718CB92F3}">
      <dsp:nvSpPr>
        <dsp:cNvPr id="0" name=""/>
        <dsp:cNvSpPr/>
      </dsp:nvSpPr>
      <dsp:spPr>
        <a:xfrm>
          <a:off x="4101933" y="1346533"/>
          <a:ext cx="1843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91" tIns="165100" rIns="14539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for Correlations: Higher lung cancer rates among smokers</a:t>
          </a:r>
        </a:p>
      </dsp:txBody>
      <dsp:txXfrm>
        <a:off x="4101933" y="1715166"/>
        <a:ext cx="1843167" cy="1596967"/>
      </dsp:txXfrm>
    </dsp:sp>
    <dsp:sp modelId="{912A41A8-9373-4CE9-9434-35960ABBDA6B}">
      <dsp:nvSpPr>
        <dsp:cNvPr id="0" name=""/>
        <dsp:cNvSpPr/>
      </dsp:nvSpPr>
      <dsp:spPr>
        <a:xfrm>
          <a:off x="6149897" y="772186"/>
          <a:ext cx="184316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72A5D-4024-48F2-8998-2AC881781C89}">
      <dsp:nvSpPr>
        <dsp:cNvPr id="0" name=""/>
        <dsp:cNvSpPr/>
      </dsp:nvSpPr>
      <dsp:spPr>
        <a:xfrm>
          <a:off x="8042216" y="703410"/>
          <a:ext cx="94206" cy="17694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72062-9453-4396-BA0E-AA01EF3E16DA}">
      <dsp:nvSpPr>
        <dsp:cNvPr id="0" name=""/>
        <dsp:cNvSpPr/>
      </dsp:nvSpPr>
      <dsp:spPr>
        <a:xfrm>
          <a:off x="6662769" y="363511"/>
          <a:ext cx="817422" cy="8174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21" tIns="31721" rIns="31721" bIns="31721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782478" y="483220"/>
        <a:ext cx="578004" cy="578004"/>
      </dsp:txXfrm>
    </dsp:sp>
    <dsp:sp modelId="{951E7E9E-2470-4327-9781-0A28C3DE0617}">
      <dsp:nvSpPr>
        <dsp:cNvPr id="0" name=""/>
        <dsp:cNvSpPr/>
      </dsp:nvSpPr>
      <dsp:spPr>
        <a:xfrm>
          <a:off x="6149897" y="1346533"/>
          <a:ext cx="1843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91" tIns="165100" rIns="14539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 for Confounders: Exclude other potential causes</a:t>
          </a:r>
        </a:p>
      </dsp:txBody>
      <dsp:txXfrm>
        <a:off x="6149897" y="1715166"/>
        <a:ext cx="1843167" cy="1596967"/>
      </dsp:txXfrm>
    </dsp:sp>
    <dsp:sp modelId="{E8753848-741D-4F41-8A27-2E6866E44E2E}">
      <dsp:nvSpPr>
        <dsp:cNvPr id="0" name=""/>
        <dsp:cNvSpPr/>
      </dsp:nvSpPr>
      <dsp:spPr>
        <a:xfrm>
          <a:off x="8197861" y="772186"/>
          <a:ext cx="1843167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4D0CE-E2A8-40BF-8686-956D4F03913B}">
      <dsp:nvSpPr>
        <dsp:cNvPr id="0" name=""/>
        <dsp:cNvSpPr/>
      </dsp:nvSpPr>
      <dsp:spPr>
        <a:xfrm>
          <a:off x="10090180" y="703410"/>
          <a:ext cx="94206" cy="17694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EBCC1-3098-46F5-A90C-37FFE0A5E2E6}">
      <dsp:nvSpPr>
        <dsp:cNvPr id="0" name=""/>
        <dsp:cNvSpPr/>
      </dsp:nvSpPr>
      <dsp:spPr>
        <a:xfrm>
          <a:off x="8710733" y="363511"/>
          <a:ext cx="817422" cy="8174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21" tIns="31721" rIns="31721" bIns="31721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</a:t>
          </a:r>
        </a:p>
      </dsp:txBody>
      <dsp:txXfrm>
        <a:off x="8830442" y="483220"/>
        <a:ext cx="578004" cy="578004"/>
      </dsp:txXfrm>
    </dsp:sp>
    <dsp:sp modelId="{BFFAA403-54D1-4510-A27F-4A0A4192DDCA}">
      <dsp:nvSpPr>
        <dsp:cNvPr id="0" name=""/>
        <dsp:cNvSpPr/>
      </dsp:nvSpPr>
      <dsp:spPr>
        <a:xfrm>
          <a:off x="8197861" y="1346533"/>
          <a:ext cx="1843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91" tIns="165100" rIns="14539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Establish Causality: Determine smoking as a primary cause</a:t>
          </a:r>
        </a:p>
      </dsp:txBody>
      <dsp:txXfrm>
        <a:off x="8197861" y="1715166"/>
        <a:ext cx="1843167" cy="1596967"/>
      </dsp:txXfrm>
    </dsp:sp>
    <dsp:sp modelId="{B3B5757D-B2F5-4FEE-ABAB-7F4AD37D3C47}">
      <dsp:nvSpPr>
        <dsp:cNvPr id="0" name=""/>
        <dsp:cNvSpPr/>
      </dsp:nvSpPr>
      <dsp:spPr>
        <a:xfrm>
          <a:off x="10245825" y="772186"/>
          <a:ext cx="921583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9FB09-47D5-47E6-A018-11611F2C971D}">
      <dsp:nvSpPr>
        <dsp:cNvPr id="0" name=""/>
        <dsp:cNvSpPr/>
      </dsp:nvSpPr>
      <dsp:spPr>
        <a:xfrm>
          <a:off x="10758697" y="363511"/>
          <a:ext cx="817422" cy="8174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21" tIns="31721" rIns="31721" bIns="31721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6</a:t>
          </a:r>
        </a:p>
      </dsp:txBody>
      <dsp:txXfrm>
        <a:off x="10878406" y="483220"/>
        <a:ext cx="578004" cy="578004"/>
      </dsp:txXfrm>
    </dsp:sp>
    <dsp:sp modelId="{05C9EE56-2546-4AA7-A4D3-68E2120A64F2}">
      <dsp:nvSpPr>
        <dsp:cNvPr id="0" name=""/>
        <dsp:cNvSpPr/>
      </dsp:nvSpPr>
      <dsp:spPr>
        <a:xfrm>
          <a:off x="10245825" y="1346533"/>
          <a:ext cx="1843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91" tIns="165100" rIns="14539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Visualize &amp; Interpret: Use graphs to represent data</a:t>
          </a:r>
        </a:p>
      </dsp:txBody>
      <dsp:txXfrm>
        <a:off x="10245825" y="1715166"/>
        <a:ext cx="1843167" cy="1596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FE697-D0DC-460F-B0C4-EFFCC6C59522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10F2B-F4CD-45E2-9B84-C77499866ACA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5E329-0907-489E-AEB3-DA4CF23FD9B1}">
      <dsp:nvSpPr>
        <dsp:cNvPr id="0" name=""/>
        <dsp:cNvSpPr/>
      </dsp:nvSpPr>
      <dsp:spPr>
        <a:xfrm>
          <a:off x="155790" y="23770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Beyond Correlation</a:t>
          </a:r>
        </a:p>
      </dsp:txBody>
      <dsp:txXfrm>
        <a:off x="155790" y="2377045"/>
        <a:ext cx="1800000" cy="720000"/>
      </dsp:txXfrm>
    </dsp:sp>
    <dsp:sp modelId="{43CE2D12-3301-4E94-8AEF-BA3C45471078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4AC-ACD9-46FD-BBE1-995EB490A2E9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8A44-12B0-4143-968D-3612BA03D5BA}">
      <dsp:nvSpPr>
        <dsp:cNvPr id="0" name=""/>
        <dsp:cNvSpPr/>
      </dsp:nvSpPr>
      <dsp:spPr>
        <a:xfrm>
          <a:off x="6794253" y="2301431"/>
          <a:ext cx="15760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Facilitating Predictive Modeling</a:t>
          </a:r>
        </a:p>
      </dsp:txBody>
      <dsp:txXfrm>
        <a:off x="6794253" y="2301431"/>
        <a:ext cx="1576098" cy="720000"/>
      </dsp:txXfrm>
    </dsp:sp>
    <dsp:sp modelId="{7ED02CAF-45B7-4374-A390-C67A29E7B98C}">
      <dsp:nvSpPr>
        <dsp:cNvPr id="0" name=""/>
        <dsp:cNvSpPr/>
      </dsp:nvSpPr>
      <dsp:spPr>
        <a:xfrm>
          <a:off x="4858095" y="107908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53E4A-1AA1-4920-8F8E-D79FEC41BFEC}">
      <dsp:nvSpPr>
        <dsp:cNvPr id="0" name=""/>
        <dsp:cNvSpPr/>
      </dsp:nvSpPr>
      <dsp:spPr>
        <a:xfrm>
          <a:off x="5073430" y="131308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56AC7-0DDC-4FB2-85C7-A3D76895F685}">
      <dsp:nvSpPr>
        <dsp:cNvPr id="0" name=""/>
        <dsp:cNvSpPr/>
      </dsp:nvSpPr>
      <dsp:spPr>
        <a:xfrm>
          <a:off x="2286396" y="24143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Informed Decision making</a:t>
          </a:r>
        </a:p>
      </dsp:txBody>
      <dsp:txXfrm>
        <a:off x="2286396" y="2414370"/>
        <a:ext cx="1800000" cy="720000"/>
      </dsp:txXfrm>
    </dsp:sp>
    <dsp:sp modelId="{18754AA4-A591-4078-BD5C-39C8EB4F935A}">
      <dsp:nvSpPr>
        <dsp:cNvPr id="0" name=""/>
        <dsp:cNvSpPr/>
      </dsp:nvSpPr>
      <dsp:spPr>
        <a:xfrm>
          <a:off x="7001083" y="107324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27B4E-3BBC-4067-8577-634DC65C0DA0}">
      <dsp:nvSpPr>
        <dsp:cNvPr id="0" name=""/>
        <dsp:cNvSpPr/>
      </dsp:nvSpPr>
      <dsp:spPr>
        <a:xfrm>
          <a:off x="7225751" y="131308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C889A-5EB5-43D2-A3DC-81E1FAD2F661}">
      <dsp:nvSpPr>
        <dsp:cNvPr id="0" name=""/>
        <dsp:cNvSpPr/>
      </dsp:nvSpPr>
      <dsp:spPr>
        <a:xfrm>
          <a:off x="8584974" y="23117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Highlighting Confounders</a:t>
          </a:r>
        </a:p>
      </dsp:txBody>
      <dsp:txXfrm>
        <a:off x="8584974" y="2311727"/>
        <a:ext cx="1800000" cy="720000"/>
      </dsp:txXfrm>
    </dsp:sp>
    <dsp:sp modelId="{CB9DAE10-17D6-4E27-B76E-80B137091F84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9F391-A006-40DE-83B2-8C7C5E98D2F0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2192E-BDEA-4DE6-8306-E952E04567F4}">
      <dsp:nvSpPr>
        <dsp:cNvPr id="0" name=""/>
        <dsp:cNvSpPr/>
      </dsp:nvSpPr>
      <dsp:spPr>
        <a:xfrm>
          <a:off x="4594302" y="23863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Clarity in Complex Systems</a:t>
          </a:r>
        </a:p>
      </dsp:txBody>
      <dsp:txXfrm>
        <a:off x="4594302" y="238637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23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55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3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7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395663"/>
            <a:ext cx="9933503" cy="5293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Week 13 –</a:t>
            </a:r>
          </a:p>
          <a:p>
            <a:pPr marL="0" indent="0">
              <a:lnSpc>
                <a:spcPts val="6561"/>
              </a:lnSpc>
              <a:buNone/>
            </a:pPr>
            <a:endParaRPr lang="en-US" sz="5249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E6EDF3"/>
                </a:solidFill>
                <a:effectLst/>
                <a:latin typeface="-apple-system"/>
              </a:rPr>
              <a:t>Introduction to Causal Inference in Data Visualization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E6EDF3"/>
                </a:solidFill>
                <a:effectLst/>
                <a:latin typeface="-apple-system"/>
              </a:rPr>
              <a:t>Visual Techniques for Understanding Causality: Basics</a:t>
            </a:r>
          </a:p>
          <a:p>
            <a:pPr marL="0" indent="0">
              <a:lnSpc>
                <a:spcPts val="6561"/>
              </a:lnSpc>
              <a:buNone/>
            </a:pPr>
            <a:endParaRPr lang="en-US" sz="5249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348389" y="458152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2489" y="327945"/>
            <a:ext cx="137260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1997869" y="1715303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577138" y="33680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3B5D9166-E292-D341-8C7E-B4AC46318C61}"/>
              </a:ext>
            </a:extLst>
          </p:cNvPr>
          <p:cNvSpPr/>
          <p:nvPr/>
        </p:nvSpPr>
        <p:spPr>
          <a:xfrm>
            <a:off x="2023110" y="6137907"/>
            <a:ext cx="3088958" cy="1539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2CAFB-4D12-F54E-C94B-99609510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95" y="2197944"/>
            <a:ext cx="7703947" cy="3939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3595E4-2FFC-83C6-2899-0B2CE8FB00EA}"/>
              </a:ext>
            </a:extLst>
          </p:cNvPr>
          <p:cNvSpPr txBox="1"/>
          <p:nvPr/>
        </p:nvSpPr>
        <p:spPr>
          <a:xfrm>
            <a:off x="5418943" y="627336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Direct Acyclic Graph for titanic Dataset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B3F3608-F492-A958-A301-89492F39503F}"/>
              </a:ext>
            </a:extLst>
          </p:cNvPr>
          <p:cNvSpPr/>
          <p:nvPr/>
        </p:nvSpPr>
        <p:spPr>
          <a:xfrm>
            <a:off x="813179" y="263851"/>
            <a:ext cx="137260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</a:rPr>
              <a:t>Output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379548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997869" y="1715303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577138" y="33680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3B5D9166-E292-D341-8C7E-B4AC46318C61}"/>
              </a:ext>
            </a:extLst>
          </p:cNvPr>
          <p:cNvSpPr/>
          <p:nvPr/>
        </p:nvSpPr>
        <p:spPr>
          <a:xfrm>
            <a:off x="2023110" y="6137907"/>
            <a:ext cx="3088958" cy="1539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23AEE-C6DD-F31E-D9BA-80CBA6E9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58" y="1888896"/>
            <a:ext cx="5204859" cy="2187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3ADAC-B4AD-F885-18C3-6C9D6F0A9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74"/>
          <a:stretch/>
        </p:blipFill>
        <p:spPr>
          <a:xfrm>
            <a:off x="8278283" y="1888896"/>
            <a:ext cx="5296359" cy="2140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F921A0-BE61-3D27-3CE4-EDFF91AD1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732" y="4952490"/>
            <a:ext cx="5085501" cy="2353536"/>
          </a:xfrm>
          <a:prstGeom prst="rect">
            <a:avLst/>
          </a:prstGeom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54A70AF8-7BD1-35B3-94B6-9F3871BBC08D}"/>
              </a:ext>
            </a:extLst>
          </p:cNvPr>
          <p:cNvSpPr/>
          <p:nvPr/>
        </p:nvSpPr>
        <p:spPr>
          <a:xfrm>
            <a:off x="714119" y="273629"/>
            <a:ext cx="137260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</a:rPr>
              <a:t>Output</a:t>
            </a:r>
            <a:endParaRPr lang="en-US" sz="437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255C3-8825-5A51-D4D3-DFEBC5AE06FC}"/>
              </a:ext>
            </a:extLst>
          </p:cNvPr>
          <p:cNvSpPr txBox="1"/>
          <p:nvPr/>
        </p:nvSpPr>
        <p:spPr>
          <a:xfrm>
            <a:off x="1897727" y="4183998"/>
            <a:ext cx="451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 Distributions by P(Age)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59EF8-6EAE-516B-F410-F4CDAA999751}"/>
              </a:ext>
            </a:extLst>
          </p:cNvPr>
          <p:cNvSpPr txBox="1"/>
          <p:nvPr/>
        </p:nvSpPr>
        <p:spPr>
          <a:xfrm>
            <a:off x="4985939" y="7367728"/>
            <a:ext cx="501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 Distributions by P(Survived/</a:t>
            </a:r>
            <a:r>
              <a:rPr lang="en-US" dirty="0" err="1">
                <a:solidFill>
                  <a:schemeClr val="bg1"/>
                </a:solidFill>
              </a:rPr>
              <a:t>Pclass</a:t>
            </a:r>
            <a:r>
              <a:rPr lang="en-US" dirty="0">
                <a:solidFill>
                  <a:schemeClr val="bg1"/>
                </a:solidFill>
              </a:rPr>
              <a:t>/Age)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AE8F7-7109-6696-7332-D967AC8151E7}"/>
              </a:ext>
            </a:extLst>
          </p:cNvPr>
          <p:cNvSpPr txBox="1"/>
          <p:nvPr/>
        </p:nvSpPr>
        <p:spPr>
          <a:xfrm>
            <a:off x="9062800" y="4151732"/>
            <a:ext cx="451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 Distributions by P(</a:t>
            </a:r>
            <a:r>
              <a:rPr lang="en-US" dirty="0" err="1">
                <a:solidFill>
                  <a:schemeClr val="bg1"/>
                </a:solidFill>
              </a:rPr>
              <a:t>Pclass</a:t>
            </a:r>
            <a:r>
              <a:rPr lang="en-US" dirty="0">
                <a:solidFill>
                  <a:schemeClr val="bg1"/>
                </a:solidFill>
              </a:rPr>
              <a:t>/ Age)</a:t>
            </a:r>
          </a:p>
        </p:txBody>
      </p:sp>
    </p:spTree>
    <p:extLst>
      <p:ext uri="{BB962C8B-B14F-4D97-AF65-F5344CB8AC3E}">
        <p14:creationId xmlns:p14="http://schemas.microsoft.com/office/powerpoint/2010/main" val="61418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4"/>
            <a:ext cx="14630400" cy="82296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997869" y="1715303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577138" y="33680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3B5D9166-E292-D341-8C7E-B4AC46318C61}"/>
              </a:ext>
            </a:extLst>
          </p:cNvPr>
          <p:cNvSpPr/>
          <p:nvPr/>
        </p:nvSpPr>
        <p:spPr>
          <a:xfrm>
            <a:off x="2023110" y="6137907"/>
            <a:ext cx="3088958" cy="1539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CE897-2549-FFA4-A973-C332CA9E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30" y="1998176"/>
            <a:ext cx="6731895" cy="4233247"/>
          </a:xfrm>
          <a:prstGeom prst="rect">
            <a:avLst/>
          </a:prstGeom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1182F4A7-60FB-1FD4-FC41-A75E390E9B82}"/>
              </a:ext>
            </a:extLst>
          </p:cNvPr>
          <p:cNvSpPr/>
          <p:nvPr/>
        </p:nvSpPr>
        <p:spPr>
          <a:xfrm>
            <a:off x="692489" y="327945"/>
            <a:ext cx="137260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</a:rPr>
              <a:t>Output</a:t>
            </a:r>
            <a:endParaRPr lang="en-US" sz="4374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3512F-D697-ED9B-5668-226F87B27556}"/>
              </a:ext>
            </a:extLst>
          </p:cNvPr>
          <p:cNvSpPr txBox="1"/>
          <p:nvPr/>
        </p:nvSpPr>
        <p:spPr>
          <a:xfrm>
            <a:off x="5522495" y="6538212"/>
            <a:ext cx="354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Residual Plot between Fare and Age</a:t>
            </a:r>
          </a:p>
        </p:txBody>
      </p:sp>
    </p:spTree>
    <p:extLst>
      <p:ext uri="{BB962C8B-B14F-4D97-AF65-F5344CB8AC3E}">
        <p14:creationId xmlns:p14="http://schemas.microsoft.com/office/powerpoint/2010/main" val="36827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943335" y="249197"/>
            <a:ext cx="9105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Common Pitfalls in Causal Inference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082284"/>
            <a:ext cx="4855726" cy="2490788"/>
          </a:xfrm>
          <a:prstGeom prst="roundRect">
            <a:avLst>
              <a:gd name="adj" fmla="val 16058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598301" y="23321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Sampling Bias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2901553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When data samples are not representative of the population being studied. This can lead to misleading conclusions and inaccurate causal relationships.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082284"/>
            <a:ext cx="4855726" cy="2490788"/>
          </a:xfrm>
          <a:prstGeom prst="roundRect">
            <a:avLst>
              <a:gd name="adj" fmla="val 16058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676198" y="2332196"/>
            <a:ext cx="2918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Confounding Variables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6198" y="2901553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Variables not directly accounted for in the analysis can create a spurious relationship or mask the true causal effect.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2490788"/>
          </a:xfrm>
          <a:prstGeom prst="roundRect">
            <a:avLst>
              <a:gd name="adj" fmla="val 16058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2598301" y="5045154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Reverse Causality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8301" y="5614511"/>
            <a:ext cx="43559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Mistaking the effect for the cause, leading to misleading conclusions.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2490788"/>
          </a:xfrm>
          <a:prstGeom prst="roundRect">
            <a:avLst>
              <a:gd name="adj" fmla="val 16058"/>
            </a:avLst>
          </a:prstGeom>
          <a:solidFill>
            <a:srgbClr val="00002E"/>
          </a:solidFill>
          <a:ln w="27742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7676198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Overfitting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6198" y="5614511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Statistics used to generate a model can be too specific to that data set, leading to misleading conclusions and inaccurate causal relationships.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1088302" y="9715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Examples of Effective Data Visualizations Using Causal Inference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68918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2796659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955619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Before-and-After Comparisons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87216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Visual representations of how outcomes changed due to a change in one variable, such as weight loss.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768918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796659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9556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Scatterplots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0602" y="5524976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Visualizing the relationship between two variables, such as the number of cups of coffee consumed and productivity.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768918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557" y="2796659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9557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Mapping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525095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Geographical visualizations that allow us to identify the relationship between location and outcomes like crime rates.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997869" y="1715303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577138" y="33680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3B5D9166-E292-D341-8C7E-B4AC46318C61}"/>
              </a:ext>
            </a:extLst>
          </p:cNvPr>
          <p:cNvSpPr/>
          <p:nvPr/>
        </p:nvSpPr>
        <p:spPr>
          <a:xfrm>
            <a:off x="2023110" y="6137907"/>
            <a:ext cx="3088958" cy="1539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1182F4A7-60FB-1FD4-FC41-A75E390E9B82}"/>
              </a:ext>
            </a:extLst>
          </p:cNvPr>
          <p:cNvSpPr/>
          <p:nvPr/>
        </p:nvSpPr>
        <p:spPr>
          <a:xfrm>
            <a:off x="4795258" y="3563446"/>
            <a:ext cx="137260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88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7112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82116" y="624363"/>
            <a:ext cx="9933503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" name="Text 2"/>
          <p:cNvSpPr/>
          <p:nvPr/>
        </p:nvSpPr>
        <p:spPr>
          <a:xfrm>
            <a:off x="2348389" y="458152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BD556-29BF-E478-E21D-580861238817}"/>
              </a:ext>
            </a:extLst>
          </p:cNvPr>
          <p:cNvSpPr txBox="1"/>
          <p:nvPr/>
        </p:nvSpPr>
        <p:spPr>
          <a:xfrm>
            <a:off x="2153653" y="2189747"/>
            <a:ext cx="10383252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a typeface="Nunito" pitchFamily="34" charset="-122"/>
                <a:cs typeface="Nunito" pitchFamily="34" charset="-120"/>
              </a:rPr>
              <a:t>What Is Causal Inference?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</a:rPr>
              <a:t>Case Study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a typeface="Nunito" pitchFamily="34" charset="-122"/>
                <a:cs typeface="Nunito" pitchFamily="34" charset="-120"/>
              </a:rPr>
              <a:t>Methods for Causal Inference in 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</a:rPr>
              <a:t>Importance of Causal Inference in 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a typeface="Nunito" pitchFamily="34" charset="-122"/>
                <a:cs typeface="Nunito" pitchFamily="34" charset="-120"/>
              </a:rPr>
              <a:t>Types of Causal Relationships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a typeface="Nunito" pitchFamily="34" charset="-122"/>
                <a:cs typeface="Nunito" pitchFamily="34" charset="-120"/>
              </a:rPr>
              <a:t>Visual Techniques for Understanding Causality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</a:rPr>
              <a:t>Practical Demonstration Snippets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a typeface="Nunito" pitchFamily="34" charset="-122"/>
                <a:cs typeface="Nunito" pitchFamily="34" charset="-120"/>
              </a:rPr>
              <a:t>Common Pitfalls in Causal Inference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a typeface="Nunito" pitchFamily="34" charset="-122"/>
                <a:cs typeface="Nunito" pitchFamily="34" charset="-120"/>
              </a:rPr>
              <a:t>Examples of Effective Data Visualizations Using Causal Inference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FFFF"/>
              </a:solidFill>
              <a:ea typeface="Nunito" pitchFamily="34" charset="-122"/>
              <a:cs typeface="Nuni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719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11294" y="359935"/>
            <a:ext cx="70371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Causal Inference?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249328" y="419504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2400240" y="419504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848332" y="4820065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ea typeface="PT Sans" pitchFamily="34" charset="-122"/>
                <a:cs typeface="PT Sans" pitchFamily="34" charset="-120"/>
              </a:rPr>
              <a:t>Correlation identifies a relationship between two variables. Causation is when one variable causes an outcome in the other.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7577138" y="422953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7728049" y="423866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8148399" y="42643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Why It Matters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8148399" y="4744742"/>
            <a:ext cx="5835230" cy="16593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ea typeface="PT Sans" pitchFamily="34" charset="-122"/>
                <a:cs typeface="PT Sans" pitchFamily="34" charset="-120"/>
              </a:rPr>
              <a:t>Causal inference allows us to go beyond identifying correlations in data and pinpoint the exact variables responsible for different outcomes, making data-driven decision-making more accurate and effective.</a:t>
            </a:r>
            <a:endParaRPr lang="en-US" sz="200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B108F088-6BBA-24A0-3E2E-836BF46492E9}"/>
              </a:ext>
            </a:extLst>
          </p:cNvPr>
          <p:cNvSpPr/>
          <p:nvPr/>
        </p:nvSpPr>
        <p:spPr>
          <a:xfrm>
            <a:off x="1184888" y="1790501"/>
            <a:ext cx="12260623" cy="156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ea typeface="Source Sans Pro" panose="020B0503030403020204" pitchFamily="34" charset="0"/>
                <a:cs typeface="PT Sans" pitchFamily="34" charset="-120"/>
              </a:rPr>
              <a:t>Causal inference is the process of determining cause-and-effect relationships between variables</a:t>
            </a: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FFFFFF"/>
              </a:solidFill>
              <a:ea typeface="Source Sans Pro" panose="020B0503030403020204" pitchFamily="34" charset="0"/>
              <a:cs typeface="PT Sans" pitchFamily="34" charset="-120"/>
            </a:endParaRPr>
          </a:p>
          <a:p>
            <a:pPr marL="457200" indent="-457200">
              <a:lnSpc>
                <a:spcPts val="2799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ea typeface="PT Sans" pitchFamily="34" charset="-122"/>
                <a:cs typeface="PT Sans" pitchFamily="34" charset="-120"/>
              </a:rPr>
              <a:t>Correlation is not causation</a:t>
            </a:r>
            <a:endParaRPr lang="en-US" sz="2800" dirty="0">
              <a:solidFill>
                <a:srgbClr val="FFFFFF"/>
              </a:solidFill>
              <a:ea typeface="Source Sans Pro" panose="020B0503030403020204" pitchFamily="34" charset="0"/>
              <a:cs typeface="PT Sans" pitchFamily="34" charset="-120"/>
            </a:endParaRPr>
          </a:p>
          <a:p>
            <a:pPr>
              <a:lnSpc>
                <a:spcPts val="2799"/>
              </a:lnSpc>
            </a:pPr>
            <a:r>
              <a:rPr lang="en-US" sz="2800" dirty="0">
                <a:solidFill>
                  <a:srgbClr val="FFFFFF"/>
                </a:solidFill>
                <a:ea typeface="Source Sans Pro" panose="020B0503030403020204" pitchFamily="34" charset="0"/>
                <a:cs typeface="PT Sans" pitchFamily="34" charset="-120"/>
              </a:rPr>
              <a:t>  </a:t>
            </a:r>
            <a:endParaRPr lang="en-US" sz="2800" dirty="0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62FB83B2-5FA5-EC9B-11D0-DA11CD038436}"/>
              </a:ext>
            </a:extLst>
          </p:cNvPr>
          <p:cNvSpPr/>
          <p:nvPr/>
        </p:nvSpPr>
        <p:spPr>
          <a:xfrm>
            <a:off x="2856012" y="4294768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Correlation vs Causation</a:t>
            </a:r>
            <a:endParaRPr lang="en-US" sz="218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87060" y="340459"/>
            <a:ext cx="6583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</a:rPr>
              <a:t>Case Study</a:t>
            </a: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1997869" y="1715303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577138" y="33680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3B5D9166-E292-D341-8C7E-B4AC46318C61}"/>
              </a:ext>
            </a:extLst>
          </p:cNvPr>
          <p:cNvSpPr/>
          <p:nvPr/>
        </p:nvSpPr>
        <p:spPr>
          <a:xfrm>
            <a:off x="2023110" y="6137907"/>
            <a:ext cx="3088958" cy="1539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graphicFrame>
        <p:nvGraphicFramePr>
          <p:cNvPr id="24" name="TextBox 1">
            <a:extLst>
              <a:ext uri="{FF2B5EF4-FFF2-40B4-BE49-F238E27FC236}">
                <a16:creationId xmlns:a16="http://schemas.microsoft.com/office/drawing/2014/main" id="{E785697D-E6FA-E8ED-FBDD-B8E634F2E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542597"/>
              </p:ext>
            </p:extLst>
          </p:nvPr>
        </p:nvGraphicFramePr>
        <p:xfrm>
          <a:off x="1126273" y="3784520"/>
          <a:ext cx="12299795" cy="367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3F524AB-7205-0EFE-BA0E-01EE6E91EDB3}"/>
              </a:ext>
            </a:extLst>
          </p:cNvPr>
          <p:cNvSpPr txBox="1"/>
          <p:nvPr/>
        </p:nvSpPr>
        <p:spPr>
          <a:xfrm>
            <a:off x="8211190" y="1247751"/>
            <a:ext cx="3198041" cy="41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Smoking and Lung Cancer</a:t>
            </a:r>
            <a:endParaRPr lang="en-US" sz="1800" dirty="0"/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0D60B44D-C966-738F-E983-8FF24D438868}"/>
              </a:ext>
            </a:extLst>
          </p:cNvPr>
          <p:cNvSpPr/>
          <p:nvPr/>
        </p:nvSpPr>
        <p:spPr>
          <a:xfrm>
            <a:off x="8503572" y="1744206"/>
            <a:ext cx="2613276" cy="1539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6E5EF"/>
                </a:solidFill>
                <a:ea typeface="Source Sans Pro" pitchFamily="34" charset="-122"/>
                <a:cs typeface="Source Sans Pro" pitchFamily="34" charset="-120"/>
              </a:rPr>
              <a:t>A classic case study of correlational evidence turned on its head by looking at causation.</a:t>
            </a:r>
            <a:endParaRPr lang="en-US" sz="2000" dirty="0"/>
          </a:p>
        </p:txBody>
      </p:sp>
      <p:pic>
        <p:nvPicPr>
          <p:cNvPr id="29" name="Picture 28" descr="A x-ray of a person's chest&#10;&#10;Description automatically generated">
            <a:extLst>
              <a:ext uri="{FF2B5EF4-FFF2-40B4-BE49-F238E27FC236}">
                <a16:creationId xmlns:a16="http://schemas.microsoft.com/office/drawing/2014/main" id="{B5F620B0-E74A-5A57-A2D1-08F5A1F57F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3517" y="1375291"/>
            <a:ext cx="3988420" cy="21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43575" y="475255"/>
            <a:ext cx="13507683" cy="1030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Methods for Causal Inference in Data Visualization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20647" y="1724163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002" y="1747179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477323" y="3801543"/>
            <a:ext cx="2278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Statistical Models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795346" y="4493640"/>
            <a:ext cx="3757961" cy="1760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ea typeface="PT Sans" pitchFamily="34" charset="-122"/>
                <a:cs typeface="PT Sans" pitchFamily="34" charset="-120"/>
              </a:rPr>
              <a:t>Statistical models help establish causal relationships by controlling for extraneous variables and identifying confounding factors and other data biases.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5872971" y="1727598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455" y="1705952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3839221"/>
            <a:ext cx="3025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Controlled Experiments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841937" y="4495513"/>
            <a:ext cx="3513935" cy="2052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ea typeface="PT Sans" pitchFamily="34" charset="-122"/>
                <a:cs typeface="PT Sans" pitchFamily="34" charset="-120"/>
              </a:rPr>
              <a:t>Randomized experiments are ideal for causal inference since they allow for the manipulation of variables to determine cause-and-effect relationships.</a:t>
            </a:r>
            <a:endParaRPr lang="en-US" sz="2000" dirty="0"/>
          </a:p>
        </p:txBody>
      </p:sp>
      <p:sp>
        <p:nvSpPr>
          <p:cNvPr id="13" name="Shape 8"/>
          <p:cNvSpPr/>
          <p:nvPr/>
        </p:nvSpPr>
        <p:spPr>
          <a:xfrm>
            <a:off x="9480779" y="1705952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522" y="1747060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897557" y="3841927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508522" y="4493640"/>
            <a:ext cx="3631086" cy="19091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ea typeface="PT Sans" pitchFamily="34" charset="-122"/>
                <a:cs typeface="PT Sans" pitchFamily="34" charset="-120"/>
              </a:rPr>
              <a:t>Machine learning tools are used in causal inference by analyzing large amounts of data and identifying patterns and relationships between variables.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2489" y="327945"/>
            <a:ext cx="137260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</a:rPr>
              <a:t>Importance of Causal Inference in Data Visualization</a:t>
            </a: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1997869" y="1715303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577138" y="33680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3B5D9166-E292-D341-8C7E-B4AC46318C61}"/>
              </a:ext>
            </a:extLst>
          </p:cNvPr>
          <p:cNvSpPr/>
          <p:nvPr/>
        </p:nvSpPr>
        <p:spPr>
          <a:xfrm>
            <a:off x="2023110" y="6137907"/>
            <a:ext cx="3088958" cy="1539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7736BC-B99D-D9DA-FFEB-689E37F063BE}"/>
              </a:ext>
            </a:extLst>
          </p:cNvPr>
          <p:cNvSpPr/>
          <p:nvPr/>
        </p:nvSpPr>
        <p:spPr>
          <a:xfrm>
            <a:off x="1583473" y="2241395"/>
            <a:ext cx="11023817" cy="4638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A12581D3-BDD3-9900-9419-0981D845F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207730"/>
              </p:ext>
            </p:extLst>
          </p:nvPr>
        </p:nvGraphicFramePr>
        <p:xfrm>
          <a:off x="1837581" y="24057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734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185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1095731" y="249846"/>
            <a:ext cx="87721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Types of Causal Relationships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4684157"/>
            <a:ext cx="9933503" cy="27742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4762321" y="4684157"/>
            <a:ext cx="27742" cy="777597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4526280" y="443424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677132" y="447591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602712" y="5684044"/>
            <a:ext cx="2346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Positive Causation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570559" y="6253401"/>
            <a:ext cx="44112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increase in the value of one variable leads to an increase in the value of the other.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301210" y="3906560"/>
            <a:ext cx="27742" cy="777597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065169" y="443424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7216021" y="447591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6069211" y="2404110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Negative Causation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5109448" y="2973467"/>
            <a:ext cx="44112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increase in the value of one variable leads to a decrease in the value of the other.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9840099" y="4684157"/>
            <a:ext cx="27742" cy="777597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9604058" y="443424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9754910" y="447591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1900" y="5684044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Spurious Correlation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337" y="6253401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When two variables show a strong correlation, but there is no causal link.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67152"/>
            <a:ext cx="14630400" cy="8230672"/>
          </a:xfrm>
          <a:prstGeom prst="rect">
            <a:avLst/>
          </a:prstGeom>
          <a:solidFill>
            <a:srgbClr val="00002E">
              <a:alpha val="75000"/>
            </a:srgbClr>
          </a:solidFill>
          <a:ln w="4667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16649" y="368914"/>
            <a:ext cx="10422851" cy="1167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95"/>
              </a:lnSpc>
              <a:buNone/>
            </a:pPr>
            <a:r>
              <a:rPr lang="en-US" sz="3676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Visual Techniques for Understanding Causality</a:t>
            </a:r>
            <a:endParaRPr lang="en-US" sz="3676" dirty="0"/>
          </a:p>
        </p:txBody>
      </p:sp>
      <p:sp>
        <p:nvSpPr>
          <p:cNvPr id="5" name="Text 2"/>
          <p:cNvSpPr/>
          <p:nvPr/>
        </p:nvSpPr>
        <p:spPr>
          <a:xfrm>
            <a:off x="1601882" y="1323260"/>
            <a:ext cx="8348782" cy="597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3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Visual techniques help us conceptualize and understand complex causal relationships in a more natural and effortless way.</a:t>
            </a:r>
            <a:endParaRPr lang="en-US" sz="1600" dirty="0"/>
          </a:p>
        </p:txBody>
      </p:sp>
      <p:sp>
        <p:nvSpPr>
          <p:cNvPr id="6" name="Shape 3"/>
          <p:cNvSpPr/>
          <p:nvPr/>
        </p:nvSpPr>
        <p:spPr>
          <a:xfrm>
            <a:off x="3409117" y="2861786"/>
            <a:ext cx="23336" cy="4855369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3630870" y="3205996"/>
            <a:ext cx="653534" cy="23336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3210699" y="3007638"/>
            <a:ext cx="420172" cy="420172"/>
          </a:xfrm>
          <a:prstGeom prst="roundRect">
            <a:avLst>
              <a:gd name="adj" fmla="val 80003"/>
            </a:avLst>
          </a:prstGeom>
          <a:solidFill>
            <a:srgbClr val="00002E"/>
          </a:solidFill>
          <a:ln w="23336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3336905" y="3042642"/>
            <a:ext cx="16764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206" dirty="0"/>
          </a:p>
        </p:txBody>
      </p:sp>
      <p:sp>
        <p:nvSpPr>
          <p:cNvPr id="10" name="Text 7"/>
          <p:cNvSpPr/>
          <p:nvPr/>
        </p:nvSpPr>
        <p:spPr>
          <a:xfrm>
            <a:off x="4447818" y="3048476"/>
            <a:ext cx="1867495" cy="291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8"/>
              </a:lnSpc>
              <a:buNone/>
            </a:pPr>
            <a:r>
              <a:rPr lang="en-US" sz="183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Confounding</a:t>
            </a:r>
            <a:endParaRPr lang="en-US" sz="1838" dirty="0"/>
          </a:p>
        </p:txBody>
      </p:sp>
      <p:sp>
        <p:nvSpPr>
          <p:cNvPr id="11" name="Text 8"/>
          <p:cNvSpPr/>
          <p:nvPr/>
        </p:nvSpPr>
        <p:spPr>
          <a:xfrm>
            <a:off x="4447818" y="3526988"/>
            <a:ext cx="7041713" cy="10032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3"/>
              </a:lnSpc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Confounding occurs when an external factor (the confounder) affects both the independent variable (cause) and the dependent variable (effect), leading to a spurious association between them.</a:t>
            </a:r>
            <a:endParaRPr lang="en-US" sz="1470" dirty="0">
              <a:solidFill>
                <a:schemeClr val="bg1"/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3630870" y="4886682"/>
            <a:ext cx="653534" cy="23336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3210699" y="4688324"/>
            <a:ext cx="420172" cy="420172"/>
          </a:xfrm>
          <a:prstGeom prst="roundRect">
            <a:avLst>
              <a:gd name="adj" fmla="val 80003"/>
            </a:avLst>
          </a:prstGeom>
          <a:solidFill>
            <a:srgbClr val="00002E"/>
          </a:solidFill>
          <a:ln w="23336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3336905" y="4723328"/>
            <a:ext cx="16764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206" dirty="0"/>
          </a:p>
        </p:txBody>
      </p:sp>
      <p:sp>
        <p:nvSpPr>
          <p:cNvPr id="15" name="Text 12"/>
          <p:cNvSpPr/>
          <p:nvPr/>
        </p:nvSpPr>
        <p:spPr>
          <a:xfrm>
            <a:off x="4447818" y="4729163"/>
            <a:ext cx="2369820" cy="291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8"/>
              </a:lnSpc>
              <a:buNone/>
            </a:pPr>
            <a:r>
              <a:rPr lang="en-US" sz="183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Causal Graphs</a:t>
            </a:r>
            <a:endParaRPr lang="en-US" sz="1838" dirty="0"/>
          </a:p>
        </p:txBody>
      </p:sp>
      <p:sp>
        <p:nvSpPr>
          <p:cNvPr id="16" name="Text 13"/>
          <p:cNvSpPr/>
          <p:nvPr/>
        </p:nvSpPr>
        <p:spPr>
          <a:xfrm>
            <a:off x="4447818" y="5207675"/>
            <a:ext cx="9106257" cy="711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3"/>
              </a:lnSpc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Causal graphs are diagrams that depict variables as nodes and causal relationships as directed edges (arrows) </a:t>
            </a:r>
          </a:p>
          <a:p>
            <a:pPr marL="0" indent="0" algn="l">
              <a:lnSpc>
                <a:spcPts val="2353"/>
              </a:lnSpc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between them.</a:t>
            </a:r>
            <a:endParaRPr lang="en-US" sz="1470" dirty="0">
              <a:solidFill>
                <a:schemeClr val="bg1"/>
              </a:solidFill>
            </a:endParaRPr>
          </a:p>
        </p:txBody>
      </p:sp>
      <p:sp>
        <p:nvSpPr>
          <p:cNvPr id="17" name="Shape 14"/>
          <p:cNvSpPr/>
          <p:nvPr/>
        </p:nvSpPr>
        <p:spPr>
          <a:xfrm>
            <a:off x="3630870" y="6567368"/>
            <a:ext cx="653534" cy="23336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3210699" y="6369010"/>
            <a:ext cx="420172" cy="420172"/>
          </a:xfrm>
          <a:prstGeom prst="roundRect">
            <a:avLst>
              <a:gd name="adj" fmla="val 80003"/>
            </a:avLst>
          </a:prstGeom>
          <a:solidFill>
            <a:srgbClr val="00002E"/>
          </a:solidFill>
          <a:ln w="23336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3336905" y="6404015"/>
            <a:ext cx="16764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206" dirty="0"/>
          </a:p>
        </p:txBody>
      </p:sp>
      <p:sp>
        <p:nvSpPr>
          <p:cNvPr id="20" name="Text 17"/>
          <p:cNvSpPr/>
          <p:nvPr/>
        </p:nvSpPr>
        <p:spPr>
          <a:xfrm>
            <a:off x="4447818" y="6409849"/>
            <a:ext cx="1889760" cy="291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8"/>
              </a:lnSpc>
              <a:buNone/>
            </a:pPr>
            <a:r>
              <a:rPr lang="en-US" sz="1838" b="1" dirty="0">
                <a:solidFill>
                  <a:srgbClr val="DD785E"/>
                </a:solidFill>
                <a:latin typeface="Nunito" pitchFamily="34" charset="0"/>
              </a:rPr>
              <a:t>Probability Distributions</a:t>
            </a:r>
            <a:endParaRPr lang="en-US" sz="1838" dirty="0"/>
          </a:p>
        </p:txBody>
      </p:sp>
      <p:sp>
        <p:nvSpPr>
          <p:cNvPr id="21" name="Text 18"/>
          <p:cNvSpPr/>
          <p:nvPr/>
        </p:nvSpPr>
        <p:spPr>
          <a:xfrm>
            <a:off x="4447818" y="6888361"/>
            <a:ext cx="7041713" cy="597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3"/>
              </a:lnSpc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DAGs can represent joint probability distributions over the variables they include</a:t>
            </a:r>
            <a:endParaRPr lang="en-US" sz="147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2489" y="327945"/>
            <a:ext cx="137260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</a:rPr>
              <a:t>Output</a:t>
            </a: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1997869" y="1715303"/>
            <a:ext cx="3139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577138" y="33680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3B5D9166-E292-D341-8C7E-B4AC46318C61}"/>
              </a:ext>
            </a:extLst>
          </p:cNvPr>
          <p:cNvSpPr/>
          <p:nvPr/>
        </p:nvSpPr>
        <p:spPr>
          <a:xfrm>
            <a:off x="2023110" y="6137907"/>
            <a:ext cx="3088958" cy="1539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53A7E-D284-D188-7533-2D851D02F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62"/>
          <a:stretch/>
        </p:blipFill>
        <p:spPr>
          <a:xfrm>
            <a:off x="1643145" y="2035868"/>
            <a:ext cx="4827948" cy="4313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04A15-36FF-4F07-CB56-59CB100B7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501" y="2035868"/>
            <a:ext cx="4827948" cy="43132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C9F9D0-9873-C241-9026-906B0DD0DFD0}"/>
              </a:ext>
            </a:extLst>
          </p:cNvPr>
          <p:cNvSpPr txBox="1"/>
          <p:nvPr/>
        </p:nvSpPr>
        <p:spPr>
          <a:xfrm>
            <a:off x="4567492" y="6669727"/>
            <a:ext cx="495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Plots showcasing survival rates by class and gender</a:t>
            </a:r>
          </a:p>
        </p:txBody>
      </p:sp>
    </p:spTree>
    <p:extLst>
      <p:ext uri="{BB962C8B-B14F-4D97-AF65-F5344CB8AC3E}">
        <p14:creationId xmlns:p14="http://schemas.microsoft.com/office/powerpoint/2010/main" val="207089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709</Words>
  <Application>Microsoft Office PowerPoint</Application>
  <PresentationFormat>Custom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Lora</vt:lpstr>
      <vt:lpstr>Nunito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Sagar Malhotra</cp:lastModifiedBy>
  <cp:revision>12</cp:revision>
  <dcterms:created xsi:type="dcterms:W3CDTF">2023-08-19T13:03:42Z</dcterms:created>
  <dcterms:modified xsi:type="dcterms:W3CDTF">2023-08-20T00:29:39Z</dcterms:modified>
</cp:coreProperties>
</file>