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78" r:id="rId3"/>
    <p:sldId id="266" r:id="rId4"/>
    <p:sldId id="268" r:id="rId5"/>
    <p:sldId id="267" r:id="rId6"/>
    <p:sldId id="269" r:id="rId7"/>
    <p:sldId id="259" r:id="rId8"/>
    <p:sldId id="261" r:id="rId9"/>
    <p:sldId id="262" r:id="rId10"/>
    <p:sldId id="264" r:id="rId11"/>
    <p:sldId id="265" r:id="rId12"/>
    <p:sldId id="275" r:id="rId13"/>
    <p:sldId id="276" r:id="rId14"/>
    <p:sldId id="277" r:id="rId15"/>
    <p:sldId id="270" r:id="rId16"/>
    <p:sldId id="260" r:id="rId17"/>
    <p:sldId id="271" r:id="rId18"/>
    <p:sldId id="272"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457" autoAdjust="0"/>
  </p:normalViewPr>
  <p:slideViewPr>
    <p:cSldViewPr snapToGrid="0">
      <p:cViewPr>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1709D2-4918-4746-8009-C1CB5D85BDF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DEEC247-E8DC-4C4B-A3D0-756FD707AC65}">
      <dgm:prSet/>
      <dgm:spPr/>
      <dgm:t>
        <a:bodyPr/>
        <a:lstStyle/>
        <a:p>
          <a:r>
            <a:rPr lang="en-US" b="1" i="0"/>
            <a:t>Leveraging Large Language Models for Data Verification</a:t>
          </a:r>
          <a:endParaRPr lang="en-US"/>
        </a:p>
      </dgm:t>
    </dgm:pt>
    <dgm:pt modelId="{CD285691-3961-470E-84F4-214B002FC963}" type="parTrans" cxnId="{A9B20520-611B-4A19-94D2-B04AC6C943F6}">
      <dgm:prSet/>
      <dgm:spPr/>
      <dgm:t>
        <a:bodyPr/>
        <a:lstStyle/>
        <a:p>
          <a:endParaRPr lang="en-US"/>
        </a:p>
      </dgm:t>
    </dgm:pt>
    <dgm:pt modelId="{A6085189-2994-416A-A82C-46E00745AF28}" type="sibTrans" cxnId="{A9B20520-611B-4A19-94D2-B04AC6C943F6}">
      <dgm:prSet/>
      <dgm:spPr/>
      <dgm:t>
        <a:bodyPr/>
        <a:lstStyle/>
        <a:p>
          <a:endParaRPr lang="en-US"/>
        </a:p>
      </dgm:t>
    </dgm:pt>
    <dgm:pt modelId="{18F0D73D-F6E4-4769-B045-32163D851EEC}">
      <dgm:prSet/>
      <dgm:spPr/>
      <dgm:t>
        <a:bodyPr/>
        <a:lstStyle/>
        <a:p>
          <a:r>
            <a:rPr lang="en-US" b="1" i="0"/>
            <a:t>Benefits and Challenges of Cross-referencing Information</a:t>
          </a:r>
          <a:endParaRPr lang="en-US"/>
        </a:p>
      </dgm:t>
    </dgm:pt>
    <dgm:pt modelId="{4C1A9E2A-8F39-47B1-AEED-9233993277CA}" type="parTrans" cxnId="{EFB02CDF-4580-4065-97CA-F661D12AE013}">
      <dgm:prSet/>
      <dgm:spPr/>
      <dgm:t>
        <a:bodyPr/>
        <a:lstStyle/>
        <a:p>
          <a:endParaRPr lang="en-US"/>
        </a:p>
      </dgm:t>
    </dgm:pt>
    <dgm:pt modelId="{25C23E30-41E3-46C4-A2AC-C2F49C9D1C8E}" type="sibTrans" cxnId="{EFB02CDF-4580-4065-97CA-F661D12AE013}">
      <dgm:prSet/>
      <dgm:spPr/>
      <dgm:t>
        <a:bodyPr/>
        <a:lstStyle/>
        <a:p>
          <a:endParaRPr lang="en-US"/>
        </a:p>
      </dgm:t>
    </dgm:pt>
    <dgm:pt modelId="{CBAC61DD-3528-4202-8D98-E89D87D8E639}" type="pres">
      <dgm:prSet presAssocID="{771709D2-4918-4746-8009-C1CB5D85BDF1}" presName="root" presStyleCnt="0">
        <dgm:presLayoutVars>
          <dgm:dir/>
          <dgm:resizeHandles val="exact"/>
        </dgm:presLayoutVars>
      </dgm:prSet>
      <dgm:spPr/>
    </dgm:pt>
    <dgm:pt modelId="{A7B14C45-6F04-4161-84D4-099CCEBDA89D}" type="pres">
      <dgm:prSet presAssocID="{2DEEC247-E8DC-4C4B-A3D0-756FD707AC65}" presName="compNode" presStyleCnt="0"/>
      <dgm:spPr/>
    </dgm:pt>
    <dgm:pt modelId="{5FF06A37-09F6-41F9-8999-7A598130DC47}" type="pres">
      <dgm:prSet presAssocID="{2DEEC247-E8DC-4C4B-A3D0-756FD707AC65}" presName="bgRect" presStyleLbl="bgShp" presStyleIdx="0" presStyleCnt="2"/>
      <dgm:spPr/>
    </dgm:pt>
    <dgm:pt modelId="{12462E75-1922-4790-8F5F-1281EB738929}" type="pres">
      <dgm:prSet presAssocID="{2DEEC247-E8DC-4C4B-A3D0-756FD707AC6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58303953-199B-4395-9749-A27DFB3B0BF5}" type="pres">
      <dgm:prSet presAssocID="{2DEEC247-E8DC-4C4B-A3D0-756FD707AC65}" presName="spaceRect" presStyleCnt="0"/>
      <dgm:spPr/>
    </dgm:pt>
    <dgm:pt modelId="{D4911F7C-3A8C-414B-B6FB-CCA5128C4645}" type="pres">
      <dgm:prSet presAssocID="{2DEEC247-E8DC-4C4B-A3D0-756FD707AC65}" presName="parTx" presStyleLbl="revTx" presStyleIdx="0" presStyleCnt="2">
        <dgm:presLayoutVars>
          <dgm:chMax val="0"/>
          <dgm:chPref val="0"/>
        </dgm:presLayoutVars>
      </dgm:prSet>
      <dgm:spPr/>
    </dgm:pt>
    <dgm:pt modelId="{52F6D713-6813-4D60-9949-5A149247EAFB}" type="pres">
      <dgm:prSet presAssocID="{A6085189-2994-416A-A82C-46E00745AF28}" presName="sibTrans" presStyleCnt="0"/>
      <dgm:spPr/>
    </dgm:pt>
    <dgm:pt modelId="{2E8ADB1A-70B2-482F-8506-64DA28937CCC}" type="pres">
      <dgm:prSet presAssocID="{18F0D73D-F6E4-4769-B045-32163D851EEC}" presName="compNode" presStyleCnt="0"/>
      <dgm:spPr/>
    </dgm:pt>
    <dgm:pt modelId="{1EC21C93-9B7F-4D2E-87E8-FFE17F2D36F4}" type="pres">
      <dgm:prSet presAssocID="{18F0D73D-F6E4-4769-B045-32163D851EEC}" presName="bgRect" presStyleLbl="bgShp" presStyleIdx="1" presStyleCnt="2"/>
      <dgm:spPr/>
    </dgm:pt>
    <dgm:pt modelId="{1786C094-36A1-41FA-BE0E-B7A853265CD6}" type="pres">
      <dgm:prSet presAssocID="{18F0D73D-F6E4-4769-B045-32163D851EE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ales of Justice"/>
        </a:ext>
      </dgm:extLst>
    </dgm:pt>
    <dgm:pt modelId="{5EB39D08-0AB9-49A5-8D8C-2CF5A837F148}" type="pres">
      <dgm:prSet presAssocID="{18F0D73D-F6E4-4769-B045-32163D851EEC}" presName="spaceRect" presStyleCnt="0"/>
      <dgm:spPr/>
    </dgm:pt>
    <dgm:pt modelId="{FAE7F522-CF53-4458-A4B3-9C42C565A2B7}" type="pres">
      <dgm:prSet presAssocID="{18F0D73D-F6E4-4769-B045-32163D851EEC}" presName="parTx" presStyleLbl="revTx" presStyleIdx="1" presStyleCnt="2">
        <dgm:presLayoutVars>
          <dgm:chMax val="0"/>
          <dgm:chPref val="0"/>
        </dgm:presLayoutVars>
      </dgm:prSet>
      <dgm:spPr/>
    </dgm:pt>
  </dgm:ptLst>
  <dgm:cxnLst>
    <dgm:cxn modelId="{F79C1217-729E-4601-BFAE-E4DF968EBFC6}" type="presOf" srcId="{2DEEC247-E8DC-4C4B-A3D0-756FD707AC65}" destId="{D4911F7C-3A8C-414B-B6FB-CCA5128C4645}" srcOrd="0" destOrd="0" presId="urn:microsoft.com/office/officeart/2018/2/layout/IconVerticalSolidList"/>
    <dgm:cxn modelId="{4C8FFF1B-0FB4-4684-A8CA-DF9F5DF3941D}" type="presOf" srcId="{771709D2-4918-4746-8009-C1CB5D85BDF1}" destId="{CBAC61DD-3528-4202-8D98-E89D87D8E639}" srcOrd="0" destOrd="0" presId="urn:microsoft.com/office/officeart/2018/2/layout/IconVerticalSolidList"/>
    <dgm:cxn modelId="{A9B20520-611B-4A19-94D2-B04AC6C943F6}" srcId="{771709D2-4918-4746-8009-C1CB5D85BDF1}" destId="{2DEEC247-E8DC-4C4B-A3D0-756FD707AC65}" srcOrd="0" destOrd="0" parTransId="{CD285691-3961-470E-84F4-214B002FC963}" sibTransId="{A6085189-2994-416A-A82C-46E00745AF28}"/>
    <dgm:cxn modelId="{6A4B887C-D48C-4705-8274-1AE5D049A3D1}" type="presOf" srcId="{18F0D73D-F6E4-4769-B045-32163D851EEC}" destId="{FAE7F522-CF53-4458-A4B3-9C42C565A2B7}" srcOrd="0" destOrd="0" presId="urn:microsoft.com/office/officeart/2018/2/layout/IconVerticalSolidList"/>
    <dgm:cxn modelId="{EFB02CDF-4580-4065-97CA-F661D12AE013}" srcId="{771709D2-4918-4746-8009-C1CB5D85BDF1}" destId="{18F0D73D-F6E4-4769-B045-32163D851EEC}" srcOrd="1" destOrd="0" parTransId="{4C1A9E2A-8F39-47B1-AEED-9233993277CA}" sibTransId="{25C23E30-41E3-46C4-A2AC-C2F49C9D1C8E}"/>
    <dgm:cxn modelId="{15A396A7-6E84-4FE2-B2D0-38878FCA8298}" type="presParOf" srcId="{CBAC61DD-3528-4202-8D98-E89D87D8E639}" destId="{A7B14C45-6F04-4161-84D4-099CCEBDA89D}" srcOrd="0" destOrd="0" presId="urn:microsoft.com/office/officeart/2018/2/layout/IconVerticalSolidList"/>
    <dgm:cxn modelId="{FC0E0F79-D203-495C-B28D-BC040D291923}" type="presParOf" srcId="{A7B14C45-6F04-4161-84D4-099CCEBDA89D}" destId="{5FF06A37-09F6-41F9-8999-7A598130DC47}" srcOrd="0" destOrd="0" presId="urn:microsoft.com/office/officeart/2018/2/layout/IconVerticalSolidList"/>
    <dgm:cxn modelId="{267548E8-751B-4632-9B21-991C99BF6D9F}" type="presParOf" srcId="{A7B14C45-6F04-4161-84D4-099CCEBDA89D}" destId="{12462E75-1922-4790-8F5F-1281EB738929}" srcOrd="1" destOrd="0" presId="urn:microsoft.com/office/officeart/2018/2/layout/IconVerticalSolidList"/>
    <dgm:cxn modelId="{3E27FE06-7D46-41EA-8D2B-B7135663659B}" type="presParOf" srcId="{A7B14C45-6F04-4161-84D4-099CCEBDA89D}" destId="{58303953-199B-4395-9749-A27DFB3B0BF5}" srcOrd="2" destOrd="0" presId="urn:microsoft.com/office/officeart/2018/2/layout/IconVerticalSolidList"/>
    <dgm:cxn modelId="{428BC48E-F169-4544-9DC9-8313AFB4B127}" type="presParOf" srcId="{A7B14C45-6F04-4161-84D4-099CCEBDA89D}" destId="{D4911F7C-3A8C-414B-B6FB-CCA5128C4645}" srcOrd="3" destOrd="0" presId="urn:microsoft.com/office/officeart/2018/2/layout/IconVerticalSolidList"/>
    <dgm:cxn modelId="{D59A9B44-F613-4C0F-8E38-BD78EA3B461C}" type="presParOf" srcId="{CBAC61DD-3528-4202-8D98-E89D87D8E639}" destId="{52F6D713-6813-4D60-9949-5A149247EAFB}" srcOrd="1" destOrd="0" presId="urn:microsoft.com/office/officeart/2018/2/layout/IconVerticalSolidList"/>
    <dgm:cxn modelId="{D7B3A7CA-4AED-4833-919F-E92618FD1E20}" type="presParOf" srcId="{CBAC61DD-3528-4202-8D98-E89D87D8E639}" destId="{2E8ADB1A-70B2-482F-8506-64DA28937CCC}" srcOrd="2" destOrd="0" presId="urn:microsoft.com/office/officeart/2018/2/layout/IconVerticalSolidList"/>
    <dgm:cxn modelId="{EA6B8DD2-D379-4A48-91B4-20C00DFE3DB4}" type="presParOf" srcId="{2E8ADB1A-70B2-482F-8506-64DA28937CCC}" destId="{1EC21C93-9B7F-4D2E-87E8-FFE17F2D36F4}" srcOrd="0" destOrd="0" presId="urn:microsoft.com/office/officeart/2018/2/layout/IconVerticalSolidList"/>
    <dgm:cxn modelId="{CF000E13-E241-4C1F-AC7A-DD6E41B01B73}" type="presParOf" srcId="{2E8ADB1A-70B2-482F-8506-64DA28937CCC}" destId="{1786C094-36A1-41FA-BE0E-B7A853265CD6}" srcOrd="1" destOrd="0" presId="urn:microsoft.com/office/officeart/2018/2/layout/IconVerticalSolidList"/>
    <dgm:cxn modelId="{A9C4DF7C-B473-400D-9B41-3A0774268514}" type="presParOf" srcId="{2E8ADB1A-70B2-482F-8506-64DA28937CCC}" destId="{5EB39D08-0AB9-49A5-8D8C-2CF5A837F148}" srcOrd="2" destOrd="0" presId="urn:microsoft.com/office/officeart/2018/2/layout/IconVerticalSolidList"/>
    <dgm:cxn modelId="{1D69E618-EFE9-4D61-ADD8-E762E279877B}" type="presParOf" srcId="{2E8ADB1A-70B2-482F-8506-64DA28937CCC}" destId="{FAE7F522-CF53-4458-A4B3-9C42C565A2B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F06A37-09F6-41F9-8999-7A598130DC47}">
      <dsp:nvSpPr>
        <dsp:cNvPr id="0" name=""/>
        <dsp:cNvSpPr/>
      </dsp:nvSpPr>
      <dsp:spPr>
        <a:xfrm>
          <a:off x="0" y="955306"/>
          <a:ext cx="6301601" cy="17636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462E75-1922-4790-8F5F-1281EB738929}">
      <dsp:nvSpPr>
        <dsp:cNvPr id="0" name=""/>
        <dsp:cNvSpPr/>
      </dsp:nvSpPr>
      <dsp:spPr>
        <a:xfrm>
          <a:off x="533501" y="1352126"/>
          <a:ext cx="970003" cy="9700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911F7C-3A8C-414B-B6FB-CCA5128C4645}">
      <dsp:nvSpPr>
        <dsp:cNvPr id="0" name=""/>
        <dsp:cNvSpPr/>
      </dsp:nvSpPr>
      <dsp:spPr>
        <a:xfrm>
          <a:off x="2037007" y="955306"/>
          <a:ext cx="4264593" cy="17636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652" tIns="186652" rIns="186652" bIns="186652" numCol="1" spcCol="1270" anchor="ctr" anchorCtr="0">
          <a:noAutofit/>
        </a:bodyPr>
        <a:lstStyle/>
        <a:p>
          <a:pPr marL="0" lvl="0" indent="0" algn="l" defTabSz="1111250">
            <a:lnSpc>
              <a:spcPct val="90000"/>
            </a:lnSpc>
            <a:spcBef>
              <a:spcPct val="0"/>
            </a:spcBef>
            <a:spcAft>
              <a:spcPct val="35000"/>
            </a:spcAft>
            <a:buNone/>
          </a:pPr>
          <a:r>
            <a:rPr lang="en-US" sz="2500" b="1" i="0" kern="1200"/>
            <a:t>Leveraging Large Language Models for Data Verification</a:t>
          </a:r>
          <a:endParaRPr lang="en-US" sz="2500" kern="1200"/>
        </a:p>
      </dsp:txBody>
      <dsp:txXfrm>
        <a:off x="2037007" y="955306"/>
        <a:ext cx="4264593" cy="1763642"/>
      </dsp:txXfrm>
    </dsp:sp>
    <dsp:sp modelId="{1EC21C93-9B7F-4D2E-87E8-FFE17F2D36F4}">
      <dsp:nvSpPr>
        <dsp:cNvPr id="0" name=""/>
        <dsp:cNvSpPr/>
      </dsp:nvSpPr>
      <dsp:spPr>
        <a:xfrm>
          <a:off x="0" y="3159859"/>
          <a:ext cx="6301601" cy="17636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86C094-36A1-41FA-BE0E-B7A853265CD6}">
      <dsp:nvSpPr>
        <dsp:cNvPr id="0" name=""/>
        <dsp:cNvSpPr/>
      </dsp:nvSpPr>
      <dsp:spPr>
        <a:xfrm>
          <a:off x="533501" y="3556679"/>
          <a:ext cx="970003" cy="9700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AE7F522-CF53-4458-A4B3-9C42C565A2B7}">
      <dsp:nvSpPr>
        <dsp:cNvPr id="0" name=""/>
        <dsp:cNvSpPr/>
      </dsp:nvSpPr>
      <dsp:spPr>
        <a:xfrm>
          <a:off x="2037007" y="3159859"/>
          <a:ext cx="4264593" cy="17636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652" tIns="186652" rIns="186652" bIns="186652" numCol="1" spcCol="1270" anchor="ctr" anchorCtr="0">
          <a:noAutofit/>
        </a:bodyPr>
        <a:lstStyle/>
        <a:p>
          <a:pPr marL="0" lvl="0" indent="0" algn="l" defTabSz="1111250">
            <a:lnSpc>
              <a:spcPct val="90000"/>
            </a:lnSpc>
            <a:spcBef>
              <a:spcPct val="0"/>
            </a:spcBef>
            <a:spcAft>
              <a:spcPct val="35000"/>
            </a:spcAft>
            <a:buNone/>
          </a:pPr>
          <a:r>
            <a:rPr lang="en-US" sz="2500" b="1" i="0" kern="1200"/>
            <a:t>Benefits and Challenges of Cross-referencing Information</a:t>
          </a:r>
          <a:endParaRPr lang="en-US" sz="2500" kern="1200"/>
        </a:p>
      </dsp:txBody>
      <dsp:txXfrm>
        <a:off x="2037007" y="3159859"/>
        <a:ext cx="4264593" cy="176364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1D02C-B3E4-42D8-BC0A-B2F45C2207E4}" type="datetimeFigureOut">
              <a:rPr lang="en-US" smtClean="0"/>
              <a:t>8/20/2023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58416-37E0-4A41-9FBA-9A3696034CCA}" type="slidenum">
              <a:rPr lang="en-US" smtClean="0"/>
              <a:t>‹#›</a:t>
            </a:fld>
            <a:endParaRPr lang="en-US"/>
          </a:p>
        </p:txBody>
      </p:sp>
    </p:spTree>
    <p:extLst>
      <p:ext uri="{BB962C8B-B14F-4D97-AF65-F5344CB8AC3E}">
        <p14:creationId xmlns:p14="http://schemas.microsoft.com/office/powerpoint/2010/main" val="40835060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A58416-37E0-4A41-9FBA-9A3696034CCA}" type="slidenum">
              <a:rPr lang="en-US" smtClean="0"/>
              <a:t>5</a:t>
            </a:fld>
            <a:endParaRPr lang="en-US"/>
          </a:p>
        </p:txBody>
      </p:sp>
    </p:spTree>
    <p:extLst>
      <p:ext uri="{BB962C8B-B14F-4D97-AF65-F5344CB8AC3E}">
        <p14:creationId xmlns:p14="http://schemas.microsoft.com/office/powerpoint/2010/main" val="3997029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rgbClr val="1B1B27"/>
                </a:solidFill>
                <a:ea typeface="Raleway" pitchFamily="34" charset="-122"/>
                <a:cs typeface="Raleway" pitchFamily="34" charset="-120"/>
              </a:rPr>
              <a:t>Fact Checkers and Fake News Detection:</a:t>
            </a:r>
            <a:r>
              <a:rPr lang="en-US" sz="1200" dirty="0">
                <a:solidFill>
                  <a:srgbClr val="1B1B27"/>
                </a:solidFill>
                <a:ea typeface="Raleway" pitchFamily="34" charset="-122"/>
                <a:cs typeface="Raleway" pitchFamily="34" charset="-120"/>
              </a:rPr>
              <a:t> LLMs can identify and flag false information in news articles and online content. 
</a:t>
            </a:r>
            <a:r>
              <a:rPr lang="en-US" sz="1200" b="1" dirty="0">
                <a:solidFill>
                  <a:srgbClr val="1B1B27"/>
                </a:solidFill>
                <a:ea typeface="Raleway" pitchFamily="34" charset="-122"/>
                <a:cs typeface="Raleway" pitchFamily="34" charset="-120"/>
              </a:rPr>
              <a:t>Anti-Plagiarism Checkers:</a:t>
            </a:r>
            <a:r>
              <a:rPr lang="en-US" sz="1200" dirty="0">
                <a:solidFill>
                  <a:srgbClr val="1B1B27"/>
                </a:solidFill>
                <a:ea typeface="Raleway" pitchFamily="34" charset="-122"/>
                <a:cs typeface="Raleway" pitchFamily="34" charset="-120"/>
              </a:rPr>
              <a:t> LLMs can analyze written work to identify instances of plagiarism by searching for matching patterns in other texts. 
</a:t>
            </a:r>
            <a:r>
              <a:rPr lang="en-US" sz="1200" b="1" dirty="0">
                <a:solidFill>
                  <a:srgbClr val="1B1B27"/>
                </a:solidFill>
                <a:ea typeface="Raleway" pitchFamily="34" charset="-122"/>
                <a:cs typeface="Raleway" pitchFamily="34" charset="-120"/>
              </a:rPr>
              <a:t>Email Security:</a:t>
            </a:r>
            <a:r>
              <a:rPr lang="en-US" sz="1200" dirty="0">
                <a:solidFill>
                  <a:srgbClr val="1B1B27"/>
                </a:solidFill>
                <a:ea typeface="Raleway" pitchFamily="34" charset="-122"/>
                <a:cs typeface="Raleway" pitchFamily="34" charset="-120"/>
              </a:rPr>
              <a:t> LLMs can detect phishing and malicious emails by identifying suspicious keywords and phrases.</a:t>
            </a:r>
            <a:endParaRPr lang="en-US" sz="1200" dirty="0"/>
          </a:p>
          <a:p>
            <a:endParaRPr lang="en-US" dirty="0"/>
          </a:p>
        </p:txBody>
      </p:sp>
      <p:sp>
        <p:nvSpPr>
          <p:cNvPr id="4" name="Slide Number Placeholder 3"/>
          <p:cNvSpPr>
            <a:spLocks noGrp="1"/>
          </p:cNvSpPr>
          <p:nvPr>
            <p:ph type="sldNum" sz="quarter" idx="5"/>
          </p:nvPr>
        </p:nvSpPr>
        <p:spPr/>
        <p:txBody>
          <a:bodyPr/>
          <a:lstStyle/>
          <a:p>
            <a:fld id="{A7A58416-37E0-4A41-9FBA-9A3696034CCA}" type="slidenum">
              <a:rPr lang="en-US" smtClean="0"/>
              <a:t>8</a:t>
            </a:fld>
            <a:endParaRPr lang="en-US"/>
          </a:p>
        </p:txBody>
      </p:sp>
    </p:spTree>
    <p:extLst>
      <p:ext uri="{BB962C8B-B14F-4D97-AF65-F5344CB8AC3E}">
        <p14:creationId xmlns:p14="http://schemas.microsoft.com/office/powerpoint/2010/main" val="1570605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A58416-37E0-4A41-9FBA-9A3696034CCA}" type="slidenum">
              <a:rPr lang="en-US" smtClean="0"/>
              <a:t>13</a:t>
            </a:fld>
            <a:endParaRPr lang="en-US"/>
          </a:p>
        </p:txBody>
      </p:sp>
    </p:spTree>
    <p:extLst>
      <p:ext uri="{BB962C8B-B14F-4D97-AF65-F5344CB8AC3E}">
        <p14:creationId xmlns:p14="http://schemas.microsoft.com/office/powerpoint/2010/main" val="2127218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23148-47A2-2BFF-9C46-752DC2022B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46C0098-5171-C6E7-AAA9-C73381DB0B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20A74B-138E-BB07-110A-BD4ABE55C294}"/>
              </a:ext>
            </a:extLst>
          </p:cNvPr>
          <p:cNvSpPr>
            <a:spLocks noGrp="1"/>
          </p:cNvSpPr>
          <p:nvPr>
            <p:ph type="dt" sz="half" idx="10"/>
          </p:nvPr>
        </p:nvSpPr>
        <p:spPr/>
        <p:txBody>
          <a:bodyPr/>
          <a:lstStyle/>
          <a:p>
            <a:fld id="{2B4C790C-7383-483A-89AB-86A018E7BCE2}" type="datetimeFigureOut">
              <a:rPr lang="en-US" smtClean="0"/>
              <a:t>8/20/2023</a:t>
            </a:fld>
            <a:endParaRPr lang="en-US"/>
          </a:p>
        </p:txBody>
      </p:sp>
      <p:sp>
        <p:nvSpPr>
          <p:cNvPr id="5" name="Footer Placeholder 4">
            <a:extLst>
              <a:ext uri="{FF2B5EF4-FFF2-40B4-BE49-F238E27FC236}">
                <a16:creationId xmlns:a16="http://schemas.microsoft.com/office/drawing/2014/main" id="{83C2534B-6EB1-964A-11C5-62F5028F36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D7B1CC-35B1-EDB7-DCB7-07DE44B5E8D9}"/>
              </a:ext>
            </a:extLst>
          </p:cNvPr>
          <p:cNvSpPr>
            <a:spLocks noGrp="1"/>
          </p:cNvSpPr>
          <p:nvPr>
            <p:ph type="sldNum" sz="quarter" idx="12"/>
          </p:nvPr>
        </p:nvSpPr>
        <p:spPr/>
        <p:txBody>
          <a:bodyPr/>
          <a:lstStyle/>
          <a:p>
            <a:fld id="{EC4B546B-3448-4404-91C0-F9B788BB0C42}" type="slidenum">
              <a:rPr lang="en-US" smtClean="0"/>
              <a:t>‹#›</a:t>
            </a:fld>
            <a:endParaRPr lang="en-US"/>
          </a:p>
        </p:txBody>
      </p:sp>
    </p:spTree>
    <p:extLst>
      <p:ext uri="{BB962C8B-B14F-4D97-AF65-F5344CB8AC3E}">
        <p14:creationId xmlns:p14="http://schemas.microsoft.com/office/powerpoint/2010/main" val="318557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D9E5C-9F6D-83C7-DC48-69795DEA41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89CE91-9EAA-7A42-9CFB-8CD2854A6E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295BC0-EE35-C76E-7074-1ABEC8DF3192}"/>
              </a:ext>
            </a:extLst>
          </p:cNvPr>
          <p:cNvSpPr>
            <a:spLocks noGrp="1"/>
          </p:cNvSpPr>
          <p:nvPr>
            <p:ph type="dt" sz="half" idx="10"/>
          </p:nvPr>
        </p:nvSpPr>
        <p:spPr/>
        <p:txBody>
          <a:bodyPr/>
          <a:lstStyle/>
          <a:p>
            <a:fld id="{2B4C790C-7383-483A-89AB-86A018E7BCE2}" type="datetimeFigureOut">
              <a:rPr lang="en-US" smtClean="0"/>
              <a:t>8/20/2023</a:t>
            </a:fld>
            <a:endParaRPr lang="en-US"/>
          </a:p>
        </p:txBody>
      </p:sp>
      <p:sp>
        <p:nvSpPr>
          <p:cNvPr id="5" name="Footer Placeholder 4">
            <a:extLst>
              <a:ext uri="{FF2B5EF4-FFF2-40B4-BE49-F238E27FC236}">
                <a16:creationId xmlns:a16="http://schemas.microsoft.com/office/drawing/2014/main" id="{D6E5A570-DEBF-73E6-024B-1CF592FA49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12278E-1D40-E71E-6002-541C0F45CE29}"/>
              </a:ext>
            </a:extLst>
          </p:cNvPr>
          <p:cNvSpPr>
            <a:spLocks noGrp="1"/>
          </p:cNvSpPr>
          <p:nvPr>
            <p:ph type="sldNum" sz="quarter" idx="12"/>
          </p:nvPr>
        </p:nvSpPr>
        <p:spPr/>
        <p:txBody>
          <a:bodyPr/>
          <a:lstStyle/>
          <a:p>
            <a:fld id="{EC4B546B-3448-4404-91C0-F9B788BB0C42}" type="slidenum">
              <a:rPr lang="en-US" smtClean="0"/>
              <a:t>‹#›</a:t>
            </a:fld>
            <a:endParaRPr lang="en-US"/>
          </a:p>
        </p:txBody>
      </p:sp>
    </p:spTree>
    <p:extLst>
      <p:ext uri="{BB962C8B-B14F-4D97-AF65-F5344CB8AC3E}">
        <p14:creationId xmlns:p14="http://schemas.microsoft.com/office/powerpoint/2010/main" val="934598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46EB07-6721-3268-5A06-DE8F446C663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A8E412-080F-5CCC-9AF0-8EDC041EE3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2CA6C2-5358-D93F-600B-F316EC2F9B66}"/>
              </a:ext>
            </a:extLst>
          </p:cNvPr>
          <p:cNvSpPr>
            <a:spLocks noGrp="1"/>
          </p:cNvSpPr>
          <p:nvPr>
            <p:ph type="dt" sz="half" idx="10"/>
          </p:nvPr>
        </p:nvSpPr>
        <p:spPr/>
        <p:txBody>
          <a:bodyPr/>
          <a:lstStyle/>
          <a:p>
            <a:fld id="{2B4C790C-7383-483A-89AB-86A018E7BCE2}" type="datetimeFigureOut">
              <a:rPr lang="en-US" smtClean="0"/>
              <a:t>8/20/2023</a:t>
            </a:fld>
            <a:endParaRPr lang="en-US"/>
          </a:p>
        </p:txBody>
      </p:sp>
      <p:sp>
        <p:nvSpPr>
          <p:cNvPr id="5" name="Footer Placeholder 4">
            <a:extLst>
              <a:ext uri="{FF2B5EF4-FFF2-40B4-BE49-F238E27FC236}">
                <a16:creationId xmlns:a16="http://schemas.microsoft.com/office/drawing/2014/main" id="{F57D9C1E-6B8F-013C-6319-ED07BCDDFF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7D8F57-DA12-8019-EF57-40C5EE03D330}"/>
              </a:ext>
            </a:extLst>
          </p:cNvPr>
          <p:cNvSpPr>
            <a:spLocks noGrp="1"/>
          </p:cNvSpPr>
          <p:nvPr>
            <p:ph type="sldNum" sz="quarter" idx="12"/>
          </p:nvPr>
        </p:nvSpPr>
        <p:spPr/>
        <p:txBody>
          <a:bodyPr/>
          <a:lstStyle/>
          <a:p>
            <a:fld id="{EC4B546B-3448-4404-91C0-F9B788BB0C42}" type="slidenum">
              <a:rPr lang="en-US" smtClean="0"/>
              <a:t>‹#›</a:t>
            </a:fld>
            <a:endParaRPr lang="en-US"/>
          </a:p>
        </p:txBody>
      </p:sp>
    </p:spTree>
    <p:extLst>
      <p:ext uri="{BB962C8B-B14F-4D97-AF65-F5344CB8AC3E}">
        <p14:creationId xmlns:p14="http://schemas.microsoft.com/office/powerpoint/2010/main" val="1722949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13C4A-C87B-EA78-9FFD-BDBDF13D7C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A1E381-F9C7-21FE-7A84-AB3281B8CA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D1233F-2662-7FAA-8ED8-44B6318E8033}"/>
              </a:ext>
            </a:extLst>
          </p:cNvPr>
          <p:cNvSpPr>
            <a:spLocks noGrp="1"/>
          </p:cNvSpPr>
          <p:nvPr>
            <p:ph type="dt" sz="half" idx="10"/>
          </p:nvPr>
        </p:nvSpPr>
        <p:spPr/>
        <p:txBody>
          <a:bodyPr/>
          <a:lstStyle/>
          <a:p>
            <a:fld id="{2B4C790C-7383-483A-89AB-86A018E7BCE2}" type="datetimeFigureOut">
              <a:rPr lang="en-US" smtClean="0"/>
              <a:t>8/20/2023</a:t>
            </a:fld>
            <a:endParaRPr lang="en-US"/>
          </a:p>
        </p:txBody>
      </p:sp>
      <p:sp>
        <p:nvSpPr>
          <p:cNvPr id="5" name="Footer Placeholder 4">
            <a:extLst>
              <a:ext uri="{FF2B5EF4-FFF2-40B4-BE49-F238E27FC236}">
                <a16:creationId xmlns:a16="http://schemas.microsoft.com/office/drawing/2014/main" id="{5986B163-43FB-F1CE-D3CC-8B2C040545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D7B1EB-8FA0-830A-713C-C6D5653A9B6A}"/>
              </a:ext>
            </a:extLst>
          </p:cNvPr>
          <p:cNvSpPr>
            <a:spLocks noGrp="1"/>
          </p:cNvSpPr>
          <p:nvPr>
            <p:ph type="sldNum" sz="quarter" idx="12"/>
          </p:nvPr>
        </p:nvSpPr>
        <p:spPr/>
        <p:txBody>
          <a:bodyPr/>
          <a:lstStyle/>
          <a:p>
            <a:fld id="{EC4B546B-3448-4404-91C0-F9B788BB0C42}" type="slidenum">
              <a:rPr lang="en-US" smtClean="0"/>
              <a:t>‹#›</a:t>
            </a:fld>
            <a:endParaRPr lang="en-US"/>
          </a:p>
        </p:txBody>
      </p:sp>
    </p:spTree>
    <p:extLst>
      <p:ext uri="{BB962C8B-B14F-4D97-AF65-F5344CB8AC3E}">
        <p14:creationId xmlns:p14="http://schemas.microsoft.com/office/powerpoint/2010/main" val="138064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74B04-5B9C-BCBA-6F25-29ADB98592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3E5C6E-30E1-5A11-CB72-FB5457800E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C3A4B3-7E35-32E7-D5C6-D1A9CE113847}"/>
              </a:ext>
            </a:extLst>
          </p:cNvPr>
          <p:cNvSpPr>
            <a:spLocks noGrp="1"/>
          </p:cNvSpPr>
          <p:nvPr>
            <p:ph type="dt" sz="half" idx="10"/>
          </p:nvPr>
        </p:nvSpPr>
        <p:spPr/>
        <p:txBody>
          <a:bodyPr/>
          <a:lstStyle/>
          <a:p>
            <a:fld id="{2B4C790C-7383-483A-89AB-86A018E7BCE2}" type="datetimeFigureOut">
              <a:rPr lang="en-US" smtClean="0"/>
              <a:t>8/20/2023</a:t>
            </a:fld>
            <a:endParaRPr lang="en-US"/>
          </a:p>
        </p:txBody>
      </p:sp>
      <p:sp>
        <p:nvSpPr>
          <p:cNvPr id="5" name="Footer Placeholder 4">
            <a:extLst>
              <a:ext uri="{FF2B5EF4-FFF2-40B4-BE49-F238E27FC236}">
                <a16:creationId xmlns:a16="http://schemas.microsoft.com/office/drawing/2014/main" id="{A630CC69-AF42-B067-F55E-86A8BF62FC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D8E332-B357-AF5B-BF37-5160C85CD02A}"/>
              </a:ext>
            </a:extLst>
          </p:cNvPr>
          <p:cNvSpPr>
            <a:spLocks noGrp="1"/>
          </p:cNvSpPr>
          <p:nvPr>
            <p:ph type="sldNum" sz="quarter" idx="12"/>
          </p:nvPr>
        </p:nvSpPr>
        <p:spPr/>
        <p:txBody>
          <a:bodyPr/>
          <a:lstStyle/>
          <a:p>
            <a:fld id="{EC4B546B-3448-4404-91C0-F9B788BB0C42}" type="slidenum">
              <a:rPr lang="en-US" smtClean="0"/>
              <a:t>‹#›</a:t>
            </a:fld>
            <a:endParaRPr lang="en-US"/>
          </a:p>
        </p:txBody>
      </p:sp>
    </p:spTree>
    <p:extLst>
      <p:ext uri="{BB962C8B-B14F-4D97-AF65-F5344CB8AC3E}">
        <p14:creationId xmlns:p14="http://schemas.microsoft.com/office/powerpoint/2010/main" val="3653680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B794E-F75C-30C3-3ABE-252B528EC7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7A2F99-1CDA-EE67-9CD3-7A001FF1C7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58CDAF-92C7-2A0F-46E1-38122112F6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30F795-64A6-CBA2-92D6-9920A763266F}"/>
              </a:ext>
            </a:extLst>
          </p:cNvPr>
          <p:cNvSpPr>
            <a:spLocks noGrp="1"/>
          </p:cNvSpPr>
          <p:nvPr>
            <p:ph type="dt" sz="half" idx="10"/>
          </p:nvPr>
        </p:nvSpPr>
        <p:spPr/>
        <p:txBody>
          <a:bodyPr/>
          <a:lstStyle/>
          <a:p>
            <a:fld id="{2B4C790C-7383-483A-89AB-86A018E7BCE2}" type="datetimeFigureOut">
              <a:rPr lang="en-US" smtClean="0"/>
              <a:t>8/20/2023</a:t>
            </a:fld>
            <a:endParaRPr lang="en-US"/>
          </a:p>
        </p:txBody>
      </p:sp>
      <p:sp>
        <p:nvSpPr>
          <p:cNvPr id="6" name="Footer Placeholder 5">
            <a:extLst>
              <a:ext uri="{FF2B5EF4-FFF2-40B4-BE49-F238E27FC236}">
                <a16:creationId xmlns:a16="http://schemas.microsoft.com/office/drawing/2014/main" id="{DD67B556-CF5D-CC50-E8B9-9239DAE06E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CBBEC1-939F-7AAB-22A7-E5550FE72A5F}"/>
              </a:ext>
            </a:extLst>
          </p:cNvPr>
          <p:cNvSpPr>
            <a:spLocks noGrp="1"/>
          </p:cNvSpPr>
          <p:nvPr>
            <p:ph type="sldNum" sz="quarter" idx="12"/>
          </p:nvPr>
        </p:nvSpPr>
        <p:spPr/>
        <p:txBody>
          <a:bodyPr/>
          <a:lstStyle/>
          <a:p>
            <a:fld id="{EC4B546B-3448-4404-91C0-F9B788BB0C42}" type="slidenum">
              <a:rPr lang="en-US" smtClean="0"/>
              <a:t>‹#›</a:t>
            </a:fld>
            <a:endParaRPr lang="en-US"/>
          </a:p>
        </p:txBody>
      </p:sp>
    </p:spTree>
    <p:extLst>
      <p:ext uri="{BB962C8B-B14F-4D97-AF65-F5344CB8AC3E}">
        <p14:creationId xmlns:p14="http://schemas.microsoft.com/office/powerpoint/2010/main" val="3354503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E7D40-C08D-72D8-CEA6-AF5F47D77D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33D5D3-D4E5-ABE8-73E3-B8E3A48903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80395E-978F-1890-110F-9BA2DCDA99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8DA3DA-6C9B-F529-11C4-1F69251A31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157662-C4FC-FBD5-D06A-CCB4E4F2FE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548B8C8-D436-CE91-F45C-F6BA966D5E5E}"/>
              </a:ext>
            </a:extLst>
          </p:cNvPr>
          <p:cNvSpPr>
            <a:spLocks noGrp="1"/>
          </p:cNvSpPr>
          <p:nvPr>
            <p:ph type="dt" sz="half" idx="10"/>
          </p:nvPr>
        </p:nvSpPr>
        <p:spPr/>
        <p:txBody>
          <a:bodyPr/>
          <a:lstStyle/>
          <a:p>
            <a:fld id="{2B4C790C-7383-483A-89AB-86A018E7BCE2}" type="datetimeFigureOut">
              <a:rPr lang="en-US" smtClean="0"/>
              <a:t>8/20/2023</a:t>
            </a:fld>
            <a:endParaRPr lang="en-US"/>
          </a:p>
        </p:txBody>
      </p:sp>
      <p:sp>
        <p:nvSpPr>
          <p:cNvPr id="8" name="Footer Placeholder 7">
            <a:extLst>
              <a:ext uri="{FF2B5EF4-FFF2-40B4-BE49-F238E27FC236}">
                <a16:creationId xmlns:a16="http://schemas.microsoft.com/office/drawing/2014/main" id="{161EB594-3CB3-F445-7157-7AACCDB09DD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9070FB9-2A17-FB8D-B863-65765DD21F94}"/>
              </a:ext>
            </a:extLst>
          </p:cNvPr>
          <p:cNvSpPr>
            <a:spLocks noGrp="1"/>
          </p:cNvSpPr>
          <p:nvPr>
            <p:ph type="sldNum" sz="quarter" idx="12"/>
          </p:nvPr>
        </p:nvSpPr>
        <p:spPr/>
        <p:txBody>
          <a:bodyPr/>
          <a:lstStyle/>
          <a:p>
            <a:fld id="{EC4B546B-3448-4404-91C0-F9B788BB0C42}" type="slidenum">
              <a:rPr lang="en-US" smtClean="0"/>
              <a:t>‹#›</a:t>
            </a:fld>
            <a:endParaRPr lang="en-US"/>
          </a:p>
        </p:txBody>
      </p:sp>
    </p:spTree>
    <p:extLst>
      <p:ext uri="{BB962C8B-B14F-4D97-AF65-F5344CB8AC3E}">
        <p14:creationId xmlns:p14="http://schemas.microsoft.com/office/powerpoint/2010/main" val="506117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77A16-844C-2C52-0D4E-7F266BFAC2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FF63FC-3337-357B-3444-0FC4505B23D7}"/>
              </a:ext>
            </a:extLst>
          </p:cNvPr>
          <p:cNvSpPr>
            <a:spLocks noGrp="1"/>
          </p:cNvSpPr>
          <p:nvPr>
            <p:ph type="dt" sz="half" idx="10"/>
          </p:nvPr>
        </p:nvSpPr>
        <p:spPr/>
        <p:txBody>
          <a:bodyPr/>
          <a:lstStyle/>
          <a:p>
            <a:fld id="{2B4C790C-7383-483A-89AB-86A018E7BCE2}" type="datetimeFigureOut">
              <a:rPr lang="en-US" smtClean="0"/>
              <a:t>8/20/2023</a:t>
            </a:fld>
            <a:endParaRPr lang="en-US"/>
          </a:p>
        </p:txBody>
      </p:sp>
      <p:sp>
        <p:nvSpPr>
          <p:cNvPr id="4" name="Footer Placeholder 3">
            <a:extLst>
              <a:ext uri="{FF2B5EF4-FFF2-40B4-BE49-F238E27FC236}">
                <a16:creationId xmlns:a16="http://schemas.microsoft.com/office/drawing/2014/main" id="{4D77D124-CE14-9DEA-6BBB-57ED3DF57D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625A2C-9665-45B0-4BE9-2F6BAD294122}"/>
              </a:ext>
            </a:extLst>
          </p:cNvPr>
          <p:cNvSpPr>
            <a:spLocks noGrp="1"/>
          </p:cNvSpPr>
          <p:nvPr>
            <p:ph type="sldNum" sz="quarter" idx="12"/>
          </p:nvPr>
        </p:nvSpPr>
        <p:spPr/>
        <p:txBody>
          <a:bodyPr/>
          <a:lstStyle/>
          <a:p>
            <a:fld id="{EC4B546B-3448-4404-91C0-F9B788BB0C42}" type="slidenum">
              <a:rPr lang="en-US" smtClean="0"/>
              <a:t>‹#›</a:t>
            </a:fld>
            <a:endParaRPr lang="en-US"/>
          </a:p>
        </p:txBody>
      </p:sp>
    </p:spTree>
    <p:extLst>
      <p:ext uri="{BB962C8B-B14F-4D97-AF65-F5344CB8AC3E}">
        <p14:creationId xmlns:p14="http://schemas.microsoft.com/office/powerpoint/2010/main" val="4288373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B09600-0C8E-9D71-3639-B3CF378CB7E5}"/>
              </a:ext>
            </a:extLst>
          </p:cNvPr>
          <p:cNvSpPr>
            <a:spLocks noGrp="1"/>
          </p:cNvSpPr>
          <p:nvPr>
            <p:ph type="dt" sz="half" idx="10"/>
          </p:nvPr>
        </p:nvSpPr>
        <p:spPr/>
        <p:txBody>
          <a:bodyPr/>
          <a:lstStyle/>
          <a:p>
            <a:fld id="{2B4C790C-7383-483A-89AB-86A018E7BCE2}" type="datetimeFigureOut">
              <a:rPr lang="en-US" smtClean="0"/>
              <a:t>8/20/2023</a:t>
            </a:fld>
            <a:endParaRPr lang="en-US"/>
          </a:p>
        </p:txBody>
      </p:sp>
      <p:sp>
        <p:nvSpPr>
          <p:cNvPr id="3" name="Footer Placeholder 2">
            <a:extLst>
              <a:ext uri="{FF2B5EF4-FFF2-40B4-BE49-F238E27FC236}">
                <a16:creationId xmlns:a16="http://schemas.microsoft.com/office/drawing/2014/main" id="{9D3465E0-F54C-B032-988E-4A34BA4D31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63D4D4-A3CA-B073-9729-2201F29CF2F6}"/>
              </a:ext>
            </a:extLst>
          </p:cNvPr>
          <p:cNvSpPr>
            <a:spLocks noGrp="1"/>
          </p:cNvSpPr>
          <p:nvPr>
            <p:ph type="sldNum" sz="quarter" idx="12"/>
          </p:nvPr>
        </p:nvSpPr>
        <p:spPr/>
        <p:txBody>
          <a:bodyPr/>
          <a:lstStyle/>
          <a:p>
            <a:fld id="{EC4B546B-3448-4404-91C0-F9B788BB0C42}" type="slidenum">
              <a:rPr lang="en-US" smtClean="0"/>
              <a:t>‹#›</a:t>
            </a:fld>
            <a:endParaRPr lang="en-US"/>
          </a:p>
        </p:txBody>
      </p:sp>
    </p:spTree>
    <p:extLst>
      <p:ext uri="{BB962C8B-B14F-4D97-AF65-F5344CB8AC3E}">
        <p14:creationId xmlns:p14="http://schemas.microsoft.com/office/powerpoint/2010/main" val="1301130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EB625-4361-50F3-B01D-3ACD38E12A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8942AE-84A5-323B-0428-C8A09829A5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235BE2-A978-ECFA-BF89-C99A51E5A1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1EBCA5-D415-0AF1-447A-D07FE9EE82B8}"/>
              </a:ext>
            </a:extLst>
          </p:cNvPr>
          <p:cNvSpPr>
            <a:spLocks noGrp="1"/>
          </p:cNvSpPr>
          <p:nvPr>
            <p:ph type="dt" sz="half" idx="10"/>
          </p:nvPr>
        </p:nvSpPr>
        <p:spPr/>
        <p:txBody>
          <a:bodyPr/>
          <a:lstStyle/>
          <a:p>
            <a:fld id="{2B4C790C-7383-483A-89AB-86A018E7BCE2}" type="datetimeFigureOut">
              <a:rPr lang="en-US" smtClean="0"/>
              <a:t>8/20/2023</a:t>
            </a:fld>
            <a:endParaRPr lang="en-US"/>
          </a:p>
        </p:txBody>
      </p:sp>
      <p:sp>
        <p:nvSpPr>
          <p:cNvPr id="6" name="Footer Placeholder 5">
            <a:extLst>
              <a:ext uri="{FF2B5EF4-FFF2-40B4-BE49-F238E27FC236}">
                <a16:creationId xmlns:a16="http://schemas.microsoft.com/office/drawing/2014/main" id="{744F4A14-9A23-74BB-4715-D95276FDA9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2DDBE3-69C4-5E49-755D-D03A65313592}"/>
              </a:ext>
            </a:extLst>
          </p:cNvPr>
          <p:cNvSpPr>
            <a:spLocks noGrp="1"/>
          </p:cNvSpPr>
          <p:nvPr>
            <p:ph type="sldNum" sz="quarter" idx="12"/>
          </p:nvPr>
        </p:nvSpPr>
        <p:spPr/>
        <p:txBody>
          <a:bodyPr/>
          <a:lstStyle/>
          <a:p>
            <a:fld id="{EC4B546B-3448-4404-91C0-F9B788BB0C42}" type="slidenum">
              <a:rPr lang="en-US" smtClean="0"/>
              <a:t>‹#›</a:t>
            </a:fld>
            <a:endParaRPr lang="en-US"/>
          </a:p>
        </p:txBody>
      </p:sp>
    </p:spTree>
    <p:extLst>
      <p:ext uri="{BB962C8B-B14F-4D97-AF65-F5344CB8AC3E}">
        <p14:creationId xmlns:p14="http://schemas.microsoft.com/office/powerpoint/2010/main" val="1342336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DF0F3-0B88-46E9-65D7-25C7783833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A0281B-4CAC-B535-9DAD-7491AA66F0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A4A96C-291B-0397-FFBB-5BC5F4BC91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4658C8-B629-28C1-4B67-0A6D19C6817A}"/>
              </a:ext>
            </a:extLst>
          </p:cNvPr>
          <p:cNvSpPr>
            <a:spLocks noGrp="1"/>
          </p:cNvSpPr>
          <p:nvPr>
            <p:ph type="dt" sz="half" idx="10"/>
          </p:nvPr>
        </p:nvSpPr>
        <p:spPr/>
        <p:txBody>
          <a:bodyPr/>
          <a:lstStyle/>
          <a:p>
            <a:fld id="{2B4C790C-7383-483A-89AB-86A018E7BCE2}" type="datetimeFigureOut">
              <a:rPr lang="en-US" smtClean="0"/>
              <a:t>8/20/2023</a:t>
            </a:fld>
            <a:endParaRPr lang="en-US"/>
          </a:p>
        </p:txBody>
      </p:sp>
      <p:sp>
        <p:nvSpPr>
          <p:cNvPr id="6" name="Footer Placeholder 5">
            <a:extLst>
              <a:ext uri="{FF2B5EF4-FFF2-40B4-BE49-F238E27FC236}">
                <a16:creationId xmlns:a16="http://schemas.microsoft.com/office/drawing/2014/main" id="{01C00733-D116-2168-482E-A0F8906814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3AB88B-5619-149B-A478-6352D27A247A}"/>
              </a:ext>
            </a:extLst>
          </p:cNvPr>
          <p:cNvSpPr>
            <a:spLocks noGrp="1"/>
          </p:cNvSpPr>
          <p:nvPr>
            <p:ph type="sldNum" sz="quarter" idx="12"/>
          </p:nvPr>
        </p:nvSpPr>
        <p:spPr/>
        <p:txBody>
          <a:bodyPr/>
          <a:lstStyle/>
          <a:p>
            <a:fld id="{EC4B546B-3448-4404-91C0-F9B788BB0C42}" type="slidenum">
              <a:rPr lang="en-US" smtClean="0"/>
              <a:t>‹#›</a:t>
            </a:fld>
            <a:endParaRPr lang="en-US"/>
          </a:p>
        </p:txBody>
      </p:sp>
    </p:spTree>
    <p:extLst>
      <p:ext uri="{BB962C8B-B14F-4D97-AF65-F5344CB8AC3E}">
        <p14:creationId xmlns:p14="http://schemas.microsoft.com/office/powerpoint/2010/main" val="3518358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C43111-81F1-E0A8-F3BF-8EC7ACDC01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FAD44A1-8533-75FE-602B-A9D19CD8F7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596080-6EED-5AD6-90FD-A096D27284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4C790C-7383-483A-89AB-86A018E7BCE2}" type="datetimeFigureOut">
              <a:rPr lang="en-US" smtClean="0"/>
              <a:t>8/20/2023</a:t>
            </a:fld>
            <a:endParaRPr lang="en-US"/>
          </a:p>
        </p:txBody>
      </p:sp>
      <p:sp>
        <p:nvSpPr>
          <p:cNvPr id="5" name="Footer Placeholder 4">
            <a:extLst>
              <a:ext uri="{FF2B5EF4-FFF2-40B4-BE49-F238E27FC236}">
                <a16:creationId xmlns:a16="http://schemas.microsoft.com/office/drawing/2014/main" id="{92E54C12-C507-E61D-D73F-21B0F39BBC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F3AB93C-AF62-55AD-CA00-FC656B1F73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4B546B-3448-4404-91C0-F9B788BB0C42}" type="slidenum">
              <a:rPr lang="en-US" smtClean="0"/>
              <a:t>‹#›</a:t>
            </a:fld>
            <a:endParaRPr lang="en-US"/>
          </a:p>
        </p:txBody>
      </p:sp>
    </p:spTree>
    <p:extLst>
      <p:ext uri="{BB962C8B-B14F-4D97-AF65-F5344CB8AC3E}">
        <p14:creationId xmlns:p14="http://schemas.microsoft.com/office/powerpoint/2010/main" val="92294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F7796F-58CB-9BA2-3373-F1BEC7BAA9C5}"/>
              </a:ext>
            </a:extLst>
          </p:cNvPr>
          <p:cNvSpPr>
            <a:spLocks noGrp="1"/>
          </p:cNvSpPr>
          <p:nvPr>
            <p:ph type="ctrTitle"/>
          </p:nvPr>
        </p:nvSpPr>
        <p:spPr>
          <a:xfrm>
            <a:off x="838200" y="1195697"/>
            <a:ext cx="3200400" cy="4238118"/>
          </a:xfrm>
        </p:spPr>
        <p:txBody>
          <a:bodyPr vert="horz" lIns="91440" tIns="45720" rIns="91440" bIns="45720" rtlCol="0" anchor="ctr">
            <a:normAutofit/>
          </a:bodyPr>
          <a:lstStyle/>
          <a:p>
            <a:pPr algn="l"/>
            <a:r>
              <a:rPr lang="en-US" sz="4400" b="1" kern="1200">
                <a:solidFill>
                  <a:schemeClr val="bg1"/>
                </a:solidFill>
                <a:latin typeface="+mj-lt"/>
                <a:ea typeface="+mj-ea"/>
                <a:cs typeface="+mj-cs"/>
              </a:rPr>
              <a:t>Week 11</a:t>
            </a:r>
          </a:p>
        </p:txBody>
      </p:sp>
      <p:grpSp>
        <p:nvGrpSpPr>
          <p:cNvPr id="17"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8" name="Freeform: Shape 17">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21" name="Oval 20">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5"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6" name="Freeform: Shape 25">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7" name="TextBox 6">
            <a:extLst>
              <a:ext uri="{FF2B5EF4-FFF2-40B4-BE49-F238E27FC236}">
                <a16:creationId xmlns:a16="http://schemas.microsoft.com/office/drawing/2014/main" id="{AD5F693D-F500-B724-3377-429BFF9B7278}"/>
              </a:ext>
            </a:extLst>
          </p:cNvPr>
          <p:cNvSpPr txBox="1"/>
          <p:nvPr/>
        </p:nvSpPr>
        <p:spPr>
          <a:xfrm>
            <a:off x="5523756" y="6430815"/>
            <a:ext cx="6141720" cy="369332"/>
          </a:xfrm>
          <a:prstGeom prst="rect">
            <a:avLst/>
          </a:prstGeom>
          <a:noFill/>
        </p:spPr>
        <p:txBody>
          <a:bodyPr wrap="square">
            <a:spAutoFit/>
          </a:bodyPr>
          <a:lstStyle/>
          <a:p>
            <a:pPr>
              <a:spcAft>
                <a:spcPts val="600"/>
              </a:spcAft>
            </a:pPr>
            <a:r>
              <a:rPr lang="en-US" b="0" i="0" dirty="0">
                <a:effectLst/>
                <a:latin typeface="LatoWeb"/>
              </a:rPr>
              <a:t>INFO -7390 Advances in Data Science and  Architecture</a:t>
            </a:r>
            <a:endParaRPr lang="en-US" dirty="0"/>
          </a:p>
        </p:txBody>
      </p:sp>
      <p:graphicFrame>
        <p:nvGraphicFramePr>
          <p:cNvPr id="9" name="TextBox 2">
            <a:extLst>
              <a:ext uri="{FF2B5EF4-FFF2-40B4-BE49-F238E27FC236}">
                <a16:creationId xmlns:a16="http://schemas.microsoft.com/office/drawing/2014/main" id="{2D404837-A4E9-8924-0C5C-7262203525F5}"/>
              </a:ext>
            </a:extLst>
          </p:cNvPr>
          <p:cNvGraphicFramePr/>
          <p:nvPr>
            <p:extLst>
              <p:ext uri="{D42A27DB-BD31-4B8C-83A1-F6EECF244321}">
                <p14:modId xmlns:p14="http://schemas.microsoft.com/office/powerpoint/2010/main" val="910560384"/>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2266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67686-6B0C-07F7-407F-50E0965FC59C}"/>
              </a:ext>
            </a:extLst>
          </p:cNvPr>
          <p:cNvSpPr>
            <a:spLocks noGrp="1"/>
          </p:cNvSpPr>
          <p:nvPr>
            <p:ph type="title"/>
          </p:nvPr>
        </p:nvSpPr>
        <p:spPr/>
        <p:txBody>
          <a:bodyPr/>
          <a:lstStyle/>
          <a:p>
            <a:r>
              <a:rPr lang="en-US" sz="4400" b="1" dirty="0">
                <a:solidFill>
                  <a:srgbClr val="1B1B27"/>
                </a:solidFill>
                <a:latin typeface="+mn-lt"/>
                <a:ea typeface="Raleway" pitchFamily="34" charset="-122"/>
                <a:cs typeface="Raleway" pitchFamily="34" charset="-120"/>
              </a:rPr>
              <a:t>How to Overcome These Challenges ?</a:t>
            </a:r>
            <a:endParaRPr lang="en-US" b="1" dirty="0">
              <a:latin typeface="+mn-lt"/>
            </a:endParaRPr>
          </a:p>
        </p:txBody>
      </p:sp>
      <p:sp>
        <p:nvSpPr>
          <p:cNvPr id="3" name="Content Placeholder 2">
            <a:extLst>
              <a:ext uri="{FF2B5EF4-FFF2-40B4-BE49-F238E27FC236}">
                <a16:creationId xmlns:a16="http://schemas.microsoft.com/office/drawing/2014/main" id="{46346A4E-66ED-D5F6-2B2D-E3561313EFDE}"/>
              </a:ext>
            </a:extLst>
          </p:cNvPr>
          <p:cNvSpPr>
            <a:spLocks noGrp="1"/>
          </p:cNvSpPr>
          <p:nvPr>
            <p:ph idx="1"/>
          </p:nvPr>
        </p:nvSpPr>
        <p:spPr/>
        <p:txBody>
          <a:bodyPr>
            <a:normAutofit/>
          </a:bodyPr>
          <a:lstStyle/>
          <a:p>
            <a:pPr marL="514350" indent="-514350">
              <a:buFont typeface="+mj-lt"/>
              <a:buAutoNum type="arabicPeriod"/>
            </a:pPr>
            <a:r>
              <a:rPr lang="en-US" b="1" dirty="0"/>
              <a:t>Training Data </a:t>
            </a:r>
            <a:r>
              <a:rPr lang="en-US" dirty="0"/>
              <a:t>–</a:t>
            </a:r>
            <a:r>
              <a:rPr lang="en-US" dirty="0">
                <a:solidFill>
                  <a:srgbClr val="3C3939"/>
                </a:solidFill>
                <a:ea typeface="Roboto" pitchFamily="34" charset="-122"/>
                <a:cs typeface="Roboto" pitchFamily="34" charset="-120"/>
              </a:rPr>
              <a:t>Ensure that the LLMs are trained on diverse and representative data to avoid perpetuating data bias.</a:t>
            </a:r>
          </a:p>
          <a:p>
            <a:pPr marL="514350" indent="-514350">
              <a:buFont typeface="+mj-lt"/>
              <a:buAutoNum type="arabicPeriod"/>
            </a:pPr>
            <a:endParaRPr lang="en-US" dirty="0"/>
          </a:p>
          <a:p>
            <a:pPr marL="514350" indent="-514350">
              <a:buFont typeface="+mj-lt"/>
              <a:buAutoNum type="arabicPeriod"/>
            </a:pPr>
            <a:r>
              <a:rPr lang="en-US" b="1" dirty="0">
                <a:solidFill>
                  <a:srgbClr val="3C3939"/>
                </a:solidFill>
                <a:ea typeface="Raleway" pitchFamily="34" charset="-122"/>
                <a:cs typeface="Raleway" pitchFamily="34" charset="-120"/>
              </a:rPr>
              <a:t>Algorithmic Transparency</a:t>
            </a:r>
            <a:r>
              <a:rPr lang="en-US" b="1" dirty="0"/>
              <a:t>- </a:t>
            </a:r>
            <a:r>
              <a:rPr lang="en-US" dirty="0">
                <a:solidFill>
                  <a:srgbClr val="3C3939"/>
                </a:solidFill>
                <a:ea typeface="Roboto" pitchFamily="34" charset="-122"/>
                <a:cs typeface="Roboto" pitchFamily="34" charset="-120"/>
              </a:rPr>
              <a:t>Develop algorithms that enable LLMs to provide insights into how they arrived at their decisions.</a:t>
            </a:r>
          </a:p>
          <a:p>
            <a:pPr marL="514350" indent="-514350">
              <a:buFont typeface="+mj-lt"/>
              <a:buAutoNum type="arabicPeriod"/>
            </a:pPr>
            <a:endParaRPr lang="en-US" dirty="0"/>
          </a:p>
          <a:p>
            <a:pPr marL="514350" indent="-514350">
              <a:buFont typeface="+mj-lt"/>
              <a:buAutoNum type="arabicPeriod"/>
            </a:pPr>
            <a:r>
              <a:rPr lang="en-US" b="1" dirty="0">
                <a:solidFill>
                  <a:srgbClr val="3C3939"/>
                </a:solidFill>
                <a:ea typeface="Raleway" pitchFamily="34" charset="-122"/>
                <a:cs typeface="Raleway" pitchFamily="34" charset="-120"/>
              </a:rPr>
              <a:t>Specialized LLMs </a:t>
            </a:r>
            <a:r>
              <a:rPr lang="en-US" dirty="0">
                <a:solidFill>
                  <a:srgbClr val="3C3939"/>
                </a:solidFill>
                <a:ea typeface="Raleway" pitchFamily="34" charset="-122"/>
                <a:cs typeface="Raleway" pitchFamily="34" charset="-120"/>
              </a:rPr>
              <a:t>- </a:t>
            </a:r>
            <a:r>
              <a:rPr lang="en-US" dirty="0">
                <a:solidFill>
                  <a:srgbClr val="3C3939"/>
                </a:solidFill>
                <a:ea typeface="Roboto" pitchFamily="34" charset="-122"/>
                <a:cs typeface="Roboto" pitchFamily="34" charset="-120"/>
              </a:rPr>
              <a:t>Develop specialized LLMs, trained on specific kinds of data that can more accurately handle complex queries, such as medical diagnosis.</a:t>
            </a:r>
            <a:endParaRPr lang="en-US" dirty="0"/>
          </a:p>
          <a:p>
            <a:pPr marL="514350" indent="-514350">
              <a:buFont typeface="+mj-lt"/>
              <a:buAutoNum type="arabicPeriod"/>
            </a:pPr>
            <a:endParaRPr lang="en-US" dirty="0"/>
          </a:p>
          <a:p>
            <a:pPr marL="0" indent="0">
              <a:buNone/>
            </a:pPr>
            <a:endParaRPr lang="en-US" dirty="0"/>
          </a:p>
        </p:txBody>
      </p:sp>
    </p:spTree>
    <p:extLst>
      <p:ext uri="{BB962C8B-B14F-4D97-AF65-F5344CB8AC3E}">
        <p14:creationId xmlns:p14="http://schemas.microsoft.com/office/powerpoint/2010/main" val="3317487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00008-9CBC-9FE4-407A-9B3835260BDD}"/>
              </a:ext>
            </a:extLst>
          </p:cNvPr>
          <p:cNvSpPr>
            <a:spLocks noGrp="1"/>
          </p:cNvSpPr>
          <p:nvPr>
            <p:ph type="title"/>
          </p:nvPr>
        </p:nvSpPr>
        <p:spPr>
          <a:xfrm>
            <a:off x="838200" y="635232"/>
            <a:ext cx="10723179" cy="1325563"/>
          </a:xfrm>
        </p:spPr>
        <p:txBody>
          <a:bodyPr>
            <a:noAutofit/>
          </a:bodyPr>
          <a:lstStyle/>
          <a:p>
            <a:r>
              <a:rPr lang="en-US" sz="4050" b="1" dirty="0">
                <a:solidFill>
                  <a:srgbClr val="1B1B27"/>
                </a:solidFill>
                <a:latin typeface="+mn-lt"/>
                <a:ea typeface="Raleway" pitchFamily="34" charset="-122"/>
                <a:cs typeface="Raleway" pitchFamily="34" charset="-120"/>
              </a:rPr>
              <a:t>Best Practices for Using LLMs in Data Verification</a:t>
            </a:r>
            <a:br>
              <a:rPr lang="en-US" sz="4050" b="1" dirty="0">
                <a:latin typeface="+mn-lt"/>
              </a:rPr>
            </a:br>
            <a:endParaRPr lang="en-US" sz="4050" b="1" dirty="0">
              <a:latin typeface="+mn-lt"/>
            </a:endParaRPr>
          </a:p>
        </p:txBody>
      </p:sp>
      <p:sp>
        <p:nvSpPr>
          <p:cNvPr id="3" name="Content Placeholder 2">
            <a:extLst>
              <a:ext uri="{FF2B5EF4-FFF2-40B4-BE49-F238E27FC236}">
                <a16:creationId xmlns:a16="http://schemas.microsoft.com/office/drawing/2014/main" id="{2CC4869D-A8CC-05E0-0244-E566647C01BC}"/>
              </a:ext>
            </a:extLst>
          </p:cNvPr>
          <p:cNvSpPr>
            <a:spLocks noGrp="1"/>
          </p:cNvSpPr>
          <p:nvPr>
            <p:ph idx="1"/>
          </p:nvPr>
        </p:nvSpPr>
        <p:spPr/>
        <p:txBody>
          <a:bodyPr/>
          <a:lstStyle/>
          <a:p>
            <a:pPr marL="0" indent="0">
              <a:buNone/>
            </a:pPr>
            <a:r>
              <a:rPr lang="en-US" sz="2800" b="1" dirty="0">
                <a:solidFill>
                  <a:srgbClr val="1B1B27"/>
                </a:solidFill>
                <a:ea typeface="Raleway" pitchFamily="34" charset="-122"/>
                <a:cs typeface="Raleway" pitchFamily="34" charset="-120"/>
              </a:rPr>
              <a:t>Data Scrubbing</a:t>
            </a:r>
          </a:p>
          <a:p>
            <a:pPr marL="0" indent="0">
              <a:buNone/>
            </a:pPr>
            <a:endParaRPr lang="en-US" sz="2800" b="1" dirty="0">
              <a:solidFill>
                <a:srgbClr val="1B1B27"/>
              </a:solidFill>
              <a:ea typeface="Raleway" pitchFamily="34" charset="-122"/>
              <a:cs typeface="Raleway" pitchFamily="34" charset="-120"/>
            </a:endParaRPr>
          </a:p>
          <a:p>
            <a:pPr marL="0" indent="0">
              <a:buNone/>
            </a:pPr>
            <a:endParaRPr lang="en-US" sz="2800" b="1" dirty="0">
              <a:solidFill>
                <a:srgbClr val="1B1B27"/>
              </a:solidFill>
              <a:ea typeface="Raleway" pitchFamily="34" charset="-122"/>
              <a:cs typeface="Raleway" pitchFamily="34" charset="-120"/>
            </a:endParaRPr>
          </a:p>
          <a:p>
            <a:pPr marL="0" indent="0">
              <a:buNone/>
            </a:pPr>
            <a:r>
              <a:rPr lang="en-US" sz="2800" b="1" dirty="0">
                <a:solidFill>
                  <a:srgbClr val="1B1B27"/>
                </a:solidFill>
                <a:ea typeface="Raleway" pitchFamily="34" charset="-122"/>
                <a:cs typeface="Raleway" pitchFamily="34" charset="-120"/>
              </a:rPr>
              <a:t>Validation</a:t>
            </a:r>
          </a:p>
          <a:p>
            <a:pPr marL="0" indent="0">
              <a:buNone/>
            </a:pPr>
            <a:endParaRPr lang="en-US" sz="2800" b="1" dirty="0">
              <a:solidFill>
                <a:srgbClr val="1B1B27"/>
              </a:solidFill>
              <a:ea typeface="Raleway" pitchFamily="34" charset="-122"/>
              <a:cs typeface="Raleway" pitchFamily="34" charset="-120"/>
            </a:endParaRPr>
          </a:p>
          <a:p>
            <a:pPr marL="0" indent="0">
              <a:buNone/>
            </a:pPr>
            <a:endParaRPr lang="en-US" sz="2800" b="1" dirty="0">
              <a:solidFill>
                <a:srgbClr val="1B1B27"/>
              </a:solidFill>
              <a:ea typeface="Raleway" pitchFamily="34" charset="-122"/>
              <a:cs typeface="Raleway" pitchFamily="34" charset="-120"/>
            </a:endParaRPr>
          </a:p>
          <a:p>
            <a:pPr marL="0" indent="0">
              <a:buNone/>
            </a:pPr>
            <a:r>
              <a:rPr lang="en-US" sz="2800" b="1" dirty="0">
                <a:solidFill>
                  <a:srgbClr val="1B1B27"/>
                </a:solidFill>
                <a:ea typeface="Raleway" pitchFamily="34" charset="-122"/>
                <a:cs typeface="Raleway" pitchFamily="34" charset="-120"/>
              </a:rPr>
              <a:t>Constant Updating</a:t>
            </a:r>
            <a:endParaRPr lang="en-US" sz="2800" b="1" dirty="0"/>
          </a:p>
          <a:p>
            <a:endParaRPr lang="en-US" sz="2800" dirty="0"/>
          </a:p>
          <a:p>
            <a:endParaRPr lang="en-US" dirty="0"/>
          </a:p>
        </p:txBody>
      </p:sp>
      <p:sp>
        <p:nvSpPr>
          <p:cNvPr id="6" name="TextBox 5">
            <a:extLst>
              <a:ext uri="{FF2B5EF4-FFF2-40B4-BE49-F238E27FC236}">
                <a16:creationId xmlns:a16="http://schemas.microsoft.com/office/drawing/2014/main" id="{3C447634-6D01-D890-B017-2DA9A3EA51C8}"/>
              </a:ext>
            </a:extLst>
          </p:cNvPr>
          <p:cNvSpPr txBox="1"/>
          <p:nvPr/>
        </p:nvSpPr>
        <p:spPr>
          <a:xfrm>
            <a:off x="1287516" y="2380592"/>
            <a:ext cx="6574221" cy="923330"/>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3C3939"/>
                </a:solidFill>
                <a:ea typeface="Roboto" pitchFamily="34" charset="-122"/>
                <a:cs typeface="Roboto" pitchFamily="34" charset="-120"/>
              </a:rPr>
              <a:t>Ensure that the training data is free from bias and errors.</a:t>
            </a:r>
            <a:endParaRPr lang="en-US" sz="1800" dirty="0"/>
          </a:p>
          <a:p>
            <a:pPr marL="285750" indent="-285750">
              <a:buFont typeface="Arial" panose="020B0604020202020204" pitchFamily="34" charset="0"/>
              <a:buChar char="•"/>
            </a:pPr>
            <a:r>
              <a:rPr lang="en-US" sz="1800" dirty="0">
                <a:solidFill>
                  <a:srgbClr val="3C3939"/>
                </a:solidFill>
                <a:ea typeface="Roboto" pitchFamily="34" charset="-122"/>
                <a:cs typeface="Roboto" pitchFamily="34" charset="-120"/>
              </a:rPr>
              <a:t>Replace sensitive information with generic labels.</a:t>
            </a:r>
            <a:endParaRPr lang="en-US" sz="1800" dirty="0"/>
          </a:p>
          <a:p>
            <a:pPr marL="285750" indent="-285750">
              <a:buFont typeface="Arial" panose="020B0604020202020204" pitchFamily="34" charset="0"/>
              <a:buChar char="•"/>
            </a:pPr>
            <a:endParaRPr lang="en-US" dirty="0"/>
          </a:p>
        </p:txBody>
      </p:sp>
      <p:sp>
        <p:nvSpPr>
          <p:cNvPr id="7" name="TextBox 6">
            <a:extLst>
              <a:ext uri="{FF2B5EF4-FFF2-40B4-BE49-F238E27FC236}">
                <a16:creationId xmlns:a16="http://schemas.microsoft.com/office/drawing/2014/main" id="{4C4E1C60-D7DB-17DE-F727-2D71720E884D}"/>
              </a:ext>
            </a:extLst>
          </p:cNvPr>
          <p:cNvSpPr txBox="1"/>
          <p:nvPr/>
        </p:nvSpPr>
        <p:spPr>
          <a:xfrm>
            <a:off x="1287515" y="3990783"/>
            <a:ext cx="6574221" cy="923330"/>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3C3939"/>
                </a:solidFill>
                <a:ea typeface="Roboto" pitchFamily="34" charset="-122"/>
                <a:cs typeface="Roboto" pitchFamily="34" charset="-120"/>
              </a:rPr>
              <a:t>Validate LLM outputs with manual verification.</a:t>
            </a:r>
            <a:endParaRPr lang="en-US" sz="1800" dirty="0"/>
          </a:p>
          <a:p>
            <a:pPr marL="285750" indent="-285750">
              <a:buFont typeface="Arial" panose="020B0604020202020204" pitchFamily="34" charset="0"/>
              <a:buChar char="•"/>
            </a:pPr>
            <a:r>
              <a:rPr lang="en-US" sz="1800" dirty="0">
                <a:solidFill>
                  <a:srgbClr val="3C3939"/>
                </a:solidFill>
                <a:ea typeface="Roboto" pitchFamily="34" charset="-122"/>
                <a:cs typeface="Roboto" pitchFamily="34" charset="-120"/>
              </a:rPr>
              <a:t>Periodically re-validate LLM algorithms and models.</a:t>
            </a:r>
            <a:endParaRPr lang="en-US" sz="1800" dirty="0"/>
          </a:p>
          <a:p>
            <a:endParaRPr lang="en-US" dirty="0"/>
          </a:p>
        </p:txBody>
      </p:sp>
      <p:sp>
        <p:nvSpPr>
          <p:cNvPr id="8" name="TextBox 7">
            <a:extLst>
              <a:ext uri="{FF2B5EF4-FFF2-40B4-BE49-F238E27FC236}">
                <a16:creationId xmlns:a16="http://schemas.microsoft.com/office/drawing/2014/main" id="{B7E35A83-92D8-7AA0-F2ED-B73814D18406}"/>
              </a:ext>
            </a:extLst>
          </p:cNvPr>
          <p:cNvSpPr txBox="1"/>
          <p:nvPr/>
        </p:nvSpPr>
        <p:spPr>
          <a:xfrm>
            <a:off x="1287515" y="5388570"/>
            <a:ext cx="9758857" cy="1200329"/>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3C3939"/>
                </a:solidFill>
                <a:ea typeface="Roboto" pitchFamily="34" charset="-122"/>
                <a:cs typeface="Roboto" pitchFamily="34" charset="-120"/>
              </a:rPr>
              <a:t>Update LLMs with current data and continue with training to improve accuracy.</a:t>
            </a:r>
          </a:p>
          <a:p>
            <a:pPr marL="285750" indent="-285750">
              <a:buFont typeface="Arial" panose="020B0604020202020204" pitchFamily="34" charset="0"/>
              <a:buChar char="•"/>
            </a:pPr>
            <a:r>
              <a:rPr lang="en-US" sz="1800" dirty="0">
                <a:solidFill>
                  <a:srgbClr val="3C3939"/>
                </a:solidFill>
                <a:ea typeface="Roboto" pitchFamily="34" charset="-122"/>
                <a:cs typeface="Roboto" pitchFamily="34" charset="-120"/>
              </a:rPr>
              <a:t>Update LLMs with current data and continue with training to improve accuracy.</a:t>
            </a: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051615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D9CB4-17D4-B8EB-2117-02D77FAAD11C}"/>
              </a:ext>
            </a:extLst>
          </p:cNvPr>
          <p:cNvSpPr>
            <a:spLocks noGrp="1"/>
          </p:cNvSpPr>
          <p:nvPr>
            <p:ph type="title"/>
          </p:nvPr>
        </p:nvSpPr>
        <p:spPr/>
        <p:txBody>
          <a:bodyPr/>
          <a:lstStyle/>
          <a:p>
            <a:r>
              <a:rPr lang="en-US" b="1" dirty="0"/>
              <a:t>Cross Referencing</a:t>
            </a:r>
          </a:p>
        </p:txBody>
      </p:sp>
      <p:sp>
        <p:nvSpPr>
          <p:cNvPr id="3" name="Content Placeholder 2">
            <a:extLst>
              <a:ext uri="{FF2B5EF4-FFF2-40B4-BE49-F238E27FC236}">
                <a16:creationId xmlns:a16="http://schemas.microsoft.com/office/drawing/2014/main" id="{7F24B825-32EB-7E36-6C1F-4CD38A9FCEB3}"/>
              </a:ext>
            </a:extLst>
          </p:cNvPr>
          <p:cNvSpPr>
            <a:spLocks noGrp="1"/>
          </p:cNvSpPr>
          <p:nvPr>
            <p:ph idx="1"/>
          </p:nvPr>
        </p:nvSpPr>
        <p:spPr>
          <a:xfrm>
            <a:off x="1031239" y="2282824"/>
            <a:ext cx="4723675" cy="3853815"/>
          </a:xfrm>
        </p:spPr>
        <p:txBody>
          <a:bodyPr>
            <a:normAutofit fontScale="92500" lnSpcReduction="10000"/>
          </a:bodyPr>
          <a:lstStyle/>
          <a:p>
            <a:pPr rtl="0"/>
            <a:r>
              <a:rPr lang="en-US" dirty="0">
                <a:effectLst/>
                <a:latin typeface="-apple-system"/>
              </a:rPr>
              <a:t>Cross-referencing refers to the practice of comparing and relating information from different sources or datasets to enhance the quality, reliability, and accuracy of the data or model.</a:t>
            </a:r>
          </a:p>
          <a:p>
            <a:pPr rtl="0"/>
            <a:r>
              <a:rPr lang="en-US" dirty="0">
                <a:effectLst/>
                <a:latin typeface="-apple-system"/>
              </a:rPr>
              <a:t>Cross-referencing allows for the validation of data by comparing it against a trusted external source</a:t>
            </a:r>
          </a:p>
          <a:p>
            <a:endParaRPr lang="en-US" dirty="0"/>
          </a:p>
        </p:txBody>
      </p:sp>
      <p:pic>
        <p:nvPicPr>
          <p:cNvPr id="2050" name="Picture 2" descr="Cross-Referencing When Benchmarking Medical Devices - Curvo">
            <a:extLst>
              <a:ext uri="{FF2B5EF4-FFF2-40B4-BE49-F238E27FC236}">
                <a16:creationId xmlns:a16="http://schemas.microsoft.com/office/drawing/2014/main" id="{1369D81E-2574-9589-80C3-E658A81098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7086" y="2865120"/>
            <a:ext cx="4916714" cy="2113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1432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D9CB4-17D4-B8EB-2117-02D77FAAD11C}"/>
              </a:ext>
            </a:extLst>
          </p:cNvPr>
          <p:cNvSpPr>
            <a:spLocks noGrp="1"/>
          </p:cNvSpPr>
          <p:nvPr>
            <p:ph type="title"/>
          </p:nvPr>
        </p:nvSpPr>
        <p:spPr/>
        <p:txBody>
          <a:bodyPr/>
          <a:lstStyle/>
          <a:p>
            <a:r>
              <a:rPr lang="en-US" b="1" i="0" dirty="0">
                <a:effectLst/>
                <a:latin typeface="+mn-lt"/>
              </a:rPr>
              <a:t>Benefits of Cross-referencing Information -</a:t>
            </a:r>
            <a:br>
              <a:rPr lang="en-US" b="1" i="0" dirty="0">
                <a:effectLst/>
                <a:latin typeface="+mn-lt"/>
              </a:rPr>
            </a:br>
            <a:endParaRPr lang="en-US" b="1" dirty="0">
              <a:latin typeface="+mn-lt"/>
            </a:endParaRPr>
          </a:p>
        </p:txBody>
      </p:sp>
      <p:sp>
        <p:nvSpPr>
          <p:cNvPr id="4" name="Rectangle: Rounded Corners 3">
            <a:extLst>
              <a:ext uri="{FF2B5EF4-FFF2-40B4-BE49-F238E27FC236}">
                <a16:creationId xmlns:a16="http://schemas.microsoft.com/office/drawing/2014/main" id="{B3D6835F-D9B7-2C06-0841-88D0D0C2AA6B}"/>
              </a:ext>
            </a:extLst>
          </p:cNvPr>
          <p:cNvSpPr/>
          <p:nvPr/>
        </p:nvSpPr>
        <p:spPr>
          <a:xfrm>
            <a:off x="2525486" y="2100942"/>
            <a:ext cx="2307772" cy="1325563"/>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Enhanced Reliability</a:t>
            </a:r>
          </a:p>
        </p:txBody>
      </p:sp>
      <p:sp>
        <p:nvSpPr>
          <p:cNvPr id="5" name="Rectangle: Rounded Corners 4">
            <a:extLst>
              <a:ext uri="{FF2B5EF4-FFF2-40B4-BE49-F238E27FC236}">
                <a16:creationId xmlns:a16="http://schemas.microsoft.com/office/drawing/2014/main" id="{7549A0CB-7D76-31F1-DC80-09D985E76D3E}"/>
              </a:ext>
            </a:extLst>
          </p:cNvPr>
          <p:cNvSpPr/>
          <p:nvPr/>
        </p:nvSpPr>
        <p:spPr>
          <a:xfrm>
            <a:off x="7043057" y="4125686"/>
            <a:ext cx="2307772" cy="1325563"/>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Mitigating Bias</a:t>
            </a:r>
          </a:p>
        </p:txBody>
      </p:sp>
      <p:sp>
        <p:nvSpPr>
          <p:cNvPr id="6" name="Rectangle: Rounded Corners 5">
            <a:extLst>
              <a:ext uri="{FF2B5EF4-FFF2-40B4-BE49-F238E27FC236}">
                <a16:creationId xmlns:a16="http://schemas.microsoft.com/office/drawing/2014/main" id="{807269F2-E7EB-7638-E87C-33A51487F506}"/>
              </a:ext>
            </a:extLst>
          </p:cNvPr>
          <p:cNvSpPr/>
          <p:nvPr/>
        </p:nvSpPr>
        <p:spPr>
          <a:xfrm>
            <a:off x="2525486" y="4212772"/>
            <a:ext cx="2307772" cy="1325563"/>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Deeper Understanding</a:t>
            </a:r>
          </a:p>
        </p:txBody>
      </p:sp>
      <p:sp>
        <p:nvSpPr>
          <p:cNvPr id="7" name="Rectangle: Rounded Corners 6">
            <a:extLst>
              <a:ext uri="{FF2B5EF4-FFF2-40B4-BE49-F238E27FC236}">
                <a16:creationId xmlns:a16="http://schemas.microsoft.com/office/drawing/2014/main" id="{50E72597-9F5D-7B4E-D272-0456F7B74F50}"/>
              </a:ext>
            </a:extLst>
          </p:cNvPr>
          <p:cNvSpPr/>
          <p:nvPr/>
        </p:nvSpPr>
        <p:spPr>
          <a:xfrm>
            <a:off x="7043057" y="2100943"/>
            <a:ext cx="2307772" cy="1325563"/>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Error Detection</a:t>
            </a:r>
          </a:p>
        </p:txBody>
      </p:sp>
    </p:spTree>
    <p:extLst>
      <p:ext uri="{BB962C8B-B14F-4D97-AF65-F5344CB8AC3E}">
        <p14:creationId xmlns:p14="http://schemas.microsoft.com/office/powerpoint/2010/main" val="3832939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D9CB4-17D4-B8EB-2117-02D77FAAD11C}"/>
              </a:ext>
            </a:extLst>
          </p:cNvPr>
          <p:cNvSpPr>
            <a:spLocks noGrp="1"/>
          </p:cNvSpPr>
          <p:nvPr>
            <p:ph type="title"/>
          </p:nvPr>
        </p:nvSpPr>
        <p:spPr>
          <a:xfrm>
            <a:off x="816428" y="365125"/>
            <a:ext cx="10515600" cy="1325563"/>
          </a:xfrm>
        </p:spPr>
        <p:txBody>
          <a:bodyPr/>
          <a:lstStyle/>
          <a:p>
            <a:r>
              <a:rPr lang="en-US" b="1" i="0" dirty="0">
                <a:effectLst/>
                <a:latin typeface="+mn-lt"/>
              </a:rPr>
              <a:t>Challenges of Cross-referencing Information</a:t>
            </a:r>
            <a:br>
              <a:rPr lang="en-US" b="1" i="0" dirty="0">
                <a:effectLst/>
                <a:latin typeface="+mn-lt"/>
              </a:rPr>
            </a:br>
            <a:endParaRPr lang="en-US" b="1" dirty="0">
              <a:latin typeface="+mn-lt"/>
            </a:endParaRPr>
          </a:p>
        </p:txBody>
      </p:sp>
      <p:sp>
        <p:nvSpPr>
          <p:cNvPr id="3" name="Content Placeholder 2">
            <a:extLst>
              <a:ext uri="{FF2B5EF4-FFF2-40B4-BE49-F238E27FC236}">
                <a16:creationId xmlns:a16="http://schemas.microsoft.com/office/drawing/2014/main" id="{7F24B825-32EB-7E36-6C1F-4CD38A9FCEB3}"/>
              </a:ext>
            </a:extLst>
          </p:cNvPr>
          <p:cNvSpPr>
            <a:spLocks noGrp="1"/>
          </p:cNvSpPr>
          <p:nvPr>
            <p:ph idx="1"/>
          </p:nvPr>
        </p:nvSpPr>
        <p:spPr>
          <a:xfrm>
            <a:off x="1031239" y="1690688"/>
            <a:ext cx="9464041" cy="4445951"/>
          </a:xfrm>
        </p:spPr>
        <p:txBody>
          <a:bodyPr>
            <a:normAutofit fontScale="85000" lnSpcReduction="20000"/>
          </a:bodyPr>
          <a:lstStyle/>
          <a:p>
            <a:pPr algn="l">
              <a:buFont typeface="+mj-lt"/>
              <a:buAutoNum type="arabicPeriod"/>
            </a:pPr>
            <a:r>
              <a:rPr lang="en-US" b="1" i="0" dirty="0">
                <a:effectLst/>
              </a:rPr>
              <a:t>Source Reliability:</a:t>
            </a:r>
            <a:r>
              <a:rPr lang="en-US" b="0" i="0" dirty="0">
                <a:effectLst/>
              </a:rPr>
              <a:t> Not all sources are equally reliable. Cross-referencing can be challenging if the sources used are themselves inaccurate or biased.</a:t>
            </a:r>
          </a:p>
          <a:p>
            <a:pPr algn="l">
              <a:buFont typeface="+mj-lt"/>
              <a:buAutoNum type="arabicPeriod"/>
            </a:pPr>
            <a:r>
              <a:rPr lang="en-US" b="1" i="0" dirty="0">
                <a:effectLst/>
              </a:rPr>
              <a:t>Time-Consuming:</a:t>
            </a:r>
            <a:r>
              <a:rPr lang="en-US" b="0" i="0" dirty="0">
                <a:effectLst/>
              </a:rPr>
              <a:t> Cross-referencing requires time and effort, especially when dealing with a large amount of information or complex topics.</a:t>
            </a:r>
          </a:p>
          <a:p>
            <a:pPr algn="l">
              <a:buFont typeface="+mj-lt"/>
              <a:buAutoNum type="arabicPeriod"/>
            </a:pPr>
            <a:r>
              <a:rPr lang="en-US" b="1" i="0" dirty="0">
                <a:effectLst/>
              </a:rPr>
              <a:t>Discrepancies:</a:t>
            </a:r>
            <a:r>
              <a:rPr lang="en-US" b="0" i="0" dirty="0">
                <a:effectLst/>
              </a:rPr>
              <a:t> Inconsistencies between sources may arise due to different interpretations, updates, or changes in information over time.</a:t>
            </a:r>
          </a:p>
          <a:p>
            <a:pPr algn="l">
              <a:buFont typeface="+mj-lt"/>
              <a:buAutoNum type="arabicPeriod"/>
            </a:pPr>
            <a:r>
              <a:rPr lang="en-US" b="1" i="0" dirty="0">
                <a:effectLst/>
              </a:rPr>
              <a:t>Subjectivity:</a:t>
            </a:r>
            <a:r>
              <a:rPr lang="en-US" b="0" i="0" dirty="0">
                <a:effectLst/>
              </a:rPr>
              <a:t> Determining the trustworthiness of a source can be subjective. What's considered reliable by one person may not be seen the same way by another.</a:t>
            </a:r>
          </a:p>
          <a:p>
            <a:pPr algn="l">
              <a:buFont typeface="+mj-lt"/>
              <a:buAutoNum type="arabicPeriod"/>
            </a:pPr>
            <a:r>
              <a:rPr lang="en-US" b="1" i="0" dirty="0">
                <a:effectLst/>
              </a:rPr>
              <a:t>Contextual Differences:</a:t>
            </a:r>
            <a:r>
              <a:rPr lang="en-US" b="0" i="0" dirty="0">
                <a:effectLst/>
              </a:rPr>
              <a:t> Sources might present information in different contexts, leading to varying interpretations of the same data.</a:t>
            </a:r>
          </a:p>
          <a:p>
            <a:pPr algn="l">
              <a:buFont typeface="+mj-lt"/>
              <a:buAutoNum type="arabicPeriod"/>
            </a:pPr>
            <a:r>
              <a:rPr lang="en-US" b="1" i="0" dirty="0">
                <a:effectLst/>
              </a:rPr>
              <a:t>Incomplete Information:</a:t>
            </a:r>
            <a:r>
              <a:rPr lang="en-US" b="0" i="0" dirty="0">
                <a:effectLst/>
              </a:rPr>
              <a:t> Some sources might not cover all aspects of a topic, leading to gaps in the cross-referenced information</a:t>
            </a:r>
          </a:p>
          <a:p>
            <a:endParaRPr lang="en-US" dirty="0"/>
          </a:p>
        </p:txBody>
      </p:sp>
    </p:spTree>
    <p:extLst>
      <p:ext uri="{BB962C8B-B14F-4D97-AF65-F5344CB8AC3E}">
        <p14:creationId xmlns:p14="http://schemas.microsoft.com/office/powerpoint/2010/main" val="1770333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128AB-D2EF-E331-CD19-1091DF117B52}"/>
              </a:ext>
            </a:extLst>
          </p:cNvPr>
          <p:cNvSpPr>
            <a:spLocks noGrp="1"/>
          </p:cNvSpPr>
          <p:nvPr>
            <p:ph type="title"/>
          </p:nvPr>
        </p:nvSpPr>
        <p:spPr/>
        <p:txBody>
          <a:bodyPr>
            <a:normAutofit/>
          </a:bodyPr>
          <a:lstStyle/>
          <a:p>
            <a:r>
              <a:rPr lang="en-US" b="1" i="0" dirty="0">
                <a:effectLst/>
              </a:rPr>
              <a:t>Practical Example: </a:t>
            </a:r>
            <a:r>
              <a:rPr lang="en-US" b="1" dirty="0"/>
              <a:t>Fake News Detection</a:t>
            </a:r>
            <a:endParaRPr lang="en-US" dirty="0"/>
          </a:p>
        </p:txBody>
      </p:sp>
      <p:sp>
        <p:nvSpPr>
          <p:cNvPr id="5" name="Content Placeholder 4">
            <a:extLst>
              <a:ext uri="{FF2B5EF4-FFF2-40B4-BE49-F238E27FC236}">
                <a16:creationId xmlns:a16="http://schemas.microsoft.com/office/drawing/2014/main" id="{44860219-8F24-9A9F-4C15-87CFF529611F}"/>
              </a:ext>
            </a:extLst>
          </p:cNvPr>
          <p:cNvSpPr>
            <a:spLocks noGrp="1"/>
          </p:cNvSpPr>
          <p:nvPr>
            <p:ph idx="1"/>
          </p:nvPr>
        </p:nvSpPr>
        <p:spPr>
          <a:xfrm>
            <a:off x="739140" y="1690688"/>
            <a:ext cx="10713720" cy="1738312"/>
          </a:xfrm>
        </p:spPr>
        <p:txBody>
          <a:bodyPr>
            <a:normAutofit/>
          </a:bodyPr>
          <a:lstStyle/>
          <a:p>
            <a:pPr marL="0" indent="0" algn="ctr">
              <a:buNone/>
            </a:pPr>
            <a:r>
              <a:rPr lang="en-US" sz="2400" b="0" i="0" dirty="0">
                <a:effectLst/>
              </a:rPr>
              <a:t>The popularity of social media has increased the impact of fake news on our culture. People frequently believe that anything they read or hear is true, and this has a significant political and economical impact on the entire world. Therefore, using Python and the BERT Model, we will create an application today that can recognize fake news automatically.</a:t>
            </a:r>
            <a:endParaRPr lang="en-US" sz="2400" dirty="0"/>
          </a:p>
        </p:txBody>
      </p:sp>
      <p:sp>
        <p:nvSpPr>
          <p:cNvPr id="6" name="Scroll: Vertical 5">
            <a:extLst>
              <a:ext uri="{FF2B5EF4-FFF2-40B4-BE49-F238E27FC236}">
                <a16:creationId xmlns:a16="http://schemas.microsoft.com/office/drawing/2014/main" id="{78DDAA0F-F51A-B46E-E533-0ED455DD3635}"/>
              </a:ext>
            </a:extLst>
          </p:cNvPr>
          <p:cNvSpPr/>
          <p:nvPr/>
        </p:nvSpPr>
        <p:spPr>
          <a:xfrm>
            <a:off x="1778000" y="3555365"/>
            <a:ext cx="1076960" cy="1052512"/>
          </a:xfrm>
          <a:prstGeom prst="verticalScroll">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True</a:t>
            </a:r>
          </a:p>
        </p:txBody>
      </p:sp>
      <p:sp>
        <p:nvSpPr>
          <p:cNvPr id="7" name="Scroll: Vertical 6">
            <a:extLst>
              <a:ext uri="{FF2B5EF4-FFF2-40B4-BE49-F238E27FC236}">
                <a16:creationId xmlns:a16="http://schemas.microsoft.com/office/drawing/2014/main" id="{8110D735-9826-3FE6-3166-76DF2D483820}"/>
              </a:ext>
            </a:extLst>
          </p:cNvPr>
          <p:cNvSpPr/>
          <p:nvPr/>
        </p:nvSpPr>
        <p:spPr>
          <a:xfrm>
            <a:off x="1666240" y="5254784"/>
            <a:ext cx="1076960" cy="1052512"/>
          </a:xfrm>
          <a:prstGeom prst="verticalScroll">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Fake </a:t>
            </a:r>
          </a:p>
        </p:txBody>
      </p:sp>
      <p:sp>
        <p:nvSpPr>
          <p:cNvPr id="8" name="TextBox 7">
            <a:extLst>
              <a:ext uri="{FF2B5EF4-FFF2-40B4-BE49-F238E27FC236}">
                <a16:creationId xmlns:a16="http://schemas.microsoft.com/office/drawing/2014/main" id="{7A56CD59-FEDA-3D6D-30A3-8D75F2B0F84E}"/>
              </a:ext>
            </a:extLst>
          </p:cNvPr>
          <p:cNvSpPr txBox="1"/>
          <p:nvPr/>
        </p:nvSpPr>
        <p:spPr>
          <a:xfrm>
            <a:off x="426720" y="4734243"/>
            <a:ext cx="833120" cy="369332"/>
          </a:xfrm>
          <a:prstGeom prst="rect">
            <a:avLst/>
          </a:prstGeom>
          <a:noFill/>
        </p:spPr>
        <p:txBody>
          <a:bodyPr wrap="square" rtlCol="0">
            <a:spAutoFit/>
          </a:bodyPr>
          <a:lstStyle/>
          <a:p>
            <a:r>
              <a:rPr lang="en-US" dirty="0"/>
              <a:t>News</a:t>
            </a:r>
          </a:p>
        </p:txBody>
      </p:sp>
      <p:cxnSp>
        <p:nvCxnSpPr>
          <p:cNvPr id="10" name="Straight Connector 9">
            <a:extLst>
              <a:ext uri="{FF2B5EF4-FFF2-40B4-BE49-F238E27FC236}">
                <a16:creationId xmlns:a16="http://schemas.microsoft.com/office/drawing/2014/main" id="{6BEDAA28-4BD7-139D-4BCC-06090156B06E}"/>
              </a:ext>
            </a:extLst>
          </p:cNvPr>
          <p:cNvCxnSpPr/>
          <p:nvPr/>
        </p:nvCxnSpPr>
        <p:spPr>
          <a:xfrm>
            <a:off x="2743200" y="4918909"/>
            <a:ext cx="105664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EC3A9536-C650-5E98-8EEE-6879DE925C1D}"/>
              </a:ext>
            </a:extLst>
          </p:cNvPr>
          <p:cNvSpPr/>
          <p:nvPr/>
        </p:nvSpPr>
        <p:spPr>
          <a:xfrm>
            <a:off x="4704080" y="3774996"/>
            <a:ext cx="1188720" cy="66579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80% Train</a:t>
            </a:r>
          </a:p>
        </p:txBody>
      </p:sp>
      <p:sp>
        <p:nvSpPr>
          <p:cNvPr id="16" name="Rectangle 15">
            <a:extLst>
              <a:ext uri="{FF2B5EF4-FFF2-40B4-BE49-F238E27FC236}">
                <a16:creationId xmlns:a16="http://schemas.microsoft.com/office/drawing/2014/main" id="{2858BD12-AE8D-9EC0-7FC6-2D971E312C7E}"/>
              </a:ext>
            </a:extLst>
          </p:cNvPr>
          <p:cNvSpPr/>
          <p:nvPr/>
        </p:nvSpPr>
        <p:spPr>
          <a:xfrm>
            <a:off x="4704080" y="5448141"/>
            <a:ext cx="1188720" cy="66579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20% Test</a:t>
            </a:r>
          </a:p>
        </p:txBody>
      </p:sp>
      <p:cxnSp>
        <p:nvCxnSpPr>
          <p:cNvPr id="18" name="Connector: Elbow 17">
            <a:extLst>
              <a:ext uri="{FF2B5EF4-FFF2-40B4-BE49-F238E27FC236}">
                <a16:creationId xmlns:a16="http://schemas.microsoft.com/office/drawing/2014/main" id="{DDCDCC90-0C31-F389-7B4E-1EA951098956}"/>
              </a:ext>
            </a:extLst>
          </p:cNvPr>
          <p:cNvCxnSpPr>
            <a:endCxn id="15" idx="1"/>
          </p:cNvCxnSpPr>
          <p:nvPr/>
        </p:nvCxnSpPr>
        <p:spPr>
          <a:xfrm flipV="1">
            <a:off x="3779520" y="4107895"/>
            <a:ext cx="924560" cy="811014"/>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0" name="Connector: Elbow 19">
            <a:extLst>
              <a:ext uri="{FF2B5EF4-FFF2-40B4-BE49-F238E27FC236}">
                <a16:creationId xmlns:a16="http://schemas.microsoft.com/office/drawing/2014/main" id="{BE4B5202-2ACF-ABF8-23D7-42B52B586BE6}"/>
              </a:ext>
            </a:extLst>
          </p:cNvPr>
          <p:cNvCxnSpPr>
            <a:endCxn id="16" idx="1"/>
          </p:cNvCxnSpPr>
          <p:nvPr/>
        </p:nvCxnSpPr>
        <p:spPr>
          <a:xfrm>
            <a:off x="3799840" y="4918909"/>
            <a:ext cx="904240" cy="86213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21" name="Rectangle 20">
            <a:extLst>
              <a:ext uri="{FF2B5EF4-FFF2-40B4-BE49-F238E27FC236}">
                <a16:creationId xmlns:a16="http://schemas.microsoft.com/office/drawing/2014/main" id="{CB58DB83-08A1-2E90-BC58-D0740CDD259A}"/>
              </a:ext>
            </a:extLst>
          </p:cNvPr>
          <p:cNvSpPr/>
          <p:nvPr/>
        </p:nvSpPr>
        <p:spPr>
          <a:xfrm>
            <a:off x="8473440" y="4263589"/>
            <a:ext cx="1280160" cy="131064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LLM</a:t>
            </a:r>
          </a:p>
          <a:p>
            <a:pPr algn="ctr"/>
            <a:r>
              <a:rPr lang="en-US" dirty="0"/>
              <a:t>(BERT)</a:t>
            </a:r>
          </a:p>
        </p:txBody>
      </p:sp>
      <p:cxnSp>
        <p:nvCxnSpPr>
          <p:cNvPr id="33" name="Connector: Elbow 32">
            <a:extLst>
              <a:ext uri="{FF2B5EF4-FFF2-40B4-BE49-F238E27FC236}">
                <a16:creationId xmlns:a16="http://schemas.microsoft.com/office/drawing/2014/main" id="{5BBDAFDC-74E7-A3C4-F8AB-B9BE98ADB944}"/>
              </a:ext>
            </a:extLst>
          </p:cNvPr>
          <p:cNvCxnSpPr>
            <a:stCxn id="15" idx="3"/>
          </p:cNvCxnSpPr>
          <p:nvPr/>
        </p:nvCxnSpPr>
        <p:spPr>
          <a:xfrm>
            <a:off x="5892800" y="4107895"/>
            <a:ext cx="2580640" cy="499982"/>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5" name="Connector: Elbow 34">
            <a:extLst>
              <a:ext uri="{FF2B5EF4-FFF2-40B4-BE49-F238E27FC236}">
                <a16:creationId xmlns:a16="http://schemas.microsoft.com/office/drawing/2014/main" id="{03E007AB-20D9-2742-E304-B28E284E8464}"/>
              </a:ext>
            </a:extLst>
          </p:cNvPr>
          <p:cNvCxnSpPr/>
          <p:nvPr/>
        </p:nvCxnSpPr>
        <p:spPr>
          <a:xfrm flipV="1">
            <a:off x="5892800" y="5254784"/>
            <a:ext cx="2580640" cy="648176"/>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A3F19C6B-0897-F656-DFE3-584C88A770A2}"/>
              </a:ext>
            </a:extLst>
          </p:cNvPr>
          <p:cNvSpPr txBox="1"/>
          <p:nvPr/>
        </p:nvSpPr>
        <p:spPr>
          <a:xfrm>
            <a:off x="7223760" y="4189531"/>
            <a:ext cx="1305357" cy="369332"/>
          </a:xfrm>
          <a:prstGeom prst="rect">
            <a:avLst/>
          </a:prstGeom>
          <a:noFill/>
        </p:spPr>
        <p:txBody>
          <a:bodyPr wrap="none" rtlCol="0">
            <a:spAutoFit/>
          </a:bodyPr>
          <a:lstStyle/>
          <a:p>
            <a:r>
              <a:rPr lang="en-US" dirty="0"/>
              <a:t>Train Model</a:t>
            </a:r>
          </a:p>
        </p:txBody>
      </p:sp>
      <p:sp>
        <p:nvSpPr>
          <p:cNvPr id="37" name="TextBox 36">
            <a:extLst>
              <a:ext uri="{FF2B5EF4-FFF2-40B4-BE49-F238E27FC236}">
                <a16:creationId xmlns:a16="http://schemas.microsoft.com/office/drawing/2014/main" id="{47BB906B-F480-3AE0-0AE0-BF9E3A632F99}"/>
              </a:ext>
            </a:extLst>
          </p:cNvPr>
          <p:cNvSpPr txBox="1"/>
          <p:nvPr/>
        </p:nvSpPr>
        <p:spPr>
          <a:xfrm>
            <a:off x="7244080" y="5349120"/>
            <a:ext cx="1217962" cy="369332"/>
          </a:xfrm>
          <a:prstGeom prst="rect">
            <a:avLst/>
          </a:prstGeom>
          <a:noFill/>
        </p:spPr>
        <p:txBody>
          <a:bodyPr wrap="none" rtlCol="0">
            <a:spAutoFit/>
          </a:bodyPr>
          <a:lstStyle/>
          <a:p>
            <a:r>
              <a:rPr lang="en-US" dirty="0"/>
              <a:t>Test Model</a:t>
            </a:r>
          </a:p>
        </p:txBody>
      </p:sp>
      <p:sp>
        <p:nvSpPr>
          <p:cNvPr id="38" name="Rectangle: Folded Corner 37">
            <a:extLst>
              <a:ext uri="{FF2B5EF4-FFF2-40B4-BE49-F238E27FC236}">
                <a16:creationId xmlns:a16="http://schemas.microsoft.com/office/drawing/2014/main" id="{B5CB94D6-751C-2AC1-2E22-5A15BC6AF2C6}"/>
              </a:ext>
            </a:extLst>
          </p:cNvPr>
          <p:cNvSpPr/>
          <p:nvPr/>
        </p:nvSpPr>
        <p:spPr>
          <a:xfrm>
            <a:off x="10525760" y="4263589"/>
            <a:ext cx="1209040" cy="1310640"/>
          </a:xfrm>
          <a:prstGeom prst="foldedCorner">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Accuracy Score</a:t>
            </a:r>
          </a:p>
        </p:txBody>
      </p:sp>
      <p:cxnSp>
        <p:nvCxnSpPr>
          <p:cNvPr id="40" name="Straight Arrow Connector 39">
            <a:extLst>
              <a:ext uri="{FF2B5EF4-FFF2-40B4-BE49-F238E27FC236}">
                <a16:creationId xmlns:a16="http://schemas.microsoft.com/office/drawing/2014/main" id="{CCC7B426-048D-E7DB-76C6-81871D577D6D}"/>
              </a:ext>
            </a:extLst>
          </p:cNvPr>
          <p:cNvCxnSpPr>
            <a:stCxn id="21" idx="3"/>
            <a:endCxn id="38" idx="1"/>
          </p:cNvCxnSpPr>
          <p:nvPr/>
        </p:nvCxnSpPr>
        <p:spPr>
          <a:xfrm>
            <a:off x="9753600" y="4918909"/>
            <a:ext cx="7721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86500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1674CE-384B-93F1-AB8D-6FA5C9B76BF6}"/>
              </a:ext>
            </a:extLst>
          </p:cNvPr>
          <p:cNvSpPr txBox="1"/>
          <p:nvPr/>
        </p:nvSpPr>
        <p:spPr>
          <a:xfrm>
            <a:off x="1148080" y="721360"/>
            <a:ext cx="9570720" cy="769441"/>
          </a:xfrm>
          <a:prstGeom prst="rect">
            <a:avLst/>
          </a:prstGeom>
          <a:noFill/>
        </p:spPr>
        <p:txBody>
          <a:bodyPr wrap="square" rtlCol="0">
            <a:spAutoFit/>
          </a:bodyPr>
          <a:lstStyle/>
          <a:p>
            <a:r>
              <a:rPr lang="en-US" sz="4400" b="1" dirty="0"/>
              <a:t>BERT Model</a:t>
            </a:r>
          </a:p>
        </p:txBody>
      </p:sp>
      <p:sp>
        <p:nvSpPr>
          <p:cNvPr id="4" name="TextBox 3">
            <a:extLst>
              <a:ext uri="{FF2B5EF4-FFF2-40B4-BE49-F238E27FC236}">
                <a16:creationId xmlns:a16="http://schemas.microsoft.com/office/drawing/2014/main" id="{CAEFAA4D-8005-53E8-5DFA-C7883C22DB82}"/>
              </a:ext>
            </a:extLst>
          </p:cNvPr>
          <p:cNvSpPr txBox="1"/>
          <p:nvPr/>
        </p:nvSpPr>
        <p:spPr>
          <a:xfrm>
            <a:off x="1026160" y="1807478"/>
            <a:ext cx="10678160" cy="1323439"/>
          </a:xfrm>
          <a:prstGeom prst="rect">
            <a:avLst/>
          </a:prstGeom>
          <a:noFill/>
        </p:spPr>
        <p:txBody>
          <a:bodyPr wrap="square">
            <a:spAutoFit/>
          </a:bodyPr>
          <a:lstStyle/>
          <a:p>
            <a:r>
              <a:rPr lang="en-US" sz="2000" b="0" i="0" dirty="0">
                <a:effectLst/>
              </a:rPr>
              <a:t>BERT Stands for </a:t>
            </a:r>
            <a:r>
              <a:rPr lang="en-US" sz="2000" b="1" i="1" dirty="0">
                <a:effectLst/>
              </a:rPr>
              <a:t>Bi-Directional Encoder Representations from Transformers.</a:t>
            </a:r>
            <a:r>
              <a:rPr lang="en-US" sz="2000" dirty="0">
                <a:effectLst/>
              </a:rPr>
              <a:t> Bert</a:t>
            </a:r>
            <a:r>
              <a:rPr lang="en-US" sz="2000" dirty="0"/>
              <a:t> </a:t>
            </a:r>
            <a:r>
              <a:rPr lang="en-US" sz="2000" b="0" i="0" dirty="0">
                <a:effectLst/>
              </a:rPr>
              <a:t>uses the Transformers to understand the contextual relation between words </a:t>
            </a:r>
            <a:r>
              <a:rPr lang="en-US" sz="2000" dirty="0"/>
              <a:t>present in a </a:t>
            </a:r>
            <a:r>
              <a:rPr lang="en-US" sz="2000" b="0" i="0" dirty="0">
                <a:effectLst/>
              </a:rPr>
              <a:t>sentence</a:t>
            </a:r>
            <a:r>
              <a:rPr lang="en-US" sz="2000" dirty="0"/>
              <a:t> or </a:t>
            </a:r>
            <a:r>
              <a:rPr lang="en-US" sz="2000" b="0" i="0" dirty="0">
                <a:effectLst/>
              </a:rPr>
              <a:t>text. </a:t>
            </a:r>
          </a:p>
          <a:p>
            <a:r>
              <a:rPr lang="en-US" sz="2000" b="0" i="0" dirty="0">
                <a:effectLst/>
              </a:rPr>
              <a:t>BERT Transformer has two mechanisms: An encoder that reads the text input and a decoder that predicts for a given task.</a:t>
            </a:r>
            <a:endParaRPr lang="en-US" sz="2000" dirty="0"/>
          </a:p>
        </p:txBody>
      </p:sp>
      <p:pic>
        <p:nvPicPr>
          <p:cNvPr id="6" name="Picture 5">
            <a:extLst>
              <a:ext uri="{FF2B5EF4-FFF2-40B4-BE49-F238E27FC236}">
                <a16:creationId xmlns:a16="http://schemas.microsoft.com/office/drawing/2014/main" id="{0DC6014D-7849-2C27-E623-8B3B70879EDD}"/>
              </a:ext>
            </a:extLst>
          </p:cNvPr>
          <p:cNvPicPr>
            <a:picLocks noChangeAspect="1"/>
          </p:cNvPicPr>
          <p:nvPr/>
        </p:nvPicPr>
        <p:blipFill>
          <a:blip r:embed="rId2"/>
          <a:stretch>
            <a:fillRect/>
          </a:stretch>
        </p:blipFill>
        <p:spPr>
          <a:xfrm>
            <a:off x="3204690" y="3561652"/>
            <a:ext cx="6026460" cy="2457576"/>
          </a:xfrm>
          <a:prstGeom prst="rect">
            <a:avLst/>
          </a:prstGeom>
        </p:spPr>
      </p:pic>
    </p:spTree>
    <p:extLst>
      <p:ext uri="{BB962C8B-B14F-4D97-AF65-F5344CB8AC3E}">
        <p14:creationId xmlns:p14="http://schemas.microsoft.com/office/powerpoint/2010/main" val="21578055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437C8-6A5D-0003-6D06-67D61E4464BB}"/>
              </a:ext>
            </a:extLst>
          </p:cNvPr>
          <p:cNvSpPr>
            <a:spLocks noGrp="1"/>
          </p:cNvSpPr>
          <p:nvPr>
            <p:ph type="title"/>
          </p:nvPr>
        </p:nvSpPr>
        <p:spPr/>
        <p:txBody>
          <a:bodyPr/>
          <a:lstStyle/>
          <a:p>
            <a:r>
              <a:rPr lang="en-US" b="1" dirty="0"/>
              <a:t>Code Output </a:t>
            </a:r>
          </a:p>
        </p:txBody>
      </p:sp>
      <p:pic>
        <p:nvPicPr>
          <p:cNvPr id="7" name="Picture 6">
            <a:extLst>
              <a:ext uri="{FF2B5EF4-FFF2-40B4-BE49-F238E27FC236}">
                <a16:creationId xmlns:a16="http://schemas.microsoft.com/office/drawing/2014/main" id="{FA11E3F3-205B-E9A7-803B-FC967DE1980F}"/>
              </a:ext>
            </a:extLst>
          </p:cNvPr>
          <p:cNvPicPr>
            <a:picLocks noChangeAspect="1"/>
          </p:cNvPicPr>
          <p:nvPr/>
        </p:nvPicPr>
        <p:blipFill>
          <a:blip r:embed="rId2"/>
          <a:stretch>
            <a:fillRect/>
          </a:stretch>
        </p:blipFill>
        <p:spPr>
          <a:xfrm>
            <a:off x="1784139" y="1690688"/>
            <a:ext cx="8217322" cy="4362674"/>
          </a:xfrm>
          <a:prstGeom prst="rect">
            <a:avLst/>
          </a:prstGeom>
        </p:spPr>
      </p:pic>
      <p:sp>
        <p:nvSpPr>
          <p:cNvPr id="8" name="TextBox 7">
            <a:extLst>
              <a:ext uri="{FF2B5EF4-FFF2-40B4-BE49-F238E27FC236}">
                <a16:creationId xmlns:a16="http://schemas.microsoft.com/office/drawing/2014/main" id="{697B522E-088A-C95C-E493-7FC04AC78625}"/>
              </a:ext>
            </a:extLst>
          </p:cNvPr>
          <p:cNvSpPr txBox="1"/>
          <p:nvPr/>
        </p:nvSpPr>
        <p:spPr>
          <a:xfrm>
            <a:off x="2479040" y="6123543"/>
            <a:ext cx="7955280" cy="369332"/>
          </a:xfrm>
          <a:prstGeom prst="rect">
            <a:avLst/>
          </a:prstGeom>
          <a:noFill/>
        </p:spPr>
        <p:txBody>
          <a:bodyPr wrap="square" rtlCol="0">
            <a:spAutoFit/>
          </a:bodyPr>
          <a:lstStyle/>
          <a:p>
            <a:r>
              <a:rPr lang="en-US" dirty="0"/>
              <a:t>Histograms showcasing different subjects for Fake and True News</a:t>
            </a:r>
          </a:p>
        </p:txBody>
      </p:sp>
    </p:spTree>
    <p:extLst>
      <p:ext uri="{BB962C8B-B14F-4D97-AF65-F5344CB8AC3E}">
        <p14:creationId xmlns:p14="http://schemas.microsoft.com/office/powerpoint/2010/main" val="1170514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437C8-6A5D-0003-6D06-67D61E4464BB}"/>
              </a:ext>
            </a:extLst>
          </p:cNvPr>
          <p:cNvSpPr>
            <a:spLocks noGrp="1"/>
          </p:cNvSpPr>
          <p:nvPr>
            <p:ph type="title"/>
          </p:nvPr>
        </p:nvSpPr>
        <p:spPr/>
        <p:txBody>
          <a:bodyPr/>
          <a:lstStyle/>
          <a:p>
            <a:r>
              <a:rPr lang="en-US" b="1" dirty="0"/>
              <a:t>Code Output </a:t>
            </a:r>
          </a:p>
        </p:txBody>
      </p:sp>
      <p:sp>
        <p:nvSpPr>
          <p:cNvPr id="8" name="TextBox 7">
            <a:extLst>
              <a:ext uri="{FF2B5EF4-FFF2-40B4-BE49-F238E27FC236}">
                <a16:creationId xmlns:a16="http://schemas.microsoft.com/office/drawing/2014/main" id="{697B522E-088A-C95C-E493-7FC04AC78625}"/>
              </a:ext>
            </a:extLst>
          </p:cNvPr>
          <p:cNvSpPr txBox="1"/>
          <p:nvPr/>
        </p:nvSpPr>
        <p:spPr>
          <a:xfrm>
            <a:off x="3860800" y="6123543"/>
            <a:ext cx="7955280" cy="369332"/>
          </a:xfrm>
          <a:prstGeom prst="rect">
            <a:avLst/>
          </a:prstGeom>
          <a:noFill/>
        </p:spPr>
        <p:txBody>
          <a:bodyPr wrap="square" rtlCol="0">
            <a:spAutoFit/>
          </a:bodyPr>
          <a:lstStyle/>
          <a:p>
            <a:r>
              <a:rPr lang="en-US" dirty="0"/>
              <a:t>Plot showcasing True News Data vs Fake News Data</a:t>
            </a:r>
          </a:p>
        </p:txBody>
      </p:sp>
      <p:pic>
        <p:nvPicPr>
          <p:cNvPr id="4" name="Picture 3">
            <a:extLst>
              <a:ext uri="{FF2B5EF4-FFF2-40B4-BE49-F238E27FC236}">
                <a16:creationId xmlns:a16="http://schemas.microsoft.com/office/drawing/2014/main" id="{68435158-1464-3995-B1FD-3FBFA1F068F1}"/>
              </a:ext>
            </a:extLst>
          </p:cNvPr>
          <p:cNvPicPr>
            <a:picLocks noChangeAspect="1"/>
          </p:cNvPicPr>
          <p:nvPr/>
        </p:nvPicPr>
        <p:blipFill>
          <a:blip r:embed="rId2"/>
          <a:stretch>
            <a:fillRect/>
          </a:stretch>
        </p:blipFill>
        <p:spPr>
          <a:xfrm>
            <a:off x="3505200" y="1471815"/>
            <a:ext cx="5323983" cy="4483330"/>
          </a:xfrm>
          <a:prstGeom prst="rect">
            <a:avLst/>
          </a:prstGeom>
        </p:spPr>
      </p:pic>
    </p:spTree>
    <p:extLst>
      <p:ext uri="{BB962C8B-B14F-4D97-AF65-F5344CB8AC3E}">
        <p14:creationId xmlns:p14="http://schemas.microsoft.com/office/powerpoint/2010/main" val="9095574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437C8-6A5D-0003-6D06-67D61E4464BB}"/>
              </a:ext>
            </a:extLst>
          </p:cNvPr>
          <p:cNvSpPr>
            <a:spLocks noGrp="1"/>
          </p:cNvSpPr>
          <p:nvPr>
            <p:ph type="title"/>
          </p:nvPr>
        </p:nvSpPr>
        <p:spPr/>
        <p:txBody>
          <a:bodyPr/>
          <a:lstStyle/>
          <a:p>
            <a:r>
              <a:rPr lang="en-US" b="1" dirty="0"/>
              <a:t>Code Output </a:t>
            </a:r>
          </a:p>
        </p:txBody>
      </p:sp>
      <p:sp>
        <p:nvSpPr>
          <p:cNvPr id="8" name="TextBox 7">
            <a:extLst>
              <a:ext uri="{FF2B5EF4-FFF2-40B4-BE49-F238E27FC236}">
                <a16:creationId xmlns:a16="http://schemas.microsoft.com/office/drawing/2014/main" id="{697B522E-088A-C95C-E493-7FC04AC78625}"/>
              </a:ext>
            </a:extLst>
          </p:cNvPr>
          <p:cNvSpPr txBox="1"/>
          <p:nvPr/>
        </p:nvSpPr>
        <p:spPr>
          <a:xfrm>
            <a:off x="6687771" y="4810555"/>
            <a:ext cx="7955280" cy="369332"/>
          </a:xfrm>
          <a:prstGeom prst="rect">
            <a:avLst/>
          </a:prstGeom>
          <a:noFill/>
        </p:spPr>
        <p:txBody>
          <a:bodyPr wrap="square" rtlCol="0">
            <a:spAutoFit/>
          </a:bodyPr>
          <a:lstStyle/>
          <a:p>
            <a:r>
              <a:rPr lang="en-US" dirty="0"/>
              <a:t>Accuracy Score and Precision Graph of the model</a:t>
            </a:r>
          </a:p>
        </p:txBody>
      </p:sp>
      <p:pic>
        <p:nvPicPr>
          <p:cNvPr id="1026" name="Picture 2">
            <a:extLst>
              <a:ext uri="{FF2B5EF4-FFF2-40B4-BE49-F238E27FC236}">
                <a16:creationId xmlns:a16="http://schemas.microsoft.com/office/drawing/2014/main" id="{4E2004D0-6DC4-F569-E55D-04BAFB0A63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9520" y="1496615"/>
            <a:ext cx="4153853" cy="459136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A45D0349-EC55-FBC9-5FCD-E3061F36D631}"/>
              </a:ext>
            </a:extLst>
          </p:cNvPr>
          <p:cNvPicPr>
            <a:picLocks noChangeAspect="1"/>
          </p:cNvPicPr>
          <p:nvPr/>
        </p:nvPicPr>
        <p:blipFill>
          <a:blip r:embed="rId3"/>
          <a:stretch>
            <a:fillRect/>
          </a:stretch>
        </p:blipFill>
        <p:spPr>
          <a:xfrm>
            <a:off x="6306772" y="1774382"/>
            <a:ext cx="5391427" cy="273064"/>
          </a:xfrm>
          <a:prstGeom prst="rect">
            <a:avLst/>
          </a:prstGeom>
        </p:spPr>
      </p:pic>
      <p:pic>
        <p:nvPicPr>
          <p:cNvPr id="9" name="Picture 8">
            <a:extLst>
              <a:ext uri="{FF2B5EF4-FFF2-40B4-BE49-F238E27FC236}">
                <a16:creationId xmlns:a16="http://schemas.microsoft.com/office/drawing/2014/main" id="{761DA756-0D59-A5CC-AADF-351D03ACAD48}"/>
              </a:ext>
            </a:extLst>
          </p:cNvPr>
          <p:cNvPicPr>
            <a:picLocks noChangeAspect="1"/>
          </p:cNvPicPr>
          <p:nvPr/>
        </p:nvPicPr>
        <p:blipFill>
          <a:blip r:embed="rId4"/>
          <a:stretch>
            <a:fillRect/>
          </a:stretch>
        </p:blipFill>
        <p:spPr>
          <a:xfrm>
            <a:off x="6306771" y="2267672"/>
            <a:ext cx="5391427" cy="247606"/>
          </a:xfrm>
          <a:prstGeom prst="rect">
            <a:avLst/>
          </a:prstGeom>
        </p:spPr>
      </p:pic>
      <p:pic>
        <p:nvPicPr>
          <p:cNvPr id="11" name="Picture 10">
            <a:extLst>
              <a:ext uri="{FF2B5EF4-FFF2-40B4-BE49-F238E27FC236}">
                <a16:creationId xmlns:a16="http://schemas.microsoft.com/office/drawing/2014/main" id="{3FD28002-F3F8-1F5C-DF43-0B3FDDD09FA8}"/>
              </a:ext>
            </a:extLst>
          </p:cNvPr>
          <p:cNvPicPr>
            <a:picLocks noChangeAspect="1"/>
          </p:cNvPicPr>
          <p:nvPr/>
        </p:nvPicPr>
        <p:blipFill>
          <a:blip r:embed="rId5"/>
          <a:stretch>
            <a:fillRect/>
          </a:stretch>
        </p:blipFill>
        <p:spPr>
          <a:xfrm>
            <a:off x="6960854" y="3098102"/>
            <a:ext cx="4083260" cy="1416123"/>
          </a:xfrm>
          <a:prstGeom prst="rect">
            <a:avLst/>
          </a:prstGeom>
        </p:spPr>
      </p:pic>
      <p:sp>
        <p:nvSpPr>
          <p:cNvPr id="12" name="TextBox 11">
            <a:extLst>
              <a:ext uri="{FF2B5EF4-FFF2-40B4-BE49-F238E27FC236}">
                <a16:creationId xmlns:a16="http://schemas.microsoft.com/office/drawing/2014/main" id="{C122BFCF-BE09-7828-3569-5A4113DAD31B}"/>
              </a:ext>
            </a:extLst>
          </p:cNvPr>
          <p:cNvSpPr txBox="1"/>
          <p:nvPr/>
        </p:nvSpPr>
        <p:spPr>
          <a:xfrm>
            <a:off x="1568133" y="6460609"/>
            <a:ext cx="7955280" cy="369332"/>
          </a:xfrm>
          <a:prstGeom prst="rect">
            <a:avLst/>
          </a:prstGeom>
          <a:noFill/>
        </p:spPr>
        <p:txBody>
          <a:bodyPr wrap="square" rtlCol="0">
            <a:spAutoFit/>
          </a:bodyPr>
          <a:lstStyle/>
          <a:p>
            <a:r>
              <a:rPr lang="en-US" dirty="0"/>
              <a:t>Plot showcasing the created model</a:t>
            </a:r>
          </a:p>
        </p:txBody>
      </p:sp>
    </p:spTree>
    <p:extLst>
      <p:ext uri="{BB962C8B-B14F-4D97-AF65-F5344CB8AC3E}">
        <p14:creationId xmlns:p14="http://schemas.microsoft.com/office/powerpoint/2010/main" val="1600841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A578BE-D44C-902F-E0DB-B8EE1D9E5549}"/>
              </a:ext>
            </a:extLst>
          </p:cNvPr>
          <p:cNvSpPr>
            <a:spLocks noGrp="1"/>
          </p:cNvSpPr>
          <p:nvPr>
            <p:ph type="title"/>
          </p:nvPr>
        </p:nvSpPr>
        <p:spPr>
          <a:xfrm>
            <a:off x="4654296" y="263870"/>
            <a:ext cx="6894576" cy="1783080"/>
          </a:xfrm>
        </p:spPr>
        <p:txBody>
          <a:bodyPr anchor="b">
            <a:normAutofit/>
          </a:bodyPr>
          <a:lstStyle/>
          <a:p>
            <a:r>
              <a:rPr lang="en-US" sz="5400" b="1" dirty="0"/>
              <a:t>Contents</a:t>
            </a:r>
          </a:p>
        </p:txBody>
      </p:sp>
      <p:pic>
        <p:nvPicPr>
          <p:cNvPr id="5" name="Picture 4">
            <a:extLst>
              <a:ext uri="{FF2B5EF4-FFF2-40B4-BE49-F238E27FC236}">
                <a16:creationId xmlns:a16="http://schemas.microsoft.com/office/drawing/2014/main" id="{5B35E97D-6CAB-0C74-1E94-6F8625E24A79}"/>
              </a:ext>
            </a:extLst>
          </p:cNvPr>
          <p:cNvPicPr>
            <a:picLocks noChangeAspect="1"/>
          </p:cNvPicPr>
          <p:nvPr/>
        </p:nvPicPr>
        <p:blipFill rotWithShape="1">
          <a:blip r:embed="rId2"/>
          <a:srcRect l="22401" r="44360"/>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65BF203-C79D-F222-E810-912D5F0FAD65}"/>
              </a:ext>
            </a:extLst>
          </p:cNvPr>
          <p:cNvSpPr>
            <a:spLocks noGrp="1"/>
          </p:cNvSpPr>
          <p:nvPr>
            <p:ph idx="1"/>
          </p:nvPr>
        </p:nvSpPr>
        <p:spPr>
          <a:xfrm>
            <a:off x="4654296" y="2706624"/>
            <a:ext cx="6894576" cy="3483864"/>
          </a:xfrm>
        </p:spPr>
        <p:txBody>
          <a:bodyPr>
            <a:noAutofit/>
          </a:bodyPr>
          <a:lstStyle/>
          <a:p>
            <a:r>
              <a:rPr lang="en-US" sz="1600" dirty="0">
                <a:ea typeface="Raleway" pitchFamily="34" charset="-122"/>
                <a:cs typeface="Raleway" pitchFamily="34" charset="-120"/>
              </a:rPr>
              <a:t>Introduction to Large Language Models</a:t>
            </a:r>
          </a:p>
          <a:p>
            <a:r>
              <a:rPr lang="en-US" sz="1600" dirty="0"/>
              <a:t>How Large Language Models are trained</a:t>
            </a:r>
          </a:p>
          <a:p>
            <a:r>
              <a:rPr lang="en-US" sz="1600" dirty="0"/>
              <a:t>How do Large Language Models work?</a:t>
            </a:r>
          </a:p>
          <a:p>
            <a:r>
              <a:rPr lang="en-US" sz="1600" dirty="0">
                <a:ea typeface="Raleway" pitchFamily="34" charset="-122"/>
                <a:cs typeface="Raleway" pitchFamily="34" charset="-120"/>
              </a:rPr>
              <a:t>Why LLMs are Suitable for Data Verification</a:t>
            </a:r>
          </a:p>
          <a:p>
            <a:r>
              <a:rPr lang="en-US" sz="1600" dirty="0">
                <a:latin typeface="+mn-lt"/>
                <a:ea typeface="Raleway" pitchFamily="34" charset="-122"/>
                <a:cs typeface="Raleway" pitchFamily="34" charset="-120"/>
              </a:rPr>
              <a:t>Challenges in Leveraging LLMs for Data Verification</a:t>
            </a:r>
          </a:p>
          <a:p>
            <a:r>
              <a:rPr lang="en-US" sz="1600" dirty="0">
                <a:latin typeface="+mn-lt"/>
                <a:ea typeface="Raleway" pitchFamily="34" charset="-122"/>
                <a:cs typeface="Raleway" pitchFamily="34" charset="-120"/>
              </a:rPr>
              <a:t>How to Overcome These Challenges</a:t>
            </a:r>
          </a:p>
          <a:p>
            <a:r>
              <a:rPr lang="en-US" sz="1600" dirty="0">
                <a:latin typeface="+mn-lt"/>
                <a:ea typeface="Raleway" pitchFamily="34" charset="-122"/>
                <a:cs typeface="Raleway" pitchFamily="34" charset="-120"/>
              </a:rPr>
              <a:t>Best Practices for Using LLMs in Data Verification</a:t>
            </a:r>
          </a:p>
          <a:p>
            <a:r>
              <a:rPr lang="en-US" sz="1600" i="0" dirty="0">
                <a:effectLst/>
                <a:latin typeface="+mn-lt"/>
              </a:rPr>
              <a:t>Benefits of Cross-referencing Information </a:t>
            </a:r>
          </a:p>
          <a:p>
            <a:r>
              <a:rPr lang="en-US" sz="1600" i="0" dirty="0">
                <a:effectLst/>
                <a:latin typeface="+mn-lt"/>
              </a:rPr>
              <a:t>Challenges of Cross-referencing Information</a:t>
            </a:r>
          </a:p>
          <a:p>
            <a:r>
              <a:rPr lang="en-US" sz="1600" i="0" dirty="0">
                <a:effectLst/>
              </a:rPr>
              <a:t>Practical Example: </a:t>
            </a:r>
            <a:r>
              <a:rPr lang="en-US" sz="1600" dirty="0"/>
              <a:t>Fake News Detection</a:t>
            </a:r>
          </a:p>
          <a:p>
            <a:pPr marL="0" indent="0">
              <a:buNone/>
            </a:pPr>
            <a:br>
              <a:rPr lang="en-US" sz="1600" dirty="0">
                <a:latin typeface="+mn-lt"/>
              </a:rPr>
            </a:br>
            <a:endParaRPr lang="en-US" sz="1600" dirty="0"/>
          </a:p>
          <a:p>
            <a:endParaRPr lang="en-US" sz="1600" dirty="0"/>
          </a:p>
          <a:p>
            <a:endParaRPr lang="en-US" sz="1600" dirty="0"/>
          </a:p>
        </p:txBody>
      </p:sp>
    </p:spTree>
    <p:extLst>
      <p:ext uri="{BB962C8B-B14F-4D97-AF65-F5344CB8AC3E}">
        <p14:creationId xmlns:p14="http://schemas.microsoft.com/office/powerpoint/2010/main" val="2179558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1B646-74B6-1913-10C6-DE3618139149}"/>
              </a:ext>
            </a:extLst>
          </p:cNvPr>
          <p:cNvSpPr>
            <a:spLocks noGrp="1"/>
          </p:cNvSpPr>
          <p:nvPr>
            <p:ph type="title"/>
          </p:nvPr>
        </p:nvSpPr>
        <p:spPr/>
        <p:txBody>
          <a:bodyPr>
            <a:normAutofit/>
          </a:bodyPr>
          <a:lstStyle/>
          <a:p>
            <a:r>
              <a:rPr lang="en-US" sz="4000" b="1" dirty="0">
                <a:latin typeface="+mn-lt"/>
              </a:rPr>
              <a:t>Language and Image Recognition capabilities of AI has improved Rapidly</a:t>
            </a:r>
          </a:p>
        </p:txBody>
      </p:sp>
      <p:pic>
        <p:nvPicPr>
          <p:cNvPr id="7" name="Picture 6">
            <a:extLst>
              <a:ext uri="{FF2B5EF4-FFF2-40B4-BE49-F238E27FC236}">
                <a16:creationId xmlns:a16="http://schemas.microsoft.com/office/drawing/2014/main" id="{92FAC298-4D1F-8713-1BDA-FFB4847372D7}"/>
              </a:ext>
            </a:extLst>
          </p:cNvPr>
          <p:cNvPicPr>
            <a:picLocks noChangeAspect="1"/>
          </p:cNvPicPr>
          <p:nvPr/>
        </p:nvPicPr>
        <p:blipFill>
          <a:blip r:embed="rId2"/>
          <a:stretch>
            <a:fillRect/>
          </a:stretch>
        </p:blipFill>
        <p:spPr>
          <a:xfrm>
            <a:off x="361356" y="2047804"/>
            <a:ext cx="11481629" cy="4200596"/>
          </a:xfrm>
          <a:prstGeom prst="rect">
            <a:avLst/>
          </a:prstGeom>
        </p:spPr>
      </p:pic>
    </p:spTree>
    <p:extLst>
      <p:ext uri="{BB962C8B-B14F-4D97-AF65-F5344CB8AC3E}">
        <p14:creationId xmlns:p14="http://schemas.microsoft.com/office/powerpoint/2010/main" val="3196191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2">
            <a:extLst>
              <a:ext uri="{FF2B5EF4-FFF2-40B4-BE49-F238E27FC236}">
                <a16:creationId xmlns:a16="http://schemas.microsoft.com/office/drawing/2014/main" id="{38626423-4C80-91B7-F322-7C08835F9D97}"/>
              </a:ext>
            </a:extLst>
          </p:cNvPr>
          <p:cNvSpPr/>
          <p:nvPr/>
        </p:nvSpPr>
        <p:spPr>
          <a:xfrm>
            <a:off x="818793" y="356870"/>
            <a:ext cx="10554414" cy="1388745"/>
          </a:xfrm>
          <a:prstGeom prst="rect">
            <a:avLst/>
          </a:prstGeom>
          <a:noFill/>
          <a:ln/>
        </p:spPr>
        <p:txBody>
          <a:bodyPr wrap="square" rtlCol="0" anchor="t"/>
          <a:lstStyle/>
          <a:p>
            <a:pPr marL="0" indent="0">
              <a:lnSpc>
                <a:spcPts val="5468"/>
              </a:lnSpc>
              <a:buNone/>
            </a:pPr>
            <a:r>
              <a:rPr lang="en-US" sz="4000" b="1" dirty="0">
                <a:solidFill>
                  <a:srgbClr val="1B1B27"/>
                </a:solidFill>
                <a:ea typeface="Raleway" pitchFamily="34" charset="-122"/>
                <a:cs typeface="Raleway" pitchFamily="34" charset="-120"/>
              </a:rPr>
              <a:t>Introduction to Large Language Models (LLMs)</a:t>
            </a:r>
            <a:endParaRPr lang="en-US" sz="4000" b="1" dirty="0"/>
          </a:p>
        </p:txBody>
      </p:sp>
      <p:sp>
        <p:nvSpPr>
          <p:cNvPr id="26" name="Text 5">
            <a:extLst>
              <a:ext uri="{FF2B5EF4-FFF2-40B4-BE49-F238E27FC236}">
                <a16:creationId xmlns:a16="http://schemas.microsoft.com/office/drawing/2014/main" id="{7C515BBB-08A1-09F7-A802-2792D7C7A30A}"/>
              </a:ext>
            </a:extLst>
          </p:cNvPr>
          <p:cNvSpPr/>
          <p:nvPr/>
        </p:nvSpPr>
        <p:spPr>
          <a:xfrm>
            <a:off x="1024295" y="3218815"/>
            <a:ext cx="2898100" cy="2132409"/>
          </a:xfrm>
          <a:prstGeom prst="rect">
            <a:avLst/>
          </a:prstGeom>
          <a:noFill/>
          <a:ln/>
        </p:spPr>
        <p:txBody>
          <a:bodyPr wrap="square" rtlCol="0" anchor="t"/>
          <a:lstStyle/>
          <a:p>
            <a:pPr marL="0" indent="0" algn="ctr">
              <a:lnSpc>
                <a:spcPts val="2799"/>
              </a:lnSpc>
              <a:buNone/>
            </a:pPr>
            <a:endParaRPr lang="en-US" dirty="0"/>
          </a:p>
        </p:txBody>
      </p:sp>
      <p:sp>
        <p:nvSpPr>
          <p:cNvPr id="28" name="Text 7">
            <a:extLst>
              <a:ext uri="{FF2B5EF4-FFF2-40B4-BE49-F238E27FC236}">
                <a16:creationId xmlns:a16="http://schemas.microsoft.com/office/drawing/2014/main" id="{263BFB23-69E8-406F-1083-3F65D05FE4B8}"/>
              </a:ext>
            </a:extLst>
          </p:cNvPr>
          <p:cNvSpPr/>
          <p:nvPr/>
        </p:nvSpPr>
        <p:spPr>
          <a:xfrm>
            <a:off x="4823497" y="2333190"/>
            <a:ext cx="2392680" cy="347186"/>
          </a:xfrm>
          <a:prstGeom prst="rect">
            <a:avLst/>
          </a:prstGeom>
          <a:noFill/>
          <a:ln/>
        </p:spPr>
        <p:txBody>
          <a:bodyPr wrap="none" rtlCol="0" anchor="t"/>
          <a:lstStyle/>
          <a:p>
            <a:pPr marL="0" indent="0" algn="ctr">
              <a:lnSpc>
                <a:spcPts val="2734"/>
              </a:lnSpc>
              <a:buNone/>
            </a:pPr>
            <a:endParaRPr lang="en-US" sz="2000" b="1" dirty="0"/>
          </a:p>
        </p:txBody>
      </p:sp>
      <p:sp>
        <p:nvSpPr>
          <p:cNvPr id="31" name="Text 11">
            <a:extLst>
              <a:ext uri="{FF2B5EF4-FFF2-40B4-BE49-F238E27FC236}">
                <a16:creationId xmlns:a16="http://schemas.microsoft.com/office/drawing/2014/main" id="{64908438-5F5D-8AEE-4C8D-80712A647B53}"/>
              </a:ext>
            </a:extLst>
          </p:cNvPr>
          <p:cNvSpPr/>
          <p:nvPr/>
        </p:nvSpPr>
        <p:spPr>
          <a:xfrm>
            <a:off x="1024295" y="1506776"/>
            <a:ext cx="10348912" cy="1572755"/>
          </a:xfrm>
          <a:prstGeom prst="rect">
            <a:avLst/>
          </a:prstGeom>
          <a:noFill/>
          <a:ln/>
        </p:spPr>
        <p:txBody>
          <a:bodyPr wrap="square" rtlCol="0" anchor="t"/>
          <a:lstStyle/>
          <a:p>
            <a:pPr>
              <a:lnSpc>
                <a:spcPts val="2799"/>
              </a:lnSpc>
            </a:pPr>
            <a:r>
              <a:rPr lang="en-US" sz="2000" b="1" dirty="0">
                <a:solidFill>
                  <a:srgbClr val="3C3939"/>
                </a:solidFill>
                <a:ea typeface="Raleway" pitchFamily="34" charset="-122"/>
                <a:cs typeface="Raleway" pitchFamily="34" charset="-120"/>
              </a:rPr>
              <a:t>What are LLMs?</a:t>
            </a:r>
            <a:endParaRPr lang="en-US" sz="2000" b="1" dirty="0"/>
          </a:p>
          <a:p>
            <a:pPr marL="0" indent="0">
              <a:lnSpc>
                <a:spcPts val="2799"/>
              </a:lnSpc>
              <a:buNone/>
            </a:pPr>
            <a:r>
              <a:rPr lang="en-US" dirty="0"/>
              <a:t>Large language models, such as GPT-3 (Generative Pre-trained Transformer 3), are advanced artificial intelligence systems designed to understand and generate human-like text. These models are built using deep learning techniques and have been trained on vast amounts of text data from the internet.</a:t>
            </a:r>
          </a:p>
        </p:txBody>
      </p:sp>
      <p:pic>
        <p:nvPicPr>
          <p:cNvPr id="3" name="Picture 2" descr="A robot on a computer&#10;&#10;Description automatically generated">
            <a:extLst>
              <a:ext uri="{FF2B5EF4-FFF2-40B4-BE49-F238E27FC236}">
                <a16:creationId xmlns:a16="http://schemas.microsoft.com/office/drawing/2014/main" id="{5C3266C8-A1FB-0411-DEAE-D7973620A9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8660" y="3778470"/>
            <a:ext cx="2078075" cy="1245475"/>
          </a:xfrm>
          <a:prstGeom prst="rect">
            <a:avLst/>
          </a:prstGeom>
        </p:spPr>
      </p:pic>
      <p:sp>
        <p:nvSpPr>
          <p:cNvPr id="4" name="Scroll: Vertical 3">
            <a:extLst>
              <a:ext uri="{FF2B5EF4-FFF2-40B4-BE49-F238E27FC236}">
                <a16:creationId xmlns:a16="http://schemas.microsoft.com/office/drawing/2014/main" id="{9F1B10CA-0625-6E9D-F9FC-70243C6A63FE}"/>
              </a:ext>
            </a:extLst>
          </p:cNvPr>
          <p:cNvSpPr/>
          <p:nvPr/>
        </p:nvSpPr>
        <p:spPr>
          <a:xfrm>
            <a:off x="5502358" y="3760140"/>
            <a:ext cx="1392785" cy="1230745"/>
          </a:xfrm>
          <a:prstGeom prst="verticalScrol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1" name="TextBox 10">
            <a:extLst>
              <a:ext uri="{FF2B5EF4-FFF2-40B4-BE49-F238E27FC236}">
                <a16:creationId xmlns:a16="http://schemas.microsoft.com/office/drawing/2014/main" id="{CD5CA6A6-CA5A-DD5C-D359-397C04E78C1B}"/>
              </a:ext>
            </a:extLst>
          </p:cNvPr>
          <p:cNvSpPr txBox="1"/>
          <p:nvPr/>
        </p:nvSpPr>
        <p:spPr>
          <a:xfrm>
            <a:off x="3546503" y="3790738"/>
            <a:ext cx="1902208" cy="584775"/>
          </a:xfrm>
          <a:prstGeom prst="rect">
            <a:avLst/>
          </a:prstGeom>
          <a:noFill/>
        </p:spPr>
        <p:txBody>
          <a:bodyPr wrap="square" rtlCol="0">
            <a:spAutoFit/>
          </a:bodyPr>
          <a:lstStyle/>
          <a:p>
            <a:pPr algn="ctr"/>
            <a:r>
              <a:rPr lang="en-US" sz="1600" dirty="0"/>
              <a:t>Deep Learning Techniques</a:t>
            </a:r>
          </a:p>
        </p:txBody>
      </p:sp>
      <p:sp>
        <p:nvSpPr>
          <p:cNvPr id="12" name="Shape 3">
            <a:extLst>
              <a:ext uri="{FF2B5EF4-FFF2-40B4-BE49-F238E27FC236}">
                <a16:creationId xmlns:a16="http://schemas.microsoft.com/office/drawing/2014/main" id="{427C002B-2ED2-366B-20D5-49BF259B3F33}"/>
              </a:ext>
            </a:extLst>
          </p:cNvPr>
          <p:cNvSpPr/>
          <p:nvPr/>
        </p:nvSpPr>
        <p:spPr>
          <a:xfrm>
            <a:off x="8862948" y="3218815"/>
            <a:ext cx="2825891" cy="3168948"/>
          </a:xfrm>
          <a:prstGeom prst="roundRect">
            <a:avLst>
              <a:gd name="adj" fmla="val 2967"/>
            </a:avLst>
          </a:prstGeom>
          <a:solidFill>
            <a:srgbClr val="E1E1EA"/>
          </a:solidFill>
          <a:ln w="13811">
            <a:solidFill>
              <a:srgbClr val="C3C3D5"/>
            </a:solidFill>
            <a:prstDash val="solid"/>
          </a:ln>
        </p:spPr>
        <p:txBody>
          <a:bodyPr/>
          <a:lstStyle/>
          <a:p>
            <a:endParaRPr lang="en-US"/>
          </a:p>
        </p:txBody>
      </p:sp>
      <p:cxnSp>
        <p:nvCxnSpPr>
          <p:cNvPr id="16" name="Straight Arrow Connector 15">
            <a:extLst>
              <a:ext uri="{FF2B5EF4-FFF2-40B4-BE49-F238E27FC236}">
                <a16:creationId xmlns:a16="http://schemas.microsoft.com/office/drawing/2014/main" id="{58D6A50C-BDE6-AD4B-6119-7212361CAD61}"/>
              </a:ext>
            </a:extLst>
          </p:cNvPr>
          <p:cNvCxnSpPr>
            <a:cxnSpLocks/>
            <a:stCxn id="3" idx="3"/>
            <a:endCxn id="4" idx="1"/>
          </p:cNvCxnSpPr>
          <p:nvPr/>
        </p:nvCxnSpPr>
        <p:spPr>
          <a:xfrm flipV="1">
            <a:off x="3176735" y="4375513"/>
            <a:ext cx="2479466" cy="256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8A1317A0-610F-A1AF-08B2-1671251DCD9B}"/>
              </a:ext>
            </a:extLst>
          </p:cNvPr>
          <p:cNvSpPr txBox="1"/>
          <p:nvPr/>
        </p:nvSpPr>
        <p:spPr>
          <a:xfrm>
            <a:off x="8996855" y="3668110"/>
            <a:ext cx="2596055" cy="2627587"/>
          </a:xfrm>
          <a:prstGeom prst="rect">
            <a:avLst/>
          </a:prstGeom>
          <a:noFill/>
        </p:spPr>
        <p:txBody>
          <a:bodyPr wrap="square" rtlCol="0">
            <a:spAutoFit/>
          </a:bodyPr>
          <a:lstStyle/>
          <a:p>
            <a:r>
              <a:rPr lang="en-US" dirty="0"/>
              <a:t>These models use self-attention mechanisms to analyze the relationships between different words or tokens in a text, enabling them to capture contextual information and generate coherent responses.</a:t>
            </a:r>
          </a:p>
        </p:txBody>
      </p:sp>
    </p:spTree>
    <p:extLst>
      <p:ext uri="{BB962C8B-B14F-4D97-AF65-F5344CB8AC3E}">
        <p14:creationId xmlns:p14="http://schemas.microsoft.com/office/powerpoint/2010/main" val="2762424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330B6-7BEE-4633-E658-AB7327BB5D64}"/>
              </a:ext>
            </a:extLst>
          </p:cNvPr>
          <p:cNvSpPr>
            <a:spLocks noGrp="1"/>
          </p:cNvSpPr>
          <p:nvPr>
            <p:ph type="title"/>
          </p:nvPr>
        </p:nvSpPr>
        <p:spPr>
          <a:xfrm>
            <a:off x="838200" y="190006"/>
            <a:ext cx="10515600" cy="1325563"/>
          </a:xfrm>
        </p:spPr>
        <p:txBody>
          <a:bodyPr>
            <a:normAutofit/>
          </a:bodyPr>
          <a:lstStyle/>
          <a:p>
            <a:r>
              <a:rPr lang="en-US" sz="4000" b="1" dirty="0">
                <a:latin typeface="+mn-lt"/>
              </a:rPr>
              <a:t>How Large Language Models are trained ?</a:t>
            </a:r>
          </a:p>
        </p:txBody>
      </p:sp>
      <p:sp>
        <p:nvSpPr>
          <p:cNvPr id="3" name="Content Placeholder 2">
            <a:extLst>
              <a:ext uri="{FF2B5EF4-FFF2-40B4-BE49-F238E27FC236}">
                <a16:creationId xmlns:a16="http://schemas.microsoft.com/office/drawing/2014/main" id="{7EDB28BF-3556-2B64-D714-6412A51126D6}"/>
              </a:ext>
            </a:extLst>
          </p:cNvPr>
          <p:cNvSpPr>
            <a:spLocks noGrp="1"/>
          </p:cNvSpPr>
          <p:nvPr>
            <p:ph idx="1"/>
          </p:nvPr>
        </p:nvSpPr>
        <p:spPr>
          <a:xfrm>
            <a:off x="838200" y="1825625"/>
            <a:ext cx="10515600" cy="1325563"/>
          </a:xfrm>
        </p:spPr>
        <p:txBody>
          <a:bodyPr/>
          <a:lstStyle/>
          <a:p>
            <a:pPr marL="0" indent="0">
              <a:buNone/>
            </a:pPr>
            <a:r>
              <a:rPr lang="en-US" dirty="0"/>
              <a:t>Large language models typically undergo pre-training on a broad, all-encompassing dataset that shares statistical similarities with the dataset specific to the target task.</a:t>
            </a:r>
          </a:p>
        </p:txBody>
      </p:sp>
      <p:sp>
        <p:nvSpPr>
          <p:cNvPr id="4" name="Oval 3">
            <a:extLst>
              <a:ext uri="{FF2B5EF4-FFF2-40B4-BE49-F238E27FC236}">
                <a16:creationId xmlns:a16="http://schemas.microsoft.com/office/drawing/2014/main" id="{39CC15A0-E359-B8A4-C9DB-8D7905F2A1C8}"/>
              </a:ext>
            </a:extLst>
          </p:cNvPr>
          <p:cNvSpPr/>
          <p:nvPr/>
        </p:nvSpPr>
        <p:spPr>
          <a:xfrm>
            <a:off x="704193" y="3867807"/>
            <a:ext cx="1450427" cy="1240221"/>
          </a:xfrm>
          <a:prstGeom prst="ellipse">
            <a:avLst/>
          </a:prstGeom>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400" b="1" dirty="0"/>
              <a:t>Text Pre- processing</a:t>
            </a:r>
          </a:p>
        </p:txBody>
      </p:sp>
      <p:sp>
        <p:nvSpPr>
          <p:cNvPr id="5" name="Oval 4">
            <a:extLst>
              <a:ext uri="{FF2B5EF4-FFF2-40B4-BE49-F238E27FC236}">
                <a16:creationId xmlns:a16="http://schemas.microsoft.com/office/drawing/2014/main" id="{57144725-7E61-FF78-E1D1-EA7B42372571}"/>
              </a:ext>
            </a:extLst>
          </p:cNvPr>
          <p:cNvSpPr/>
          <p:nvPr/>
        </p:nvSpPr>
        <p:spPr>
          <a:xfrm>
            <a:off x="2569778" y="3825764"/>
            <a:ext cx="1531883" cy="1325563"/>
          </a:xfrm>
          <a:prstGeom prst="ellipse">
            <a:avLst/>
          </a:prstGeom>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300" b="1" dirty="0"/>
              <a:t>Random Parameter Initialization</a:t>
            </a:r>
          </a:p>
        </p:txBody>
      </p:sp>
      <p:sp>
        <p:nvSpPr>
          <p:cNvPr id="6" name="Oval 5">
            <a:extLst>
              <a:ext uri="{FF2B5EF4-FFF2-40B4-BE49-F238E27FC236}">
                <a16:creationId xmlns:a16="http://schemas.microsoft.com/office/drawing/2014/main" id="{AD534CD5-7F7A-33F4-395B-197BBD370BB8}"/>
              </a:ext>
            </a:extLst>
          </p:cNvPr>
          <p:cNvSpPr/>
          <p:nvPr/>
        </p:nvSpPr>
        <p:spPr>
          <a:xfrm>
            <a:off x="4508940" y="3867806"/>
            <a:ext cx="1450427" cy="1240221"/>
          </a:xfrm>
          <a:prstGeom prst="ellipse">
            <a:avLst/>
          </a:prstGeom>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400" b="1" dirty="0"/>
              <a:t>Inputting Numerical Data</a:t>
            </a:r>
          </a:p>
        </p:txBody>
      </p:sp>
      <p:sp>
        <p:nvSpPr>
          <p:cNvPr id="7" name="Oval 6">
            <a:extLst>
              <a:ext uri="{FF2B5EF4-FFF2-40B4-BE49-F238E27FC236}">
                <a16:creationId xmlns:a16="http://schemas.microsoft.com/office/drawing/2014/main" id="{A617BB0B-3E30-5AC0-C1B9-F17DFC0E8E37}"/>
              </a:ext>
            </a:extLst>
          </p:cNvPr>
          <p:cNvSpPr/>
          <p:nvPr/>
        </p:nvSpPr>
        <p:spPr>
          <a:xfrm>
            <a:off x="6366646" y="3867805"/>
            <a:ext cx="1450427" cy="1240221"/>
          </a:xfrm>
          <a:prstGeom prst="ellipse">
            <a:avLst/>
          </a:prstGeom>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400" b="1" dirty="0"/>
              <a:t>Loss Function Calculation</a:t>
            </a:r>
          </a:p>
        </p:txBody>
      </p:sp>
      <p:sp>
        <p:nvSpPr>
          <p:cNvPr id="8" name="Oval 7">
            <a:extLst>
              <a:ext uri="{FF2B5EF4-FFF2-40B4-BE49-F238E27FC236}">
                <a16:creationId xmlns:a16="http://schemas.microsoft.com/office/drawing/2014/main" id="{B581978B-32DB-63AF-5048-627772BA88F3}"/>
              </a:ext>
            </a:extLst>
          </p:cNvPr>
          <p:cNvSpPr/>
          <p:nvPr/>
        </p:nvSpPr>
        <p:spPr>
          <a:xfrm>
            <a:off x="8224352" y="3883570"/>
            <a:ext cx="1531883" cy="1224456"/>
          </a:xfrm>
          <a:prstGeom prst="ellipse">
            <a:avLst/>
          </a:prstGeom>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300" b="1" dirty="0"/>
              <a:t>Parameter Optimization</a:t>
            </a:r>
          </a:p>
        </p:txBody>
      </p:sp>
      <p:sp>
        <p:nvSpPr>
          <p:cNvPr id="9" name="Oval 8">
            <a:extLst>
              <a:ext uri="{FF2B5EF4-FFF2-40B4-BE49-F238E27FC236}">
                <a16:creationId xmlns:a16="http://schemas.microsoft.com/office/drawing/2014/main" id="{B5B54EFA-9B80-8BBB-3036-AABA11F10DD8}"/>
              </a:ext>
            </a:extLst>
          </p:cNvPr>
          <p:cNvSpPr/>
          <p:nvPr/>
        </p:nvSpPr>
        <p:spPr>
          <a:xfrm>
            <a:off x="10082058" y="3867804"/>
            <a:ext cx="1450427" cy="1240221"/>
          </a:xfrm>
          <a:prstGeom prst="ellipse">
            <a:avLst/>
          </a:prstGeom>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400" b="1" dirty="0"/>
              <a:t>Iterative Training</a:t>
            </a:r>
          </a:p>
        </p:txBody>
      </p:sp>
      <p:cxnSp>
        <p:nvCxnSpPr>
          <p:cNvPr id="11" name="Straight Arrow Connector 10">
            <a:extLst>
              <a:ext uri="{FF2B5EF4-FFF2-40B4-BE49-F238E27FC236}">
                <a16:creationId xmlns:a16="http://schemas.microsoft.com/office/drawing/2014/main" id="{F746642C-A72B-BB4E-27D6-D44C3F44BE03}"/>
              </a:ext>
            </a:extLst>
          </p:cNvPr>
          <p:cNvCxnSpPr>
            <a:stCxn id="4" idx="6"/>
            <a:endCxn id="5" idx="2"/>
          </p:cNvCxnSpPr>
          <p:nvPr/>
        </p:nvCxnSpPr>
        <p:spPr>
          <a:xfrm>
            <a:off x="2154620" y="4487918"/>
            <a:ext cx="415158" cy="6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EAD472A2-7979-0F34-1150-A2E1C25DD7D4}"/>
              </a:ext>
            </a:extLst>
          </p:cNvPr>
          <p:cNvCxnSpPr>
            <a:stCxn id="5" idx="6"/>
            <a:endCxn id="6" idx="2"/>
          </p:cNvCxnSpPr>
          <p:nvPr/>
        </p:nvCxnSpPr>
        <p:spPr>
          <a:xfrm flipV="1">
            <a:off x="4101661" y="4487917"/>
            <a:ext cx="407279" cy="6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28CABA38-0652-AF78-C063-254B9048CDC5}"/>
              </a:ext>
            </a:extLst>
          </p:cNvPr>
          <p:cNvCxnSpPr>
            <a:stCxn id="6" idx="6"/>
            <a:endCxn id="7" idx="2"/>
          </p:cNvCxnSpPr>
          <p:nvPr/>
        </p:nvCxnSpPr>
        <p:spPr>
          <a:xfrm flipV="1">
            <a:off x="5959367" y="4487916"/>
            <a:ext cx="40727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70D390EC-A5C9-E689-32B1-94C0F9C0AE40}"/>
              </a:ext>
            </a:extLst>
          </p:cNvPr>
          <p:cNvCxnSpPr>
            <a:stCxn id="7" idx="6"/>
            <a:endCxn id="8" idx="2"/>
          </p:cNvCxnSpPr>
          <p:nvPr/>
        </p:nvCxnSpPr>
        <p:spPr>
          <a:xfrm>
            <a:off x="7817073" y="4487916"/>
            <a:ext cx="407279" cy="78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258DB91C-510C-8226-D03D-2AEDE0207AB6}"/>
              </a:ext>
            </a:extLst>
          </p:cNvPr>
          <p:cNvCxnSpPr>
            <a:stCxn id="8" idx="6"/>
            <a:endCxn id="9" idx="2"/>
          </p:cNvCxnSpPr>
          <p:nvPr/>
        </p:nvCxnSpPr>
        <p:spPr>
          <a:xfrm flipV="1">
            <a:off x="9756235" y="4487915"/>
            <a:ext cx="325823" cy="78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00976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8FDBF-02AC-8F2E-257D-5D4F9B29F66C}"/>
              </a:ext>
            </a:extLst>
          </p:cNvPr>
          <p:cNvSpPr>
            <a:spLocks noGrp="1"/>
          </p:cNvSpPr>
          <p:nvPr>
            <p:ph type="title"/>
          </p:nvPr>
        </p:nvSpPr>
        <p:spPr/>
        <p:txBody>
          <a:bodyPr/>
          <a:lstStyle/>
          <a:p>
            <a:r>
              <a:rPr lang="en-US" b="1" dirty="0"/>
              <a:t>How do Large Language Models work?</a:t>
            </a:r>
          </a:p>
        </p:txBody>
      </p:sp>
      <p:sp>
        <p:nvSpPr>
          <p:cNvPr id="3" name="Content Placeholder 2">
            <a:extLst>
              <a:ext uri="{FF2B5EF4-FFF2-40B4-BE49-F238E27FC236}">
                <a16:creationId xmlns:a16="http://schemas.microsoft.com/office/drawing/2014/main" id="{DC3DEB27-2C0D-C0D3-D97D-E8B182371C3E}"/>
              </a:ext>
            </a:extLst>
          </p:cNvPr>
          <p:cNvSpPr>
            <a:spLocks noGrp="1"/>
          </p:cNvSpPr>
          <p:nvPr>
            <p:ph idx="1"/>
          </p:nvPr>
        </p:nvSpPr>
        <p:spPr>
          <a:xfrm>
            <a:off x="838200" y="2096376"/>
            <a:ext cx="5867400" cy="4396499"/>
          </a:xfrm>
        </p:spPr>
        <p:txBody>
          <a:bodyPr>
            <a:normAutofit/>
          </a:bodyPr>
          <a:lstStyle/>
          <a:p>
            <a:r>
              <a:rPr lang="en-US" sz="2400" dirty="0"/>
              <a:t>Large language models leverage deep neural networks to generate outputs based on patterns learned from the training data.</a:t>
            </a:r>
          </a:p>
          <a:p>
            <a:endParaRPr lang="en-US" sz="2400" dirty="0"/>
          </a:p>
          <a:p>
            <a:r>
              <a:rPr lang="en-US" sz="2400" dirty="0">
                <a:solidFill>
                  <a:srgbClr val="3C3939"/>
                </a:solidFill>
                <a:ea typeface="Roboto" pitchFamily="34" charset="-122"/>
                <a:cs typeface="Roboto" pitchFamily="34" charset="-120"/>
              </a:rPr>
              <a:t>They use statistical algorithms to analyze text data. These algorithms use patterns to determine the most probable next word or phrase. Once trained, LLMs can generate responses based on the analyzed text data.</a:t>
            </a:r>
            <a:endParaRPr lang="en-US" sz="2400" dirty="0"/>
          </a:p>
          <a:p>
            <a:pPr marL="0" indent="0">
              <a:buNone/>
            </a:pPr>
            <a:endParaRPr lang="en-US" dirty="0"/>
          </a:p>
          <a:p>
            <a:pPr marL="0" indent="0">
              <a:buNone/>
            </a:pPr>
            <a:endParaRPr lang="en-US" dirty="0"/>
          </a:p>
        </p:txBody>
      </p:sp>
      <p:pic>
        <p:nvPicPr>
          <p:cNvPr id="9" name="Picture 8" descr="A diagram of a network&#10;&#10;Description automatically generated">
            <a:extLst>
              <a:ext uri="{FF2B5EF4-FFF2-40B4-BE49-F238E27FC236}">
                <a16:creationId xmlns:a16="http://schemas.microsoft.com/office/drawing/2014/main" id="{2F513DC1-3A68-1005-E23E-D3DE657D22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1443" y="2456136"/>
            <a:ext cx="5151130" cy="3114347"/>
          </a:xfrm>
          <a:prstGeom prst="rect">
            <a:avLst/>
          </a:prstGeom>
        </p:spPr>
      </p:pic>
    </p:spTree>
    <p:extLst>
      <p:ext uri="{BB962C8B-B14F-4D97-AF65-F5344CB8AC3E}">
        <p14:creationId xmlns:p14="http://schemas.microsoft.com/office/powerpoint/2010/main" val="119343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 2">
            <a:extLst>
              <a:ext uri="{FF2B5EF4-FFF2-40B4-BE49-F238E27FC236}">
                <a16:creationId xmlns:a16="http://schemas.microsoft.com/office/drawing/2014/main" id="{ABFEDCF5-E7CB-FF91-D633-16E44D899817}"/>
              </a:ext>
            </a:extLst>
          </p:cNvPr>
          <p:cNvSpPr/>
          <p:nvPr/>
        </p:nvSpPr>
        <p:spPr>
          <a:xfrm>
            <a:off x="707571" y="356769"/>
            <a:ext cx="10665636" cy="1388745"/>
          </a:xfrm>
          <a:prstGeom prst="rect">
            <a:avLst/>
          </a:prstGeom>
          <a:noFill/>
          <a:ln/>
        </p:spPr>
        <p:txBody>
          <a:bodyPr wrap="square" rtlCol="0" anchor="t"/>
          <a:lstStyle/>
          <a:p>
            <a:pPr marL="0" indent="0">
              <a:lnSpc>
                <a:spcPts val="5468"/>
              </a:lnSpc>
              <a:buNone/>
            </a:pPr>
            <a:r>
              <a:rPr lang="en-US" sz="4400" b="1" dirty="0">
                <a:solidFill>
                  <a:srgbClr val="1B1B27"/>
                </a:solidFill>
                <a:ea typeface="Raleway" pitchFamily="34" charset="-122"/>
                <a:cs typeface="Raleway" pitchFamily="34" charset="-120"/>
              </a:rPr>
              <a:t>Why LLMs are Suitable for Data Verification ?</a:t>
            </a:r>
            <a:endParaRPr lang="en-US" sz="4400" b="1" dirty="0"/>
          </a:p>
        </p:txBody>
      </p:sp>
      <p:sp>
        <p:nvSpPr>
          <p:cNvPr id="76" name="Text 3">
            <a:extLst>
              <a:ext uri="{FF2B5EF4-FFF2-40B4-BE49-F238E27FC236}">
                <a16:creationId xmlns:a16="http://schemas.microsoft.com/office/drawing/2014/main" id="{C6FCF0C6-20CD-E2CB-EEA8-02FD5A3D896B}"/>
              </a:ext>
            </a:extLst>
          </p:cNvPr>
          <p:cNvSpPr/>
          <p:nvPr/>
        </p:nvSpPr>
        <p:spPr>
          <a:xfrm>
            <a:off x="1239206" y="3731715"/>
            <a:ext cx="2221944" cy="347186"/>
          </a:xfrm>
          <a:prstGeom prst="rect">
            <a:avLst/>
          </a:prstGeom>
          <a:noFill/>
          <a:ln/>
        </p:spPr>
        <p:txBody>
          <a:bodyPr wrap="none" rtlCol="0" anchor="t"/>
          <a:lstStyle/>
          <a:p>
            <a:pPr marL="0" indent="0" algn="l">
              <a:lnSpc>
                <a:spcPts val="2734"/>
              </a:lnSpc>
              <a:buNone/>
            </a:pPr>
            <a:r>
              <a:rPr lang="en-US" sz="2187" dirty="0">
                <a:solidFill>
                  <a:srgbClr val="1B1B27"/>
                </a:solidFill>
                <a:latin typeface="Raleway" pitchFamily="34" charset="0"/>
                <a:ea typeface="Raleway" pitchFamily="34" charset="-122"/>
                <a:cs typeface="Raleway" pitchFamily="34" charset="-120"/>
              </a:rPr>
              <a:t>Fast and efficient</a:t>
            </a:r>
            <a:endParaRPr lang="en-US" sz="2187" dirty="0"/>
          </a:p>
        </p:txBody>
      </p:sp>
      <p:sp>
        <p:nvSpPr>
          <p:cNvPr id="77" name="Text 4">
            <a:extLst>
              <a:ext uri="{FF2B5EF4-FFF2-40B4-BE49-F238E27FC236}">
                <a16:creationId xmlns:a16="http://schemas.microsoft.com/office/drawing/2014/main" id="{367C1C32-C21F-2628-4DC2-32796B061DE2}"/>
              </a:ext>
            </a:extLst>
          </p:cNvPr>
          <p:cNvSpPr/>
          <p:nvPr/>
        </p:nvSpPr>
        <p:spPr>
          <a:xfrm>
            <a:off x="965937" y="4381616"/>
            <a:ext cx="3295888" cy="1421606"/>
          </a:xfrm>
          <a:prstGeom prst="rect">
            <a:avLst/>
          </a:prstGeom>
          <a:noFill/>
          <a:ln/>
        </p:spPr>
        <p:txBody>
          <a:bodyPr wrap="square" rtlCol="0" anchor="t"/>
          <a:lstStyle/>
          <a:p>
            <a:pPr marL="0" indent="0" algn="l">
              <a:lnSpc>
                <a:spcPts val="2799"/>
              </a:lnSpc>
              <a:buNone/>
            </a:pPr>
            <a:r>
              <a:rPr lang="en-US" sz="1750" dirty="0">
                <a:solidFill>
                  <a:srgbClr val="3C3939"/>
                </a:solidFill>
                <a:latin typeface="Roboto" pitchFamily="34" charset="0"/>
                <a:ea typeface="Roboto" pitchFamily="34" charset="-122"/>
                <a:cs typeface="Roboto" pitchFamily="34" charset="-120"/>
              </a:rPr>
              <a:t>LLMs can quickly process large amounts of text data. This speed and efficiency make them ideal for tasks like data verification.</a:t>
            </a:r>
            <a:endParaRPr lang="en-US" sz="1750" dirty="0"/>
          </a:p>
        </p:txBody>
      </p:sp>
      <p:sp>
        <p:nvSpPr>
          <p:cNvPr id="79" name="Text 5">
            <a:extLst>
              <a:ext uri="{FF2B5EF4-FFF2-40B4-BE49-F238E27FC236}">
                <a16:creationId xmlns:a16="http://schemas.microsoft.com/office/drawing/2014/main" id="{B1DA0776-DDC3-FD0B-176C-8EB76C529D6F}"/>
              </a:ext>
            </a:extLst>
          </p:cNvPr>
          <p:cNvSpPr/>
          <p:nvPr/>
        </p:nvSpPr>
        <p:spPr>
          <a:xfrm>
            <a:off x="4782147" y="3731714"/>
            <a:ext cx="2438400" cy="347186"/>
          </a:xfrm>
          <a:prstGeom prst="rect">
            <a:avLst/>
          </a:prstGeom>
          <a:noFill/>
          <a:ln/>
        </p:spPr>
        <p:txBody>
          <a:bodyPr wrap="none" rtlCol="0" anchor="t"/>
          <a:lstStyle/>
          <a:p>
            <a:pPr marL="0" indent="0" algn="l">
              <a:lnSpc>
                <a:spcPts val="2734"/>
              </a:lnSpc>
              <a:buNone/>
            </a:pPr>
            <a:r>
              <a:rPr lang="en-US" sz="2187" dirty="0">
                <a:solidFill>
                  <a:srgbClr val="1B1B27"/>
                </a:solidFill>
                <a:latin typeface="Raleway" pitchFamily="34" charset="0"/>
                <a:ea typeface="Raleway" pitchFamily="34" charset="-122"/>
                <a:cs typeface="Raleway" pitchFamily="34" charset="-120"/>
              </a:rPr>
              <a:t>Improved accuracy</a:t>
            </a:r>
            <a:endParaRPr lang="en-US" sz="2187" dirty="0"/>
          </a:p>
        </p:txBody>
      </p:sp>
      <p:sp>
        <p:nvSpPr>
          <p:cNvPr id="80" name="Text 6">
            <a:extLst>
              <a:ext uri="{FF2B5EF4-FFF2-40B4-BE49-F238E27FC236}">
                <a16:creationId xmlns:a16="http://schemas.microsoft.com/office/drawing/2014/main" id="{61A328D1-3B99-2003-C9A2-DF142DDA36EE}"/>
              </a:ext>
            </a:extLst>
          </p:cNvPr>
          <p:cNvSpPr/>
          <p:nvPr/>
        </p:nvSpPr>
        <p:spPr>
          <a:xfrm>
            <a:off x="4721205" y="4266002"/>
            <a:ext cx="3296007" cy="1421606"/>
          </a:xfrm>
          <a:prstGeom prst="rect">
            <a:avLst/>
          </a:prstGeom>
          <a:noFill/>
          <a:ln/>
        </p:spPr>
        <p:txBody>
          <a:bodyPr wrap="square" rtlCol="0" anchor="t"/>
          <a:lstStyle/>
          <a:p>
            <a:pPr marL="0" indent="0" algn="l">
              <a:lnSpc>
                <a:spcPts val="2799"/>
              </a:lnSpc>
              <a:buNone/>
            </a:pPr>
            <a:r>
              <a:rPr lang="en-US" sz="1750" dirty="0">
                <a:solidFill>
                  <a:srgbClr val="3C3939"/>
                </a:solidFill>
                <a:latin typeface="Roboto" pitchFamily="34" charset="0"/>
                <a:ea typeface="Roboto" pitchFamily="34" charset="-122"/>
                <a:cs typeface="Roboto" pitchFamily="34" charset="-120"/>
              </a:rPr>
              <a:t>Compared to manual verification, LLMs can improve accuracy by identifying patterns in data that humans may overlook.</a:t>
            </a:r>
            <a:endParaRPr lang="en-US" sz="1750" dirty="0"/>
          </a:p>
        </p:txBody>
      </p:sp>
      <p:pic>
        <p:nvPicPr>
          <p:cNvPr id="81" name="Image 2" descr="preencoded.png">
            <a:extLst>
              <a:ext uri="{FF2B5EF4-FFF2-40B4-BE49-F238E27FC236}">
                <a16:creationId xmlns:a16="http://schemas.microsoft.com/office/drawing/2014/main" id="{DFB8992A-B1FB-A5D4-302A-47BCE0801C96}"/>
              </a:ext>
            </a:extLst>
          </p:cNvPr>
          <p:cNvPicPr>
            <a:picLocks noChangeAspect="1"/>
          </p:cNvPicPr>
          <p:nvPr/>
        </p:nvPicPr>
        <p:blipFill rotWithShape="1">
          <a:blip r:embed="rId2"/>
          <a:srcRect l="14509"/>
          <a:stretch/>
        </p:blipFill>
        <p:spPr>
          <a:xfrm>
            <a:off x="8555421" y="1482180"/>
            <a:ext cx="2817786" cy="1946819"/>
          </a:xfrm>
          <a:prstGeom prst="rect">
            <a:avLst/>
          </a:prstGeom>
        </p:spPr>
      </p:pic>
      <p:sp>
        <p:nvSpPr>
          <p:cNvPr id="82" name="Text 7">
            <a:extLst>
              <a:ext uri="{FF2B5EF4-FFF2-40B4-BE49-F238E27FC236}">
                <a16:creationId xmlns:a16="http://schemas.microsoft.com/office/drawing/2014/main" id="{1CF1AB77-13BF-D07A-82CE-6E0AD0EE4D7D}"/>
              </a:ext>
            </a:extLst>
          </p:cNvPr>
          <p:cNvSpPr/>
          <p:nvPr/>
        </p:nvSpPr>
        <p:spPr>
          <a:xfrm>
            <a:off x="8655269" y="3731714"/>
            <a:ext cx="3296007" cy="694373"/>
          </a:xfrm>
          <a:prstGeom prst="rect">
            <a:avLst/>
          </a:prstGeom>
          <a:noFill/>
          <a:ln/>
        </p:spPr>
        <p:txBody>
          <a:bodyPr wrap="square" rtlCol="0" anchor="t"/>
          <a:lstStyle/>
          <a:p>
            <a:pPr marL="0" indent="0" algn="l">
              <a:lnSpc>
                <a:spcPts val="2734"/>
              </a:lnSpc>
              <a:buNone/>
            </a:pPr>
            <a:r>
              <a:rPr lang="en-US" sz="2187" dirty="0">
                <a:solidFill>
                  <a:srgbClr val="1B1B27"/>
                </a:solidFill>
                <a:latin typeface="Raleway" pitchFamily="34" charset="0"/>
                <a:ea typeface="Raleway" pitchFamily="34" charset="-122"/>
                <a:cs typeface="Raleway" pitchFamily="34" charset="-120"/>
              </a:rPr>
              <a:t>Identify patterns and anomalies</a:t>
            </a:r>
            <a:endParaRPr lang="en-US" sz="2187" dirty="0"/>
          </a:p>
        </p:txBody>
      </p:sp>
      <p:sp>
        <p:nvSpPr>
          <p:cNvPr id="83" name="Text 8">
            <a:extLst>
              <a:ext uri="{FF2B5EF4-FFF2-40B4-BE49-F238E27FC236}">
                <a16:creationId xmlns:a16="http://schemas.microsoft.com/office/drawing/2014/main" id="{B546E1F7-CBA9-0B03-0B4D-8F5EDDA7997C}"/>
              </a:ext>
            </a:extLst>
          </p:cNvPr>
          <p:cNvSpPr/>
          <p:nvPr/>
        </p:nvSpPr>
        <p:spPr>
          <a:xfrm>
            <a:off x="8476593" y="4611796"/>
            <a:ext cx="3296007" cy="1421606"/>
          </a:xfrm>
          <a:prstGeom prst="rect">
            <a:avLst/>
          </a:prstGeom>
          <a:noFill/>
          <a:ln/>
        </p:spPr>
        <p:txBody>
          <a:bodyPr wrap="square" rtlCol="0" anchor="t"/>
          <a:lstStyle/>
          <a:p>
            <a:pPr marL="0" indent="0" algn="l">
              <a:lnSpc>
                <a:spcPts val="2799"/>
              </a:lnSpc>
              <a:buNone/>
            </a:pPr>
            <a:r>
              <a:rPr lang="en-US" sz="1750" dirty="0">
                <a:solidFill>
                  <a:srgbClr val="3C3939"/>
                </a:solidFill>
                <a:latin typeface="Roboto" pitchFamily="34" charset="0"/>
                <a:ea typeface="Roboto" pitchFamily="34" charset="-122"/>
                <a:cs typeface="Roboto" pitchFamily="34" charset="-120"/>
              </a:rPr>
              <a:t>LLMs can help identify patterns and anomalies in the data that may be indicative of an error or fraudulent activity.</a:t>
            </a:r>
            <a:endParaRPr lang="en-US" sz="1750" dirty="0"/>
          </a:p>
        </p:txBody>
      </p:sp>
      <p:pic>
        <p:nvPicPr>
          <p:cNvPr id="85" name="Picture 84" descr="A black clock with a white background&#10;&#10;Description automatically generated">
            <a:extLst>
              <a:ext uri="{FF2B5EF4-FFF2-40B4-BE49-F238E27FC236}">
                <a16:creationId xmlns:a16="http://schemas.microsoft.com/office/drawing/2014/main" id="{29DCCF36-D5F3-C9F0-6DB5-BD77F53EA609}"/>
              </a:ext>
            </a:extLst>
          </p:cNvPr>
          <p:cNvPicPr>
            <a:picLocks noChangeAspect="1"/>
          </p:cNvPicPr>
          <p:nvPr/>
        </p:nvPicPr>
        <p:blipFill rotWithShape="1">
          <a:blip r:embed="rId3">
            <a:extLst>
              <a:ext uri="{28A0092B-C50C-407E-A947-70E740481C1C}">
                <a14:useLocalDpi xmlns:a14="http://schemas.microsoft.com/office/drawing/2010/main" val="0"/>
              </a:ext>
            </a:extLst>
          </a:blip>
          <a:srcRect l="10312" t="11902" r="9688" b="16356"/>
          <a:stretch/>
        </p:blipFill>
        <p:spPr>
          <a:xfrm>
            <a:off x="1394680" y="1242307"/>
            <a:ext cx="2438401" cy="2186693"/>
          </a:xfrm>
          <a:prstGeom prst="rect">
            <a:avLst/>
          </a:prstGeom>
        </p:spPr>
      </p:pic>
      <p:pic>
        <p:nvPicPr>
          <p:cNvPr id="87" name="Picture 86" descr="A computer with a target and arrow&#10;&#10;Description automatically generated">
            <a:extLst>
              <a:ext uri="{FF2B5EF4-FFF2-40B4-BE49-F238E27FC236}">
                <a16:creationId xmlns:a16="http://schemas.microsoft.com/office/drawing/2014/main" id="{59E3D57D-9F16-CC13-27F2-B1205AE38676}"/>
              </a:ext>
            </a:extLst>
          </p:cNvPr>
          <p:cNvPicPr>
            <a:picLocks noChangeAspect="1"/>
          </p:cNvPicPr>
          <p:nvPr/>
        </p:nvPicPr>
        <p:blipFill rotWithShape="1">
          <a:blip r:embed="rId4">
            <a:extLst>
              <a:ext uri="{28A0092B-C50C-407E-A947-70E740481C1C}">
                <a14:useLocalDpi xmlns:a14="http://schemas.microsoft.com/office/drawing/2010/main" val="0"/>
              </a:ext>
            </a:extLst>
          </a:blip>
          <a:srcRect l="7792" r="9954"/>
          <a:stretch/>
        </p:blipFill>
        <p:spPr>
          <a:xfrm>
            <a:off x="4721204" y="1482180"/>
            <a:ext cx="3296008" cy="2098177"/>
          </a:xfrm>
          <a:prstGeom prst="rect">
            <a:avLst/>
          </a:prstGeom>
        </p:spPr>
      </p:pic>
    </p:spTree>
    <p:extLst>
      <p:ext uri="{BB962C8B-B14F-4D97-AF65-F5344CB8AC3E}">
        <p14:creationId xmlns:p14="http://schemas.microsoft.com/office/powerpoint/2010/main" val="527824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CB265-9447-80FA-780C-7DFA80751812}"/>
              </a:ext>
            </a:extLst>
          </p:cNvPr>
          <p:cNvSpPr>
            <a:spLocks noGrp="1"/>
          </p:cNvSpPr>
          <p:nvPr>
            <p:ph type="title"/>
          </p:nvPr>
        </p:nvSpPr>
        <p:spPr/>
        <p:txBody>
          <a:bodyPr>
            <a:normAutofit/>
          </a:bodyPr>
          <a:lstStyle/>
          <a:p>
            <a:r>
              <a:rPr lang="en-US" sz="4800" b="1" dirty="0">
                <a:solidFill>
                  <a:srgbClr val="1B1B27"/>
                </a:solidFill>
                <a:latin typeface="+mn-lt"/>
                <a:ea typeface="Raleway" pitchFamily="34" charset="-122"/>
                <a:cs typeface="Raleway" pitchFamily="34" charset="-120"/>
              </a:rPr>
              <a:t>Use Cases</a:t>
            </a:r>
            <a:endParaRPr lang="en-US" sz="4800" b="1" dirty="0">
              <a:latin typeface="+mn-lt"/>
            </a:endParaRPr>
          </a:p>
        </p:txBody>
      </p:sp>
      <p:sp>
        <p:nvSpPr>
          <p:cNvPr id="3" name="Content Placeholder 2">
            <a:extLst>
              <a:ext uri="{FF2B5EF4-FFF2-40B4-BE49-F238E27FC236}">
                <a16:creationId xmlns:a16="http://schemas.microsoft.com/office/drawing/2014/main" id="{118AEC95-081B-B198-A9A5-99791D7EC77A}"/>
              </a:ext>
            </a:extLst>
          </p:cNvPr>
          <p:cNvSpPr>
            <a:spLocks noGrp="1"/>
          </p:cNvSpPr>
          <p:nvPr>
            <p:ph idx="1"/>
          </p:nvPr>
        </p:nvSpPr>
        <p:spPr>
          <a:xfrm>
            <a:off x="838200" y="2028497"/>
            <a:ext cx="10515600" cy="4148466"/>
          </a:xfrm>
        </p:spPr>
        <p:txBody>
          <a:bodyPr>
            <a:normAutofit/>
          </a:bodyPr>
          <a:lstStyle/>
          <a:p>
            <a:r>
              <a:rPr lang="en-US" sz="3200" b="1" dirty="0">
                <a:solidFill>
                  <a:srgbClr val="1B1B27"/>
                </a:solidFill>
                <a:ea typeface="Raleway" pitchFamily="34" charset="-122"/>
                <a:cs typeface="Raleway" pitchFamily="34" charset="-120"/>
              </a:rPr>
              <a:t>Fact Checkers and Fake News Detection:</a:t>
            </a:r>
            <a:r>
              <a:rPr lang="en-US" sz="3200" dirty="0">
                <a:solidFill>
                  <a:srgbClr val="1B1B27"/>
                </a:solidFill>
                <a:ea typeface="Raleway" pitchFamily="34" charset="-122"/>
                <a:cs typeface="Raleway" pitchFamily="34" charset="-120"/>
              </a:rPr>
              <a:t> LLMs can identify and flag false information in news articles and online content. 
</a:t>
            </a:r>
            <a:r>
              <a:rPr lang="en-US" sz="3200" b="1" dirty="0">
                <a:solidFill>
                  <a:srgbClr val="1B1B27"/>
                </a:solidFill>
                <a:ea typeface="Raleway" pitchFamily="34" charset="-122"/>
                <a:cs typeface="Raleway" pitchFamily="34" charset="-120"/>
              </a:rPr>
              <a:t>Anti-Plagiarism Checkers:</a:t>
            </a:r>
            <a:r>
              <a:rPr lang="en-US" sz="3200" dirty="0">
                <a:solidFill>
                  <a:srgbClr val="1B1B27"/>
                </a:solidFill>
                <a:ea typeface="Raleway" pitchFamily="34" charset="-122"/>
                <a:cs typeface="Raleway" pitchFamily="34" charset="-120"/>
              </a:rPr>
              <a:t> LLMs can analyze written work to identify instances of plagiarism by searching for matching patterns in other texts. 
</a:t>
            </a:r>
            <a:r>
              <a:rPr lang="en-US" sz="3200" b="1" dirty="0">
                <a:solidFill>
                  <a:srgbClr val="1B1B27"/>
                </a:solidFill>
                <a:ea typeface="Raleway" pitchFamily="34" charset="-122"/>
                <a:cs typeface="Raleway" pitchFamily="34" charset="-120"/>
              </a:rPr>
              <a:t>Email Security:</a:t>
            </a:r>
            <a:r>
              <a:rPr lang="en-US" sz="3200" dirty="0">
                <a:solidFill>
                  <a:srgbClr val="1B1B27"/>
                </a:solidFill>
                <a:ea typeface="Raleway" pitchFamily="34" charset="-122"/>
                <a:cs typeface="Raleway" pitchFamily="34" charset="-120"/>
              </a:rPr>
              <a:t> LLMs can detect phishing and malicious emails by identifying suspicious keywords and phrases.</a:t>
            </a:r>
            <a:endParaRPr lang="en-US" sz="3200" dirty="0"/>
          </a:p>
        </p:txBody>
      </p:sp>
    </p:spTree>
    <p:extLst>
      <p:ext uri="{BB962C8B-B14F-4D97-AF65-F5344CB8AC3E}">
        <p14:creationId xmlns:p14="http://schemas.microsoft.com/office/powerpoint/2010/main" val="1797845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496A7-8059-5AF7-110B-0D2F44DF18E4}"/>
              </a:ext>
            </a:extLst>
          </p:cNvPr>
          <p:cNvSpPr>
            <a:spLocks noGrp="1"/>
          </p:cNvSpPr>
          <p:nvPr>
            <p:ph type="title"/>
          </p:nvPr>
        </p:nvSpPr>
        <p:spPr/>
        <p:txBody>
          <a:bodyPr>
            <a:normAutofit/>
          </a:bodyPr>
          <a:lstStyle/>
          <a:p>
            <a:r>
              <a:rPr lang="en-US" sz="4400" b="1" dirty="0">
                <a:solidFill>
                  <a:srgbClr val="1B1B27"/>
                </a:solidFill>
                <a:latin typeface="+mn-lt"/>
                <a:ea typeface="Raleway" pitchFamily="34" charset="-122"/>
                <a:cs typeface="Raleway" pitchFamily="34" charset="-120"/>
              </a:rPr>
              <a:t>Challenges in Leveraging LLMs for Data Verification</a:t>
            </a:r>
            <a:endParaRPr lang="en-US" b="1" dirty="0">
              <a:latin typeface="+mn-lt"/>
            </a:endParaRPr>
          </a:p>
        </p:txBody>
      </p:sp>
      <p:sp>
        <p:nvSpPr>
          <p:cNvPr id="5" name="Shape 3">
            <a:extLst>
              <a:ext uri="{FF2B5EF4-FFF2-40B4-BE49-F238E27FC236}">
                <a16:creationId xmlns:a16="http://schemas.microsoft.com/office/drawing/2014/main" id="{46CCD3B0-2195-6490-74EC-FD646A2E227A}"/>
              </a:ext>
            </a:extLst>
          </p:cNvPr>
          <p:cNvSpPr/>
          <p:nvPr/>
        </p:nvSpPr>
        <p:spPr>
          <a:xfrm>
            <a:off x="838200" y="3384590"/>
            <a:ext cx="10554414" cy="44410"/>
          </a:xfrm>
          <a:prstGeom prst="rect">
            <a:avLst/>
          </a:prstGeom>
          <a:solidFill>
            <a:srgbClr val="C3C3D5"/>
          </a:solidFill>
          <a:ln/>
        </p:spPr>
        <p:txBody>
          <a:bodyPr/>
          <a:lstStyle/>
          <a:p>
            <a:endParaRPr lang="en-US"/>
          </a:p>
        </p:txBody>
      </p:sp>
      <p:sp>
        <p:nvSpPr>
          <p:cNvPr id="7" name="Shape 4">
            <a:extLst>
              <a:ext uri="{FF2B5EF4-FFF2-40B4-BE49-F238E27FC236}">
                <a16:creationId xmlns:a16="http://schemas.microsoft.com/office/drawing/2014/main" id="{D46E05DC-56C7-F9CE-1995-5FD249EF6EBE}"/>
              </a:ext>
            </a:extLst>
          </p:cNvPr>
          <p:cNvSpPr/>
          <p:nvPr/>
        </p:nvSpPr>
        <p:spPr>
          <a:xfrm>
            <a:off x="2323905" y="3266134"/>
            <a:ext cx="44410" cy="777597"/>
          </a:xfrm>
          <a:prstGeom prst="rect">
            <a:avLst/>
          </a:prstGeom>
          <a:solidFill>
            <a:srgbClr val="C3C3D5"/>
          </a:solidFill>
          <a:ln/>
        </p:spPr>
        <p:txBody>
          <a:bodyPr/>
          <a:lstStyle/>
          <a:p>
            <a:endParaRPr lang="en-US"/>
          </a:p>
        </p:txBody>
      </p:sp>
      <p:sp>
        <p:nvSpPr>
          <p:cNvPr id="8" name="Shape 4">
            <a:extLst>
              <a:ext uri="{FF2B5EF4-FFF2-40B4-BE49-F238E27FC236}">
                <a16:creationId xmlns:a16="http://schemas.microsoft.com/office/drawing/2014/main" id="{04CD7C30-27E4-9980-F4AC-0F31B6224A4D}"/>
              </a:ext>
            </a:extLst>
          </p:cNvPr>
          <p:cNvSpPr/>
          <p:nvPr/>
        </p:nvSpPr>
        <p:spPr>
          <a:xfrm>
            <a:off x="6042199" y="3252871"/>
            <a:ext cx="44410" cy="777597"/>
          </a:xfrm>
          <a:prstGeom prst="rect">
            <a:avLst/>
          </a:prstGeom>
          <a:solidFill>
            <a:srgbClr val="C3C3D5"/>
          </a:solidFill>
          <a:ln/>
        </p:spPr>
        <p:txBody>
          <a:bodyPr/>
          <a:lstStyle/>
          <a:p>
            <a:endParaRPr lang="en-US"/>
          </a:p>
        </p:txBody>
      </p:sp>
      <p:sp>
        <p:nvSpPr>
          <p:cNvPr id="9" name="Shape 4">
            <a:extLst>
              <a:ext uri="{FF2B5EF4-FFF2-40B4-BE49-F238E27FC236}">
                <a16:creationId xmlns:a16="http://schemas.microsoft.com/office/drawing/2014/main" id="{E552ADF0-215F-BDC0-4856-57E069B2A7BE}"/>
              </a:ext>
            </a:extLst>
          </p:cNvPr>
          <p:cNvSpPr/>
          <p:nvPr/>
        </p:nvSpPr>
        <p:spPr>
          <a:xfrm>
            <a:off x="9707422" y="3252872"/>
            <a:ext cx="44410" cy="777597"/>
          </a:xfrm>
          <a:prstGeom prst="rect">
            <a:avLst/>
          </a:prstGeom>
          <a:solidFill>
            <a:srgbClr val="C3C3D5"/>
          </a:solidFill>
          <a:ln/>
        </p:spPr>
        <p:txBody>
          <a:bodyPr/>
          <a:lstStyle/>
          <a:p>
            <a:endParaRPr lang="en-US"/>
          </a:p>
        </p:txBody>
      </p:sp>
      <p:sp>
        <p:nvSpPr>
          <p:cNvPr id="10" name="Shape 5">
            <a:extLst>
              <a:ext uri="{FF2B5EF4-FFF2-40B4-BE49-F238E27FC236}">
                <a16:creationId xmlns:a16="http://schemas.microsoft.com/office/drawing/2014/main" id="{7AC34D05-CF80-60DB-C3DB-771493BA315D}"/>
              </a:ext>
            </a:extLst>
          </p:cNvPr>
          <p:cNvSpPr/>
          <p:nvPr/>
        </p:nvSpPr>
        <p:spPr>
          <a:xfrm>
            <a:off x="2063423" y="3154989"/>
            <a:ext cx="499943" cy="499943"/>
          </a:xfrm>
          <a:prstGeom prst="roundRect">
            <a:avLst>
              <a:gd name="adj" fmla="val 20000"/>
            </a:avLst>
          </a:prstGeom>
          <a:solidFill>
            <a:srgbClr val="E1E1EA"/>
          </a:solidFill>
          <a:ln w="13811">
            <a:solidFill>
              <a:srgbClr val="C3C3D5"/>
            </a:solidFill>
            <a:prstDash val="solid"/>
          </a:ln>
        </p:spPr>
        <p:txBody>
          <a:bodyPr/>
          <a:lstStyle/>
          <a:p>
            <a:r>
              <a:rPr lang="en-US" b="1" dirty="0"/>
              <a:t> </a:t>
            </a:r>
            <a:r>
              <a:rPr lang="en-US" sz="2000" b="1" dirty="0"/>
              <a:t>1</a:t>
            </a:r>
          </a:p>
        </p:txBody>
      </p:sp>
      <p:sp>
        <p:nvSpPr>
          <p:cNvPr id="11" name="Shape 5">
            <a:extLst>
              <a:ext uri="{FF2B5EF4-FFF2-40B4-BE49-F238E27FC236}">
                <a16:creationId xmlns:a16="http://schemas.microsoft.com/office/drawing/2014/main" id="{8238B3F7-3AD4-E083-6CE7-CA0BCD081EBE}"/>
              </a:ext>
            </a:extLst>
          </p:cNvPr>
          <p:cNvSpPr/>
          <p:nvPr/>
        </p:nvSpPr>
        <p:spPr>
          <a:xfrm>
            <a:off x="5774692" y="3131021"/>
            <a:ext cx="499943" cy="499943"/>
          </a:xfrm>
          <a:prstGeom prst="roundRect">
            <a:avLst>
              <a:gd name="adj" fmla="val 20000"/>
            </a:avLst>
          </a:prstGeom>
          <a:solidFill>
            <a:srgbClr val="E1E1EA"/>
          </a:solidFill>
          <a:ln w="13811">
            <a:solidFill>
              <a:srgbClr val="C3C3D5"/>
            </a:solidFill>
            <a:prstDash val="solid"/>
          </a:ln>
        </p:spPr>
        <p:txBody>
          <a:bodyPr/>
          <a:lstStyle/>
          <a:p>
            <a:r>
              <a:rPr lang="en-US" sz="2000" b="1" dirty="0"/>
              <a:t> 2</a:t>
            </a:r>
          </a:p>
        </p:txBody>
      </p:sp>
      <p:sp>
        <p:nvSpPr>
          <p:cNvPr id="12" name="Shape 5">
            <a:extLst>
              <a:ext uri="{FF2B5EF4-FFF2-40B4-BE49-F238E27FC236}">
                <a16:creationId xmlns:a16="http://schemas.microsoft.com/office/drawing/2014/main" id="{EA9EF449-6BED-758E-5980-CF9365EC6D60}"/>
              </a:ext>
            </a:extLst>
          </p:cNvPr>
          <p:cNvSpPr/>
          <p:nvPr/>
        </p:nvSpPr>
        <p:spPr>
          <a:xfrm>
            <a:off x="9457450" y="3141726"/>
            <a:ext cx="499943" cy="499943"/>
          </a:xfrm>
          <a:prstGeom prst="roundRect">
            <a:avLst>
              <a:gd name="adj" fmla="val 20000"/>
            </a:avLst>
          </a:prstGeom>
          <a:solidFill>
            <a:srgbClr val="E1E1EA"/>
          </a:solidFill>
          <a:ln w="13811">
            <a:solidFill>
              <a:srgbClr val="C3C3D5"/>
            </a:solidFill>
            <a:prstDash val="solid"/>
          </a:ln>
        </p:spPr>
        <p:txBody>
          <a:bodyPr/>
          <a:lstStyle/>
          <a:p>
            <a:r>
              <a:rPr lang="en-US" sz="2000" b="1" dirty="0"/>
              <a:t> 3</a:t>
            </a:r>
          </a:p>
        </p:txBody>
      </p:sp>
      <p:sp>
        <p:nvSpPr>
          <p:cNvPr id="13" name="Text 7">
            <a:extLst>
              <a:ext uri="{FF2B5EF4-FFF2-40B4-BE49-F238E27FC236}">
                <a16:creationId xmlns:a16="http://schemas.microsoft.com/office/drawing/2014/main" id="{FF804FE8-4C1A-9A0C-0F41-E1EB39AD0C58}"/>
              </a:ext>
            </a:extLst>
          </p:cNvPr>
          <p:cNvSpPr/>
          <p:nvPr/>
        </p:nvSpPr>
        <p:spPr>
          <a:xfrm>
            <a:off x="1235138" y="4293703"/>
            <a:ext cx="2221944" cy="347186"/>
          </a:xfrm>
          <a:prstGeom prst="rect">
            <a:avLst/>
          </a:prstGeom>
          <a:noFill/>
          <a:ln/>
        </p:spPr>
        <p:txBody>
          <a:bodyPr wrap="none" rtlCol="0" anchor="t"/>
          <a:lstStyle/>
          <a:p>
            <a:pPr marL="0" indent="0" algn="ctr">
              <a:lnSpc>
                <a:spcPts val="2734"/>
              </a:lnSpc>
              <a:buNone/>
            </a:pPr>
            <a:r>
              <a:rPr lang="en-US" sz="2400" b="1" dirty="0">
                <a:solidFill>
                  <a:srgbClr val="3C3939"/>
                </a:solidFill>
                <a:ea typeface="Raleway" pitchFamily="34" charset="-122"/>
                <a:cs typeface="Raleway" pitchFamily="34" charset="-120"/>
              </a:rPr>
              <a:t>Data Bias</a:t>
            </a:r>
            <a:endParaRPr lang="en-US" sz="2400" b="1" dirty="0"/>
          </a:p>
        </p:txBody>
      </p:sp>
      <p:sp>
        <p:nvSpPr>
          <p:cNvPr id="14" name="Text 8">
            <a:extLst>
              <a:ext uri="{FF2B5EF4-FFF2-40B4-BE49-F238E27FC236}">
                <a16:creationId xmlns:a16="http://schemas.microsoft.com/office/drawing/2014/main" id="{0AAA114F-8D16-95AE-B3D1-8DA8A8A6DC9A}"/>
              </a:ext>
            </a:extLst>
          </p:cNvPr>
          <p:cNvSpPr/>
          <p:nvPr/>
        </p:nvSpPr>
        <p:spPr>
          <a:xfrm>
            <a:off x="883308" y="4922495"/>
            <a:ext cx="2925604" cy="1066205"/>
          </a:xfrm>
          <a:prstGeom prst="rect">
            <a:avLst/>
          </a:prstGeom>
          <a:noFill/>
          <a:ln/>
        </p:spPr>
        <p:txBody>
          <a:bodyPr wrap="square" rtlCol="0" anchor="t"/>
          <a:lstStyle/>
          <a:p>
            <a:pPr marL="0" indent="0" algn="ctr">
              <a:lnSpc>
                <a:spcPts val="2799"/>
              </a:lnSpc>
              <a:buNone/>
            </a:pPr>
            <a:r>
              <a:rPr lang="en-US" dirty="0">
                <a:solidFill>
                  <a:srgbClr val="3C3939"/>
                </a:solidFill>
                <a:ea typeface="Roboto" pitchFamily="34" charset="-122"/>
                <a:cs typeface="Roboto" pitchFamily="34" charset="-120"/>
              </a:rPr>
              <a:t>LLMs can perpetuate data bias if the training data is not diverse or representative.</a:t>
            </a:r>
            <a:endParaRPr lang="en-US" dirty="0"/>
          </a:p>
        </p:txBody>
      </p:sp>
      <p:sp>
        <p:nvSpPr>
          <p:cNvPr id="15" name="Text 12">
            <a:extLst>
              <a:ext uri="{FF2B5EF4-FFF2-40B4-BE49-F238E27FC236}">
                <a16:creationId xmlns:a16="http://schemas.microsoft.com/office/drawing/2014/main" id="{AE85D716-FD28-8124-24BC-02088254C927}"/>
              </a:ext>
            </a:extLst>
          </p:cNvPr>
          <p:cNvSpPr/>
          <p:nvPr/>
        </p:nvSpPr>
        <p:spPr>
          <a:xfrm>
            <a:off x="4561801" y="4228122"/>
            <a:ext cx="2925723" cy="694373"/>
          </a:xfrm>
          <a:prstGeom prst="rect">
            <a:avLst/>
          </a:prstGeom>
          <a:noFill/>
          <a:ln/>
        </p:spPr>
        <p:txBody>
          <a:bodyPr wrap="square" rtlCol="0" anchor="t"/>
          <a:lstStyle/>
          <a:p>
            <a:pPr marL="0" indent="0" algn="ctr">
              <a:lnSpc>
                <a:spcPts val="2734"/>
              </a:lnSpc>
              <a:buNone/>
            </a:pPr>
            <a:r>
              <a:rPr lang="en-US" sz="2400" b="1" dirty="0">
                <a:solidFill>
                  <a:srgbClr val="3C3939"/>
                </a:solidFill>
                <a:ea typeface="Raleway" pitchFamily="34" charset="-122"/>
                <a:cs typeface="Raleway" pitchFamily="34" charset="-120"/>
              </a:rPr>
              <a:t>Algorithmic Transparency</a:t>
            </a:r>
            <a:endParaRPr lang="en-US" sz="2400" b="1" dirty="0"/>
          </a:p>
        </p:txBody>
      </p:sp>
      <p:sp>
        <p:nvSpPr>
          <p:cNvPr id="16" name="Text 13">
            <a:extLst>
              <a:ext uri="{FF2B5EF4-FFF2-40B4-BE49-F238E27FC236}">
                <a16:creationId xmlns:a16="http://schemas.microsoft.com/office/drawing/2014/main" id="{A44D3CF6-DF29-F9A2-F008-CD6BB9326DDA}"/>
              </a:ext>
            </a:extLst>
          </p:cNvPr>
          <p:cNvSpPr/>
          <p:nvPr/>
        </p:nvSpPr>
        <p:spPr>
          <a:xfrm>
            <a:off x="4579337" y="4922495"/>
            <a:ext cx="2925723" cy="1421606"/>
          </a:xfrm>
          <a:prstGeom prst="rect">
            <a:avLst/>
          </a:prstGeom>
          <a:noFill/>
          <a:ln/>
        </p:spPr>
        <p:txBody>
          <a:bodyPr wrap="square" rtlCol="0" anchor="t"/>
          <a:lstStyle/>
          <a:p>
            <a:pPr marL="0" indent="0" algn="ctr">
              <a:lnSpc>
                <a:spcPts val="2799"/>
              </a:lnSpc>
              <a:buNone/>
            </a:pPr>
            <a:r>
              <a:rPr lang="en-US" dirty="0">
                <a:solidFill>
                  <a:srgbClr val="3C3939"/>
                </a:solidFill>
                <a:ea typeface="Roboto" pitchFamily="34" charset="-122"/>
                <a:cs typeface="Roboto" pitchFamily="34" charset="-120"/>
              </a:rPr>
              <a:t>Understanding how LLMs make decisions is challenging due to their complexity.</a:t>
            </a:r>
            <a:endParaRPr lang="en-US" dirty="0"/>
          </a:p>
        </p:txBody>
      </p:sp>
      <p:sp>
        <p:nvSpPr>
          <p:cNvPr id="17" name="Text 17">
            <a:extLst>
              <a:ext uri="{FF2B5EF4-FFF2-40B4-BE49-F238E27FC236}">
                <a16:creationId xmlns:a16="http://schemas.microsoft.com/office/drawing/2014/main" id="{1EC72819-4743-B78A-C778-0ACAD2A747E2}"/>
              </a:ext>
            </a:extLst>
          </p:cNvPr>
          <p:cNvSpPr/>
          <p:nvPr/>
        </p:nvSpPr>
        <p:spPr>
          <a:xfrm>
            <a:off x="8640860" y="4273333"/>
            <a:ext cx="2221944" cy="347186"/>
          </a:xfrm>
          <a:prstGeom prst="rect">
            <a:avLst/>
          </a:prstGeom>
          <a:noFill/>
          <a:ln/>
        </p:spPr>
        <p:txBody>
          <a:bodyPr wrap="none" rtlCol="0" anchor="t"/>
          <a:lstStyle/>
          <a:p>
            <a:pPr marL="0" indent="0" algn="ctr">
              <a:lnSpc>
                <a:spcPts val="2734"/>
              </a:lnSpc>
              <a:buNone/>
            </a:pPr>
            <a:r>
              <a:rPr lang="en-US" sz="2400" b="1" dirty="0">
                <a:solidFill>
                  <a:srgbClr val="3C3939"/>
                </a:solidFill>
                <a:ea typeface="Raleway" pitchFamily="34" charset="-122"/>
                <a:cs typeface="Raleway" pitchFamily="34" charset="-120"/>
              </a:rPr>
              <a:t>Complex Queries</a:t>
            </a:r>
            <a:endParaRPr lang="en-US" sz="2400" b="1" dirty="0"/>
          </a:p>
        </p:txBody>
      </p:sp>
      <p:sp>
        <p:nvSpPr>
          <p:cNvPr id="18" name="Text 18">
            <a:extLst>
              <a:ext uri="{FF2B5EF4-FFF2-40B4-BE49-F238E27FC236}">
                <a16:creationId xmlns:a16="http://schemas.microsoft.com/office/drawing/2014/main" id="{524C6C33-5004-B5A9-7C07-C514AC60B3FD}"/>
              </a:ext>
            </a:extLst>
          </p:cNvPr>
          <p:cNvSpPr/>
          <p:nvPr/>
        </p:nvSpPr>
        <p:spPr>
          <a:xfrm>
            <a:off x="8288970" y="4754049"/>
            <a:ext cx="2925723" cy="1421606"/>
          </a:xfrm>
          <a:prstGeom prst="rect">
            <a:avLst/>
          </a:prstGeom>
          <a:noFill/>
          <a:ln/>
        </p:spPr>
        <p:txBody>
          <a:bodyPr wrap="square" rtlCol="0" anchor="t"/>
          <a:lstStyle/>
          <a:p>
            <a:pPr marL="0" indent="0" algn="ctr">
              <a:lnSpc>
                <a:spcPts val="2799"/>
              </a:lnSpc>
              <a:buNone/>
            </a:pPr>
            <a:r>
              <a:rPr lang="en-US" dirty="0">
                <a:solidFill>
                  <a:srgbClr val="3C3939"/>
                </a:solidFill>
                <a:ea typeface="Roboto" pitchFamily="34" charset="-122"/>
                <a:cs typeface="Roboto" pitchFamily="34" charset="-120"/>
              </a:rPr>
              <a:t>Certain tasks like medical diagnosis require complex queries and inputs that LLMs may not be able to handle.</a:t>
            </a:r>
            <a:endParaRPr lang="en-US" dirty="0"/>
          </a:p>
        </p:txBody>
      </p:sp>
    </p:spTree>
    <p:extLst>
      <p:ext uri="{BB962C8B-B14F-4D97-AF65-F5344CB8AC3E}">
        <p14:creationId xmlns:p14="http://schemas.microsoft.com/office/powerpoint/2010/main" val="11835912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759</TotalTime>
  <Words>1095</Words>
  <Application>Microsoft Office PowerPoint</Application>
  <PresentationFormat>Widescreen</PresentationFormat>
  <Paragraphs>115</Paragraphs>
  <Slides>19</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-apple-system</vt:lpstr>
      <vt:lpstr>Arial</vt:lpstr>
      <vt:lpstr>Calibri</vt:lpstr>
      <vt:lpstr>Calibri Light</vt:lpstr>
      <vt:lpstr>LatoWeb</vt:lpstr>
      <vt:lpstr>Raleway</vt:lpstr>
      <vt:lpstr>Roboto</vt:lpstr>
      <vt:lpstr>Office Theme</vt:lpstr>
      <vt:lpstr>Week 11</vt:lpstr>
      <vt:lpstr>Contents</vt:lpstr>
      <vt:lpstr>Language and Image Recognition capabilities of AI has improved Rapidly</vt:lpstr>
      <vt:lpstr>PowerPoint Presentation</vt:lpstr>
      <vt:lpstr>How Large Language Models are trained ?</vt:lpstr>
      <vt:lpstr>How do Large Language Models work?</vt:lpstr>
      <vt:lpstr>PowerPoint Presentation</vt:lpstr>
      <vt:lpstr>Use Cases</vt:lpstr>
      <vt:lpstr>Challenges in Leveraging LLMs for Data Verification</vt:lpstr>
      <vt:lpstr>How to Overcome These Challenges ?</vt:lpstr>
      <vt:lpstr>Best Practices for Using LLMs in Data Verification </vt:lpstr>
      <vt:lpstr>Cross Referencing</vt:lpstr>
      <vt:lpstr>Benefits of Cross-referencing Information - </vt:lpstr>
      <vt:lpstr>Challenges of Cross-referencing Information </vt:lpstr>
      <vt:lpstr>Practical Example: Fake News Detection</vt:lpstr>
      <vt:lpstr>PowerPoint Presentation</vt:lpstr>
      <vt:lpstr>Code Output </vt:lpstr>
      <vt:lpstr>Code Output </vt:lpstr>
      <vt:lpstr>Code Output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11</dc:title>
  <dc:creator>Sagar Malhotra</dc:creator>
  <cp:lastModifiedBy>Sagar Malhotra</cp:lastModifiedBy>
  <cp:revision>10</cp:revision>
  <dcterms:created xsi:type="dcterms:W3CDTF">2023-08-19T09:10:20Z</dcterms:created>
  <dcterms:modified xsi:type="dcterms:W3CDTF">2023-08-20T15:03:47Z</dcterms:modified>
</cp:coreProperties>
</file>