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2"/>
  </p:notesMasterIdLst>
  <p:sldIdLst>
    <p:sldId id="257" r:id="rId2"/>
    <p:sldId id="258" r:id="rId3"/>
    <p:sldId id="290" r:id="rId4"/>
    <p:sldId id="283" r:id="rId5"/>
    <p:sldId id="285" r:id="rId6"/>
    <p:sldId id="284" r:id="rId7"/>
    <p:sldId id="292" r:id="rId8"/>
    <p:sldId id="256" r:id="rId9"/>
    <p:sldId id="276" r:id="rId10"/>
    <p:sldId id="268" r:id="rId11"/>
    <p:sldId id="269" r:id="rId12"/>
    <p:sldId id="298" r:id="rId13"/>
    <p:sldId id="293" r:id="rId14"/>
    <p:sldId id="294" r:id="rId15"/>
    <p:sldId id="296" r:id="rId16"/>
    <p:sldId id="297" r:id="rId17"/>
    <p:sldId id="299" r:id="rId18"/>
    <p:sldId id="300" r:id="rId19"/>
    <p:sldId id="301"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C8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7A30BA-88E8-4029-BF50-41DA0A9D5B5B}" v="215" dt="2023-04-24T04:59:28.6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969" autoAdjust="0"/>
  </p:normalViewPr>
  <p:slideViewPr>
    <p:cSldViewPr snapToGrid="0">
      <p:cViewPr varScale="1">
        <p:scale>
          <a:sx n="73" d="100"/>
          <a:sy n="73" d="100"/>
        </p:scale>
        <p:origin x="36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4D98C9-3F9A-472B-9E9D-1BD994B78209}" type="datetimeFigureOut">
              <a:rPr lang="en-US" smtClean="0"/>
              <a:t>4/23/2023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C8E3A-F5FC-4BBD-A209-24DC37C3FD02}" type="slidenum">
              <a:rPr lang="en-US" smtClean="0"/>
              <a:t>‹#›</a:t>
            </a:fld>
            <a:endParaRPr lang="en-US"/>
          </a:p>
        </p:txBody>
      </p:sp>
    </p:spTree>
    <p:extLst>
      <p:ext uri="{BB962C8B-B14F-4D97-AF65-F5344CB8AC3E}">
        <p14:creationId xmlns:p14="http://schemas.microsoft.com/office/powerpoint/2010/main" val="382713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778F9-2518-FC3E-44F2-4396995D3A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E2562D-8ADC-874F-35F2-CE0C72295A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CD71AE9-C2BA-5B4C-A5F5-781F04B3A0C3}"/>
              </a:ext>
            </a:extLst>
          </p:cNvPr>
          <p:cNvSpPr>
            <a:spLocks noGrp="1"/>
          </p:cNvSpPr>
          <p:nvPr>
            <p:ph type="dt" sz="half" idx="10"/>
          </p:nvPr>
        </p:nvSpPr>
        <p:spPr/>
        <p:txBody>
          <a:bodyPr/>
          <a:lstStyle/>
          <a:p>
            <a:fld id="{48A87A34-81AB-432B-8DAE-1953F412C126}" type="datetimeFigureOut">
              <a:rPr lang="en-US" smtClean="0"/>
              <a:t>4/23/2023</a:t>
            </a:fld>
            <a:endParaRPr lang="en-US" dirty="0"/>
          </a:p>
        </p:txBody>
      </p:sp>
      <p:sp>
        <p:nvSpPr>
          <p:cNvPr id="5" name="Footer Placeholder 4">
            <a:extLst>
              <a:ext uri="{FF2B5EF4-FFF2-40B4-BE49-F238E27FC236}">
                <a16:creationId xmlns:a16="http://schemas.microsoft.com/office/drawing/2014/main" id="{AD898510-BAE7-D3C4-D6A1-7D3AFD943D1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24D8742-1031-B613-83A7-BD93403CFFC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9660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CE1CE-6D27-D067-23E0-9FBCED14DA9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D4B134-3761-60A1-366D-DAC3FF6CCC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AC43E0-A65A-6F48-4014-0EC93E9D32EB}"/>
              </a:ext>
            </a:extLst>
          </p:cNvPr>
          <p:cNvSpPr>
            <a:spLocks noGrp="1"/>
          </p:cNvSpPr>
          <p:nvPr>
            <p:ph type="dt" sz="half" idx="10"/>
          </p:nvPr>
        </p:nvSpPr>
        <p:spPr/>
        <p:txBody>
          <a:bodyPr/>
          <a:lstStyle/>
          <a:p>
            <a:fld id="{48A87A34-81AB-432B-8DAE-1953F412C126}" type="datetimeFigureOut">
              <a:rPr lang="en-US" smtClean="0"/>
              <a:t>4/23/2023</a:t>
            </a:fld>
            <a:endParaRPr lang="en-US" dirty="0"/>
          </a:p>
        </p:txBody>
      </p:sp>
      <p:sp>
        <p:nvSpPr>
          <p:cNvPr id="5" name="Footer Placeholder 4">
            <a:extLst>
              <a:ext uri="{FF2B5EF4-FFF2-40B4-BE49-F238E27FC236}">
                <a16:creationId xmlns:a16="http://schemas.microsoft.com/office/drawing/2014/main" id="{8D62A3C1-4E8A-9D79-854C-15D73071139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106795-79A2-729E-39F5-10A015DBD41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1066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FA89E5-82C5-3EA7-0386-A1888513D2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837BDA-046F-7AE7-A2E5-5761C91A08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5B213F-6520-32B0-855C-72D532FC0366}"/>
              </a:ext>
            </a:extLst>
          </p:cNvPr>
          <p:cNvSpPr>
            <a:spLocks noGrp="1"/>
          </p:cNvSpPr>
          <p:nvPr>
            <p:ph type="dt" sz="half" idx="10"/>
          </p:nvPr>
        </p:nvSpPr>
        <p:spPr/>
        <p:txBody>
          <a:bodyPr/>
          <a:lstStyle/>
          <a:p>
            <a:fld id="{48A87A34-81AB-432B-8DAE-1953F412C126}" type="datetimeFigureOut">
              <a:rPr lang="en-US" smtClean="0"/>
              <a:t>4/23/2023</a:t>
            </a:fld>
            <a:endParaRPr lang="en-US" dirty="0"/>
          </a:p>
        </p:txBody>
      </p:sp>
      <p:sp>
        <p:nvSpPr>
          <p:cNvPr id="5" name="Footer Placeholder 4">
            <a:extLst>
              <a:ext uri="{FF2B5EF4-FFF2-40B4-BE49-F238E27FC236}">
                <a16:creationId xmlns:a16="http://schemas.microsoft.com/office/drawing/2014/main" id="{424FF50A-9E2B-F22A-8846-1851AF5A495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C5131C3-5240-05A7-99EE-82D4732C993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7090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3BFF5-73E3-9BE5-C9EB-7DF6A68EB3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BD4366-6131-7661-D347-8071DA6487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18E729-59E7-28C5-035E-459B55FFAB89}"/>
              </a:ext>
            </a:extLst>
          </p:cNvPr>
          <p:cNvSpPr>
            <a:spLocks noGrp="1"/>
          </p:cNvSpPr>
          <p:nvPr>
            <p:ph type="dt" sz="half" idx="10"/>
          </p:nvPr>
        </p:nvSpPr>
        <p:spPr/>
        <p:txBody>
          <a:bodyPr/>
          <a:lstStyle/>
          <a:p>
            <a:fld id="{48A87A34-81AB-432B-8DAE-1953F412C126}" type="datetimeFigureOut">
              <a:rPr lang="en-US" smtClean="0"/>
              <a:t>4/23/2023</a:t>
            </a:fld>
            <a:endParaRPr lang="en-US" dirty="0"/>
          </a:p>
        </p:txBody>
      </p:sp>
      <p:sp>
        <p:nvSpPr>
          <p:cNvPr id="5" name="Footer Placeholder 4">
            <a:extLst>
              <a:ext uri="{FF2B5EF4-FFF2-40B4-BE49-F238E27FC236}">
                <a16:creationId xmlns:a16="http://schemas.microsoft.com/office/drawing/2014/main" id="{2AA22041-D8F2-7FDF-37C9-71F36331AF9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C058A3-E562-0E18-FADD-20A4D2A9A7C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4977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95A4A-61DE-E357-B7C2-E5DBEAB7CD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F25F63-5639-4DAE-E7E0-DB27F4FFF5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47DC13-5428-4F8C-F27C-6D3B23A78F74}"/>
              </a:ext>
            </a:extLst>
          </p:cNvPr>
          <p:cNvSpPr>
            <a:spLocks noGrp="1"/>
          </p:cNvSpPr>
          <p:nvPr>
            <p:ph type="dt" sz="half" idx="10"/>
          </p:nvPr>
        </p:nvSpPr>
        <p:spPr/>
        <p:txBody>
          <a:bodyPr/>
          <a:lstStyle/>
          <a:p>
            <a:fld id="{48A87A34-81AB-432B-8DAE-1953F412C126}" type="datetimeFigureOut">
              <a:rPr lang="en-US" smtClean="0"/>
              <a:t>4/23/2023</a:t>
            </a:fld>
            <a:endParaRPr lang="en-US" dirty="0"/>
          </a:p>
        </p:txBody>
      </p:sp>
      <p:sp>
        <p:nvSpPr>
          <p:cNvPr id="5" name="Footer Placeholder 4">
            <a:extLst>
              <a:ext uri="{FF2B5EF4-FFF2-40B4-BE49-F238E27FC236}">
                <a16:creationId xmlns:a16="http://schemas.microsoft.com/office/drawing/2014/main" id="{D3037190-7C5D-5079-57F3-E9890ADF760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2327395-4269-8842-FDDE-CCA50751C7E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3512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88571-3202-D709-D7AF-67566B7A80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91F5A7-870C-0BB6-46A1-2B13FD88A2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98C6E3-3CD4-1156-82B9-2609F2010E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D760A8-BB73-A5CB-5F9F-1AAC4F15CF6C}"/>
              </a:ext>
            </a:extLst>
          </p:cNvPr>
          <p:cNvSpPr>
            <a:spLocks noGrp="1"/>
          </p:cNvSpPr>
          <p:nvPr>
            <p:ph type="dt" sz="half" idx="10"/>
          </p:nvPr>
        </p:nvSpPr>
        <p:spPr/>
        <p:txBody>
          <a:bodyPr/>
          <a:lstStyle/>
          <a:p>
            <a:fld id="{48A87A34-81AB-432B-8DAE-1953F412C126}" type="datetimeFigureOut">
              <a:rPr lang="en-US" smtClean="0"/>
              <a:t>4/23/2023</a:t>
            </a:fld>
            <a:endParaRPr lang="en-US" dirty="0"/>
          </a:p>
        </p:txBody>
      </p:sp>
      <p:sp>
        <p:nvSpPr>
          <p:cNvPr id="6" name="Footer Placeholder 5">
            <a:extLst>
              <a:ext uri="{FF2B5EF4-FFF2-40B4-BE49-F238E27FC236}">
                <a16:creationId xmlns:a16="http://schemas.microsoft.com/office/drawing/2014/main" id="{173F3B6E-6FC3-032E-4364-0685A0557C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B09E4EA-2810-55D5-2255-3F5B43738350}"/>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5676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147B8-D917-2F24-462A-EEC36DD644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5D9C69-1E61-50DD-7F26-568113BBBD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B83D19-AC17-9BE6-D76C-409D565193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F21417-44AF-84CB-A450-BD11AC31DA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A4AAEB-7348-0B1E-7816-1CA4B47350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94CDF8-BFEB-8AEA-F4CD-431DD6D160B3}"/>
              </a:ext>
            </a:extLst>
          </p:cNvPr>
          <p:cNvSpPr>
            <a:spLocks noGrp="1"/>
          </p:cNvSpPr>
          <p:nvPr>
            <p:ph type="dt" sz="half" idx="10"/>
          </p:nvPr>
        </p:nvSpPr>
        <p:spPr/>
        <p:txBody>
          <a:bodyPr/>
          <a:lstStyle/>
          <a:p>
            <a:fld id="{48A87A34-81AB-432B-8DAE-1953F412C126}" type="datetimeFigureOut">
              <a:rPr lang="en-US" smtClean="0"/>
              <a:t>4/23/2023</a:t>
            </a:fld>
            <a:endParaRPr lang="en-US" dirty="0"/>
          </a:p>
        </p:txBody>
      </p:sp>
      <p:sp>
        <p:nvSpPr>
          <p:cNvPr id="8" name="Footer Placeholder 7">
            <a:extLst>
              <a:ext uri="{FF2B5EF4-FFF2-40B4-BE49-F238E27FC236}">
                <a16:creationId xmlns:a16="http://schemas.microsoft.com/office/drawing/2014/main" id="{8D573BC2-86F3-986E-E784-4C248D9C11D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D44FF69-6D32-6A70-DA0E-974A76B9F80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6157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6EB61-602C-4D1A-4B45-63AF3494DEA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001174C-EFFE-ED36-8999-A929AB60DACE}"/>
              </a:ext>
            </a:extLst>
          </p:cNvPr>
          <p:cNvSpPr>
            <a:spLocks noGrp="1"/>
          </p:cNvSpPr>
          <p:nvPr>
            <p:ph type="dt" sz="half" idx="10"/>
          </p:nvPr>
        </p:nvSpPr>
        <p:spPr/>
        <p:txBody>
          <a:bodyPr/>
          <a:lstStyle/>
          <a:p>
            <a:fld id="{48A87A34-81AB-432B-8DAE-1953F412C126}" type="datetimeFigureOut">
              <a:rPr lang="en-US" smtClean="0"/>
              <a:t>4/23/2023</a:t>
            </a:fld>
            <a:endParaRPr lang="en-US" dirty="0"/>
          </a:p>
        </p:txBody>
      </p:sp>
      <p:sp>
        <p:nvSpPr>
          <p:cNvPr id="4" name="Footer Placeholder 3">
            <a:extLst>
              <a:ext uri="{FF2B5EF4-FFF2-40B4-BE49-F238E27FC236}">
                <a16:creationId xmlns:a16="http://schemas.microsoft.com/office/drawing/2014/main" id="{0B807A50-F0F0-2ED6-DBEB-97A36386F3B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A32B6F3-FB4A-22BB-03FD-058F4609AB8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4621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F34E6B-A160-AF7B-623D-C0A528026C59}"/>
              </a:ext>
            </a:extLst>
          </p:cNvPr>
          <p:cNvSpPr>
            <a:spLocks noGrp="1"/>
          </p:cNvSpPr>
          <p:nvPr>
            <p:ph type="dt" sz="half" idx="10"/>
          </p:nvPr>
        </p:nvSpPr>
        <p:spPr/>
        <p:txBody>
          <a:bodyPr/>
          <a:lstStyle/>
          <a:p>
            <a:fld id="{48A87A34-81AB-432B-8DAE-1953F412C126}" type="datetimeFigureOut">
              <a:rPr lang="en-US" smtClean="0"/>
              <a:t>4/23/2023</a:t>
            </a:fld>
            <a:endParaRPr lang="en-US" dirty="0"/>
          </a:p>
        </p:txBody>
      </p:sp>
      <p:sp>
        <p:nvSpPr>
          <p:cNvPr id="3" name="Footer Placeholder 2">
            <a:extLst>
              <a:ext uri="{FF2B5EF4-FFF2-40B4-BE49-F238E27FC236}">
                <a16:creationId xmlns:a16="http://schemas.microsoft.com/office/drawing/2014/main" id="{DEA690E4-2C53-95F9-2DC8-D2F9A9B9914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B984E3B-A367-5508-0904-740CAA1B4E0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3554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63B18-E54B-6F9E-CA62-A2EBC89F51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7D6035-1353-0C6A-A882-8CEBC73FEC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99468AB-C03A-8998-6C9D-96E9977D42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4D2FF9-6D40-3032-CD59-FD9050277C81}"/>
              </a:ext>
            </a:extLst>
          </p:cNvPr>
          <p:cNvSpPr>
            <a:spLocks noGrp="1"/>
          </p:cNvSpPr>
          <p:nvPr>
            <p:ph type="dt" sz="half" idx="10"/>
          </p:nvPr>
        </p:nvSpPr>
        <p:spPr/>
        <p:txBody>
          <a:bodyPr/>
          <a:lstStyle/>
          <a:p>
            <a:fld id="{48A87A34-81AB-432B-8DAE-1953F412C126}" type="datetimeFigureOut">
              <a:rPr lang="en-US" smtClean="0"/>
              <a:t>4/23/2023</a:t>
            </a:fld>
            <a:endParaRPr lang="en-US" dirty="0"/>
          </a:p>
        </p:txBody>
      </p:sp>
      <p:sp>
        <p:nvSpPr>
          <p:cNvPr id="6" name="Footer Placeholder 5">
            <a:extLst>
              <a:ext uri="{FF2B5EF4-FFF2-40B4-BE49-F238E27FC236}">
                <a16:creationId xmlns:a16="http://schemas.microsoft.com/office/drawing/2014/main" id="{D1884F9C-1BFE-9008-B2C3-62DFB97B6C0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35846B-0220-5038-A63B-0453F688ABC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2746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46988-EDA5-BA1B-527F-97B90A6D3A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105A07-C333-942D-7817-08E3482AFA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7473246-B248-7DEA-4D5F-8481541C4E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C03105-819A-06CC-99E0-3523171B2495}"/>
              </a:ext>
            </a:extLst>
          </p:cNvPr>
          <p:cNvSpPr>
            <a:spLocks noGrp="1"/>
          </p:cNvSpPr>
          <p:nvPr>
            <p:ph type="dt" sz="half" idx="10"/>
          </p:nvPr>
        </p:nvSpPr>
        <p:spPr/>
        <p:txBody>
          <a:bodyPr/>
          <a:lstStyle/>
          <a:p>
            <a:fld id="{48A87A34-81AB-432B-8DAE-1953F412C126}" type="datetimeFigureOut">
              <a:rPr lang="en-US" smtClean="0"/>
              <a:t>4/23/2023</a:t>
            </a:fld>
            <a:endParaRPr lang="en-US" dirty="0"/>
          </a:p>
        </p:txBody>
      </p:sp>
      <p:sp>
        <p:nvSpPr>
          <p:cNvPr id="6" name="Footer Placeholder 5">
            <a:extLst>
              <a:ext uri="{FF2B5EF4-FFF2-40B4-BE49-F238E27FC236}">
                <a16:creationId xmlns:a16="http://schemas.microsoft.com/office/drawing/2014/main" id="{C651DB0B-3200-159B-2928-1C58EBF611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AF7C08A-DDB3-29A8-B9B6-7FE06DB761C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9393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6CBE82-C7D2-58C5-1277-106B427407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A2D122-2AA3-EBC6-3D77-5C144D739C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6348AA-55D4-FA2F-837A-4C3562BF4F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4/23/2023</a:t>
            </a:fld>
            <a:endParaRPr lang="en-US" dirty="0"/>
          </a:p>
        </p:txBody>
      </p:sp>
      <p:sp>
        <p:nvSpPr>
          <p:cNvPr id="5" name="Footer Placeholder 4">
            <a:extLst>
              <a:ext uri="{FF2B5EF4-FFF2-40B4-BE49-F238E27FC236}">
                <a16:creationId xmlns:a16="http://schemas.microsoft.com/office/drawing/2014/main" id="{6CCCFDCE-A6A2-0A1B-318A-C4CB836B37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E51A60D-A509-F4D2-2F9A-758D861806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3295100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7B9D4-AC3B-B355-83A5-28A95A6D6EB4}"/>
              </a:ext>
            </a:extLst>
          </p:cNvPr>
          <p:cNvSpPr>
            <a:spLocks noGrp="1"/>
          </p:cNvSpPr>
          <p:nvPr>
            <p:ph type="title"/>
          </p:nvPr>
        </p:nvSpPr>
        <p:spPr>
          <a:xfrm>
            <a:off x="1193074" y="1288060"/>
            <a:ext cx="10030579" cy="2103929"/>
          </a:xfrm>
        </p:spPr>
        <p:txBody>
          <a:bodyPr>
            <a:normAutofit fontScale="90000"/>
          </a:bodyPr>
          <a:lstStyle/>
          <a:p>
            <a:pPr algn="ct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PRESENTATION </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ON</a:t>
            </a:r>
            <a:br>
              <a:rPr lang="en-IN" sz="2800" b="1" dirty="0">
                <a:latin typeface="Times New Roman" panose="02020603050405020304" pitchFamily="18" charset="0"/>
                <a:cs typeface="Times New Roman" panose="02020603050405020304" pitchFamily="18" charset="0"/>
              </a:rPr>
            </a:br>
            <a:br>
              <a:rPr lang="en-IN"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Optimization Scheme for Power Transmission in</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Wireless Sensor Network</a:t>
            </a:r>
            <a:br>
              <a:rPr lang="en-IN" sz="2800" b="1" dirty="0">
                <a:latin typeface="Times New Roman" panose="02020603050405020304" pitchFamily="18" charset="0"/>
                <a:cs typeface="Times New Roman" panose="02020603050405020304" pitchFamily="18" charset="0"/>
              </a:rPr>
            </a:br>
            <a:br>
              <a:rPr lang="en-IN" sz="2800" b="1"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E03CBE-EBFE-6DF7-5E54-2097EAD3D65A}"/>
              </a:ext>
            </a:extLst>
          </p:cNvPr>
          <p:cNvSpPr>
            <a:spLocks noGrp="1"/>
          </p:cNvSpPr>
          <p:nvPr>
            <p:ph idx="1"/>
          </p:nvPr>
        </p:nvSpPr>
        <p:spPr>
          <a:xfrm>
            <a:off x="211685" y="3298464"/>
            <a:ext cx="4969565" cy="578220"/>
          </a:xfrm>
        </p:spPr>
        <p:txBody>
          <a:bodyPr vert="horz" lIns="91440" tIns="45720" rIns="91440" bIns="45720" numCol="1" rtlCol="0" anchor="t">
            <a:normAutofit fontScale="25000" lnSpcReduction="20000"/>
          </a:bodyPr>
          <a:lstStyle/>
          <a:p>
            <a:pPr marL="0" indent="0">
              <a:lnSpc>
                <a:spcPct val="170000"/>
              </a:lnSpc>
              <a:buNone/>
            </a:pPr>
            <a:r>
              <a:rPr lang="en-IN" sz="8000" b="1" dirty="0">
                <a:solidFill>
                  <a:srgbClr val="002060"/>
                </a:solidFill>
                <a:latin typeface="Times New Roman"/>
                <a:cs typeface="Times New Roman"/>
              </a:rPr>
              <a:t>Group Members:</a:t>
            </a:r>
          </a:p>
          <a:p>
            <a:pPr marL="0" indent="0">
              <a:lnSpc>
                <a:spcPct val="170000"/>
              </a:lnSpc>
              <a:buNone/>
            </a:pPr>
            <a:r>
              <a:rPr lang="en-IN" sz="6400" b="1" i="0" dirty="0">
                <a:effectLst/>
                <a:latin typeface="Times New Roman" panose="02020603050405020304" pitchFamily="18" charset="0"/>
                <a:cs typeface="Times New Roman" panose="02020603050405020304" pitchFamily="18" charset="0"/>
              </a:rPr>
              <a:t>Anshul Kumar Yadav</a:t>
            </a:r>
          </a:p>
          <a:p>
            <a:pPr marL="0" indent="0">
              <a:lnSpc>
                <a:spcPct val="120000"/>
              </a:lnSpc>
              <a:buNone/>
            </a:pPr>
            <a:r>
              <a:rPr lang="en-IN" sz="6400" b="1" i="0" dirty="0">
                <a:effectLst/>
                <a:latin typeface="Times New Roman" panose="02020603050405020304" pitchFamily="18" charset="0"/>
                <a:cs typeface="Times New Roman" panose="02020603050405020304" pitchFamily="18" charset="0"/>
              </a:rPr>
              <a:t>Akshita Sharma</a:t>
            </a:r>
          </a:p>
          <a:p>
            <a:pPr marL="0" indent="0">
              <a:lnSpc>
                <a:spcPct val="120000"/>
              </a:lnSpc>
              <a:buNone/>
            </a:pPr>
            <a:r>
              <a:rPr lang="en-IN" sz="6400" b="1" dirty="0">
                <a:latin typeface="Times New Roman" panose="02020603050405020304" pitchFamily="18" charset="0"/>
                <a:cs typeface="Times New Roman" panose="02020603050405020304" pitchFamily="18" charset="0"/>
              </a:rPr>
              <a:t>Anurag Yadav</a:t>
            </a:r>
          </a:p>
          <a:p>
            <a:pPr marL="0" indent="0">
              <a:lnSpc>
                <a:spcPct val="120000"/>
              </a:lnSpc>
              <a:buNone/>
            </a:pPr>
            <a:r>
              <a:rPr lang="en-IN" sz="6400" b="1" dirty="0">
                <a:latin typeface="Times New Roman"/>
                <a:cs typeface="Times New Roman"/>
              </a:rPr>
              <a:t>Ankita</a:t>
            </a:r>
          </a:p>
          <a:p>
            <a:pPr marL="0" indent="0">
              <a:lnSpc>
                <a:spcPct val="170000"/>
              </a:lnSpc>
              <a:buNone/>
            </a:pPr>
            <a:endParaRPr lang="en-IN" sz="8000" b="1" i="0" dirty="0">
              <a:solidFill>
                <a:srgbClr val="002060"/>
              </a:solidFill>
              <a:effectLst/>
              <a:latin typeface="Times New Roman" panose="02020603050405020304" pitchFamily="18" charset="0"/>
              <a:cs typeface="Times New Roman" panose="02020603050405020304" pitchFamily="18" charset="0"/>
            </a:endParaRPr>
          </a:p>
          <a:p>
            <a:pPr marL="0" indent="0" algn="ctr">
              <a:lnSpc>
                <a:spcPct val="100000"/>
              </a:lnSpc>
              <a:buNone/>
            </a:pPr>
            <a:endParaRPr lang="en-IN" sz="1800" b="1" dirty="0">
              <a:solidFill>
                <a:srgbClr val="002060"/>
              </a:solidFill>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90259616-7D7D-CCC7-469D-B8DFB244B0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30" y="67628"/>
            <a:ext cx="967840" cy="102477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4B7F5CED-3F4F-95DE-C0BD-4384B7BF11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3653" y="67628"/>
            <a:ext cx="809625" cy="102477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ACA6E423-4B56-C994-4762-61335278D292}"/>
              </a:ext>
            </a:extLst>
          </p:cNvPr>
          <p:cNvSpPr txBox="1">
            <a:spLocks/>
          </p:cNvSpPr>
          <p:nvPr/>
        </p:nvSpPr>
        <p:spPr>
          <a:xfrm>
            <a:off x="8365747" y="3298464"/>
            <a:ext cx="3614057" cy="578220"/>
          </a:xfrm>
          <a:prstGeom prst="rect">
            <a:avLst/>
          </a:prstGeom>
        </p:spPr>
        <p:txBody>
          <a:bodyPr vert="horz" lIns="91440" tIns="45720" rIns="91440" bIns="45720" numCol="1"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70000"/>
              </a:lnSpc>
              <a:buFont typeface="Arial" panose="020B0604020202020204" pitchFamily="34" charset="0"/>
              <a:buNone/>
            </a:pPr>
            <a:r>
              <a:rPr lang="en-IN" sz="8000" b="1" dirty="0">
                <a:solidFill>
                  <a:srgbClr val="002060"/>
                </a:solidFill>
                <a:latin typeface="Times New Roman" panose="02020603050405020304" pitchFamily="18" charset="0"/>
                <a:cs typeface="Times New Roman" panose="02020603050405020304" pitchFamily="18" charset="0"/>
              </a:rPr>
              <a:t>PRESENTATION AT: </a:t>
            </a:r>
          </a:p>
          <a:p>
            <a:pPr marL="0" indent="0">
              <a:lnSpc>
                <a:spcPct val="170000"/>
              </a:lnSpc>
              <a:buFont typeface="Arial" panose="020B0604020202020204" pitchFamily="34" charset="0"/>
              <a:buNone/>
            </a:pPr>
            <a:r>
              <a:rPr lang="en-IN" sz="6400" b="1" dirty="0">
                <a:latin typeface="Times New Roman" panose="02020603050405020304" pitchFamily="18" charset="0"/>
                <a:cs typeface="Times New Roman" panose="02020603050405020304" pitchFamily="18" charset="0"/>
              </a:rPr>
              <a:t>PIECON-2023</a:t>
            </a:r>
          </a:p>
          <a:p>
            <a:pPr marL="0" indent="0">
              <a:lnSpc>
                <a:spcPct val="170000"/>
              </a:lnSpc>
              <a:buFont typeface="Arial" panose="020B0604020202020204" pitchFamily="34" charset="0"/>
              <a:buNone/>
            </a:pPr>
            <a:r>
              <a:rPr lang="en-IN" sz="6400" b="1" dirty="0">
                <a:latin typeface="Times New Roman" panose="02020603050405020304" pitchFamily="18" charset="0"/>
                <a:cs typeface="Times New Roman" panose="02020603050405020304" pitchFamily="18" charset="0"/>
              </a:rPr>
              <a:t>Aligarh Muslim University</a:t>
            </a:r>
            <a:endParaRPr lang="en-IN" sz="6400" dirty="0">
              <a:latin typeface="Times New Roman" panose="02020603050405020304" pitchFamily="18" charset="0"/>
              <a:cs typeface="Times New Roman" panose="02020603050405020304" pitchFamily="18" charset="0"/>
            </a:endParaRPr>
          </a:p>
          <a:p>
            <a:pPr marL="0" indent="0" algn="ctr">
              <a:lnSpc>
                <a:spcPct val="100000"/>
              </a:lnSpc>
              <a:buFont typeface="Arial" panose="020B0604020202020204" pitchFamily="34" charset="0"/>
              <a:buNone/>
            </a:pPr>
            <a:endParaRPr lang="en-IN" sz="1800" b="1" dirty="0">
              <a:solidFill>
                <a:srgbClr val="00206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4CBEB03-EFAE-E405-751F-A94C0AC1D9D4}"/>
              </a:ext>
            </a:extLst>
          </p:cNvPr>
          <p:cNvSpPr txBox="1"/>
          <p:nvPr/>
        </p:nvSpPr>
        <p:spPr>
          <a:xfrm>
            <a:off x="8360611" y="5138821"/>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b="1" dirty="0">
                <a:solidFill>
                  <a:srgbClr val="002060"/>
                </a:solidFill>
                <a:latin typeface="Times New Roman"/>
              </a:rPr>
              <a:t>Project Supervisor:</a:t>
            </a:r>
            <a:endParaRPr lang="en-US" dirty="0"/>
          </a:p>
          <a:p>
            <a:r>
              <a:rPr lang="en-IN" sz="2000" b="1" dirty="0">
                <a:solidFill>
                  <a:srgbClr val="002060"/>
                </a:solidFill>
                <a:latin typeface="Times New Roman"/>
              </a:rPr>
              <a:t> </a:t>
            </a:r>
            <a:r>
              <a:rPr lang="en-US" sz="2000" dirty="0">
                <a:solidFill>
                  <a:srgbClr val="002060"/>
                </a:solidFill>
                <a:latin typeface="Times New Roman"/>
              </a:rPr>
              <a:t>​</a:t>
            </a:r>
            <a:endParaRPr lang="en-US" dirty="0"/>
          </a:p>
          <a:p>
            <a:r>
              <a:rPr lang="en-IN" sz="1600" b="1" dirty="0" err="1">
                <a:latin typeface="Times New Roman"/>
                <a:cs typeface="Times New Roman"/>
              </a:rPr>
              <a:t>Dr.</a:t>
            </a:r>
            <a:r>
              <a:rPr lang="en-IN" sz="1600" b="1" dirty="0">
                <a:latin typeface="Times New Roman"/>
                <a:cs typeface="Times New Roman"/>
              </a:rPr>
              <a:t> Ankit </a:t>
            </a:r>
            <a:r>
              <a:rPr lang="en-IN" sz="1600" b="1" dirty="0" err="1">
                <a:latin typeface="Times New Roman"/>
                <a:cs typeface="Times New Roman"/>
              </a:rPr>
              <a:t>Vijayvargiya</a:t>
            </a:r>
            <a:endParaRPr lang="en-IN" sz="1600" b="1" dirty="0">
              <a:latin typeface="Times New Roman"/>
              <a:cs typeface="Times New Roman"/>
            </a:endParaRPr>
          </a:p>
          <a:p>
            <a:endParaRPr lang="en-IN" sz="1600" b="1" dirty="0">
              <a:latin typeface="Times New Roman"/>
              <a:cs typeface="Times New Roman"/>
            </a:endParaRPr>
          </a:p>
        </p:txBody>
      </p:sp>
    </p:spTree>
    <p:extLst>
      <p:ext uri="{BB962C8B-B14F-4D97-AF65-F5344CB8AC3E}">
        <p14:creationId xmlns:p14="http://schemas.microsoft.com/office/powerpoint/2010/main" val="507464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6D796B15-79C7-044E-D298-DBBD303523D7}"/>
              </a:ext>
            </a:extLst>
          </p:cNvPr>
          <p:cNvGrpSpPr/>
          <p:nvPr/>
        </p:nvGrpSpPr>
        <p:grpSpPr>
          <a:xfrm>
            <a:off x="0" y="733425"/>
            <a:ext cx="12192000" cy="99002"/>
            <a:chOff x="0" y="1155032"/>
            <a:chExt cx="12192000" cy="99002"/>
          </a:xfrm>
        </p:grpSpPr>
        <p:sp>
          <p:nvSpPr>
            <p:cNvPr id="54" name="Rectangle 53">
              <a:extLst>
                <a:ext uri="{FF2B5EF4-FFF2-40B4-BE49-F238E27FC236}">
                  <a16:creationId xmlns:a16="http://schemas.microsoft.com/office/drawing/2014/main" id="{F40B0D8A-AD5A-0133-50B1-889AC439012D}"/>
                </a:ext>
              </a:extLst>
            </p:cNvPr>
            <p:cNvSpPr/>
            <p:nvPr/>
          </p:nvSpPr>
          <p:spPr>
            <a:xfrm>
              <a:off x="0" y="1163053"/>
              <a:ext cx="5576400" cy="9098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54">
              <a:extLst>
                <a:ext uri="{FF2B5EF4-FFF2-40B4-BE49-F238E27FC236}">
                  <a16:creationId xmlns:a16="http://schemas.microsoft.com/office/drawing/2014/main" id="{8963CD79-F480-BDB7-6A78-7F20AF134061}"/>
                </a:ext>
              </a:extLst>
            </p:cNvPr>
            <p:cNvSpPr/>
            <p:nvPr/>
          </p:nvSpPr>
          <p:spPr>
            <a:xfrm>
              <a:off x="6617368" y="1155032"/>
              <a:ext cx="5574632" cy="9098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6" name="Title 2">
            <a:extLst>
              <a:ext uri="{FF2B5EF4-FFF2-40B4-BE49-F238E27FC236}">
                <a16:creationId xmlns:a16="http://schemas.microsoft.com/office/drawing/2014/main" id="{CB97FDF3-31A8-7A98-F7DC-C967489ECA4E}"/>
              </a:ext>
            </a:extLst>
          </p:cNvPr>
          <p:cNvSpPr txBox="1">
            <a:spLocks/>
          </p:cNvSpPr>
          <p:nvPr/>
        </p:nvSpPr>
        <p:spPr>
          <a:xfrm>
            <a:off x="0" y="65308"/>
            <a:ext cx="12191999" cy="71643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solidFill>
                  <a:schemeClr val="tx2"/>
                </a:solidFill>
                <a:latin typeface="Times New Roman" panose="02020603050405020304" pitchFamily="18" charset="0"/>
                <a:cs typeface="Times New Roman" panose="02020603050405020304" pitchFamily="18" charset="0"/>
              </a:rPr>
              <a:t>Connectivity of network  </a:t>
            </a:r>
          </a:p>
          <a:p>
            <a:endParaRPr lang="en-IN" sz="3600" dirty="0">
              <a:solidFill>
                <a:schemeClr val="tx2"/>
              </a:solidFill>
              <a:latin typeface="Times New Roman" panose="02020603050405020304" pitchFamily="18" charset="0"/>
              <a:cs typeface="Times New Roman" panose="02020603050405020304" pitchFamily="18" charset="0"/>
            </a:endParaRPr>
          </a:p>
        </p:txBody>
      </p:sp>
      <p:pic>
        <p:nvPicPr>
          <p:cNvPr id="2" name="Picture 2">
            <a:extLst>
              <a:ext uri="{FF2B5EF4-FFF2-40B4-BE49-F238E27FC236}">
                <a16:creationId xmlns:a16="http://schemas.microsoft.com/office/drawing/2014/main" id="{EFB35837-4FE1-DABB-8CA4-FA355B1FDC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2079" y="358678"/>
            <a:ext cx="967840" cy="102477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8495775-4093-B922-900B-92FD1E28188D}"/>
                  </a:ext>
                </a:extLst>
              </p:cNvPr>
              <p:cNvSpPr txBox="1"/>
              <p:nvPr/>
            </p:nvSpPr>
            <p:spPr>
              <a:xfrm>
                <a:off x="317937" y="1508565"/>
                <a:ext cx="11556124" cy="5574090"/>
              </a:xfrm>
              <a:prstGeom prst="rect">
                <a:avLst/>
              </a:prstGeom>
              <a:noFill/>
            </p:spPr>
            <p:txBody>
              <a:bodyPr wrap="square">
                <a:spAutoFit/>
              </a:bodyPr>
              <a:lstStyle/>
              <a:p>
                <a:pPr algn="just">
                  <a:buClr>
                    <a:srgbClr val="FFC000"/>
                  </a:buClr>
                </a:pPr>
                <a:r>
                  <a:rPr lang="en-US" dirty="0"/>
                  <a:t> </a:t>
                </a:r>
                <a:r>
                  <a:rPr lang="en-US" sz="2000" dirty="0">
                    <a:latin typeface="Arial" panose="020B0604020202020204" pitchFamily="34" charset="0"/>
                    <a:cs typeface="Arial" panose="020B0604020202020204" pitchFamily="34" charset="0"/>
                  </a:rPr>
                  <a:t>To determine the fully-connected condition for each node using Spectral Graph Theory.</a:t>
                </a:r>
              </a:p>
              <a:p>
                <a:pPr marL="357188" indent="-357188" algn="just">
                  <a:lnSpc>
                    <a:spcPct val="150000"/>
                  </a:lnSpc>
                  <a:buClr>
                    <a:srgbClr val="FFC000"/>
                  </a:buClr>
                  <a:buFont typeface="Wingdings" panose="05000000000000000000" pitchFamily="2" charset="2"/>
                  <a:buChar char="Ø"/>
                </a:pPr>
                <a:r>
                  <a:rPr lang="en-US" sz="2000" dirty="0">
                    <a:latin typeface="Arial" panose="020B0604020202020204" pitchFamily="34" charset="0"/>
                    <a:cs typeface="Arial" panose="020B0604020202020204" pitchFamily="34" charset="0"/>
                  </a:rPr>
                  <a:t>The first step for the connectivity determination is to calculate the Laplacian Matrix of the neighbor matrix.</a:t>
                </a:r>
              </a:p>
              <a:p>
                <a:pPr algn="ctr">
                  <a:lnSpc>
                    <a:spcPct val="150000"/>
                  </a:lnSpc>
                  <a:buClr>
                    <a:srgbClr val="FFC000"/>
                  </a:buClr>
                </a:pPr>
                <a14:m>
                  <m:oMath xmlns:m="http://schemas.openxmlformats.org/officeDocument/2006/math">
                    <m:r>
                      <a:rPr lang="en-GB" sz="24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r>
                      <a:rPr lang="en-GB" sz="24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a:solidFill>
                              <a:srgbClr val="000000"/>
                            </a:solidFill>
                            <a:effectLst/>
                            <a:latin typeface="Cambria Math" panose="02040503050406030204" pitchFamily="18" charset="0"/>
                          </a:rPr>
                        </m:ctrlPr>
                      </m:sSubPr>
                      <m:e>
                        <m:d>
                          <m:dPr>
                            <m:ctrlPr>
                              <a:rPr lang="en-US" sz="2400" i="1">
                                <a:solidFill>
                                  <a:srgbClr val="000000"/>
                                </a:solidFill>
                                <a:effectLst/>
                                <a:latin typeface="Cambria Math" panose="02040503050406030204" pitchFamily="18" charset="0"/>
                              </a:rPr>
                            </m:ctrlPr>
                          </m:dPr>
                          <m:e>
                            <m:sSub>
                              <m:sSubPr>
                                <m:ctrlPr>
                                  <a:rPr lang="en-US" sz="2400" i="1">
                                    <a:solidFill>
                                      <a:srgbClr val="000000"/>
                                    </a:solidFill>
                                    <a:effectLst/>
                                    <a:latin typeface="Cambria Math" panose="02040503050406030204" pitchFamily="18" charset="0"/>
                                  </a:rPr>
                                </m:ctrlPr>
                              </m:sSubPr>
                              <m:e>
                                <m:r>
                                  <a:rPr lang="en-GB"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n-GB"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sub>
                        <m:r>
                          <a:rPr lang="en-GB"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GB" sz="24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GB"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en-GB"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GB" sz="24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000" dirty="0">
                    <a:latin typeface="Arial" panose="020B0604020202020204" pitchFamily="34" charset="0"/>
                    <a:cs typeface="Arial" panose="020B0604020202020204" pitchFamily="34" charset="0"/>
                  </a:rPr>
                  <a:t> </a:t>
                </a:r>
                <a14:m>
                  <m:oMath xmlns:m="http://schemas.openxmlformats.org/officeDocument/2006/math">
                    <m:r>
                      <a:rPr lang="en-US" sz="2400" b="0" i="1" dirty="0" smtClean="0">
                        <a:latin typeface="Cambria Math" panose="02040503050406030204" pitchFamily="18" charset="0"/>
                        <a:cs typeface="Arial" panose="020B0604020202020204" pitchFamily="34" charset="0"/>
                      </a:rPr>
                      <m:t>𝐿</m:t>
                    </m:r>
                    <m:r>
                      <a:rPr lang="en-US" sz="2400" b="0" i="1" dirty="0" smtClean="0">
                        <a:latin typeface="Cambria Math" panose="02040503050406030204" pitchFamily="18" charset="0"/>
                        <a:cs typeface="Arial" panose="020B0604020202020204" pitchFamily="34" charset="0"/>
                      </a:rPr>
                      <m:t>=</m:t>
                    </m:r>
                    <m:r>
                      <a:rPr lang="en-US" sz="2400" b="0" i="1" dirty="0" smtClean="0">
                        <a:latin typeface="Cambria Math" panose="02040503050406030204" pitchFamily="18" charset="0"/>
                        <a:cs typeface="Arial" panose="020B0604020202020204" pitchFamily="34" charset="0"/>
                      </a:rPr>
                      <m:t>𝐷</m:t>
                    </m:r>
                    <m:r>
                      <a:rPr lang="en-US" sz="2400" b="0" i="1" dirty="0" smtClean="0">
                        <a:latin typeface="Cambria Math" panose="02040503050406030204" pitchFamily="18" charset="0"/>
                        <a:cs typeface="Arial" panose="020B0604020202020204" pitchFamily="34" charset="0"/>
                      </a:rPr>
                      <m:t>−</m:t>
                    </m:r>
                    <m:r>
                      <a:rPr lang="en-US" sz="2400" b="0" i="1" dirty="0" smtClean="0">
                        <a:latin typeface="Cambria Math" panose="02040503050406030204" pitchFamily="18" charset="0"/>
                        <a:cs typeface="Arial" panose="020B0604020202020204" pitchFamily="34" charset="0"/>
                      </a:rPr>
                      <m:t>𝐴</m:t>
                    </m:r>
                  </m:oMath>
                </a14:m>
                <a:endParaRPr lang="en-US" sz="2400" dirty="0">
                  <a:latin typeface="Arial" panose="020B0604020202020204" pitchFamily="34" charset="0"/>
                  <a:cs typeface="Arial" panose="020B0604020202020204" pitchFamily="34" charset="0"/>
                </a:endParaRPr>
              </a:p>
              <a:p>
                <a:pPr marL="357188" indent="-357188" algn="just">
                  <a:buClr>
                    <a:srgbClr val="FFC000"/>
                  </a:buClr>
                  <a:buFont typeface="Wingdings" panose="05000000000000000000" pitchFamily="2" charset="2"/>
                  <a:buChar char="Ø"/>
                </a:pPr>
                <a:endParaRPr lang="en-US" sz="2400" dirty="0">
                  <a:latin typeface="Arial" panose="020B0604020202020204" pitchFamily="34" charset="0"/>
                  <a:cs typeface="Arial" panose="020B0604020202020204" pitchFamily="34" charset="0"/>
                </a:endParaRPr>
              </a:p>
              <a:p>
                <a:pPr algn="just">
                  <a:buClr>
                    <a:srgbClr val="FFC000"/>
                  </a:buClr>
                </a:pPr>
                <a14:m>
                  <m:oMathPara xmlns:m="http://schemas.openxmlformats.org/officeDocument/2006/math">
                    <m:oMathParaPr>
                      <m:jc m:val="centerGroup"/>
                    </m:oMathParaPr>
                    <m:oMath xmlns:m="http://schemas.openxmlformats.org/officeDocument/2006/math">
                      <m:sSub>
                        <m:sSubPr>
                          <m:ctrlPr>
                            <a:rPr lang="en-US" sz="2000" i="1" smtClean="0">
                              <a:solidFill>
                                <a:srgbClr val="000000"/>
                              </a:solidFill>
                              <a:effectLst/>
                              <a:latin typeface="Cambria Math" panose="02040503050406030204" pitchFamily="18" charset="0"/>
                              <a:ea typeface="Times New Roman" panose="02020603050405020304" pitchFamily="18" charset="0"/>
                            </a:rPr>
                          </m:ctrlPr>
                        </m:sSubPr>
                        <m:e>
                          <m:r>
                            <a:rPr lang="en-GB" sz="2000" i="1">
                              <a:solidFill>
                                <a:srgbClr val="000000"/>
                              </a:solidFill>
                              <a:effectLst/>
                              <a:latin typeface="Cambria Math" panose="02040503050406030204" pitchFamily="18" charset="0"/>
                              <a:ea typeface="Times New Roman" panose="02020603050405020304" pitchFamily="18" charset="0"/>
                            </a:rPr>
                            <m:t>𝑙</m:t>
                          </m:r>
                        </m:e>
                        <m:sub>
                          <m:r>
                            <a:rPr lang="en-GB" sz="2000" i="1">
                              <a:solidFill>
                                <a:srgbClr val="000000"/>
                              </a:solidFill>
                              <a:effectLst/>
                              <a:latin typeface="Cambria Math" panose="02040503050406030204" pitchFamily="18" charset="0"/>
                              <a:ea typeface="Times New Roman" panose="02020603050405020304" pitchFamily="18" charset="0"/>
                            </a:rPr>
                            <m:t>𝑖𝑗</m:t>
                          </m:r>
                        </m:sub>
                      </m:sSub>
                      <m:r>
                        <a:rPr lang="en-GB" sz="2000" i="1">
                          <a:solidFill>
                            <a:srgbClr val="000000"/>
                          </a:solidFill>
                          <a:effectLst/>
                          <a:latin typeface="Cambria Math" panose="02040503050406030204" pitchFamily="18" charset="0"/>
                          <a:ea typeface="Times New Roman" panose="02020603050405020304" pitchFamily="18" charset="0"/>
                        </a:rPr>
                        <m:t>={</m:t>
                      </m:r>
                      <m:m>
                        <m:mPr>
                          <m:plcHide m:val="on"/>
                          <m:mcs>
                            <m:mc>
                              <m:mcPr>
                                <m:count m:val="2"/>
                                <m:mcJc m:val="center"/>
                              </m:mcPr>
                            </m:mc>
                          </m:mcs>
                          <m:ctrlPr>
                            <a:rPr lang="en-US" sz="2000" i="1">
                              <a:solidFill>
                                <a:srgbClr val="000000"/>
                              </a:solidFill>
                              <a:effectLst/>
                              <a:latin typeface="Cambria Math" panose="02040503050406030204" pitchFamily="18" charset="0"/>
                              <a:ea typeface="Times New Roman" panose="02020603050405020304" pitchFamily="18" charset="0"/>
                            </a:rPr>
                          </m:ctrlPr>
                        </m:mPr>
                        <m:mr>
                          <m:e>
                            <m:r>
                              <a:rPr lang="en-GB" sz="2000" i="1">
                                <a:solidFill>
                                  <a:srgbClr val="000000"/>
                                </a:solidFill>
                                <a:effectLst/>
                                <a:latin typeface="Cambria Math" panose="02040503050406030204" pitchFamily="18" charset="0"/>
                                <a:ea typeface="Times New Roman" panose="02020603050405020304" pitchFamily="18" charset="0"/>
                              </a:rPr>
                              <m:t>𝑑𝑒𝑔</m:t>
                            </m:r>
                            <m:r>
                              <a:rPr lang="en-GB" sz="2000" i="1">
                                <a:solidFill>
                                  <a:srgbClr val="000000"/>
                                </a:solidFill>
                                <a:effectLst/>
                                <a:latin typeface="Cambria Math" panose="02040503050406030204" pitchFamily="18" charset="0"/>
                                <a:ea typeface="Times New Roman" panose="02020603050405020304" pitchFamily="18" charset="0"/>
                              </a:rPr>
                              <m:t>(</m:t>
                            </m:r>
                            <m:sSub>
                              <m:sSubPr>
                                <m:ctrlPr>
                                  <a:rPr lang="en-US" sz="2000" i="1">
                                    <a:solidFill>
                                      <a:srgbClr val="000000"/>
                                    </a:solidFill>
                                    <a:effectLst/>
                                    <a:latin typeface="Cambria Math" panose="02040503050406030204" pitchFamily="18" charset="0"/>
                                    <a:ea typeface="Times New Roman" panose="02020603050405020304" pitchFamily="18" charset="0"/>
                                  </a:rPr>
                                </m:ctrlPr>
                              </m:sSubPr>
                              <m:e>
                                <m:r>
                                  <a:rPr lang="en-GB" sz="2000" i="1">
                                    <a:solidFill>
                                      <a:srgbClr val="000000"/>
                                    </a:solidFill>
                                    <a:effectLst/>
                                    <a:latin typeface="Cambria Math" panose="02040503050406030204" pitchFamily="18" charset="0"/>
                                    <a:ea typeface="Times New Roman" panose="02020603050405020304" pitchFamily="18" charset="0"/>
                                  </a:rPr>
                                  <m:t>𝑛</m:t>
                                </m:r>
                              </m:e>
                              <m:sub>
                                <m:r>
                                  <a:rPr lang="en-GB" sz="2000" i="1">
                                    <a:solidFill>
                                      <a:srgbClr val="000000"/>
                                    </a:solidFill>
                                    <a:effectLst/>
                                    <a:latin typeface="Cambria Math" panose="02040503050406030204" pitchFamily="18" charset="0"/>
                                    <a:ea typeface="Times New Roman" panose="02020603050405020304" pitchFamily="18" charset="0"/>
                                  </a:rPr>
                                  <m:t>𝑖</m:t>
                                </m:r>
                              </m:sub>
                            </m:sSub>
                            <m:r>
                              <a:rPr lang="en-GB" sz="2000" i="1">
                                <a:solidFill>
                                  <a:srgbClr val="000000"/>
                                </a:solidFill>
                                <a:effectLst/>
                                <a:latin typeface="Cambria Math" panose="02040503050406030204" pitchFamily="18" charset="0"/>
                                <a:ea typeface="Times New Roman" panose="02020603050405020304" pitchFamily="18" charset="0"/>
                              </a:rPr>
                              <m:t>)</m:t>
                            </m:r>
                          </m:e>
                          <m:e>
                            <m:r>
                              <a:rPr lang="en-GB" sz="2000" i="1">
                                <a:solidFill>
                                  <a:srgbClr val="000000"/>
                                </a:solidFill>
                                <a:effectLst/>
                                <a:latin typeface="Cambria Math" panose="02040503050406030204" pitchFamily="18" charset="0"/>
                                <a:ea typeface="Times New Roman" panose="02020603050405020304" pitchFamily="18" charset="0"/>
                              </a:rPr>
                              <m:t>𝑖𝑓𝑖</m:t>
                            </m:r>
                            <m:r>
                              <a:rPr lang="en-GB" sz="2000" i="1">
                                <a:solidFill>
                                  <a:srgbClr val="000000"/>
                                </a:solidFill>
                                <a:effectLst/>
                                <a:latin typeface="Cambria Math" panose="02040503050406030204" pitchFamily="18" charset="0"/>
                                <a:ea typeface="Times New Roman" panose="02020603050405020304" pitchFamily="18" charset="0"/>
                              </a:rPr>
                              <m:t>=</m:t>
                            </m:r>
                            <m:r>
                              <a:rPr lang="en-GB" sz="2000" i="1">
                                <a:solidFill>
                                  <a:srgbClr val="000000"/>
                                </a:solidFill>
                                <a:effectLst/>
                                <a:latin typeface="Cambria Math" panose="02040503050406030204" pitchFamily="18" charset="0"/>
                                <a:ea typeface="Times New Roman" panose="02020603050405020304" pitchFamily="18" charset="0"/>
                              </a:rPr>
                              <m:t>𝑗</m:t>
                            </m:r>
                          </m:e>
                        </m:mr>
                        <m:mr>
                          <m:e>
                            <m:r>
                              <a:rPr lang="en-GB" sz="2000" i="1">
                                <a:solidFill>
                                  <a:srgbClr val="000000"/>
                                </a:solidFill>
                                <a:effectLst/>
                                <a:latin typeface="Cambria Math" panose="02040503050406030204" pitchFamily="18" charset="0"/>
                                <a:ea typeface="Times New Roman" panose="02020603050405020304" pitchFamily="18" charset="0"/>
                              </a:rPr>
                              <m:t>−1</m:t>
                            </m:r>
                          </m:e>
                          <m:e>
                            <m:r>
                              <a:rPr lang="en-GB" sz="2000" i="1">
                                <a:solidFill>
                                  <a:srgbClr val="000000"/>
                                </a:solidFill>
                                <a:effectLst/>
                                <a:latin typeface="Cambria Math" panose="02040503050406030204" pitchFamily="18" charset="0"/>
                                <a:ea typeface="Times New Roman" panose="02020603050405020304" pitchFamily="18" charset="0"/>
                              </a:rPr>
                              <m:t>𝑖𝑓</m:t>
                            </m:r>
                            <m:r>
                              <a:rPr lang="en-US" sz="2000" b="0" i="1" smtClean="0">
                                <a:solidFill>
                                  <a:srgbClr val="000000"/>
                                </a:solidFill>
                                <a:effectLst/>
                                <a:latin typeface="Cambria Math" panose="02040503050406030204" pitchFamily="18" charset="0"/>
                                <a:ea typeface="Times New Roman" panose="02020603050405020304" pitchFamily="18" charset="0"/>
                              </a:rPr>
                              <m:t> </m:t>
                            </m:r>
                            <m:r>
                              <a:rPr lang="en-GB" sz="2000" i="1">
                                <a:solidFill>
                                  <a:srgbClr val="000000"/>
                                </a:solidFill>
                                <a:effectLst/>
                                <a:latin typeface="Cambria Math" panose="02040503050406030204" pitchFamily="18" charset="0"/>
                                <a:ea typeface="Times New Roman" panose="02020603050405020304" pitchFamily="18" charset="0"/>
                              </a:rPr>
                              <m:t>𝑖</m:t>
                            </m:r>
                            <m:r>
                              <a:rPr lang="en-GB" sz="2000" i="1">
                                <a:solidFill>
                                  <a:srgbClr val="000000"/>
                                </a:solidFill>
                                <a:effectLst/>
                                <a:latin typeface="Cambria Math" panose="02040503050406030204" pitchFamily="18" charset="0"/>
                                <a:ea typeface="Times New Roman" panose="02020603050405020304" pitchFamily="18" charset="0"/>
                              </a:rPr>
                              <m:t>≠</m:t>
                            </m:r>
                            <m:r>
                              <a:rPr lang="en-GB" sz="2000" i="1">
                                <a:solidFill>
                                  <a:srgbClr val="000000"/>
                                </a:solidFill>
                                <a:effectLst/>
                                <a:latin typeface="Cambria Math" panose="02040503050406030204" pitchFamily="18" charset="0"/>
                                <a:ea typeface="Times New Roman" panose="02020603050405020304" pitchFamily="18" charset="0"/>
                              </a:rPr>
                              <m:t>𝑗𝑎𝑛𝑑</m:t>
                            </m:r>
                            <m:r>
                              <a:rPr lang="en-US" sz="2000" b="0" i="1" smtClean="0">
                                <a:solidFill>
                                  <a:srgbClr val="000000"/>
                                </a:solidFill>
                                <a:effectLst/>
                                <a:latin typeface="Cambria Math" panose="02040503050406030204" pitchFamily="18" charset="0"/>
                                <a:ea typeface="Times New Roman" panose="02020603050405020304" pitchFamily="18" charset="0"/>
                              </a:rPr>
                              <m:t> </m:t>
                            </m:r>
                            <m:sSub>
                              <m:sSubPr>
                                <m:ctrlPr>
                                  <a:rPr lang="en-US" sz="2000" i="1">
                                    <a:solidFill>
                                      <a:srgbClr val="000000"/>
                                    </a:solidFill>
                                    <a:effectLst/>
                                    <a:latin typeface="Cambria Math" panose="02040503050406030204" pitchFamily="18" charset="0"/>
                                    <a:ea typeface="Times New Roman" panose="02020603050405020304" pitchFamily="18" charset="0"/>
                                  </a:rPr>
                                </m:ctrlPr>
                              </m:sSubPr>
                              <m:e>
                                <m:r>
                                  <m:rPr>
                                    <m:sty m:val="p"/>
                                  </m:rPr>
                                  <a:rPr lang="en-GB" sz="2000">
                                    <a:solidFill>
                                      <a:srgbClr val="000000"/>
                                    </a:solidFill>
                                    <a:effectLst/>
                                    <a:latin typeface="Cambria Math" panose="02040503050406030204" pitchFamily="18" charset="0"/>
                                    <a:ea typeface="Times New Roman" panose="02020603050405020304" pitchFamily="18" charset="0"/>
                                  </a:rPr>
                                  <m:t>Γ</m:t>
                                </m:r>
                              </m:e>
                              <m:sub>
                                <m:r>
                                  <a:rPr lang="en-GB" sz="2000" i="1">
                                    <a:solidFill>
                                      <a:srgbClr val="000000"/>
                                    </a:solidFill>
                                    <a:effectLst/>
                                    <a:latin typeface="Cambria Math" panose="02040503050406030204" pitchFamily="18" charset="0"/>
                                    <a:ea typeface="Times New Roman" panose="02020603050405020304" pitchFamily="18" charset="0"/>
                                  </a:rPr>
                                  <m:t>𝑖𝑗</m:t>
                                </m:r>
                              </m:sub>
                            </m:sSub>
                            <m:r>
                              <a:rPr lang="en-GB" sz="2000" i="1">
                                <a:solidFill>
                                  <a:srgbClr val="000000"/>
                                </a:solidFill>
                                <a:effectLst/>
                                <a:latin typeface="Cambria Math" panose="02040503050406030204" pitchFamily="18" charset="0"/>
                                <a:ea typeface="Times New Roman" panose="02020603050405020304" pitchFamily="18" charset="0"/>
                              </a:rPr>
                              <m:t>=1</m:t>
                            </m:r>
                          </m:e>
                        </m:mr>
                        <m:mr>
                          <m:e>
                            <m:r>
                              <a:rPr lang="en-GB" sz="2000" i="1">
                                <a:solidFill>
                                  <a:srgbClr val="000000"/>
                                </a:solidFill>
                                <a:effectLst/>
                                <a:latin typeface="Cambria Math" panose="02040503050406030204" pitchFamily="18" charset="0"/>
                                <a:ea typeface="Times New Roman" panose="02020603050405020304" pitchFamily="18" charset="0"/>
                              </a:rPr>
                              <m:t>0</m:t>
                            </m:r>
                          </m:e>
                          <m:e>
                            <m:r>
                              <a:rPr lang="en-GB" sz="2000" i="1">
                                <a:solidFill>
                                  <a:srgbClr val="000000"/>
                                </a:solidFill>
                                <a:effectLst/>
                                <a:latin typeface="Cambria Math" panose="02040503050406030204" pitchFamily="18" charset="0"/>
                                <a:ea typeface="Times New Roman" panose="02020603050405020304" pitchFamily="18" charset="0"/>
                              </a:rPr>
                              <m:t>𝑜𝑡h𝑒𝑟𝑤𝑖𝑠𝑒</m:t>
                            </m:r>
                          </m:e>
                        </m:mr>
                      </m:m>
                    </m:oMath>
                  </m:oMathPara>
                </a14:m>
                <a:endParaRPr lang="en-US" dirty="0">
                  <a:latin typeface="Times New Roman" panose="02020603050405020304" pitchFamily="18" charset="0"/>
                </a:endParaRPr>
              </a:p>
              <a:p>
                <a:pPr algn="ctr">
                  <a:buClr>
                    <a:srgbClr val="FFC000"/>
                  </a:buClr>
                </a:pPr>
                <a:endParaRPr lang="en-GB" sz="1800" dirty="0">
                  <a:solidFill>
                    <a:srgbClr val="000000"/>
                  </a:solidFill>
                  <a:effectLst/>
                  <a:latin typeface="Times New Roman" panose="02020603050405020304" pitchFamily="18" charset="0"/>
                  <a:ea typeface="Times New Roman" panose="02020603050405020304" pitchFamily="18" charset="0"/>
                </a:endParaRPr>
              </a:p>
              <a:p>
                <a:pPr algn="ctr">
                  <a:buClr>
                    <a:srgbClr val="FFC000"/>
                  </a:buClr>
                </a:pPr>
                <a:r>
                  <a:rPr lang="en-GB" sz="1800" dirty="0">
                    <a:solidFill>
                      <a:srgbClr val="000000"/>
                    </a:solidFill>
                    <a:effectLst/>
                    <a:latin typeface="Times New Roman" panose="02020603050405020304" pitchFamily="18" charset="0"/>
                    <a:ea typeface="Times New Roman" panose="02020603050405020304" pitchFamily="18" charset="0"/>
                  </a:rPr>
                  <a:t> </a:t>
                </a:r>
                <a:r>
                  <a:rPr lang="en-GB" sz="1800" dirty="0" err="1">
                    <a:solidFill>
                      <a:srgbClr val="000000"/>
                    </a:solidFill>
                    <a:effectLst/>
                    <a:latin typeface="Times New Roman" panose="02020603050405020304" pitchFamily="18" charset="0"/>
                    <a:ea typeface="Times New Roman" panose="02020603050405020304" pitchFamily="18" charset="0"/>
                  </a:rPr>
                  <a:t>deg</a:t>
                </a:r>
                <a:r>
                  <a:rPr lang="en-GB" sz="1800" dirty="0">
                    <a:solidFill>
                      <a:srgbClr val="000000"/>
                    </a:solidFill>
                    <a:effectLst/>
                    <a:latin typeface="Times New Roman" panose="02020603050405020304" pitchFamily="18" charset="0"/>
                    <a:ea typeface="Times New Roman" panose="02020603050405020304" pitchFamily="18" charset="0"/>
                  </a:rPr>
                  <a:t>(</a:t>
                </a:r>
                <a:r>
                  <a:rPr lang="en-GB" sz="1800" b="1" dirty="0" err="1">
                    <a:solidFill>
                      <a:srgbClr val="000000"/>
                    </a:solidFill>
                    <a:effectLst/>
                    <a:latin typeface="Times New Roman" panose="02020603050405020304" pitchFamily="18" charset="0"/>
                    <a:ea typeface="Times New Roman" panose="02020603050405020304" pitchFamily="18" charset="0"/>
                  </a:rPr>
                  <a:t>n</a:t>
                </a:r>
                <a:r>
                  <a:rPr lang="en-GB" sz="1800" b="1" baseline="-25000" dirty="0" err="1">
                    <a:solidFill>
                      <a:srgbClr val="000000"/>
                    </a:solidFill>
                    <a:effectLst/>
                    <a:latin typeface="Times New Roman" panose="02020603050405020304" pitchFamily="18" charset="0"/>
                    <a:ea typeface="Times New Roman" panose="02020603050405020304" pitchFamily="18" charset="0"/>
                  </a:rPr>
                  <a:t>i</a:t>
                </a:r>
                <a:r>
                  <a:rPr lang="en-GB" sz="1800" dirty="0">
                    <a:solidFill>
                      <a:srgbClr val="000000"/>
                    </a:solidFill>
                    <a:effectLst/>
                    <a:latin typeface="Times New Roman" panose="02020603050405020304" pitchFamily="18" charset="0"/>
                    <a:ea typeface="Times New Roman" panose="02020603050405020304" pitchFamily="18" charset="0"/>
                  </a:rPr>
                  <a:t>) </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represents the number of nodes connected to node </a:t>
                </a:r>
                <a:r>
                  <a:rPr lang="en-GB" sz="1800" b="1" dirty="0" err="1">
                    <a:solidFill>
                      <a:srgbClr val="000000"/>
                    </a:solidFill>
                    <a:effectLst/>
                    <a:latin typeface="Times New Roman" panose="02020603050405020304" pitchFamily="18" charset="0"/>
                    <a:ea typeface="Times New Roman" panose="02020603050405020304" pitchFamily="18" charset="0"/>
                  </a:rPr>
                  <a:t>n</a:t>
                </a:r>
                <a:r>
                  <a:rPr lang="en-GB" sz="1800" b="1" baseline="-25000" dirty="0" err="1">
                    <a:solidFill>
                      <a:srgbClr val="000000"/>
                    </a:solidFill>
                    <a:effectLst/>
                    <a:latin typeface="Times New Roman" panose="02020603050405020304" pitchFamily="18" charset="0"/>
                    <a:ea typeface="Times New Roman" panose="02020603050405020304" pitchFamily="18" charset="0"/>
                  </a:rPr>
                  <a:t>i</a:t>
                </a:r>
                <a:r>
                  <a:rPr lang="en-GB" sz="1800" dirty="0">
                    <a:solidFill>
                      <a:srgbClr val="000000"/>
                    </a:solidFill>
                    <a:effectLst/>
                    <a:latin typeface="Times New Roman" panose="02020603050405020304" pitchFamily="18" charset="0"/>
                    <a:ea typeface="Times New Roman" panose="02020603050405020304" pitchFamily="18" charset="0"/>
                  </a:rPr>
                  <a:t>,</a:t>
                </a:r>
                <a:endParaRPr lang="en-US" dirty="0">
                  <a:latin typeface="Arial" panose="020B0604020202020204" pitchFamily="34" charset="0"/>
                  <a:cs typeface="Arial" panose="020B0604020202020204" pitchFamily="34" charset="0"/>
                </a:endParaRPr>
              </a:p>
              <a:p>
                <a:pPr algn="just">
                  <a:buClr>
                    <a:srgbClr val="FFC000"/>
                  </a:buClr>
                </a:pPr>
                <a:r>
                  <a:rPr lang="en-US" dirty="0">
                    <a:latin typeface="Arial" panose="020B0604020202020204" pitchFamily="34" charset="0"/>
                    <a:cs typeface="Arial" panose="020B0604020202020204" pitchFamily="34" charset="0"/>
                  </a:rPr>
                  <a:t> Degree Matrix :</a:t>
                </a:r>
              </a:p>
              <a:p>
                <a:pPr algn="just">
                  <a:buClr>
                    <a:srgbClr val="FFC000"/>
                  </a:buClr>
                </a:pPr>
                <a14:m>
                  <m:oMathPara xmlns:m="http://schemas.openxmlformats.org/officeDocument/2006/math">
                    <m:oMathParaPr>
                      <m:jc m:val="centerGroup"/>
                    </m:oMathParaPr>
                    <m:oMath xmlns:m="http://schemas.openxmlformats.org/officeDocument/2006/math">
                      <m:r>
                        <a:rPr lang="en-GB" sz="2000" i="1" smtClean="0">
                          <a:solidFill>
                            <a:srgbClr val="000000"/>
                          </a:solidFill>
                          <a:effectLst/>
                          <a:latin typeface="Cambria Math" panose="02040503050406030204" pitchFamily="18" charset="0"/>
                          <a:ea typeface="Times New Roman" panose="02020603050405020304" pitchFamily="18" charset="0"/>
                        </a:rPr>
                        <m:t>𝑑𝑒𝑔</m:t>
                      </m:r>
                      <m:d>
                        <m:dPr>
                          <m:ctrlPr>
                            <a:rPr lang="en-US" sz="2000" i="1">
                              <a:solidFill>
                                <a:srgbClr val="000000"/>
                              </a:solidFill>
                              <a:effectLst/>
                              <a:latin typeface="Cambria Math" panose="02040503050406030204" pitchFamily="18" charset="0"/>
                              <a:ea typeface="Times New Roman" panose="02020603050405020304" pitchFamily="18" charset="0"/>
                            </a:rPr>
                          </m:ctrlPr>
                        </m:dPr>
                        <m:e>
                          <m:sSub>
                            <m:sSubPr>
                              <m:ctrlPr>
                                <a:rPr lang="en-US" sz="2000" i="1">
                                  <a:solidFill>
                                    <a:srgbClr val="000000"/>
                                  </a:solidFill>
                                  <a:effectLst/>
                                  <a:latin typeface="Cambria Math" panose="02040503050406030204" pitchFamily="18" charset="0"/>
                                  <a:ea typeface="Times New Roman" panose="02020603050405020304" pitchFamily="18" charset="0"/>
                                </a:rPr>
                              </m:ctrlPr>
                            </m:sSubPr>
                            <m:e>
                              <m:r>
                                <a:rPr lang="en-GB" sz="2000" i="1">
                                  <a:solidFill>
                                    <a:srgbClr val="000000"/>
                                  </a:solidFill>
                                  <a:effectLst/>
                                  <a:latin typeface="Cambria Math" panose="02040503050406030204" pitchFamily="18" charset="0"/>
                                  <a:ea typeface="Times New Roman" panose="02020603050405020304" pitchFamily="18" charset="0"/>
                                </a:rPr>
                                <m:t>𝑛</m:t>
                              </m:r>
                            </m:e>
                            <m:sub>
                              <m:r>
                                <a:rPr lang="en-GB" sz="2000" i="1">
                                  <a:solidFill>
                                    <a:srgbClr val="000000"/>
                                  </a:solidFill>
                                  <a:effectLst/>
                                  <a:latin typeface="Cambria Math" panose="02040503050406030204" pitchFamily="18" charset="0"/>
                                  <a:ea typeface="Times New Roman" panose="02020603050405020304" pitchFamily="18" charset="0"/>
                                </a:rPr>
                                <m:t>𝑖</m:t>
                              </m:r>
                            </m:sub>
                          </m:sSub>
                        </m:e>
                      </m:d>
                      <m:r>
                        <a:rPr lang="en-GB" sz="2000" i="1">
                          <a:solidFill>
                            <a:srgbClr val="000000"/>
                          </a:solidFill>
                          <a:effectLst/>
                          <a:latin typeface="Cambria Math" panose="02040503050406030204" pitchFamily="18" charset="0"/>
                          <a:ea typeface="Times New Roman" panose="02020603050405020304" pitchFamily="18" charset="0"/>
                        </a:rPr>
                        <m:t>=</m:t>
                      </m:r>
                      <m:nary>
                        <m:naryPr>
                          <m:chr m:val="∑"/>
                          <m:subHide m:val="on"/>
                          <m:supHide m:val="on"/>
                          <m:ctrlPr>
                            <a:rPr lang="en-GB" sz="2000" i="1" smtClean="0">
                              <a:solidFill>
                                <a:srgbClr val="000000"/>
                              </a:solidFill>
                              <a:effectLst/>
                              <a:latin typeface="Cambria Math" panose="02040503050406030204" pitchFamily="18" charset="0"/>
                            </a:rPr>
                          </m:ctrlPr>
                        </m:naryPr>
                        <m:sub/>
                        <m:sup/>
                        <m:e>
                          <m:sSub>
                            <m:sSubPr>
                              <m:ctrlPr>
                                <a:rPr lang="en-US" sz="2000" i="1">
                                  <a:solidFill>
                                    <a:srgbClr val="000000"/>
                                  </a:solidFill>
                                  <a:latin typeface="Cambria Math" panose="02040503050406030204" pitchFamily="18" charset="0"/>
                                  <a:ea typeface="Times New Roman" panose="02020603050405020304" pitchFamily="18" charset="0"/>
                                </a:rPr>
                              </m:ctrlPr>
                            </m:sSubPr>
                            <m:e>
                              <m:r>
                                <m:rPr>
                                  <m:sty m:val="p"/>
                                </m:rPr>
                                <a:rPr lang="en-GB" sz="2000">
                                  <a:solidFill>
                                    <a:srgbClr val="000000"/>
                                  </a:solidFill>
                                  <a:latin typeface="Cambria Math" panose="02040503050406030204" pitchFamily="18" charset="0"/>
                                  <a:ea typeface="Times New Roman" panose="02020603050405020304" pitchFamily="18" charset="0"/>
                                </a:rPr>
                                <m:t>Γ</m:t>
                              </m:r>
                            </m:e>
                            <m:sub>
                              <m:r>
                                <a:rPr lang="en-GB" sz="2000" i="1">
                                  <a:solidFill>
                                    <a:srgbClr val="000000"/>
                                  </a:solidFill>
                                  <a:latin typeface="Cambria Math" panose="02040503050406030204" pitchFamily="18" charset="0"/>
                                  <a:ea typeface="Times New Roman" panose="02020603050405020304" pitchFamily="18" charset="0"/>
                                </a:rPr>
                                <m:t>𝑖𝑗</m:t>
                              </m:r>
                            </m:sub>
                          </m:sSub>
                        </m:e>
                      </m:nary>
                      <m:r>
                        <a:rPr lang="en-GB" sz="2000">
                          <a:solidFill>
                            <a:srgbClr val="000000"/>
                          </a:solidFill>
                          <a:effectLst/>
                          <a:latin typeface="Cambria Math" panose="02040503050406030204" pitchFamily="18" charset="0"/>
                          <a:ea typeface="Times New Roman" panose="02020603050405020304" pitchFamily="18" charset="0"/>
                        </a:rPr>
                        <m:t>↔</m:t>
                      </m:r>
                      <m:r>
                        <a:rPr lang="en-GB" sz="2000" i="1">
                          <a:solidFill>
                            <a:srgbClr val="000000"/>
                          </a:solidFill>
                          <a:effectLst/>
                          <a:latin typeface="Cambria Math" panose="02040503050406030204" pitchFamily="18" charset="0"/>
                          <a:ea typeface="Times New Roman" panose="02020603050405020304" pitchFamily="18" charset="0"/>
                        </a:rPr>
                        <m:t>𝑖</m:t>
                      </m:r>
                      <m:r>
                        <a:rPr lang="en-GB" sz="2000" i="1">
                          <a:solidFill>
                            <a:srgbClr val="000000"/>
                          </a:solidFill>
                          <a:effectLst/>
                          <a:latin typeface="Cambria Math" panose="02040503050406030204" pitchFamily="18" charset="0"/>
                          <a:ea typeface="Times New Roman" panose="02020603050405020304" pitchFamily="18" charset="0"/>
                        </a:rPr>
                        <m:t>=</m:t>
                      </m:r>
                      <m:r>
                        <a:rPr lang="en-GB" sz="2000" i="1">
                          <a:solidFill>
                            <a:srgbClr val="000000"/>
                          </a:solidFill>
                          <a:effectLst/>
                          <a:latin typeface="Cambria Math" panose="02040503050406030204" pitchFamily="18" charset="0"/>
                          <a:ea typeface="Times New Roman" panose="02020603050405020304" pitchFamily="18" charset="0"/>
                        </a:rPr>
                        <m:t>𝑗</m:t>
                      </m:r>
                    </m:oMath>
                  </m:oMathPara>
                </a14:m>
                <a:endParaRPr lang="en-US" sz="1800" dirty="0">
                  <a:effectLst/>
                  <a:latin typeface="Times New Roman" panose="02020603050405020304" pitchFamily="18" charset="0"/>
                  <a:ea typeface="Times New Roman" panose="02020603050405020304" pitchFamily="18" charset="0"/>
                </a:endParaRPr>
              </a:p>
              <a:p>
                <a:pPr marL="357188" indent="-357188" algn="just">
                  <a:buClr>
                    <a:srgbClr val="FFC000"/>
                  </a:buCl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lgn="just">
                  <a:buClr>
                    <a:srgbClr val="FFC000"/>
                  </a:buClr>
                </a:pPr>
                <a:r>
                  <a:rPr lang="en-GB" sz="1800" dirty="0">
                    <a:solidFill>
                      <a:srgbClr val="000000"/>
                    </a:solidFill>
                    <a:effectLst/>
                    <a:latin typeface="Times New Roman" panose="02020603050405020304" pitchFamily="18" charset="0"/>
                    <a:ea typeface="Times New Roman" panose="02020603050405020304" pitchFamily="18" charset="0"/>
                  </a:rPr>
                  <a:t>                                           </a:t>
                </a:r>
              </a:p>
            </p:txBody>
          </p:sp>
        </mc:Choice>
        <mc:Fallback xmlns="">
          <p:sp>
            <p:nvSpPr>
              <p:cNvPr id="6" name="TextBox 5">
                <a:extLst>
                  <a:ext uri="{FF2B5EF4-FFF2-40B4-BE49-F238E27FC236}">
                    <a16:creationId xmlns:a16="http://schemas.microsoft.com/office/drawing/2014/main" id="{58495775-4093-B922-900B-92FD1E28188D}"/>
                  </a:ext>
                </a:extLst>
              </p:cNvPr>
              <p:cNvSpPr txBox="1">
                <a:spLocks noRot="1" noChangeAspect="1" noMove="1" noResize="1" noEditPoints="1" noAdjustHandles="1" noChangeArrowheads="1" noChangeShapeType="1" noTextEdit="1"/>
              </p:cNvSpPr>
              <p:nvPr/>
            </p:nvSpPr>
            <p:spPr>
              <a:xfrm>
                <a:off x="317937" y="1508565"/>
                <a:ext cx="11556124" cy="5574090"/>
              </a:xfrm>
              <a:prstGeom prst="rect">
                <a:avLst/>
              </a:prstGeom>
              <a:blipFill>
                <a:blip r:embed="rId3"/>
                <a:stretch>
                  <a:fillRect l="-475" t="-546" r="-580"/>
                </a:stretch>
              </a:blipFill>
            </p:spPr>
            <p:txBody>
              <a:bodyPr/>
              <a:lstStyle/>
              <a:p>
                <a:r>
                  <a:rPr lang="en-US">
                    <a:noFill/>
                  </a:rPr>
                  <a:t> </a:t>
                </a:r>
              </a:p>
            </p:txBody>
          </p:sp>
        </mc:Fallback>
      </mc:AlternateContent>
    </p:spTree>
    <p:extLst>
      <p:ext uri="{BB962C8B-B14F-4D97-AF65-F5344CB8AC3E}">
        <p14:creationId xmlns:p14="http://schemas.microsoft.com/office/powerpoint/2010/main" val="702548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6D796B15-79C7-044E-D298-DBBD303523D7}"/>
              </a:ext>
            </a:extLst>
          </p:cNvPr>
          <p:cNvGrpSpPr/>
          <p:nvPr/>
        </p:nvGrpSpPr>
        <p:grpSpPr>
          <a:xfrm>
            <a:off x="0" y="668117"/>
            <a:ext cx="12192000" cy="99002"/>
            <a:chOff x="0" y="1155032"/>
            <a:chExt cx="12192000" cy="99002"/>
          </a:xfrm>
        </p:grpSpPr>
        <p:sp>
          <p:nvSpPr>
            <p:cNvPr id="54" name="Rectangle 53">
              <a:extLst>
                <a:ext uri="{FF2B5EF4-FFF2-40B4-BE49-F238E27FC236}">
                  <a16:creationId xmlns:a16="http://schemas.microsoft.com/office/drawing/2014/main" id="{F40B0D8A-AD5A-0133-50B1-889AC439012D}"/>
                </a:ext>
              </a:extLst>
            </p:cNvPr>
            <p:cNvSpPr/>
            <p:nvPr/>
          </p:nvSpPr>
          <p:spPr>
            <a:xfrm>
              <a:off x="0" y="1163053"/>
              <a:ext cx="5576400" cy="9098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54">
              <a:extLst>
                <a:ext uri="{FF2B5EF4-FFF2-40B4-BE49-F238E27FC236}">
                  <a16:creationId xmlns:a16="http://schemas.microsoft.com/office/drawing/2014/main" id="{8963CD79-F480-BDB7-6A78-7F20AF134061}"/>
                </a:ext>
              </a:extLst>
            </p:cNvPr>
            <p:cNvSpPr/>
            <p:nvPr/>
          </p:nvSpPr>
          <p:spPr>
            <a:xfrm>
              <a:off x="6617368" y="1155032"/>
              <a:ext cx="5574632" cy="9098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6" name="Title 2">
            <a:extLst>
              <a:ext uri="{FF2B5EF4-FFF2-40B4-BE49-F238E27FC236}">
                <a16:creationId xmlns:a16="http://schemas.microsoft.com/office/drawing/2014/main" id="{CB97FDF3-31A8-7A98-F7DC-C967489ECA4E}"/>
              </a:ext>
            </a:extLst>
          </p:cNvPr>
          <p:cNvSpPr txBox="1">
            <a:spLocks/>
          </p:cNvSpPr>
          <p:nvPr/>
        </p:nvSpPr>
        <p:spPr>
          <a:xfrm>
            <a:off x="0" y="0"/>
            <a:ext cx="12191999" cy="71643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solidFill>
                  <a:schemeClr val="tx2"/>
                </a:solidFill>
                <a:latin typeface="Times New Roman" panose="02020603050405020304" pitchFamily="18" charset="0"/>
                <a:cs typeface="Times New Roman" panose="02020603050405020304" pitchFamily="18" charset="0"/>
              </a:rPr>
              <a:t> Connectivity of network</a:t>
            </a:r>
          </a:p>
        </p:txBody>
      </p:sp>
      <p:pic>
        <p:nvPicPr>
          <p:cNvPr id="2" name="Picture 2">
            <a:extLst>
              <a:ext uri="{FF2B5EF4-FFF2-40B4-BE49-F238E27FC236}">
                <a16:creationId xmlns:a16="http://schemas.microsoft.com/office/drawing/2014/main" id="{EFB35837-4FE1-DABB-8CA4-FA355B1FDC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2079" y="293370"/>
            <a:ext cx="967840" cy="10247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F41169D-133B-D694-AB0C-44F42F8A3875}"/>
              </a:ext>
            </a:extLst>
          </p:cNvPr>
          <p:cNvSpPr txBox="1"/>
          <p:nvPr/>
        </p:nvSpPr>
        <p:spPr>
          <a:xfrm>
            <a:off x="0" y="1809614"/>
            <a:ext cx="11746728" cy="369332"/>
          </a:xfrm>
          <a:prstGeom prst="rect">
            <a:avLst/>
          </a:prstGeom>
          <a:noFill/>
        </p:spPr>
        <p:txBody>
          <a:bodyPr wrap="square">
            <a:spAutoFit/>
          </a:bodyPr>
          <a:lstStyle/>
          <a:p>
            <a:pPr marL="1257300" lvl="2" indent="-342900" algn="just">
              <a:buClr>
                <a:srgbClr val="FFC000"/>
              </a:buClr>
              <a:buFont typeface="Wingdings" panose="05000000000000000000" pitchFamily="2" charset="2"/>
              <a:buChar char="Ø"/>
            </a:pPr>
            <a:r>
              <a:rPr lang="en-US" dirty="0">
                <a:latin typeface="Arial" panose="020B0604020202020204" pitchFamily="34" charset="0"/>
                <a:cs typeface="Arial" panose="020B0604020202020204" pitchFamily="34" charset="0"/>
              </a:rPr>
              <a:t>Example : </a:t>
            </a:r>
          </a:p>
        </p:txBody>
      </p:sp>
      <p:pic>
        <p:nvPicPr>
          <p:cNvPr id="1026" name="Picture 2">
            <a:extLst>
              <a:ext uri="{FF2B5EF4-FFF2-40B4-BE49-F238E27FC236}">
                <a16:creationId xmlns:a16="http://schemas.microsoft.com/office/drawing/2014/main" id="{4C8284DD-6A90-AC78-F5BC-C2DAA23EE2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410" y="2492970"/>
            <a:ext cx="2357664" cy="155830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05812E2-A6F5-44A1-8978-8B55DB54CEEA}"/>
              </a:ext>
            </a:extLst>
          </p:cNvPr>
          <p:cNvPicPr>
            <a:picLocks noChangeAspect="1"/>
          </p:cNvPicPr>
          <p:nvPr/>
        </p:nvPicPr>
        <p:blipFill>
          <a:blip r:embed="rId4"/>
          <a:stretch>
            <a:fillRect/>
          </a:stretch>
        </p:blipFill>
        <p:spPr>
          <a:xfrm>
            <a:off x="3472406" y="2500799"/>
            <a:ext cx="1781175" cy="1457325"/>
          </a:xfrm>
          <a:prstGeom prst="rect">
            <a:avLst/>
          </a:prstGeom>
        </p:spPr>
      </p:pic>
      <p:pic>
        <p:nvPicPr>
          <p:cNvPr id="7" name="Picture 6">
            <a:extLst>
              <a:ext uri="{FF2B5EF4-FFF2-40B4-BE49-F238E27FC236}">
                <a16:creationId xmlns:a16="http://schemas.microsoft.com/office/drawing/2014/main" id="{8ED4A140-E380-F60B-42BA-7A62CCC4CED0}"/>
              </a:ext>
            </a:extLst>
          </p:cNvPr>
          <p:cNvPicPr>
            <a:picLocks noChangeAspect="1"/>
          </p:cNvPicPr>
          <p:nvPr/>
        </p:nvPicPr>
        <p:blipFill>
          <a:blip r:embed="rId5"/>
          <a:stretch>
            <a:fillRect/>
          </a:stretch>
        </p:blipFill>
        <p:spPr>
          <a:xfrm>
            <a:off x="6008912" y="2490793"/>
            <a:ext cx="1781175" cy="1457325"/>
          </a:xfrm>
          <a:prstGeom prst="rect">
            <a:avLst/>
          </a:prstGeom>
        </p:spPr>
      </p:pic>
      <p:pic>
        <p:nvPicPr>
          <p:cNvPr id="9" name="Picture 8">
            <a:extLst>
              <a:ext uri="{FF2B5EF4-FFF2-40B4-BE49-F238E27FC236}">
                <a16:creationId xmlns:a16="http://schemas.microsoft.com/office/drawing/2014/main" id="{AFD3F01E-1E07-1E92-916C-49F5034F728B}"/>
              </a:ext>
            </a:extLst>
          </p:cNvPr>
          <p:cNvPicPr>
            <a:picLocks noChangeAspect="1"/>
          </p:cNvPicPr>
          <p:nvPr/>
        </p:nvPicPr>
        <p:blipFill>
          <a:blip r:embed="rId6"/>
          <a:stretch>
            <a:fillRect/>
          </a:stretch>
        </p:blipFill>
        <p:spPr>
          <a:xfrm>
            <a:off x="8545418" y="2490792"/>
            <a:ext cx="2609850" cy="1457325"/>
          </a:xfrm>
          <a:prstGeom prst="rect">
            <a:avLst/>
          </a:prstGeom>
        </p:spPr>
      </p:pic>
      <p:sp>
        <p:nvSpPr>
          <p:cNvPr id="10" name="TextBox 9">
            <a:extLst>
              <a:ext uri="{FF2B5EF4-FFF2-40B4-BE49-F238E27FC236}">
                <a16:creationId xmlns:a16="http://schemas.microsoft.com/office/drawing/2014/main" id="{74312DB0-D3AD-0691-631D-F30A77560D45}"/>
              </a:ext>
            </a:extLst>
          </p:cNvPr>
          <p:cNvSpPr txBox="1"/>
          <p:nvPr/>
        </p:nvSpPr>
        <p:spPr>
          <a:xfrm>
            <a:off x="1028790" y="4365303"/>
            <a:ext cx="1018903" cy="369332"/>
          </a:xfrm>
          <a:prstGeom prst="rect">
            <a:avLst/>
          </a:prstGeom>
          <a:noFill/>
        </p:spPr>
        <p:txBody>
          <a:bodyPr wrap="square" rtlCol="0">
            <a:spAutoFit/>
          </a:bodyPr>
          <a:lstStyle/>
          <a:p>
            <a:r>
              <a:rPr lang="en-US" dirty="0"/>
              <a:t>Nodes</a:t>
            </a:r>
          </a:p>
        </p:txBody>
      </p:sp>
      <p:sp>
        <p:nvSpPr>
          <p:cNvPr id="12" name="TextBox 11">
            <a:extLst>
              <a:ext uri="{FF2B5EF4-FFF2-40B4-BE49-F238E27FC236}">
                <a16:creationId xmlns:a16="http://schemas.microsoft.com/office/drawing/2014/main" id="{18A82FC2-5BB6-1210-937C-91008C499F4B}"/>
              </a:ext>
            </a:extLst>
          </p:cNvPr>
          <p:cNvSpPr txBox="1"/>
          <p:nvPr/>
        </p:nvSpPr>
        <p:spPr>
          <a:xfrm>
            <a:off x="3680108" y="4365303"/>
            <a:ext cx="1678577" cy="369332"/>
          </a:xfrm>
          <a:prstGeom prst="rect">
            <a:avLst/>
          </a:prstGeom>
          <a:noFill/>
        </p:spPr>
        <p:txBody>
          <a:bodyPr wrap="square">
            <a:spAutoFit/>
          </a:bodyPr>
          <a:lstStyle/>
          <a:p>
            <a:r>
              <a:rPr lang="en-US" dirty="0"/>
              <a:t>Degree Matrix</a:t>
            </a:r>
          </a:p>
        </p:txBody>
      </p:sp>
      <p:sp>
        <p:nvSpPr>
          <p:cNvPr id="14" name="TextBox 13">
            <a:extLst>
              <a:ext uri="{FF2B5EF4-FFF2-40B4-BE49-F238E27FC236}">
                <a16:creationId xmlns:a16="http://schemas.microsoft.com/office/drawing/2014/main" id="{6A4D1FE2-4474-6949-488E-9F985052A9B7}"/>
              </a:ext>
            </a:extLst>
          </p:cNvPr>
          <p:cNvSpPr txBox="1"/>
          <p:nvPr/>
        </p:nvSpPr>
        <p:spPr>
          <a:xfrm>
            <a:off x="6145187" y="4365303"/>
            <a:ext cx="1781175" cy="369332"/>
          </a:xfrm>
          <a:prstGeom prst="rect">
            <a:avLst/>
          </a:prstGeom>
          <a:noFill/>
        </p:spPr>
        <p:txBody>
          <a:bodyPr wrap="square">
            <a:spAutoFit/>
          </a:bodyPr>
          <a:lstStyle/>
          <a:p>
            <a:r>
              <a:rPr lang="en-US" dirty="0"/>
              <a:t>Adjacent Matrix</a:t>
            </a:r>
          </a:p>
        </p:txBody>
      </p:sp>
      <p:sp>
        <p:nvSpPr>
          <p:cNvPr id="16" name="TextBox 15">
            <a:extLst>
              <a:ext uri="{FF2B5EF4-FFF2-40B4-BE49-F238E27FC236}">
                <a16:creationId xmlns:a16="http://schemas.microsoft.com/office/drawing/2014/main" id="{2366A783-924D-4784-3C32-53227EAA4473}"/>
              </a:ext>
            </a:extLst>
          </p:cNvPr>
          <p:cNvSpPr txBox="1"/>
          <p:nvPr/>
        </p:nvSpPr>
        <p:spPr>
          <a:xfrm>
            <a:off x="9102634" y="4365303"/>
            <a:ext cx="1931125" cy="369332"/>
          </a:xfrm>
          <a:prstGeom prst="rect">
            <a:avLst/>
          </a:prstGeom>
          <a:noFill/>
        </p:spPr>
        <p:txBody>
          <a:bodyPr wrap="square">
            <a:spAutoFit/>
          </a:bodyPr>
          <a:lstStyle/>
          <a:p>
            <a:r>
              <a:rPr lang="en-US" dirty="0"/>
              <a:t>Laplacian Matrix</a:t>
            </a:r>
          </a:p>
        </p:txBody>
      </p:sp>
    </p:spTree>
    <p:extLst>
      <p:ext uri="{BB962C8B-B14F-4D97-AF65-F5344CB8AC3E}">
        <p14:creationId xmlns:p14="http://schemas.microsoft.com/office/powerpoint/2010/main" val="3970392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6D796B15-79C7-044E-D298-DBBD303523D7}"/>
              </a:ext>
            </a:extLst>
          </p:cNvPr>
          <p:cNvGrpSpPr/>
          <p:nvPr/>
        </p:nvGrpSpPr>
        <p:grpSpPr>
          <a:xfrm>
            <a:off x="0" y="668117"/>
            <a:ext cx="12192000" cy="99002"/>
            <a:chOff x="0" y="1155032"/>
            <a:chExt cx="12192000" cy="99002"/>
          </a:xfrm>
        </p:grpSpPr>
        <p:sp>
          <p:nvSpPr>
            <p:cNvPr id="54" name="Rectangle 53">
              <a:extLst>
                <a:ext uri="{FF2B5EF4-FFF2-40B4-BE49-F238E27FC236}">
                  <a16:creationId xmlns:a16="http://schemas.microsoft.com/office/drawing/2014/main" id="{F40B0D8A-AD5A-0133-50B1-889AC439012D}"/>
                </a:ext>
              </a:extLst>
            </p:cNvPr>
            <p:cNvSpPr/>
            <p:nvPr/>
          </p:nvSpPr>
          <p:spPr>
            <a:xfrm>
              <a:off x="0" y="1163053"/>
              <a:ext cx="5576400" cy="9098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54">
              <a:extLst>
                <a:ext uri="{FF2B5EF4-FFF2-40B4-BE49-F238E27FC236}">
                  <a16:creationId xmlns:a16="http://schemas.microsoft.com/office/drawing/2014/main" id="{8963CD79-F480-BDB7-6A78-7F20AF134061}"/>
                </a:ext>
              </a:extLst>
            </p:cNvPr>
            <p:cNvSpPr/>
            <p:nvPr/>
          </p:nvSpPr>
          <p:spPr>
            <a:xfrm>
              <a:off x="6617368" y="1155032"/>
              <a:ext cx="5574632" cy="9098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6" name="Title 2">
            <a:extLst>
              <a:ext uri="{FF2B5EF4-FFF2-40B4-BE49-F238E27FC236}">
                <a16:creationId xmlns:a16="http://schemas.microsoft.com/office/drawing/2014/main" id="{CB97FDF3-31A8-7A98-F7DC-C967489ECA4E}"/>
              </a:ext>
            </a:extLst>
          </p:cNvPr>
          <p:cNvSpPr txBox="1">
            <a:spLocks/>
          </p:cNvSpPr>
          <p:nvPr/>
        </p:nvSpPr>
        <p:spPr>
          <a:xfrm>
            <a:off x="0" y="0"/>
            <a:ext cx="12191999" cy="71643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3600" dirty="0">
              <a:solidFill>
                <a:schemeClr val="tx2"/>
              </a:solidFill>
              <a:latin typeface="Times New Roman" panose="02020603050405020304" pitchFamily="18" charset="0"/>
              <a:cs typeface="Times New Roman" panose="02020603050405020304" pitchFamily="18" charset="0"/>
            </a:endParaRPr>
          </a:p>
        </p:txBody>
      </p:sp>
      <p:pic>
        <p:nvPicPr>
          <p:cNvPr id="2" name="Picture 2">
            <a:extLst>
              <a:ext uri="{FF2B5EF4-FFF2-40B4-BE49-F238E27FC236}">
                <a16:creationId xmlns:a16="http://schemas.microsoft.com/office/drawing/2014/main" id="{EFB35837-4FE1-DABB-8CA4-FA355B1FDC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2079" y="293370"/>
            <a:ext cx="967840" cy="102477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66D11E9-88D8-A93C-D816-A6364AE7E349}"/>
              </a:ext>
            </a:extLst>
          </p:cNvPr>
          <p:cNvPicPr>
            <a:picLocks noChangeAspect="1"/>
          </p:cNvPicPr>
          <p:nvPr/>
        </p:nvPicPr>
        <p:blipFill>
          <a:blip r:embed="rId3"/>
          <a:stretch>
            <a:fillRect/>
          </a:stretch>
        </p:blipFill>
        <p:spPr>
          <a:xfrm>
            <a:off x="796834" y="1611512"/>
            <a:ext cx="10755085" cy="3803087"/>
          </a:xfrm>
          <a:prstGeom prst="rect">
            <a:avLst/>
          </a:prstGeom>
        </p:spPr>
      </p:pic>
      <p:sp>
        <p:nvSpPr>
          <p:cNvPr id="13" name="TextBox 12">
            <a:extLst>
              <a:ext uri="{FF2B5EF4-FFF2-40B4-BE49-F238E27FC236}">
                <a16:creationId xmlns:a16="http://schemas.microsoft.com/office/drawing/2014/main" id="{5A9E42FD-7526-9E4B-0AE4-26D743D4C06D}"/>
              </a:ext>
            </a:extLst>
          </p:cNvPr>
          <p:cNvSpPr txBox="1"/>
          <p:nvPr/>
        </p:nvSpPr>
        <p:spPr>
          <a:xfrm>
            <a:off x="3124199" y="5707969"/>
            <a:ext cx="6100354" cy="369332"/>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Fig: Node coordinated</a:t>
            </a:r>
          </a:p>
        </p:txBody>
      </p:sp>
    </p:spTree>
    <p:extLst>
      <p:ext uri="{BB962C8B-B14F-4D97-AF65-F5344CB8AC3E}">
        <p14:creationId xmlns:p14="http://schemas.microsoft.com/office/powerpoint/2010/main" val="3356651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6D796B15-79C7-044E-D298-DBBD303523D7}"/>
              </a:ext>
            </a:extLst>
          </p:cNvPr>
          <p:cNvGrpSpPr/>
          <p:nvPr/>
        </p:nvGrpSpPr>
        <p:grpSpPr>
          <a:xfrm>
            <a:off x="0" y="668117"/>
            <a:ext cx="12192000" cy="99002"/>
            <a:chOff x="0" y="1155032"/>
            <a:chExt cx="12192000" cy="99002"/>
          </a:xfrm>
        </p:grpSpPr>
        <p:sp>
          <p:nvSpPr>
            <p:cNvPr id="54" name="Rectangle 53">
              <a:extLst>
                <a:ext uri="{FF2B5EF4-FFF2-40B4-BE49-F238E27FC236}">
                  <a16:creationId xmlns:a16="http://schemas.microsoft.com/office/drawing/2014/main" id="{F40B0D8A-AD5A-0133-50B1-889AC439012D}"/>
                </a:ext>
              </a:extLst>
            </p:cNvPr>
            <p:cNvSpPr/>
            <p:nvPr/>
          </p:nvSpPr>
          <p:spPr>
            <a:xfrm>
              <a:off x="0" y="1163053"/>
              <a:ext cx="5576400" cy="9098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54">
              <a:extLst>
                <a:ext uri="{FF2B5EF4-FFF2-40B4-BE49-F238E27FC236}">
                  <a16:creationId xmlns:a16="http://schemas.microsoft.com/office/drawing/2014/main" id="{8963CD79-F480-BDB7-6A78-7F20AF134061}"/>
                </a:ext>
              </a:extLst>
            </p:cNvPr>
            <p:cNvSpPr/>
            <p:nvPr/>
          </p:nvSpPr>
          <p:spPr>
            <a:xfrm>
              <a:off x="6617368" y="1155032"/>
              <a:ext cx="5574632" cy="9098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6" name="Title 2">
            <a:extLst>
              <a:ext uri="{FF2B5EF4-FFF2-40B4-BE49-F238E27FC236}">
                <a16:creationId xmlns:a16="http://schemas.microsoft.com/office/drawing/2014/main" id="{CB97FDF3-31A8-7A98-F7DC-C967489ECA4E}"/>
              </a:ext>
            </a:extLst>
          </p:cNvPr>
          <p:cNvSpPr txBox="1">
            <a:spLocks/>
          </p:cNvSpPr>
          <p:nvPr/>
        </p:nvSpPr>
        <p:spPr>
          <a:xfrm>
            <a:off x="0" y="0"/>
            <a:ext cx="12191999" cy="71643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solidFill>
                  <a:schemeClr val="tx2"/>
                </a:solidFill>
                <a:latin typeface="Times New Roman" panose="02020603050405020304" pitchFamily="18" charset="0"/>
                <a:cs typeface="Times New Roman" panose="02020603050405020304" pitchFamily="18" charset="0"/>
              </a:rPr>
              <a:t> Result Analysis</a:t>
            </a:r>
          </a:p>
        </p:txBody>
      </p:sp>
      <p:pic>
        <p:nvPicPr>
          <p:cNvPr id="2" name="Picture 2">
            <a:extLst>
              <a:ext uri="{FF2B5EF4-FFF2-40B4-BE49-F238E27FC236}">
                <a16:creationId xmlns:a16="http://schemas.microsoft.com/office/drawing/2014/main" id="{EFB35837-4FE1-DABB-8CA4-FA355B1FDC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2079" y="293370"/>
            <a:ext cx="967840" cy="102477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3496507-49B6-2256-9503-E6DD999B185B}"/>
              </a:ext>
            </a:extLst>
          </p:cNvPr>
          <p:cNvPicPr>
            <a:picLocks noChangeAspect="1"/>
          </p:cNvPicPr>
          <p:nvPr/>
        </p:nvPicPr>
        <p:blipFill>
          <a:blip r:embed="rId3"/>
          <a:stretch>
            <a:fillRect/>
          </a:stretch>
        </p:blipFill>
        <p:spPr>
          <a:xfrm>
            <a:off x="6617368" y="1852277"/>
            <a:ext cx="4935033" cy="3840463"/>
          </a:xfrm>
          <a:prstGeom prst="rect">
            <a:avLst/>
          </a:prstGeom>
        </p:spPr>
      </p:pic>
      <p:sp>
        <p:nvSpPr>
          <p:cNvPr id="11" name="TextBox 10">
            <a:extLst>
              <a:ext uri="{FF2B5EF4-FFF2-40B4-BE49-F238E27FC236}">
                <a16:creationId xmlns:a16="http://schemas.microsoft.com/office/drawing/2014/main" id="{0A167E2E-037B-F9D6-1B8A-D69B43A88C1F}"/>
              </a:ext>
            </a:extLst>
          </p:cNvPr>
          <p:cNvSpPr txBox="1"/>
          <p:nvPr/>
        </p:nvSpPr>
        <p:spPr>
          <a:xfrm>
            <a:off x="5749835" y="5911334"/>
            <a:ext cx="6135188" cy="646331"/>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Fig:  Optimal cluster transmission power by the SM and</a:t>
            </a:r>
          </a:p>
          <a:p>
            <a:pPr algn="ctr"/>
            <a:r>
              <a:rPr lang="en-US" dirty="0">
                <a:latin typeface="Arial" panose="020B0604020202020204" pitchFamily="34" charset="0"/>
                <a:cs typeface="Arial" panose="020B0604020202020204" pitchFamily="34" charset="0"/>
              </a:rPr>
              <a:t>5 optimizers</a:t>
            </a:r>
          </a:p>
        </p:txBody>
      </p:sp>
      <p:sp>
        <p:nvSpPr>
          <p:cNvPr id="13" name="TextBox 12">
            <a:extLst>
              <a:ext uri="{FF2B5EF4-FFF2-40B4-BE49-F238E27FC236}">
                <a16:creationId xmlns:a16="http://schemas.microsoft.com/office/drawing/2014/main" id="{93E6CF92-5E73-F75B-2BEE-DEE9BD7B51C0}"/>
              </a:ext>
            </a:extLst>
          </p:cNvPr>
          <p:cNvSpPr txBox="1"/>
          <p:nvPr/>
        </p:nvSpPr>
        <p:spPr>
          <a:xfrm>
            <a:off x="635726" y="1950720"/>
            <a:ext cx="5259977" cy="3728649"/>
          </a:xfrm>
          <a:prstGeom prst="rect">
            <a:avLst/>
          </a:prstGeom>
          <a:noFill/>
        </p:spPr>
        <p:txBody>
          <a:bodyPr wrap="square" rtlCol="0">
            <a:spAutoFit/>
          </a:bodyPr>
          <a:lstStyle/>
          <a:p>
            <a:pPr marL="285750" indent="-285750">
              <a:lnSpc>
                <a:spcPct val="150000"/>
              </a:lnSpc>
              <a:buClr>
                <a:srgbClr val="FFC000"/>
              </a:buClr>
              <a:buFont typeface="Wingdings" panose="05000000000000000000" pitchFamily="2" charset="2"/>
              <a:buChar char="Ø"/>
            </a:pPr>
            <a:r>
              <a:rPr lang="en-US" sz="2000" dirty="0">
                <a:latin typeface="Arial" panose="020B0604020202020204" pitchFamily="34" charset="0"/>
                <a:cs typeface="Arial" panose="020B0604020202020204" pitchFamily="34" charset="0"/>
              </a:rPr>
              <a:t>The model performed 25 optimization runs with 500 iteration per run. </a:t>
            </a:r>
          </a:p>
          <a:p>
            <a:pPr>
              <a:lnSpc>
                <a:spcPct val="150000"/>
              </a:lnSpc>
              <a:buClr>
                <a:srgbClr val="FFC000"/>
              </a:buClr>
            </a:pPr>
            <a:endParaRPr lang="en-US" sz="2000" dirty="0">
              <a:latin typeface="Arial" panose="020B0604020202020204" pitchFamily="34" charset="0"/>
              <a:cs typeface="Arial" panose="020B0604020202020204" pitchFamily="34" charset="0"/>
            </a:endParaRPr>
          </a:p>
          <a:p>
            <a:pPr marL="285750" indent="-285750">
              <a:lnSpc>
                <a:spcPct val="150000"/>
              </a:lnSpc>
              <a:buClr>
                <a:srgbClr val="FFC000"/>
              </a:buClr>
              <a:buFont typeface="Wingdings" panose="05000000000000000000" pitchFamily="2" charset="2"/>
              <a:buChar char="Ø"/>
            </a:pPr>
            <a:r>
              <a:rPr lang="en-US" sz="2000" dirty="0">
                <a:latin typeface="Arial" panose="020B0604020202020204" pitchFamily="34" charset="0"/>
                <a:cs typeface="Arial" panose="020B0604020202020204" pitchFamily="34" charset="0"/>
              </a:rPr>
              <a:t>We are reporting the best results obtain in 25 optimization runs by each optimizer.</a:t>
            </a:r>
          </a:p>
          <a:p>
            <a:pPr>
              <a:lnSpc>
                <a:spcPct val="150000"/>
              </a:lnSpc>
              <a:buClr>
                <a:srgbClr val="FFC000"/>
              </a:buClr>
            </a:pPr>
            <a:endParaRPr lang="en-US" sz="2000" dirty="0">
              <a:latin typeface="Arial" panose="020B0604020202020204" pitchFamily="34" charset="0"/>
              <a:cs typeface="Arial" panose="020B0604020202020204" pitchFamily="34" charset="0"/>
            </a:endParaRPr>
          </a:p>
          <a:p>
            <a:pPr marL="285750" indent="-285750">
              <a:lnSpc>
                <a:spcPct val="150000"/>
              </a:lnSpc>
              <a:buClr>
                <a:srgbClr val="FFC000"/>
              </a:buClr>
              <a:buFont typeface="Wingdings" panose="05000000000000000000" pitchFamily="2" charset="2"/>
              <a:buChar char="Ø"/>
            </a:pPr>
            <a:r>
              <a:rPr lang="en-US" sz="2000" dirty="0">
                <a:latin typeface="Arial" panose="020B0604020202020204" pitchFamily="34" charset="0"/>
                <a:cs typeface="Arial" panose="020B0604020202020204" pitchFamily="34" charset="0"/>
              </a:rPr>
              <a:t>To justify the 500 iterations, the search space was increased to - 30dBm</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7846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6D796B15-79C7-044E-D298-DBBD303523D7}"/>
              </a:ext>
            </a:extLst>
          </p:cNvPr>
          <p:cNvGrpSpPr/>
          <p:nvPr/>
        </p:nvGrpSpPr>
        <p:grpSpPr>
          <a:xfrm>
            <a:off x="0" y="668117"/>
            <a:ext cx="12192000" cy="99002"/>
            <a:chOff x="0" y="1155032"/>
            <a:chExt cx="12192000" cy="99002"/>
          </a:xfrm>
        </p:grpSpPr>
        <p:sp>
          <p:nvSpPr>
            <p:cNvPr id="54" name="Rectangle 53">
              <a:extLst>
                <a:ext uri="{FF2B5EF4-FFF2-40B4-BE49-F238E27FC236}">
                  <a16:creationId xmlns:a16="http://schemas.microsoft.com/office/drawing/2014/main" id="{F40B0D8A-AD5A-0133-50B1-889AC439012D}"/>
                </a:ext>
              </a:extLst>
            </p:cNvPr>
            <p:cNvSpPr/>
            <p:nvPr/>
          </p:nvSpPr>
          <p:spPr>
            <a:xfrm>
              <a:off x="0" y="1163053"/>
              <a:ext cx="5576400" cy="9098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54">
              <a:extLst>
                <a:ext uri="{FF2B5EF4-FFF2-40B4-BE49-F238E27FC236}">
                  <a16:creationId xmlns:a16="http://schemas.microsoft.com/office/drawing/2014/main" id="{8963CD79-F480-BDB7-6A78-7F20AF134061}"/>
                </a:ext>
              </a:extLst>
            </p:cNvPr>
            <p:cNvSpPr/>
            <p:nvPr/>
          </p:nvSpPr>
          <p:spPr>
            <a:xfrm>
              <a:off x="6617368" y="1155032"/>
              <a:ext cx="5574632" cy="9098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6" name="Title 2">
            <a:extLst>
              <a:ext uri="{FF2B5EF4-FFF2-40B4-BE49-F238E27FC236}">
                <a16:creationId xmlns:a16="http://schemas.microsoft.com/office/drawing/2014/main" id="{CB97FDF3-31A8-7A98-F7DC-C967489ECA4E}"/>
              </a:ext>
            </a:extLst>
          </p:cNvPr>
          <p:cNvSpPr txBox="1">
            <a:spLocks/>
          </p:cNvSpPr>
          <p:nvPr/>
        </p:nvSpPr>
        <p:spPr>
          <a:xfrm>
            <a:off x="0" y="0"/>
            <a:ext cx="12191999" cy="71643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solidFill>
                  <a:schemeClr val="tx2"/>
                </a:solidFill>
                <a:latin typeface="Times New Roman" panose="02020603050405020304" pitchFamily="18" charset="0"/>
                <a:cs typeface="Times New Roman" panose="02020603050405020304" pitchFamily="18" charset="0"/>
              </a:rPr>
              <a:t> Magnitude Analysis</a:t>
            </a:r>
          </a:p>
        </p:txBody>
      </p:sp>
      <p:pic>
        <p:nvPicPr>
          <p:cNvPr id="4" name="Picture 3">
            <a:extLst>
              <a:ext uri="{FF2B5EF4-FFF2-40B4-BE49-F238E27FC236}">
                <a16:creationId xmlns:a16="http://schemas.microsoft.com/office/drawing/2014/main" id="{E28E59C7-59D8-EBBC-4210-AA77570DC937}"/>
              </a:ext>
            </a:extLst>
          </p:cNvPr>
          <p:cNvPicPr>
            <a:picLocks noChangeAspect="1"/>
          </p:cNvPicPr>
          <p:nvPr/>
        </p:nvPicPr>
        <p:blipFill>
          <a:blip r:embed="rId2"/>
          <a:stretch>
            <a:fillRect/>
          </a:stretch>
        </p:blipFill>
        <p:spPr>
          <a:xfrm>
            <a:off x="444138" y="899937"/>
            <a:ext cx="11895908" cy="5857914"/>
          </a:xfrm>
          <a:prstGeom prst="rect">
            <a:avLst/>
          </a:prstGeom>
        </p:spPr>
      </p:pic>
      <p:pic>
        <p:nvPicPr>
          <p:cNvPr id="2" name="Picture 2">
            <a:extLst>
              <a:ext uri="{FF2B5EF4-FFF2-40B4-BE49-F238E27FC236}">
                <a16:creationId xmlns:a16="http://schemas.microsoft.com/office/drawing/2014/main" id="{EFB35837-4FE1-DABB-8CA4-FA355B1FDC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2079" y="293370"/>
            <a:ext cx="967840" cy="1024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057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6D796B15-79C7-044E-D298-DBBD303523D7}"/>
              </a:ext>
            </a:extLst>
          </p:cNvPr>
          <p:cNvGrpSpPr/>
          <p:nvPr/>
        </p:nvGrpSpPr>
        <p:grpSpPr>
          <a:xfrm>
            <a:off x="0" y="668117"/>
            <a:ext cx="12192000" cy="99002"/>
            <a:chOff x="0" y="1155032"/>
            <a:chExt cx="12192000" cy="99002"/>
          </a:xfrm>
        </p:grpSpPr>
        <p:sp>
          <p:nvSpPr>
            <p:cNvPr id="54" name="Rectangle 53">
              <a:extLst>
                <a:ext uri="{FF2B5EF4-FFF2-40B4-BE49-F238E27FC236}">
                  <a16:creationId xmlns:a16="http://schemas.microsoft.com/office/drawing/2014/main" id="{F40B0D8A-AD5A-0133-50B1-889AC439012D}"/>
                </a:ext>
              </a:extLst>
            </p:cNvPr>
            <p:cNvSpPr/>
            <p:nvPr/>
          </p:nvSpPr>
          <p:spPr>
            <a:xfrm>
              <a:off x="0" y="1163053"/>
              <a:ext cx="5576400" cy="9098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54">
              <a:extLst>
                <a:ext uri="{FF2B5EF4-FFF2-40B4-BE49-F238E27FC236}">
                  <a16:creationId xmlns:a16="http://schemas.microsoft.com/office/drawing/2014/main" id="{8963CD79-F480-BDB7-6A78-7F20AF134061}"/>
                </a:ext>
              </a:extLst>
            </p:cNvPr>
            <p:cNvSpPr/>
            <p:nvPr/>
          </p:nvSpPr>
          <p:spPr>
            <a:xfrm>
              <a:off x="6617368" y="1155032"/>
              <a:ext cx="5574632" cy="9098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6" name="Title 2">
            <a:extLst>
              <a:ext uri="{FF2B5EF4-FFF2-40B4-BE49-F238E27FC236}">
                <a16:creationId xmlns:a16="http://schemas.microsoft.com/office/drawing/2014/main" id="{CB97FDF3-31A8-7A98-F7DC-C967489ECA4E}"/>
              </a:ext>
            </a:extLst>
          </p:cNvPr>
          <p:cNvSpPr txBox="1">
            <a:spLocks/>
          </p:cNvSpPr>
          <p:nvPr/>
        </p:nvSpPr>
        <p:spPr>
          <a:xfrm>
            <a:off x="0" y="0"/>
            <a:ext cx="12191999" cy="71643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solidFill>
                  <a:schemeClr val="tx2"/>
                </a:solidFill>
                <a:latin typeface="Times New Roman" panose="02020603050405020304" pitchFamily="18" charset="0"/>
                <a:cs typeface="Times New Roman" panose="02020603050405020304" pitchFamily="18" charset="0"/>
              </a:rPr>
              <a:t> Box plot analysis</a:t>
            </a:r>
          </a:p>
        </p:txBody>
      </p:sp>
      <p:pic>
        <p:nvPicPr>
          <p:cNvPr id="5" name="Picture 4">
            <a:extLst>
              <a:ext uri="{FF2B5EF4-FFF2-40B4-BE49-F238E27FC236}">
                <a16:creationId xmlns:a16="http://schemas.microsoft.com/office/drawing/2014/main" id="{660CAA6A-C43D-56DD-A967-17625328F8FF}"/>
              </a:ext>
            </a:extLst>
          </p:cNvPr>
          <p:cNvPicPr>
            <a:picLocks noChangeAspect="1"/>
          </p:cNvPicPr>
          <p:nvPr/>
        </p:nvPicPr>
        <p:blipFill>
          <a:blip r:embed="rId2"/>
          <a:stretch>
            <a:fillRect/>
          </a:stretch>
        </p:blipFill>
        <p:spPr>
          <a:xfrm>
            <a:off x="0" y="1201783"/>
            <a:ext cx="12122331" cy="5601687"/>
          </a:xfrm>
          <a:prstGeom prst="rect">
            <a:avLst/>
          </a:prstGeom>
        </p:spPr>
      </p:pic>
      <p:pic>
        <p:nvPicPr>
          <p:cNvPr id="2" name="Picture 2">
            <a:extLst>
              <a:ext uri="{FF2B5EF4-FFF2-40B4-BE49-F238E27FC236}">
                <a16:creationId xmlns:a16="http://schemas.microsoft.com/office/drawing/2014/main" id="{EFB35837-4FE1-DABB-8CA4-FA355B1FDC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2079" y="293370"/>
            <a:ext cx="967840" cy="1024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928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6D796B15-79C7-044E-D298-DBBD303523D7}"/>
              </a:ext>
            </a:extLst>
          </p:cNvPr>
          <p:cNvGrpSpPr/>
          <p:nvPr/>
        </p:nvGrpSpPr>
        <p:grpSpPr>
          <a:xfrm>
            <a:off x="0" y="668117"/>
            <a:ext cx="12192000" cy="99002"/>
            <a:chOff x="0" y="1155032"/>
            <a:chExt cx="12192000" cy="99002"/>
          </a:xfrm>
        </p:grpSpPr>
        <p:sp>
          <p:nvSpPr>
            <p:cNvPr id="54" name="Rectangle 53">
              <a:extLst>
                <a:ext uri="{FF2B5EF4-FFF2-40B4-BE49-F238E27FC236}">
                  <a16:creationId xmlns:a16="http://schemas.microsoft.com/office/drawing/2014/main" id="{F40B0D8A-AD5A-0133-50B1-889AC439012D}"/>
                </a:ext>
              </a:extLst>
            </p:cNvPr>
            <p:cNvSpPr/>
            <p:nvPr/>
          </p:nvSpPr>
          <p:spPr>
            <a:xfrm>
              <a:off x="0" y="1163053"/>
              <a:ext cx="5576400" cy="9098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54">
              <a:extLst>
                <a:ext uri="{FF2B5EF4-FFF2-40B4-BE49-F238E27FC236}">
                  <a16:creationId xmlns:a16="http://schemas.microsoft.com/office/drawing/2014/main" id="{8963CD79-F480-BDB7-6A78-7F20AF134061}"/>
                </a:ext>
              </a:extLst>
            </p:cNvPr>
            <p:cNvSpPr/>
            <p:nvPr/>
          </p:nvSpPr>
          <p:spPr>
            <a:xfrm>
              <a:off x="6617368" y="1155032"/>
              <a:ext cx="5574632" cy="9098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6" name="Title 2">
            <a:extLst>
              <a:ext uri="{FF2B5EF4-FFF2-40B4-BE49-F238E27FC236}">
                <a16:creationId xmlns:a16="http://schemas.microsoft.com/office/drawing/2014/main" id="{CB97FDF3-31A8-7A98-F7DC-C967489ECA4E}"/>
              </a:ext>
            </a:extLst>
          </p:cNvPr>
          <p:cNvSpPr txBox="1">
            <a:spLocks/>
          </p:cNvSpPr>
          <p:nvPr/>
        </p:nvSpPr>
        <p:spPr>
          <a:xfrm>
            <a:off x="0" y="0"/>
            <a:ext cx="12191999" cy="71643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solidFill>
                  <a:schemeClr val="tx2"/>
                </a:solidFill>
                <a:latin typeface="Times New Roman" panose="02020603050405020304" pitchFamily="18" charset="0"/>
                <a:cs typeface="Times New Roman" panose="02020603050405020304" pitchFamily="18" charset="0"/>
              </a:rPr>
              <a:t> Convergence Analysis</a:t>
            </a:r>
          </a:p>
        </p:txBody>
      </p:sp>
      <p:pic>
        <p:nvPicPr>
          <p:cNvPr id="4" name="Picture 3">
            <a:extLst>
              <a:ext uri="{FF2B5EF4-FFF2-40B4-BE49-F238E27FC236}">
                <a16:creationId xmlns:a16="http://schemas.microsoft.com/office/drawing/2014/main" id="{963B5D86-3AEA-FB23-47ED-58259149AF87}"/>
              </a:ext>
            </a:extLst>
          </p:cNvPr>
          <p:cNvPicPr>
            <a:picLocks noChangeAspect="1"/>
          </p:cNvPicPr>
          <p:nvPr/>
        </p:nvPicPr>
        <p:blipFill>
          <a:blip r:embed="rId2"/>
          <a:stretch>
            <a:fillRect/>
          </a:stretch>
        </p:blipFill>
        <p:spPr>
          <a:xfrm>
            <a:off x="0" y="1009805"/>
            <a:ext cx="12191999" cy="5779887"/>
          </a:xfrm>
          <a:prstGeom prst="rect">
            <a:avLst/>
          </a:prstGeom>
        </p:spPr>
      </p:pic>
      <p:pic>
        <p:nvPicPr>
          <p:cNvPr id="2" name="Picture 2">
            <a:extLst>
              <a:ext uri="{FF2B5EF4-FFF2-40B4-BE49-F238E27FC236}">
                <a16:creationId xmlns:a16="http://schemas.microsoft.com/office/drawing/2014/main" id="{EFB35837-4FE1-DABB-8CA4-FA355B1FDC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2079" y="293370"/>
            <a:ext cx="967840" cy="1024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147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6D796B15-79C7-044E-D298-DBBD303523D7}"/>
              </a:ext>
            </a:extLst>
          </p:cNvPr>
          <p:cNvGrpSpPr/>
          <p:nvPr/>
        </p:nvGrpSpPr>
        <p:grpSpPr>
          <a:xfrm>
            <a:off x="0" y="668117"/>
            <a:ext cx="12192000" cy="99002"/>
            <a:chOff x="0" y="1155032"/>
            <a:chExt cx="12192000" cy="99002"/>
          </a:xfrm>
        </p:grpSpPr>
        <p:sp>
          <p:nvSpPr>
            <p:cNvPr id="54" name="Rectangle 53">
              <a:extLst>
                <a:ext uri="{FF2B5EF4-FFF2-40B4-BE49-F238E27FC236}">
                  <a16:creationId xmlns:a16="http://schemas.microsoft.com/office/drawing/2014/main" id="{F40B0D8A-AD5A-0133-50B1-889AC439012D}"/>
                </a:ext>
              </a:extLst>
            </p:cNvPr>
            <p:cNvSpPr/>
            <p:nvPr/>
          </p:nvSpPr>
          <p:spPr>
            <a:xfrm>
              <a:off x="0" y="1163053"/>
              <a:ext cx="5576400" cy="9098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54">
              <a:extLst>
                <a:ext uri="{FF2B5EF4-FFF2-40B4-BE49-F238E27FC236}">
                  <a16:creationId xmlns:a16="http://schemas.microsoft.com/office/drawing/2014/main" id="{8963CD79-F480-BDB7-6A78-7F20AF134061}"/>
                </a:ext>
              </a:extLst>
            </p:cNvPr>
            <p:cNvSpPr/>
            <p:nvPr/>
          </p:nvSpPr>
          <p:spPr>
            <a:xfrm>
              <a:off x="6617368" y="1155032"/>
              <a:ext cx="5574632" cy="9098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6" name="Title 2">
            <a:extLst>
              <a:ext uri="{FF2B5EF4-FFF2-40B4-BE49-F238E27FC236}">
                <a16:creationId xmlns:a16="http://schemas.microsoft.com/office/drawing/2014/main" id="{CB97FDF3-31A8-7A98-F7DC-C967489ECA4E}"/>
              </a:ext>
            </a:extLst>
          </p:cNvPr>
          <p:cNvSpPr txBox="1">
            <a:spLocks/>
          </p:cNvSpPr>
          <p:nvPr/>
        </p:nvSpPr>
        <p:spPr>
          <a:xfrm>
            <a:off x="0" y="0"/>
            <a:ext cx="12191999" cy="71643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solidFill>
                  <a:schemeClr val="tx2"/>
                </a:solidFill>
                <a:latin typeface="Times New Roman" panose="02020603050405020304" pitchFamily="18" charset="0"/>
                <a:cs typeface="Times New Roman" panose="02020603050405020304" pitchFamily="18" charset="0"/>
              </a:rPr>
              <a:t> Conclusion</a:t>
            </a:r>
          </a:p>
        </p:txBody>
      </p:sp>
      <p:pic>
        <p:nvPicPr>
          <p:cNvPr id="2" name="Picture 2">
            <a:extLst>
              <a:ext uri="{FF2B5EF4-FFF2-40B4-BE49-F238E27FC236}">
                <a16:creationId xmlns:a16="http://schemas.microsoft.com/office/drawing/2014/main" id="{EFB35837-4FE1-DABB-8CA4-FA355B1FDC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2079" y="293370"/>
            <a:ext cx="967840" cy="102477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FB55E5B9-7A87-B851-02B2-3DFF00765AF5}"/>
              </a:ext>
            </a:extLst>
          </p:cNvPr>
          <p:cNvSpPr>
            <a:spLocks noGrp="1"/>
          </p:cNvSpPr>
          <p:nvPr>
            <p:ph idx="1"/>
          </p:nvPr>
        </p:nvSpPr>
        <p:spPr>
          <a:xfrm>
            <a:off x="838200" y="1734644"/>
            <a:ext cx="10515600" cy="4351338"/>
          </a:xfrm>
        </p:spPr>
        <p:txBody>
          <a:bodyPr>
            <a:normAutofit/>
          </a:bodyPr>
          <a:lstStyle/>
          <a:p>
            <a:pPr>
              <a:lnSpc>
                <a:spcPct val="200000"/>
              </a:lnSpc>
              <a:buClr>
                <a:srgbClr val="FFC000"/>
              </a:buClr>
              <a:buFont typeface="Wingdings" panose="05000000000000000000" pitchFamily="2" charset="2"/>
              <a:buChar char="Ø"/>
            </a:pPr>
            <a:r>
              <a:rPr lang="en-US" sz="2000" dirty="0">
                <a:latin typeface="Arial" panose="020B0604020202020204" pitchFamily="34" charset="0"/>
                <a:cs typeface="Arial" panose="020B0604020202020204" pitchFamily="34" charset="0"/>
              </a:rPr>
              <a:t>The AEO algorithm gave the best result out of AOA, GWO, SCA, and ALO. </a:t>
            </a:r>
          </a:p>
          <a:p>
            <a:pPr>
              <a:lnSpc>
                <a:spcPct val="200000"/>
              </a:lnSpc>
              <a:buClr>
                <a:srgbClr val="FFC000"/>
              </a:buClr>
              <a:buFont typeface="Wingdings" panose="05000000000000000000" pitchFamily="2" charset="2"/>
              <a:buChar char="Ø"/>
            </a:pPr>
            <a:r>
              <a:rPr lang="en-US" sz="2000" dirty="0">
                <a:latin typeface="Arial" panose="020B0604020202020204" pitchFamily="34" charset="0"/>
                <a:cs typeface="Arial" panose="020B0604020202020204" pitchFamily="34" charset="0"/>
              </a:rPr>
              <a:t>Compared to simplistic method, average energy saved by AEO is 6.4 dBm.</a:t>
            </a:r>
          </a:p>
          <a:p>
            <a:pPr>
              <a:lnSpc>
                <a:spcPct val="200000"/>
              </a:lnSpc>
              <a:buClr>
                <a:srgbClr val="FFC000"/>
              </a:buClr>
              <a:buFont typeface="Wingdings" panose="05000000000000000000" pitchFamily="2" charset="2"/>
              <a:buChar char="Ø"/>
            </a:pPr>
            <a:r>
              <a:rPr lang="en-US" sz="2000" dirty="0">
                <a:latin typeface="Arial" panose="020B0604020202020204" pitchFamily="34" charset="0"/>
                <a:cs typeface="Arial" panose="020B0604020202020204" pitchFamily="34" charset="0"/>
              </a:rPr>
              <a:t> The AEO capability of optimization is superior to all others due to the fact that the production step guides the population fragments from one region to the best obtain region with greater speed as iterations increase.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1376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6D796B15-79C7-044E-D298-DBBD303523D7}"/>
              </a:ext>
            </a:extLst>
          </p:cNvPr>
          <p:cNvGrpSpPr/>
          <p:nvPr/>
        </p:nvGrpSpPr>
        <p:grpSpPr>
          <a:xfrm>
            <a:off x="0" y="668117"/>
            <a:ext cx="12192000" cy="99002"/>
            <a:chOff x="0" y="1155032"/>
            <a:chExt cx="12192000" cy="99002"/>
          </a:xfrm>
        </p:grpSpPr>
        <p:sp>
          <p:nvSpPr>
            <p:cNvPr id="54" name="Rectangle 53">
              <a:extLst>
                <a:ext uri="{FF2B5EF4-FFF2-40B4-BE49-F238E27FC236}">
                  <a16:creationId xmlns:a16="http://schemas.microsoft.com/office/drawing/2014/main" id="{F40B0D8A-AD5A-0133-50B1-889AC439012D}"/>
                </a:ext>
              </a:extLst>
            </p:cNvPr>
            <p:cNvSpPr/>
            <p:nvPr/>
          </p:nvSpPr>
          <p:spPr>
            <a:xfrm>
              <a:off x="0" y="1163053"/>
              <a:ext cx="5576400" cy="9098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54">
              <a:extLst>
                <a:ext uri="{FF2B5EF4-FFF2-40B4-BE49-F238E27FC236}">
                  <a16:creationId xmlns:a16="http://schemas.microsoft.com/office/drawing/2014/main" id="{8963CD79-F480-BDB7-6A78-7F20AF134061}"/>
                </a:ext>
              </a:extLst>
            </p:cNvPr>
            <p:cNvSpPr/>
            <p:nvPr/>
          </p:nvSpPr>
          <p:spPr>
            <a:xfrm>
              <a:off x="6617368" y="1155032"/>
              <a:ext cx="5574632" cy="9098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6" name="Title 2">
            <a:extLst>
              <a:ext uri="{FF2B5EF4-FFF2-40B4-BE49-F238E27FC236}">
                <a16:creationId xmlns:a16="http://schemas.microsoft.com/office/drawing/2014/main" id="{CB97FDF3-31A8-7A98-F7DC-C967489ECA4E}"/>
              </a:ext>
            </a:extLst>
          </p:cNvPr>
          <p:cNvSpPr txBox="1">
            <a:spLocks/>
          </p:cNvSpPr>
          <p:nvPr/>
        </p:nvSpPr>
        <p:spPr>
          <a:xfrm>
            <a:off x="0" y="0"/>
            <a:ext cx="12191999" cy="71643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solidFill>
                  <a:schemeClr val="tx2"/>
                </a:solidFill>
                <a:latin typeface="Times New Roman" panose="02020603050405020304" pitchFamily="18" charset="0"/>
                <a:cs typeface="Times New Roman" panose="02020603050405020304" pitchFamily="18" charset="0"/>
              </a:rPr>
              <a:t> References</a:t>
            </a:r>
          </a:p>
        </p:txBody>
      </p:sp>
      <p:pic>
        <p:nvPicPr>
          <p:cNvPr id="2" name="Picture 2">
            <a:extLst>
              <a:ext uri="{FF2B5EF4-FFF2-40B4-BE49-F238E27FC236}">
                <a16:creationId xmlns:a16="http://schemas.microsoft.com/office/drawing/2014/main" id="{EFB35837-4FE1-DABB-8CA4-FA355B1FDC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2079" y="293370"/>
            <a:ext cx="967840" cy="102477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FB55E5B9-7A87-B851-02B2-3DFF00765AF5}"/>
              </a:ext>
            </a:extLst>
          </p:cNvPr>
          <p:cNvSpPr>
            <a:spLocks noGrp="1"/>
          </p:cNvSpPr>
          <p:nvPr>
            <p:ph idx="1"/>
          </p:nvPr>
        </p:nvSpPr>
        <p:spPr>
          <a:xfrm>
            <a:off x="838200" y="1734644"/>
            <a:ext cx="10515600" cy="4351338"/>
          </a:xfrm>
        </p:spPr>
        <p:txBody>
          <a:bodyPr>
            <a:normAutofit fontScale="85000" lnSpcReduction="20000"/>
          </a:bodyPr>
          <a:lstStyle/>
          <a:p>
            <a:pPr>
              <a:lnSpc>
                <a:spcPct val="100000"/>
              </a:lnSpc>
              <a:buClr>
                <a:srgbClr val="FFC000"/>
              </a:buClr>
              <a:buFont typeface="Wingdings" panose="05000000000000000000" pitchFamily="2" charset="2"/>
              <a:buChar char="Ø"/>
            </a:pPr>
            <a:r>
              <a:rPr lang="en-IN" sz="1600" dirty="0">
                <a:latin typeface="Arial" panose="020B0604020202020204" pitchFamily="34" charset="0"/>
                <a:cs typeface="Arial" panose="020B0604020202020204" pitchFamily="34" charset="0"/>
              </a:rPr>
              <a:t>F. </a:t>
            </a:r>
            <a:r>
              <a:rPr lang="en-IN" sz="1600" dirty="0" err="1">
                <a:latin typeface="Arial" panose="020B0604020202020204" pitchFamily="34" charset="0"/>
                <a:cs typeface="Arial" panose="020B0604020202020204" pitchFamily="34" charset="0"/>
              </a:rPr>
              <a:t>Lavratti</a:t>
            </a:r>
            <a:r>
              <a:rPr lang="en-IN" sz="1600" dirty="0">
                <a:latin typeface="Arial" panose="020B0604020202020204" pitchFamily="34" charset="0"/>
                <a:cs typeface="Arial" panose="020B0604020202020204" pitchFamily="34" charset="0"/>
              </a:rPr>
              <a:t>, A. </a:t>
            </a:r>
            <a:r>
              <a:rPr lang="en-IN" sz="1600" dirty="0" err="1">
                <a:latin typeface="Arial" panose="020B0604020202020204" pitchFamily="34" charset="0"/>
                <a:cs typeface="Arial" panose="020B0604020202020204" pitchFamily="34" charset="0"/>
              </a:rPr>
              <a:t>Ceratti</a:t>
            </a:r>
            <a:r>
              <a:rPr lang="en-IN" sz="1600" dirty="0">
                <a:latin typeface="Arial" panose="020B0604020202020204" pitchFamily="34" charset="0"/>
                <a:cs typeface="Arial" panose="020B0604020202020204" pitchFamily="34" charset="0"/>
              </a:rPr>
              <a:t>, D. </a:t>
            </a:r>
            <a:r>
              <a:rPr lang="en-IN" sz="1600" dirty="0" err="1">
                <a:latin typeface="Arial" panose="020B0604020202020204" pitchFamily="34" charset="0"/>
                <a:cs typeface="Arial" panose="020B0604020202020204" pitchFamily="34" charset="0"/>
              </a:rPr>
              <a:t>Prestes</a:t>
            </a:r>
            <a:r>
              <a:rPr lang="en-IN" sz="1600" dirty="0">
                <a:latin typeface="Arial" panose="020B0604020202020204" pitchFamily="34" charset="0"/>
                <a:cs typeface="Arial" panose="020B0604020202020204" pitchFamily="34" charset="0"/>
              </a:rPr>
              <a:t>, A. Pinto, L. </a:t>
            </a:r>
            <a:r>
              <a:rPr lang="en-IN" sz="1600" dirty="0" err="1">
                <a:latin typeface="Arial" panose="020B0604020202020204" pitchFamily="34" charset="0"/>
                <a:cs typeface="Arial" panose="020B0604020202020204" pitchFamily="34" charset="0"/>
              </a:rPr>
              <a:t>Bolzani</a:t>
            </a:r>
            <a:r>
              <a:rPr lang="en-IN" sz="1600" dirty="0">
                <a:latin typeface="Arial" panose="020B0604020202020204" pitchFamily="34" charset="0"/>
                <a:cs typeface="Arial" panose="020B0604020202020204" pitchFamily="34" charset="0"/>
              </a:rPr>
              <a:t>, F. Vargas, C. Montez, F. Hernandez, E. </a:t>
            </a:r>
            <a:r>
              <a:rPr lang="en-IN" sz="1600" dirty="0" err="1">
                <a:latin typeface="Arial" panose="020B0604020202020204" pitchFamily="34" charset="0"/>
                <a:cs typeface="Arial" panose="020B0604020202020204" pitchFamily="34" charset="0"/>
              </a:rPr>
              <a:t>Gatti</a:t>
            </a:r>
            <a:r>
              <a:rPr lang="en-IN" sz="1600" dirty="0">
                <a:latin typeface="Arial" panose="020B0604020202020204" pitchFamily="34" charset="0"/>
                <a:cs typeface="Arial" panose="020B0604020202020204" pitchFamily="34" charset="0"/>
              </a:rPr>
              <a:t>, and C. Silva, “A transmission power self-optimization technique for wireless sensor networks,” International Scholarly Research Notices, vol. 2012, 2012. </a:t>
            </a:r>
          </a:p>
          <a:p>
            <a:pPr>
              <a:lnSpc>
                <a:spcPct val="100000"/>
              </a:lnSpc>
              <a:buClr>
                <a:srgbClr val="FFC000"/>
              </a:buClr>
              <a:buFont typeface="Wingdings" panose="05000000000000000000" pitchFamily="2" charset="2"/>
              <a:buChar char="Ø"/>
            </a:pPr>
            <a:r>
              <a:rPr lang="en-IN" sz="1600" dirty="0">
                <a:latin typeface="Arial" panose="020B0604020202020204" pitchFamily="34" charset="0"/>
                <a:cs typeface="Arial" panose="020B0604020202020204" pitchFamily="34" charset="0"/>
              </a:rPr>
              <a:t> M. A. Matin and M. Islam, “Overview of wireless sensor network,” Wireless sensor networks-technology and protocols, vol. 1, no. 3, 2012. </a:t>
            </a:r>
          </a:p>
          <a:p>
            <a:pPr>
              <a:lnSpc>
                <a:spcPct val="100000"/>
              </a:lnSpc>
              <a:buClr>
                <a:srgbClr val="FFC000"/>
              </a:buClr>
              <a:buFont typeface="Wingdings" panose="05000000000000000000" pitchFamily="2" charset="2"/>
              <a:buChar char="Ø"/>
            </a:pPr>
            <a:r>
              <a:rPr lang="en-IN" sz="1600" dirty="0">
                <a:latin typeface="Arial" panose="020B0604020202020204" pitchFamily="34" charset="0"/>
                <a:cs typeface="Arial" panose="020B0604020202020204" pitchFamily="34" charset="0"/>
              </a:rPr>
              <a:t>K. Haseeb, I. </a:t>
            </a:r>
            <a:r>
              <a:rPr lang="en-IN" sz="1600" dirty="0" err="1">
                <a:latin typeface="Arial" panose="020B0604020202020204" pitchFamily="34" charset="0"/>
                <a:cs typeface="Arial" panose="020B0604020202020204" pitchFamily="34" charset="0"/>
              </a:rPr>
              <a:t>Ud</a:t>
            </a:r>
            <a:r>
              <a:rPr lang="en-IN" sz="1600" dirty="0">
                <a:latin typeface="Arial" panose="020B0604020202020204" pitchFamily="34" charset="0"/>
                <a:cs typeface="Arial" panose="020B0604020202020204" pitchFamily="34" charset="0"/>
              </a:rPr>
              <a:t> Din, A. </a:t>
            </a:r>
            <a:r>
              <a:rPr lang="en-IN" sz="1600" dirty="0" err="1">
                <a:latin typeface="Arial" panose="020B0604020202020204" pitchFamily="34" charset="0"/>
                <a:cs typeface="Arial" panose="020B0604020202020204" pitchFamily="34" charset="0"/>
              </a:rPr>
              <a:t>Almogren</a:t>
            </a:r>
            <a:r>
              <a:rPr lang="en-IN" sz="1600" dirty="0">
                <a:latin typeface="Arial" panose="020B0604020202020204" pitchFamily="34" charset="0"/>
                <a:cs typeface="Arial" panose="020B0604020202020204" pitchFamily="34" charset="0"/>
              </a:rPr>
              <a:t>, and N. Islam, “An energy efficient and secure </a:t>
            </a:r>
            <a:r>
              <a:rPr lang="en-IN" sz="1600" dirty="0" err="1">
                <a:latin typeface="Arial" panose="020B0604020202020204" pitchFamily="34" charset="0"/>
                <a:cs typeface="Arial" panose="020B0604020202020204" pitchFamily="34" charset="0"/>
              </a:rPr>
              <a:t>iot</a:t>
            </a:r>
            <a:r>
              <a:rPr lang="en-IN" sz="1600" dirty="0">
                <a:latin typeface="Arial" panose="020B0604020202020204" pitchFamily="34" charset="0"/>
                <a:cs typeface="Arial" panose="020B0604020202020204" pitchFamily="34" charset="0"/>
              </a:rPr>
              <a:t>-based </a:t>
            </a:r>
            <a:r>
              <a:rPr lang="en-IN" sz="1600" dirty="0" err="1">
                <a:latin typeface="Arial" panose="020B0604020202020204" pitchFamily="34" charset="0"/>
                <a:cs typeface="Arial" panose="020B0604020202020204" pitchFamily="34" charset="0"/>
              </a:rPr>
              <a:t>wsn</a:t>
            </a:r>
            <a:r>
              <a:rPr lang="en-IN" sz="1600" dirty="0">
                <a:latin typeface="Arial" panose="020B0604020202020204" pitchFamily="34" charset="0"/>
                <a:cs typeface="Arial" panose="020B0604020202020204" pitchFamily="34" charset="0"/>
              </a:rPr>
              <a:t> framework: An application to smart agriculture,” Sensors, vol. 20, no. 7, p. 2081, 2020. </a:t>
            </a:r>
          </a:p>
          <a:p>
            <a:pPr>
              <a:lnSpc>
                <a:spcPct val="100000"/>
              </a:lnSpc>
              <a:buClr>
                <a:srgbClr val="FFC000"/>
              </a:buClr>
              <a:buFont typeface="Wingdings" panose="05000000000000000000" pitchFamily="2" charset="2"/>
              <a:buChar char="Ø"/>
            </a:pPr>
            <a:r>
              <a:rPr lang="en-IN" sz="1600" dirty="0">
                <a:latin typeface="Arial" panose="020B0604020202020204" pitchFamily="34" charset="0"/>
                <a:cs typeface="Arial" panose="020B0604020202020204" pitchFamily="34" charset="0"/>
              </a:rPr>
              <a:t> G. L. da Silva </a:t>
            </a:r>
            <a:r>
              <a:rPr lang="en-IN" sz="1600" dirty="0" err="1">
                <a:latin typeface="Arial" panose="020B0604020202020204" pitchFamily="34" charset="0"/>
                <a:cs typeface="Arial" panose="020B0604020202020204" pitchFamily="34" charset="0"/>
              </a:rPr>
              <a:t>Fre</a:t>
            </a:r>
            <a:r>
              <a:rPr lang="en-IN" sz="1600" dirty="0">
                <a:latin typeface="Arial" panose="020B0604020202020204" pitchFamily="34" charset="0"/>
                <a:cs typeface="Arial" panose="020B0604020202020204" pitchFamily="34" charset="0"/>
              </a:rPr>
              <a:t>, J. de Carvalho Silva, F. A. Reis, and L. D. P. Mendes, ´ “Particle swarm optimization implementation for minimal transmission power providing a fully-connected cluster for the internet of things,” in 2015 International Workshop on Telecommunications (IWT), pp. 1–7, IEEE, 2015. </a:t>
            </a:r>
          </a:p>
          <a:p>
            <a:pPr>
              <a:lnSpc>
                <a:spcPct val="100000"/>
              </a:lnSpc>
              <a:buClr>
                <a:srgbClr val="FFC000"/>
              </a:buClr>
              <a:buFont typeface="Wingdings" panose="05000000000000000000" pitchFamily="2" charset="2"/>
              <a:buChar char="Ø"/>
            </a:pPr>
            <a:r>
              <a:rPr lang="en-IN" sz="1600" dirty="0">
                <a:latin typeface="Arial" panose="020B0604020202020204" pitchFamily="34" charset="0"/>
                <a:cs typeface="Arial" panose="020B0604020202020204" pitchFamily="34" charset="0"/>
              </a:rPr>
              <a:t> D. C. Hoang, P. Yadav, R. Kumar, and S. K. Panda, “Real-time implementation of a harmony search algorithm-based clustering protocol for energy-efficient wireless sensor networks,” IEEE Transactions on Industrial Informatics, vol. 10, no. 1, pp. 774–783, 2014. </a:t>
            </a:r>
          </a:p>
          <a:p>
            <a:pPr>
              <a:lnSpc>
                <a:spcPct val="100000"/>
              </a:lnSpc>
              <a:buClr>
                <a:srgbClr val="FFC000"/>
              </a:buClr>
              <a:buFont typeface="Wingdings" panose="05000000000000000000" pitchFamily="2" charset="2"/>
              <a:buChar char="Ø"/>
            </a:pPr>
            <a:r>
              <a:rPr lang="en-IN" sz="1600" dirty="0">
                <a:latin typeface="Arial" panose="020B0604020202020204" pitchFamily="34" charset="0"/>
                <a:cs typeface="Arial" panose="020B0604020202020204" pitchFamily="34" charset="0"/>
              </a:rPr>
              <a:t> D. Hoang, R. Kumar, and S. Panda, “Fuzzy c-means clustering protocol for wireless sensor networks,” in 2010 IEEE International Symposium on Industrial Electronics, pp. 3477–3482, 2010. </a:t>
            </a:r>
          </a:p>
          <a:p>
            <a:pPr>
              <a:lnSpc>
                <a:spcPct val="100000"/>
              </a:lnSpc>
              <a:buClr>
                <a:srgbClr val="FFC000"/>
              </a:buClr>
              <a:buFont typeface="Wingdings" panose="05000000000000000000" pitchFamily="2" charset="2"/>
              <a:buChar char="Ø"/>
            </a:pPr>
            <a:r>
              <a:rPr lang="en-IN" sz="1600" dirty="0">
                <a:latin typeface="Arial" panose="020B0604020202020204" pitchFamily="34" charset="0"/>
                <a:cs typeface="Arial" panose="020B0604020202020204" pitchFamily="34" charset="0"/>
              </a:rPr>
              <a:t>D. C. Hoang, R. Kumar, and S. K. Panda, “Realisation of a cluster-based protocol using fuzzy c-means algorithm for wireless sensor networks,” IET Wireless Sensor Systems, vol. 3, no. 3, pp. 163–171, 2013. </a:t>
            </a:r>
          </a:p>
          <a:p>
            <a:pPr>
              <a:lnSpc>
                <a:spcPct val="100000"/>
              </a:lnSpc>
              <a:buClr>
                <a:srgbClr val="FFC000"/>
              </a:buClr>
              <a:buFont typeface="Wingdings" panose="05000000000000000000" pitchFamily="2" charset="2"/>
              <a:buChar char="Ø"/>
            </a:pPr>
            <a:r>
              <a:rPr lang="en-IN" sz="1600" dirty="0">
                <a:latin typeface="Arial" panose="020B0604020202020204" pitchFamily="34" charset="0"/>
                <a:cs typeface="Arial" panose="020B0604020202020204" pitchFamily="34" charset="0"/>
              </a:rPr>
              <a:t>S. Rana, S. </a:t>
            </a:r>
            <a:r>
              <a:rPr lang="en-IN" sz="1600" dirty="0" err="1">
                <a:latin typeface="Arial" panose="020B0604020202020204" pitchFamily="34" charset="0"/>
                <a:cs typeface="Arial" panose="020B0604020202020204" pitchFamily="34" charset="0"/>
              </a:rPr>
              <a:t>Jasola</a:t>
            </a:r>
            <a:r>
              <a:rPr lang="en-IN" sz="1600" dirty="0">
                <a:latin typeface="Arial" panose="020B0604020202020204" pitchFamily="34" charset="0"/>
                <a:cs typeface="Arial" panose="020B0604020202020204" pitchFamily="34" charset="0"/>
              </a:rPr>
              <a:t>, and R. Kumar, “A hybrid sequential approach for data clustering using k-means and particle swarm optimization algorithm,” International Journal of Engineering, Science and Technology, vol. 2, no. 6, 2010. </a:t>
            </a:r>
          </a:p>
        </p:txBody>
      </p:sp>
    </p:spTree>
    <p:extLst>
      <p:ext uri="{BB962C8B-B14F-4D97-AF65-F5344CB8AC3E}">
        <p14:creationId xmlns:p14="http://schemas.microsoft.com/office/powerpoint/2010/main" val="2795797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6D796B15-79C7-044E-D298-DBBD303523D7}"/>
              </a:ext>
            </a:extLst>
          </p:cNvPr>
          <p:cNvGrpSpPr/>
          <p:nvPr/>
        </p:nvGrpSpPr>
        <p:grpSpPr>
          <a:xfrm>
            <a:off x="0" y="668117"/>
            <a:ext cx="12192000" cy="99002"/>
            <a:chOff x="0" y="1155032"/>
            <a:chExt cx="12192000" cy="99002"/>
          </a:xfrm>
        </p:grpSpPr>
        <p:sp>
          <p:nvSpPr>
            <p:cNvPr id="54" name="Rectangle 53">
              <a:extLst>
                <a:ext uri="{FF2B5EF4-FFF2-40B4-BE49-F238E27FC236}">
                  <a16:creationId xmlns:a16="http://schemas.microsoft.com/office/drawing/2014/main" id="{F40B0D8A-AD5A-0133-50B1-889AC439012D}"/>
                </a:ext>
              </a:extLst>
            </p:cNvPr>
            <p:cNvSpPr/>
            <p:nvPr/>
          </p:nvSpPr>
          <p:spPr>
            <a:xfrm>
              <a:off x="0" y="1163053"/>
              <a:ext cx="5576400" cy="9098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54">
              <a:extLst>
                <a:ext uri="{FF2B5EF4-FFF2-40B4-BE49-F238E27FC236}">
                  <a16:creationId xmlns:a16="http://schemas.microsoft.com/office/drawing/2014/main" id="{8963CD79-F480-BDB7-6A78-7F20AF134061}"/>
                </a:ext>
              </a:extLst>
            </p:cNvPr>
            <p:cNvSpPr/>
            <p:nvPr/>
          </p:nvSpPr>
          <p:spPr>
            <a:xfrm>
              <a:off x="6617368" y="1155032"/>
              <a:ext cx="5574632" cy="9098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6" name="Title 2">
            <a:extLst>
              <a:ext uri="{FF2B5EF4-FFF2-40B4-BE49-F238E27FC236}">
                <a16:creationId xmlns:a16="http://schemas.microsoft.com/office/drawing/2014/main" id="{CB97FDF3-31A8-7A98-F7DC-C967489ECA4E}"/>
              </a:ext>
            </a:extLst>
          </p:cNvPr>
          <p:cNvSpPr txBox="1">
            <a:spLocks/>
          </p:cNvSpPr>
          <p:nvPr/>
        </p:nvSpPr>
        <p:spPr>
          <a:xfrm>
            <a:off x="0" y="0"/>
            <a:ext cx="12191999" cy="71643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solidFill>
                  <a:schemeClr val="tx2"/>
                </a:solidFill>
                <a:latin typeface="Times New Roman" panose="02020603050405020304" pitchFamily="18" charset="0"/>
                <a:cs typeface="Times New Roman" panose="02020603050405020304" pitchFamily="18" charset="0"/>
              </a:rPr>
              <a:t> References</a:t>
            </a:r>
          </a:p>
        </p:txBody>
      </p:sp>
      <p:pic>
        <p:nvPicPr>
          <p:cNvPr id="2" name="Picture 2">
            <a:extLst>
              <a:ext uri="{FF2B5EF4-FFF2-40B4-BE49-F238E27FC236}">
                <a16:creationId xmlns:a16="http://schemas.microsoft.com/office/drawing/2014/main" id="{EFB35837-4FE1-DABB-8CA4-FA355B1FDC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2079" y="293370"/>
            <a:ext cx="967840" cy="102477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FB55E5B9-7A87-B851-02B2-3DFF00765AF5}"/>
              </a:ext>
            </a:extLst>
          </p:cNvPr>
          <p:cNvSpPr>
            <a:spLocks noGrp="1"/>
          </p:cNvSpPr>
          <p:nvPr>
            <p:ph idx="1"/>
          </p:nvPr>
        </p:nvSpPr>
        <p:spPr>
          <a:xfrm>
            <a:off x="838200" y="1734644"/>
            <a:ext cx="10515600" cy="4351338"/>
          </a:xfrm>
        </p:spPr>
        <p:txBody>
          <a:bodyPr>
            <a:normAutofit fontScale="32500" lnSpcReduction="20000"/>
          </a:bodyPr>
          <a:lstStyle/>
          <a:p>
            <a:pPr>
              <a:lnSpc>
                <a:spcPct val="120000"/>
              </a:lnSpc>
              <a:buClr>
                <a:srgbClr val="FFC000"/>
              </a:buClr>
              <a:buFont typeface="Wingdings" panose="05000000000000000000" pitchFamily="2" charset="2"/>
              <a:buChar char="Ø"/>
            </a:pPr>
            <a:r>
              <a:rPr lang="en-IN" sz="4300" dirty="0">
                <a:latin typeface="Arial" panose="020B0604020202020204" pitchFamily="34" charset="0"/>
                <a:cs typeface="Arial" panose="020B0604020202020204" pitchFamily="34" charset="0"/>
              </a:rPr>
              <a:t>H. T. </a:t>
            </a:r>
            <a:r>
              <a:rPr lang="en-IN" sz="4300" dirty="0" err="1">
                <a:latin typeface="Arial" panose="020B0604020202020204" pitchFamily="34" charset="0"/>
                <a:cs typeface="Arial" panose="020B0604020202020204" pitchFamily="34" charset="0"/>
              </a:rPr>
              <a:t>Friis</a:t>
            </a:r>
            <a:r>
              <a:rPr lang="en-IN" sz="4300" dirty="0">
                <a:latin typeface="Arial" panose="020B0604020202020204" pitchFamily="34" charset="0"/>
                <a:cs typeface="Arial" panose="020B0604020202020204" pitchFamily="34" charset="0"/>
              </a:rPr>
              <a:t>, “A note on a simple transmission formula,” Proceedings of the IRE, vol. 34, no. 5, pp. 254–256, 1946. </a:t>
            </a:r>
          </a:p>
          <a:p>
            <a:pPr>
              <a:lnSpc>
                <a:spcPct val="120000"/>
              </a:lnSpc>
              <a:buClr>
                <a:srgbClr val="FFC000"/>
              </a:buClr>
              <a:buFont typeface="Wingdings" panose="05000000000000000000" pitchFamily="2" charset="2"/>
              <a:buChar char="Ø"/>
            </a:pPr>
            <a:r>
              <a:rPr lang="en-IN" sz="4300" dirty="0">
                <a:latin typeface="Arial" panose="020B0604020202020204" pitchFamily="34" charset="0"/>
                <a:cs typeface="Arial" panose="020B0604020202020204" pitchFamily="34" charset="0"/>
              </a:rPr>
              <a:t> J. L. Gross and J. Yellen, Handbook of graph theory. CRC press, 2003. </a:t>
            </a:r>
          </a:p>
          <a:p>
            <a:pPr>
              <a:lnSpc>
                <a:spcPct val="120000"/>
              </a:lnSpc>
              <a:buClr>
                <a:srgbClr val="FFC000"/>
              </a:buClr>
              <a:buFont typeface="Wingdings" panose="05000000000000000000" pitchFamily="2" charset="2"/>
              <a:buChar char="Ø"/>
            </a:pPr>
            <a:r>
              <a:rPr lang="en-IN" sz="4300" dirty="0">
                <a:latin typeface="Arial" panose="020B0604020202020204" pitchFamily="34" charset="0"/>
                <a:cs typeface="Arial" panose="020B0604020202020204" pitchFamily="34" charset="0"/>
              </a:rPr>
              <a:t>X. Lu, P. Wang, D. </a:t>
            </a:r>
            <a:r>
              <a:rPr lang="en-IN" sz="4300" dirty="0" err="1">
                <a:latin typeface="Arial" panose="020B0604020202020204" pitchFamily="34" charset="0"/>
                <a:cs typeface="Arial" panose="020B0604020202020204" pitchFamily="34" charset="0"/>
              </a:rPr>
              <a:t>Niyato</a:t>
            </a:r>
            <a:r>
              <a:rPr lang="en-IN" sz="4300" dirty="0">
                <a:latin typeface="Arial" panose="020B0604020202020204" pitchFamily="34" charset="0"/>
                <a:cs typeface="Arial" panose="020B0604020202020204" pitchFamily="34" charset="0"/>
              </a:rPr>
              <a:t>, D. I. Kim, and Z. Han, “Wireless networks with rf energy harvesting: A contemporary survey,” IEEE Communications Surveys &amp; Tutorials, vol. 17, no. 2, pp. 757–789, 2014. </a:t>
            </a:r>
          </a:p>
          <a:p>
            <a:pPr>
              <a:lnSpc>
                <a:spcPct val="120000"/>
              </a:lnSpc>
              <a:buClr>
                <a:srgbClr val="FFC000"/>
              </a:buClr>
              <a:buFont typeface="Wingdings" panose="05000000000000000000" pitchFamily="2" charset="2"/>
              <a:buChar char="Ø"/>
            </a:pPr>
            <a:r>
              <a:rPr lang="en-IN" sz="4300" dirty="0">
                <a:latin typeface="Arial" panose="020B0604020202020204" pitchFamily="34" charset="0"/>
                <a:cs typeface="Arial" panose="020B0604020202020204" pitchFamily="34" charset="0"/>
              </a:rPr>
              <a:t>S. </a:t>
            </a:r>
            <a:r>
              <a:rPr lang="en-IN" sz="4300" dirty="0" err="1">
                <a:latin typeface="Arial" panose="020B0604020202020204" pitchFamily="34" charset="0"/>
                <a:cs typeface="Arial" panose="020B0604020202020204" pitchFamily="34" charset="0"/>
              </a:rPr>
              <a:t>Mirjalili</a:t>
            </a:r>
            <a:r>
              <a:rPr lang="en-IN" sz="4300" dirty="0">
                <a:latin typeface="Arial" panose="020B0604020202020204" pitchFamily="34" charset="0"/>
                <a:cs typeface="Arial" panose="020B0604020202020204" pitchFamily="34" charset="0"/>
              </a:rPr>
              <a:t>, “The ant lion optimizer,” Advances in engineering software, vol. 83, pp. 80–98, 2015. </a:t>
            </a:r>
          </a:p>
          <a:p>
            <a:pPr>
              <a:lnSpc>
                <a:spcPct val="120000"/>
              </a:lnSpc>
              <a:buClr>
                <a:srgbClr val="FFC000"/>
              </a:buClr>
              <a:buFont typeface="Wingdings" panose="05000000000000000000" pitchFamily="2" charset="2"/>
              <a:buChar char="Ø"/>
            </a:pPr>
            <a:r>
              <a:rPr lang="en-IN" sz="4300" dirty="0">
                <a:latin typeface="Arial" panose="020B0604020202020204" pitchFamily="34" charset="0"/>
                <a:cs typeface="Arial" panose="020B0604020202020204" pitchFamily="34" charset="0"/>
              </a:rPr>
              <a:t>S. </a:t>
            </a:r>
            <a:r>
              <a:rPr lang="en-IN" sz="4300" dirty="0" err="1">
                <a:latin typeface="Arial" panose="020B0604020202020204" pitchFamily="34" charset="0"/>
                <a:cs typeface="Arial" panose="020B0604020202020204" pitchFamily="34" charset="0"/>
              </a:rPr>
              <a:t>Mirjalili</a:t>
            </a:r>
            <a:r>
              <a:rPr lang="en-IN" sz="4300" dirty="0">
                <a:latin typeface="Arial" panose="020B0604020202020204" pitchFamily="34" charset="0"/>
                <a:cs typeface="Arial" panose="020B0604020202020204" pitchFamily="34" charset="0"/>
              </a:rPr>
              <a:t>, S. M. </a:t>
            </a:r>
            <a:r>
              <a:rPr lang="en-IN" sz="4300" dirty="0" err="1">
                <a:latin typeface="Arial" panose="020B0604020202020204" pitchFamily="34" charset="0"/>
                <a:cs typeface="Arial" panose="020B0604020202020204" pitchFamily="34" charset="0"/>
              </a:rPr>
              <a:t>Mirjalili</a:t>
            </a:r>
            <a:r>
              <a:rPr lang="en-IN" sz="4300" dirty="0">
                <a:latin typeface="Arial" panose="020B0604020202020204" pitchFamily="34" charset="0"/>
                <a:cs typeface="Arial" panose="020B0604020202020204" pitchFamily="34" charset="0"/>
              </a:rPr>
              <a:t>, and A. Lewis, “Grey wolf optimizer,” Advances in engineering software, vol. 69, pp. 46–61, 2014. </a:t>
            </a:r>
          </a:p>
          <a:p>
            <a:pPr>
              <a:lnSpc>
                <a:spcPct val="120000"/>
              </a:lnSpc>
              <a:buClr>
                <a:srgbClr val="FFC000"/>
              </a:buClr>
              <a:buFont typeface="Wingdings" panose="05000000000000000000" pitchFamily="2" charset="2"/>
              <a:buChar char="Ø"/>
            </a:pPr>
            <a:r>
              <a:rPr lang="en-IN" sz="4300" dirty="0">
                <a:latin typeface="Arial" panose="020B0604020202020204" pitchFamily="34" charset="0"/>
                <a:cs typeface="Arial" panose="020B0604020202020204" pitchFamily="34" charset="0"/>
              </a:rPr>
              <a:t>S. </a:t>
            </a:r>
            <a:r>
              <a:rPr lang="en-IN" sz="4300" dirty="0" err="1">
                <a:latin typeface="Arial" panose="020B0604020202020204" pitchFamily="34" charset="0"/>
                <a:cs typeface="Arial" panose="020B0604020202020204" pitchFamily="34" charset="0"/>
              </a:rPr>
              <a:t>Mirjalili</a:t>
            </a:r>
            <a:r>
              <a:rPr lang="en-IN" sz="4300" dirty="0">
                <a:latin typeface="Arial" panose="020B0604020202020204" pitchFamily="34" charset="0"/>
                <a:cs typeface="Arial" panose="020B0604020202020204" pitchFamily="34" charset="0"/>
              </a:rPr>
              <a:t>, “</a:t>
            </a:r>
            <a:r>
              <a:rPr lang="en-IN" sz="4300" dirty="0" err="1">
                <a:latin typeface="Arial" panose="020B0604020202020204" pitchFamily="34" charset="0"/>
                <a:cs typeface="Arial" panose="020B0604020202020204" pitchFamily="34" charset="0"/>
              </a:rPr>
              <a:t>Sca</a:t>
            </a:r>
            <a:r>
              <a:rPr lang="en-IN" sz="4300" dirty="0">
                <a:latin typeface="Arial" panose="020B0604020202020204" pitchFamily="34" charset="0"/>
                <a:cs typeface="Arial" panose="020B0604020202020204" pitchFamily="34" charset="0"/>
              </a:rPr>
              <a:t>: a sine cosine algorithm for solving optimization problems,” Knowledge-based systems, vol. 96, pp. 120–133, 2016. </a:t>
            </a:r>
          </a:p>
          <a:p>
            <a:pPr>
              <a:lnSpc>
                <a:spcPct val="120000"/>
              </a:lnSpc>
              <a:buClr>
                <a:srgbClr val="FFC000"/>
              </a:buClr>
              <a:buFont typeface="Wingdings" panose="05000000000000000000" pitchFamily="2" charset="2"/>
              <a:buChar char="Ø"/>
            </a:pPr>
            <a:r>
              <a:rPr lang="en-IN" sz="4300" dirty="0">
                <a:latin typeface="Arial" panose="020B0604020202020204" pitchFamily="34" charset="0"/>
                <a:cs typeface="Arial" panose="020B0604020202020204" pitchFamily="34" charset="0"/>
              </a:rPr>
              <a:t>W. Zhao, L. Wang, and Z. Zhang, “Artificial ecosystem-based optimization: a novel nature-inspired meta-heuristic algorithm,” Neural Computing and Applications, vol. 32, no. 13, pp. 9383–9425, 2020. </a:t>
            </a:r>
          </a:p>
          <a:p>
            <a:pPr>
              <a:lnSpc>
                <a:spcPct val="120000"/>
              </a:lnSpc>
              <a:buClr>
                <a:srgbClr val="FFC000"/>
              </a:buClr>
              <a:buFont typeface="Wingdings" panose="05000000000000000000" pitchFamily="2" charset="2"/>
              <a:buChar char="Ø"/>
            </a:pPr>
            <a:r>
              <a:rPr lang="en-IN" sz="4300" dirty="0">
                <a:latin typeface="Arial" panose="020B0604020202020204" pitchFamily="34" charset="0"/>
                <a:cs typeface="Arial" panose="020B0604020202020204" pitchFamily="34" charset="0"/>
              </a:rPr>
              <a:t>L. </a:t>
            </a:r>
            <a:r>
              <a:rPr lang="en-IN" sz="4300" dirty="0" err="1">
                <a:latin typeface="Arial" panose="020B0604020202020204" pitchFamily="34" charset="0"/>
                <a:cs typeface="Arial" panose="020B0604020202020204" pitchFamily="34" charset="0"/>
              </a:rPr>
              <a:t>Abualigah</a:t>
            </a:r>
            <a:r>
              <a:rPr lang="en-IN" sz="4300" dirty="0">
                <a:latin typeface="Arial" panose="020B0604020202020204" pitchFamily="34" charset="0"/>
                <a:cs typeface="Arial" panose="020B0604020202020204" pitchFamily="34" charset="0"/>
              </a:rPr>
              <a:t>, A. </a:t>
            </a:r>
            <a:r>
              <a:rPr lang="en-IN" sz="4300" dirty="0" err="1">
                <a:latin typeface="Arial" panose="020B0604020202020204" pitchFamily="34" charset="0"/>
                <a:cs typeface="Arial" panose="020B0604020202020204" pitchFamily="34" charset="0"/>
              </a:rPr>
              <a:t>Diabat</a:t>
            </a:r>
            <a:r>
              <a:rPr lang="en-IN" sz="4300" dirty="0">
                <a:latin typeface="Arial" panose="020B0604020202020204" pitchFamily="34" charset="0"/>
                <a:cs typeface="Arial" panose="020B0604020202020204" pitchFamily="34" charset="0"/>
              </a:rPr>
              <a:t>, S. </a:t>
            </a:r>
            <a:r>
              <a:rPr lang="en-IN" sz="4300" dirty="0" err="1">
                <a:latin typeface="Arial" panose="020B0604020202020204" pitchFamily="34" charset="0"/>
                <a:cs typeface="Arial" panose="020B0604020202020204" pitchFamily="34" charset="0"/>
              </a:rPr>
              <a:t>Mirjalili</a:t>
            </a:r>
            <a:r>
              <a:rPr lang="en-IN" sz="4300" dirty="0">
                <a:latin typeface="Arial" panose="020B0604020202020204" pitchFamily="34" charset="0"/>
                <a:cs typeface="Arial" panose="020B0604020202020204" pitchFamily="34" charset="0"/>
              </a:rPr>
              <a:t>, M. Abd </a:t>
            </a:r>
            <a:r>
              <a:rPr lang="en-IN" sz="4300" dirty="0" err="1">
                <a:latin typeface="Arial" panose="020B0604020202020204" pitchFamily="34" charset="0"/>
                <a:cs typeface="Arial" panose="020B0604020202020204" pitchFamily="34" charset="0"/>
              </a:rPr>
              <a:t>Elaziz</a:t>
            </a:r>
            <a:r>
              <a:rPr lang="en-IN" sz="4300" dirty="0">
                <a:latin typeface="Arial" panose="020B0604020202020204" pitchFamily="34" charset="0"/>
                <a:cs typeface="Arial" panose="020B0604020202020204" pitchFamily="34" charset="0"/>
              </a:rPr>
              <a:t>, and A. H. </a:t>
            </a:r>
            <a:r>
              <a:rPr lang="en-IN" sz="4300" dirty="0" err="1">
                <a:latin typeface="Arial" panose="020B0604020202020204" pitchFamily="34" charset="0"/>
                <a:cs typeface="Arial" panose="020B0604020202020204" pitchFamily="34" charset="0"/>
              </a:rPr>
              <a:t>Gandomi</a:t>
            </a:r>
            <a:r>
              <a:rPr lang="en-IN" sz="4300" dirty="0">
                <a:latin typeface="Arial" panose="020B0604020202020204" pitchFamily="34" charset="0"/>
                <a:cs typeface="Arial" panose="020B0604020202020204" pitchFamily="34" charset="0"/>
              </a:rPr>
              <a:t>, “The arithmetic optimization algorithm,” Computer methods in applied mechanics and engineering, vol. 376, p. 113609, 2021. </a:t>
            </a:r>
          </a:p>
          <a:p>
            <a:pPr>
              <a:lnSpc>
                <a:spcPct val="120000"/>
              </a:lnSpc>
              <a:buClr>
                <a:srgbClr val="FFC000"/>
              </a:buClr>
              <a:buFont typeface="Wingdings" panose="05000000000000000000" pitchFamily="2" charset="2"/>
              <a:buChar char="Ø"/>
            </a:pPr>
            <a:r>
              <a:rPr lang="en-IN" sz="4300" dirty="0">
                <a:latin typeface="Arial" panose="020B0604020202020204" pitchFamily="34" charset="0"/>
                <a:cs typeface="Arial" panose="020B0604020202020204" pitchFamily="34" charset="0"/>
              </a:rPr>
              <a:t>D. F. Williamson, R. A. Parker, and J. S. Kendrick, “The box plot: a simple visual method to interpret data,”</a:t>
            </a:r>
            <a:endParaRPr lang="en-US" sz="4300" dirty="0">
              <a:latin typeface="Arial" panose="020B0604020202020204" pitchFamily="34" charset="0"/>
              <a:cs typeface="Arial" panose="020B0604020202020204" pitchFamily="34" charset="0"/>
            </a:endParaRPr>
          </a:p>
          <a:p>
            <a:pPr>
              <a:lnSpc>
                <a:spcPct val="200000"/>
              </a:lnSpc>
              <a:buClr>
                <a:srgbClr val="FFC000"/>
              </a:buClr>
              <a:buFont typeface="Wingdings" panose="05000000000000000000" pitchFamily="2" charset="2"/>
              <a:buChar char="Ø"/>
            </a:pPr>
            <a:endParaRPr lang="en-IN" sz="1400" dirty="0"/>
          </a:p>
        </p:txBody>
      </p:sp>
    </p:spTree>
    <p:extLst>
      <p:ext uri="{BB962C8B-B14F-4D97-AF65-F5344CB8AC3E}">
        <p14:creationId xmlns:p14="http://schemas.microsoft.com/office/powerpoint/2010/main" val="2188918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44250-FA80-076D-1B9A-6AB61FE07017}"/>
              </a:ext>
            </a:extLst>
          </p:cNvPr>
          <p:cNvSpPr>
            <a:spLocks noGrp="1"/>
          </p:cNvSpPr>
          <p:nvPr>
            <p:ph type="title"/>
          </p:nvPr>
        </p:nvSpPr>
        <p:spPr>
          <a:xfrm>
            <a:off x="38636" y="31252"/>
            <a:ext cx="12192000" cy="800979"/>
          </a:xfrm>
        </p:spPr>
        <p:txBody>
          <a:bodyPr>
            <a:normAutofit/>
          </a:bodyPr>
          <a:lstStyle/>
          <a:p>
            <a:r>
              <a:rPr lang="en-IN" sz="4000" dirty="0">
                <a:solidFill>
                  <a:schemeClr val="tx2"/>
                </a:solidFill>
                <a:latin typeface="Times New Roman" panose="02020603050405020304" pitchFamily="18" charset="0"/>
                <a:cs typeface="Times New Roman" panose="02020603050405020304" pitchFamily="18" charset="0"/>
              </a:rPr>
              <a:t>Content </a:t>
            </a:r>
          </a:p>
        </p:txBody>
      </p:sp>
      <p:grpSp>
        <p:nvGrpSpPr>
          <p:cNvPr id="7" name="Group 6">
            <a:extLst>
              <a:ext uri="{FF2B5EF4-FFF2-40B4-BE49-F238E27FC236}">
                <a16:creationId xmlns:a16="http://schemas.microsoft.com/office/drawing/2014/main" id="{EF307BFB-49FF-3D87-5028-31BCB38D738D}"/>
              </a:ext>
            </a:extLst>
          </p:cNvPr>
          <p:cNvGrpSpPr/>
          <p:nvPr/>
        </p:nvGrpSpPr>
        <p:grpSpPr>
          <a:xfrm>
            <a:off x="0" y="869212"/>
            <a:ext cx="12192000" cy="99002"/>
            <a:chOff x="0" y="1155032"/>
            <a:chExt cx="12192000" cy="99002"/>
          </a:xfrm>
        </p:grpSpPr>
        <p:sp>
          <p:nvSpPr>
            <p:cNvPr id="5" name="Rectangle 4">
              <a:extLst>
                <a:ext uri="{FF2B5EF4-FFF2-40B4-BE49-F238E27FC236}">
                  <a16:creationId xmlns:a16="http://schemas.microsoft.com/office/drawing/2014/main" id="{8AA14A69-B177-84DA-5A13-64425A9E10B6}"/>
                </a:ext>
              </a:extLst>
            </p:cNvPr>
            <p:cNvSpPr/>
            <p:nvPr/>
          </p:nvSpPr>
          <p:spPr>
            <a:xfrm>
              <a:off x="0" y="1163053"/>
              <a:ext cx="5576400" cy="9098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C0451091-7BB6-D6F3-92D2-5FA8B13566BB}"/>
                </a:ext>
              </a:extLst>
            </p:cNvPr>
            <p:cNvSpPr/>
            <p:nvPr/>
          </p:nvSpPr>
          <p:spPr>
            <a:xfrm>
              <a:off x="6617368" y="1155032"/>
              <a:ext cx="5574632" cy="9098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3" name="Picture 2">
            <a:extLst>
              <a:ext uri="{FF2B5EF4-FFF2-40B4-BE49-F238E27FC236}">
                <a16:creationId xmlns:a16="http://schemas.microsoft.com/office/drawing/2014/main" id="{CC1FF276-58F2-D13B-9C6F-1CDE7017F0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2080" y="496137"/>
            <a:ext cx="967840" cy="102477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548EE66-9DA4-F287-D473-D288C9F8F3AE}"/>
              </a:ext>
            </a:extLst>
          </p:cNvPr>
          <p:cNvSpPr txBox="1"/>
          <p:nvPr/>
        </p:nvSpPr>
        <p:spPr>
          <a:xfrm>
            <a:off x="269060" y="1520909"/>
            <a:ext cx="11278274" cy="5078313"/>
          </a:xfrm>
          <a:prstGeom prst="rect">
            <a:avLst/>
          </a:prstGeom>
          <a:noFill/>
        </p:spPr>
        <p:txBody>
          <a:bodyPr wrap="square">
            <a:spAutoFit/>
          </a:bodyPr>
          <a:lstStyle/>
          <a:p>
            <a:pPr algn="just">
              <a:buClr>
                <a:srgbClr val="FFC000"/>
              </a:buClr>
            </a:pPr>
            <a:endParaRPr lang="en-IN" dirty="0">
              <a:latin typeface="Arial" panose="020B0604020202020204" pitchFamily="34" charset="0"/>
              <a:cs typeface="Arial" panose="020B0604020202020204" pitchFamily="34" charset="0"/>
            </a:endParaRPr>
          </a:p>
          <a:p>
            <a:pPr marL="285750" indent="-285750" algn="just">
              <a:buClr>
                <a:srgbClr val="FFC000"/>
              </a:buClr>
              <a:buFont typeface="Wingdings" panose="05000000000000000000" pitchFamily="2" charset="2"/>
              <a:buChar char="Ø"/>
            </a:pPr>
            <a:r>
              <a:rPr lang="en-IN" dirty="0">
                <a:latin typeface="Arial" panose="020B0604020202020204" pitchFamily="34" charset="0"/>
                <a:cs typeface="Arial" panose="020B0604020202020204" pitchFamily="34" charset="0"/>
              </a:rPr>
              <a:t>Problem statement</a:t>
            </a:r>
          </a:p>
          <a:p>
            <a:pPr marL="285750" indent="-285750" algn="just">
              <a:buClr>
                <a:srgbClr val="FFC000"/>
              </a:buClr>
              <a:buFont typeface="Wingdings" panose="05000000000000000000" pitchFamily="2" charset="2"/>
              <a:buChar char="Ø"/>
            </a:pPr>
            <a:endParaRPr lang="en-IN" dirty="0">
              <a:latin typeface="Arial" panose="020B0604020202020204" pitchFamily="34" charset="0"/>
              <a:cs typeface="Arial" panose="020B0604020202020204" pitchFamily="34" charset="0"/>
            </a:endParaRPr>
          </a:p>
          <a:p>
            <a:pPr marL="285750" indent="-285750" algn="just">
              <a:buClr>
                <a:srgbClr val="FFC000"/>
              </a:buClr>
              <a:buFont typeface="Wingdings" panose="05000000000000000000" pitchFamily="2" charset="2"/>
              <a:buChar char="Ø"/>
            </a:pPr>
            <a:r>
              <a:rPr lang="en-IN" dirty="0">
                <a:latin typeface="Arial" panose="020B0604020202020204" pitchFamily="34" charset="0"/>
                <a:cs typeface="Arial" panose="020B0604020202020204" pitchFamily="34" charset="0"/>
              </a:rPr>
              <a:t>Objective of research</a:t>
            </a:r>
          </a:p>
          <a:p>
            <a:pPr algn="just">
              <a:buClr>
                <a:srgbClr val="FFC000"/>
              </a:buClr>
            </a:pPr>
            <a:endParaRPr lang="en-IN" dirty="0">
              <a:latin typeface="Arial" panose="020B0604020202020204" pitchFamily="34" charset="0"/>
              <a:cs typeface="Arial" panose="020B0604020202020204" pitchFamily="34" charset="0"/>
            </a:endParaRPr>
          </a:p>
          <a:p>
            <a:pPr marL="285750" indent="-285750" algn="just">
              <a:buClr>
                <a:srgbClr val="FFC000"/>
              </a:buClr>
              <a:buFont typeface="Wingdings" panose="05000000000000000000" pitchFamily="2" charset="2"/>
              <a:buChar char="Ø"/>
            </a:pPr>
            <a:r>
              <a:rPr lang="en-IN" dirty="0">
                <a:latin typeface="Arial" panose="020B0604020202020204" pitchFamily="34" charset="0"/>
                <a:cs typeface="Arial" panose="020B0604020202020204" pitchFamily="34" charset="0"/>
              </a:rPr>
              <a:t>Factors responsible for energy loss.</a:t>
            </a:r>
          </a:p>
          <a:p>
            <a:pPr algn="just">
              <a:buClr>
                <a:srgbClr val="FFC000"/>
              </a:buClr>
            </a:pPr>
            <a:endParaRPr lang="en-IN" dirty="0">
              <a:latin typeface="Arial" panose="020B0604020202020204" pitchFamily="34" charset="0"/>
              <a:cs typeface="Arial" panose="020B0604020202020204" pitchFamily="34" charset="0"/>
            </a:endParaRPr>
          </a:p>
          <a:p>
            <a:pPr marL="285750" indent="-285750" algn="just">
              <a:buClr>
                <a:srgbClr val="FFC000"/>
              </a:buClr>
              <a:buFont typeface="Wingdings" panose="05000000000000000000" pitchFamily="2" charset="2"/>
              <a:buChar char="Ø"/>
            </a:pPr>
            <a:r>
              <a:rPr lang="en-IN" dirty="0">
                <a:latin typeface="Arial" panose="020B0604020202020204" pitchFamily="34" charset="0"/>
                <a:cs typeface="Arial" panose="020B0604020202020204" pitchFamily="34" charset="0"/>
              </a:rPr>
              <a:t> WSN model </a:t>
            </a:r>
          </a:p>
          <a:p>
            <a:pPr marL="285750" indent="-285750" algn="just">
              <a:buClr>
                <a:srgbClr val="FFC000"/>
              </a:buClr>
              <a:buFont typeface="Wingdings" panose="05000000000000000000" pitchFamily="2" charset="2"/>
              <a:buChar char="Ø"/>
            </a:pPr>
            <a:endParaRPr lang="en-IN" dirty="0">
              <a:latin typeface="Arial" panose="020B0604020202020204" pitchFamily="34" charset="0"/>
              <a:cs typeface="Arial" panose="020B0604020202020204" pitchFamily="34" charset="0"/>
            </a:endParaRPr>
          </a:p>
          <a:p>
            <a:pPr marL="285750" indent="-285750" algn="just">
              <a:buClr>
                <a:srgbClr val="FFC000"/>
              </a:buClr>
              <a:buFont typeface="Wingdings" panose="05000000000000000000" pitchFamily="2" charset="2"/>
              <a:buChar char="Ø"/>
            </a:pPr>
            <a:r>
              <a:rPr lang="en-IN" dirty="0">
                <a:latin typeface="Arial" panose="020B0604020202020204" pitchFamily="34" charset="0"/>
                <a:cs typeface="Arial" panose="020B0604020202020204" pitchFamily="34" charset="0"/>
              </a:rPr>
              <a:t>Connectivity of network</a:t>
            </a:r>
          </a:p>
          <a:p>
            <a:pPr marL="285750" indent="-285750" algn="just">
              <a:buClr>
                <a:srgbClr val="FFC000"/>
              </a:buClr>
              <a:buFont typeface="Wingdings" panose="05000000000000000000" pitchFamily="2" charset="2"/>
              <a:buChar char="Ø"/>
            </a:pPr>
            <a:endParaRPr lang="en-IN" dirty="0">
              <a:latin typeface="Arial" panose="020B0604020202020204" pitchFamily="34" charset="0"/>
              <a:cs typeface="Arial" panose="020B0604020202020204" pitchFamily="34" charset="0"/>
            </a:endParaRPr>
          </a:p>
          <a:p>
            <a:pPr marL="285750" indent="-285750" algn="just">
              <a:buClr>
                <a:srgbClr val="FFC000"/>
              </a:buClr>
              <a:buFont typeface="Wingdings" panose="05000000000000000000" pitchFamily="2" charset="2"/>
              <a:buChar char="Ø"/>
            </a:pPr>
            <a:r>
              <a:rPr lang="en-IN" dirty="0">
                <a:latin typeface="Arial" panose="020B0604020202020204" pitchFamily="34" charset="0"/>
                <a:cs typeface="Arial" panose="020B0604020202020204" pitchFamily="34" charset="0"/>
              </a:rPr>
              <a:t>Result analysis</a:t>
            </a:r>
          </a:p>
          <a:p>
            <a:pPr marL="742950" lvl="1" indent="-285750" algn="just">
              <a:buClr>
                <a:srgbClr val="FFC000"/>
              </a:buClr>
              <a:buFont typeface="Wingdings" panose="05000000000000000000" pitchFamily="2" charset="2"/>
              <a:buChar char="Ø"/>
            </a:pPr>
            <a:r>
              <a:rPr lang="en-IN" dirty="0">
                <a:latin typeface="Arial" panose="020B0604020202020204" pitchFamily="34" charset="0"/>
                <a:cs typeface="Arial" panose="020B0604020202020204" pitchFamily="34" charset="0"/>
              </a:rPr>
              <a:t>Magnitude analysis</a:t>
            </a:r>
          </a:p>
          <a:p>
            <a:pPr marL="742950" lvl="1" indent="-285750" algn="just">
              <a:buClr>
                <a:srgbClr val="FFC000"/>
              </a:buClr>
              <a:buFont typeface="Wingdings" panose="05000000000000000000" pitchFamily="2" charset="2"/>
              <a:buChar char="Ø"/>
            </a:pPr>
            <a:r>
              <a:rPr lang="en-IN" dirty="0">
                <a:latin typeface="Arial" panose="020B0604020202020204" pitchFamily="34" charset="0"/>
                <a:cs typeface="Arial" panose="020B0604020202020204" pitchFamily="34" charset="0"/>
              </a:rPr>
              <a:t>Box plot analysis</a:t>
            </a:r>
          </a:p>
          <a:p>
            <a:pPr marL="742950" lvl="1" indent="-285750" algn="just">
              <a:buClr>
                <a:srgbClr val="FFC000"/>
              </a:buClr>
              <a:buFont typeface="Wingdings" panose="05000000000000000000" pitchFamily="2" charset="2"/>
              <a:buChar char="Ø"/>
            </a:pPr>
            <a:r>
              <a:rPr lang="en-IN" dirty="0">
                <a:latin typeface="Arial" panose="020B0604020202020204" pitchFamily="34" charset="0"/>
                <a:cs typeface="Arial" panose="020B0604020202020204" pitchFamily="34" charset="0"/>
              </a:rPr>
              <a:t>Convergence analysis</a:t>
            </a:r>
          </a:p>
          <a:p>
            <a:pPr algn="just">
              <a:buClr>
                <a:srgbClr val="FFC000"/>
              </a:buClr>
            </a:pPr>
            <a:endParaRPr lang="en-IN" dirty="0">
              <a:latin typeface="Arial" panose="020B0604020202020204" pitchFamily="34" charset="0"/>
              <a:cs typeface="Arial" panose="020B0604020202020204" pitchFamily="34" charset="0"/>
            </a:endParaRPr>
          </a:p>
          <a:p>
            <a:pPr marL="285750" indent="-285750" algn="just">
              <a:buClr>
                <a:srgbClr val="FFC000"/>
              </a:buClr>
              <a:buFont typeface="Wingdings" panose="05000000000000000000" pitchFamily="2" charset="2"/>
              <a:buChar char="Ø"/>
            </a:pPr>
            <a:r>
              <a:rPr lang="en-IN" dirty="0">
                <a:latin typeface="Arial" panose="020B0604020202020204" pitchFamily="34" charset="0"/>
                <a:cs typeface="Arial" panose="020B0604020202020204" pitchFamily="34" charset="0"/>
              </a:rPr>
              <a:t>References </a:t>
            </a:r>
          </a:p>
          <a:p>
            <a:pPr marL="342900" indent="-342900" algn="just">
              <a:buClr>
                <a:srgbClr val="FFC000"/>
              </a:buClr>
              <a:buAutoNum type="arabicPeriod"/>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825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8B72FF-AFC4-69B2-D965-D7D6488DACCF}"/>
              </a:ext>
            </a:extLst>
          </p:cNvPr>
          <p:cNvSpPr>
            <a:spLocks noGrp="1"/>
          </p:cNvSpPr>
          <p:nvPr>
            <p:ph type="title"/>
          </p:nvPr>
        </p:nvSpPr>
        <p:spPr>
          <a:xfrm>
            <a:off x="0" y="1120911"/>
            <a:ext cx="12192000" cy="4616177"/>
          </a:xfrm>
        </p:spPr>
        <p:txBody>
          <a:bodyPr>
            <a:normAutofit/>
          </a:bodyPr>
          <a:lstStyle/>
          <a:p>
            <a:pPr algn="ctr"/>
            <a:r>
              <a:rPr lang="en-IN" sz="8800" b="1" dirty="0">
                <a:solidFill>
                  <a:schemeClr val="accent1">
                    <a:lumMod val="50000"/>
                  </a:schemeClr>
                </a:solidFill>
                <a:latin typeface="Bell MT" panose="02020503060305020303" pitchFamily="18" charset="0"/>
              </a:rPr>
              <a:t>THANK YOU</a:t>
            </a:r>
            <a:br>
              <a:rPr lang="en-IN" sz="8800" b="1" dirty="0">
                <a:solidFill>
                  <a:schemeClr val="accent1">
                    <a:lumMod val="50000"/>
                  </a:schemeClr>
                </a:solidFill>
                <a:latin typeface="Bell MT" panose="02020503060305020303" pitchFamily="18" charset="0"/>
              </a:rPr>
            </a:br>
            <a:r>
              <a:rPr lang="en-IN" sz="8800" b="1" dirty="0">
                <a:solidFill>
                  <a:schemeClr val="accent1">
                    <a:lumMod val="50000"/>
                  </a:schemeClr>
                </a:solidFill>
                <a:latin typeface="Bell MT" panose="02020503060305020303" pitchFamily="18" charset="0"/>
              </a:rPr>
              <a:t>&amp;</a:t>
            </a:r>
            <a:br>
              <a:rPr lang="en-IN" sz="8800" b="1" dirty="0">
                <a:solidFill>
                  <a:schemeClr val="accent1">
                    <a:lumMod val="50000"/>
                  </a:schemeClr>
                </a:solidFill>
                <a:latin typeface="Bell MT" panose="02020503060305020303" pitchFamily="18" charset="0"/>
              </a:rPr>
            </a:br>
            <a:r>
              <a:rPr lang="en-IN" sz="8800" b="1" dirty="0">
                <a:solidFill>
                  <a:schemeClr val="accent1">
                    <a:lumMod val="50000"/>
                  </a:schemeClr>
                </a:solidFill>
                <a:latin typeface="Bell MT" panose="02020503060305020303" pitchFamily="18" charset="0"/>
              </a:rPr>
              <a:t>ANY QUERIES…?</a:t>
            </a:r>
          </a:p>
        </p:txBody>
      </p:sp>
    </p:spTree>
    <p:extLst>
      <p:ext uri="{BB962C8B-B14F-4D97-AF65-F5344CB8AC3E}">
        <p14:creationId xmlns:p14="http://schemas.microsoft.com/office/powerpoint/2010/main" val="3599880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D4E56A0-5189-FD2A-8B33-D3626CFD96EA}"/>
              </a:ext>
            </a:extLst>
          </p:cNvPr>
          <p:cNvGrpSpPr/>
          <p:nvPr/>
        </p:nvGrpSpPr>
        <p:grpSpPr>
          <a:xfrm>
            <a:off x="0" y="856333"/>
            <a:ext cx="12192000" cy="99002"/>
            <a:chOff x="0" y="1155032"/>
            <a:chExt cx="12192000" cy="99002"/>
          </a:xfrm>
        </p:grpSpPr>
        <p:sp>
          <p:nvSpPr>
            <p:cNvPr id="4" name="Rectangle 3">
              <a:extLst>
                <a:ext uri="{FF2B5EF4-FFF2-40B4-BE49-F238E27FC236}">
                  <a16:creationId xmlns:a16="http://schemas.microsoft.com/office/drawing/2014/main" id="{956FEB37-4526-3A82-CBA3-E6320696EB33}"/>
                </a:ext>
              </a:extLst>
            </p:cNvPr>
            <p:cNvSpPr/>
            <p:nvPr/>
          </p:nvSpPr>
          <p:spPr>
            <a:xfrm>
              <a:off x="0" y="1163053"/>
              <a:ext cx="5576400" cy="9098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FEC0E58-B3F8-65CD-C088-95F087A6B798}"/>
                </a:ext>
              </a:extLst>
            </p:cNvPr>
            <p:cNvSpPr/>
            <p:nvPr/>
          </p:nvSpPr>
          <p:spPr>
            <a:xfrm>
              <a:off x="6617368" y="1155032"/>
              <a:ext cx="5574632" cy="9098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Title 1">
            <a:extLst>
              <a:ext uri="{FF2B5EF4-FFF2-40B4-BE49-F238E27FC236}">
                <a16:creationId xmlns:a16="http://schemas.microsoft.com/office/drawing/2014/main" id="{57283317-CAC1-9F9A-8F32-DE5D70AFE00F}"/>
              </a:ext>
            </a:extLst>
          </p:cNvPr>
          <p:cNvSpPr txBox="1">
            <a:spLocks/>
          </p:cNvSpPr>
          <p:nvPr/>
        </p:nvSpPr>
        <p:spPr>
          <a:xfrm>
            <a:off x="0" y="80268"/>
            <a:ext cx="12192000" cy="80097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chemeClr val="tx2"/>
                </a:solidFill>
                <a:latin typeface="Times New Roman" panose="02020603050405020304" pitchFamily="18" charset="0"/>
                <a:cs typeface="Times New Roman" panose="02020603050405020304" pitchFamily="18" charset="0"/>
              </a:rPr>
              <a:t>Problem statement</a:t>
            </a:r>
          </a:p>
        </p:txBody>
      </p:sp>
      <p:pic>
        <p:nvPicPr>
          <p:cNvPr id="7" name="Picture 2">
            <a:extLst>
              <a:ext uri="{FF2B5EF4-FFF2-40B4-BE49-F238E27FC236}">
                <a16:creationId xmlns:a16="http://schemas.microsoft.com/office/drawing/2014/main" id="{816FF173-48DB-3160-483A-EF562F8B1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2080" y="480758"/>
            <a:ext cx="967840" cy="102477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4DF47749-BF78-8BA7-CF1D-7A9D6B1A0967}"/>
              </a:ext>
            </a:extLst>
          </p:cNvPr>
          <p:cNvPicPr>
            <a:picLocks noChangeAspect="1"/>
          </p:cNvPicPr>
          <p:nvPr/>
        </p:nvPicPr>
        <p:blipFill>
          <a:blip r:embed="rId3"/>
          <a:stretch>
            <a:fillRect/>
          </a:stretch>
        </p:blipFill>
        <p:spPr>
          <a:xfrm>
            <a:off x="1811383" y="1622945"/>
            <a:ext cx="8007866" cy="4794254"/>
          </a:xfrm>
          <a:prstGeom prst="rect">
            <a:avLst/>
          </a:prstGeom>
        </p:spPr>
      </p:pic>
      <p:sp>
        <p:nvSpPr>
          <p:cNvPr id="3" name="TextBox 2">
            <a:extLst>
              <a:ext uri="{FF2B5EF4-FFF2-40B4-BE49-F238E27FC236}">
                <a16:creationId xmlns:a16="http://schemas.microsoft.com/office/drawing/2014/main" id="{2641133C-BFD5-4543-72F3-9E25DB9D8E41}"/>
              </a:ext>
            </a:extLst>
          </p:cNvPr>
          <p:cNvSpPr txBox="1"/>
          <p:nvPr/>
        </p:nvSpPr>
        <p:spPr>
          <a:xfrm>
            <a:off x="5233851" y="6172434"/>
            <a:ext cx="1079863" cy="369332"/>
          </a:xfrm>
          <a:prstGeom prst="rect">
            <a:avLst/>
          </a:prstGeom>
          <a:noFill/>
        </p:spPr>
        <p:txBody>
          <a:bodyPr wrap="square" rtlCol="0">
            <a:spAutoFit/>
          </a:bodyPr>
          <a:lstStyle/>
          <a:p>
            <a:r>
              <a:rPr lang="en-US" dirty="0"/>
              <a:t>Fig: IoT </a:t>
            </a:r>
          </a:p>
        </p:txBody>
      </p:sp>
    </p:spTree>
    <p:extLst>
      <p:ext uri="{BB962C8B-B14F-4D97-AF65-F5344CB8AC3E}">
        <p14:creationId xmlns:p14="http://schemas.microsoft.com/office/powerpoint/2010/main" val="1305391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D4E56A0-5189-FD2A-8B33-D3626CFD96EA}"/>
              </a:ext>
            </a:extLst>
          </p:cNvPr>
          <p:cNvGrpSpPr/>
          <p:nvPr/>
        </p:nvGrpSpPr>
        <p:grpSpPr>
          <a:xfrm>
            <a:off x="0" y="856333"/>
            <a:ext cx="12192000" cy="99002"/>
            <a:chOff x="0" y="1155032"/>
            <a:chExt cx="12192000" cy="99002"/>
          </a:xfrm>
        </p:grpSpPr>
        <p:sp>
          <p:nvSpPr>
            <p:cNvPr id="4" name="Rectangle 3">
              <a:extLst>
                <a:ext uri="{FF2B5EF4-FFF2-40B4-BE49-F238E27FC236}">
                  <a16:creationId xmlns:a16="http://schemas.microsoft.com/office/drawing/2014/main" id="{956FEB37-4526-3A82-CBA3-E6320696EB33}"/>
                </a:ext>
              </a:extLst>
            </p:cNvPr>
            <p:cNvSpPr/>
            <p:nvPr/>
          </p:nvSpPr>
          <p:spPr>
            <a:xfrm>
              <a:off x="0" y="1163053"/>
              <a:ext cx="5576400" cy="9098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FEC0E58-B3F8-65CD-C088-95F087A6B798}"/>
                </a:ext>
              </a:extLst>
            </p:cNvPr>
            <p:cNvSpPr/>
            <p:nvPr/>
          </p:nvSpPr>
          <p:spPr>
            <a:xfrm>
              <a:off x="6617368" y="1155032"/>
              <a:ext cx="5574632" cy="9098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Title 1">
            <a:extLst>
              <a:ext uri="{FF2B5EF4-FFF2-40B4-BE49-F238E27FC236}">
                <a16:creationId xmlns:a16="http://schemas.microsoft.com/office/drawing/2014/main" id="{57283317-CAC1-9F9A-8F32-DE5D70AFE00F}"/>
              </a:ext>
            </a:extLst>
          </p:cNvPr>
          <p:cNvSpPr txBox="1">
            <a:spLocks/>
          </p:cNvSpPr>
          <p:nvPr/>
        </p:nvSpPr>
        <p:spPr>
          <a:xfrm>
            <a:off x="0" y="80268"/>
            <a:ext cx="12192000" cy="80097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chemeClr val="tx2"/>
                </a:solidFill>
                <a:latin typeface="Times New Roman" panose="02020603050405020304" pitchFamily="18" charset="0"/>
                <a:cs typeface="Times New Roman" panose="02020603050405020304" pitchFamily="18" charset="0"/>
              </a:rPr>
              <a:t>Objectives of the research</a:t>
            </a:r>
          </a:p>
        </p:txBody>
      </p:sp>
      <p:pic>
        <p:nvPicPr>
          <p:cNvPr id="7" name="Picture 2">
            <a:extLst>
              <a:ext uri="{FF2B5EF4-FFF2-40B4-BE49-F238E27FC236}">
                <a16:creationId xmlns:a16="http://schemas.microsoft.com/office/drawing/2014/main" id="{816FF173-48DB-3160-483A-EF562F8B1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2080" y="480758"/>
            <a:ext cx="967840" cy="102477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23BBC2F3-141F-7819-CF25-5DC0813968DD}"/>
              </a:ext>
            </a:extLst>
          </p:cNvPr>
          <p:cNvSpPr txBox="1"/>
          <p:nvPr/>
        </p:nvSpPr>
        <p:spPr>
          <a:xfrm>
            <a:off x="344422" y="1723379"/>
            <a:ext cx="11122572" cy="1881990"/>
          </a:xfrm>
          <a:prstGeom prst="rect">
            <a:avLst/>
          </a:prstGeom>
          <a:noFill/>
        </p:spPr>
        <p:txBody>
          <a:bodyPr wrap="square">
            <a:spAutoFit/>
          </a:bodyPr>
          <a:lstStyle/>
          <a:p>
            <a:pPr marL="1257300" lvl="2" indent="-342900" algn="just">
              <a:lnSpc>
                <a:spcPct val="150000"/>
              </a:lnSpc>
              <a:buClr>
                <a:srgbClr val="FFC000"/>
              </a:buClr>
              <a:buFont typeface="Wingdings" panose="05000000000000000000" pitchFamily="2" charset="2"/>
              <a:buChar char="Ø"/>
            </a:pPr>
            <a:r>
              <a:rPr lang="en-US" sz="2000" dirty="0">
                <a:latin typeface="Arial" panose="020B0604020202020204" pitchFamily="34" charset="0"/>
                <a:ea typeface="Cambria" panose="02040503050406030204" pitchFamily="18" charset="0"/>
                <a:cs typeface="Arial" panose="020B0604020202020204" pitchFamily="34" charset="0"/>
              </a:rPr>
              <a:t> To model a cluster of  wireless sensor network. </a:t>
            </a:r>
          </a:p>
          <a:p>
            <a:pPr lvl="2" algn="just">
              <a:lnSpc>
                <a:spcPct val="150000"/>
              </a:lnSpc>
              <a:buClr>
                <a:srgbClr val="FFC000"/>
              </a:buClr>
            </a:pPr>
            <a:endParaRPr lang="en-US" sz="2000" dirty="0">
              <a:latin typeface="Arial" panose="020B0604020202020204" pitchFamily="34" charset="0"/>
              <a:ea typeface="Cambria" panose="02040503050406030204" pitchFamily="18" charset="0"/>
              <a:cs typeface="Arial" panose="020B0604020202020204" pitchFamily="34" charset="0"/>
            </a:endParaRPr>
          </a:p>
          <a:p>
            <a:pPr marL="1257300" lvl="2" indent="-342900" algn="just">
              <a:lnSpc>
                <a:spcPct val="150000"/>
              </a:lnSpc>
              <a:buClr>
                <a:srgbClr val="FFC000"/>
              </a:buClr>
              <a:buFont typeface="Wingdings" panose="05000000000000000000" pitchFamily="2" charset="2"/>
              <a:buChar char="Ø"/>
            </a:pPr>
            <a:r>
              <a:rPr lang="en-US" sz="2000" dirty="0">
                <a:latin typeface="Arial" panose="020B0604020202020204" pitchFamily="34" charset="0"/>
                <a:ea typeface="Cambria" panose="02040503050406030204" pitchFamily="18" charset="0"/>
                <a:cs typeface="Arial" panose="020B0604020202020204" pitchFamily="34" charset="0"/>
              </a:rPr>
              <a:t>To achieve optimal transmission wave energy for each node of the network, without creating disconnected areas in a sensors cluster using different optimization algorithm</a:t>
            </a:r>
          </a:p>
        </p:txBody>
      </p:sp>
    </p:spTree>
    <p:extLst>
      <p:ext uri="{BB962C8B-B14F-4D97-AF65-F5344CB8AC3E}">
        <p14:creationId xmlns:p14="http://schemas.microsoft.com/office/powerpoint/2010/main" val="2083913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D4E56A0-5189-FD2A-8B33-D3626CFD96EA}"/>
              </a:ext>
            </a:extLst>
          </p:cNvPr>
          <p:cNvGrpSpPr/>
          <p:nvPr/>
        </p:nvGrpSpPr>
        <p:grpSpPr>
          <a:xfrm>
            <a:off x="0" y="923392"/>
            <a:ext cx="12192000" cy="99002"/>
            <a:chOff x="0" y="1155032"/>
            <a:chExt cx="12192000" cy="99002"/>
          </a:xfrm>
        </p:grpSpPr>
        <p:sp>
          <p:nvSpPr>
            <p:cNvPr id="4" name="Rectangle 3">
              <a:extLst>
                <a:ext uri="{FF2B5EF4-FFF2-40B4-BE49-F238E27FC236}">
                  <a16:creationId xmlns:a16="http://schemas.microsoft.com/office/drawing/2014/main" id="{956FEB37-4526-3A82-CBA3-E6320696EB33}"/>
                </a:ext>
              </a:extLst>
            </p:cNvPr>
            <p:cNvSpPr/>
            <p:nvPr/>
          </p:nvSpPr>
          <p:spPr>
            <a:xfrm>
              <a:off x="0" y="1163053"/>
              <a:ext cx="5576400" cy="9098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FEC0E58-B3F8-65CD-C088-95F087A6B798}"/>
                </a:ext>
              </a:extLst>
            </p:cNvPr>
            <p:cNvSpPr/>
            <p:nvPr/>
          </p:nvSpPr>
          <p:spPr>
            <a:xfrm>
              <a:off x="6617368" y="1155032"/>
              <a:ext cx="5574632" cy="9098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Title 1">
            <a:extLst>
              <a:ext uri="{FF2B5EF4-FFF2-40B4-BE49-F238E27FC236}">
                <a16:creationId xmlns:a16="http://schemas.microsoft.com/office/drawing/2014/main" id="{57283317-CAC1-9F9A-8F32-DE5D70AFE00F}"/>
              </a:ext>
            </a:extLst>
          </p:cNvPr>
          <p:cNvSpPr txBox="1">
            <a:spLocks/>
          </p:cNvSpPr>
          <p:nvPr/>
        </p:nvSpPr>
        <p:spPr>
          <a:xfrm>
            <a:off x="0" y="80268"/>
            <a:ext cx="12192000" cy="80097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dirty="0">
              <a:solidFill>
                <a:schemeClr val="tx2"/>
              </a:solidFill>
              <a:latin typeface="Times New Roman" panose="02020603050405020304" pitchFamily="18" charset="0"/>
              <a:cs typeface="Times New Roman" panose="02020603050405020304" pitchFamily="18" charset="0"/>
            </a:endParaRPr>
          </a:p>
        </p:txBody>
      </p:sp>
      <p:pic>
        <p:nvPicPr>
          <p:cNvPr id="7" name="Picture 2">
            <a:extLst>
              <a:ext uri="{FF2B5EF4-FFF2-40B4-BE49-F238E27FC236}">
                <a16:creationId xmlns:a16="http://schemas.microsoft.com/office/drawing/2014/main" id="{816FF173-48DB-3160-483A-EF562F8B1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2080" y="552272"/>
            <a:ext cx="967840" cy="102477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23BBC2F3-141F-7819-CF25-5DC0813968DD}"/>
              </a:ext>
            </a:extLst>
          </p:cNvPr>
          <p:cNvSpPr txBox="1"/>
          <p:nvPr/>
        </p:nvSpPr>
        <p:spPr>
          <a:xfrm>
            <a:off x="357122" y="1575700"/>
            <a:ext cx="11122572" cy="3477875"/>
          </a:xfrm>
          <a:prstGeom prst="rect">
            <a:avLst/>
          </a:prstGeom>
          <a:noFill/>
        </p:spPr>
        <p:txBody>
          <a:bodyPr wrap="square">
            <a:spAutoFit/>
          </a:bodyPr>
          <a:lstStyle/>
          <a:p>
            <a:pPr marL="1257300" lvl="2" indent="-342900" algn="just">
              <a:buClr>
                <a:srgbClr val="FFC000"/>
              </a:buClr>
              <a:buFont typeface="Wingdings" panose="05000000000000000000" pitchFamily="2" charset="2"/>
              <a:buChar char="Ø"/>
            </a:pPr>
            <a:r>
              <a:rPr lang="en-US" sz="2000" dirty="0">
                <a:latin typeface="Arial" panose="020B0604020202020204" pitchFamily="34" charset="0"/>
                <a:cs typeface="Arial" panose="020B0604020202020204" pitchFamily="34" charset="0"/>
              </a:rPr>
              <a:t> Packet overhead</a:t>
            </a:r>
          </a:p>
          <a:p>
            <a:pPr lvl="2" algn="just">
              <a:buClr>
                <a:srgbClr val="FFC000"/>
              </a:buClr>
            </a:pPr>
            <a:endParaRPr lang="en-US" sz="2000" dirty="0">
              <a:latin typeface="Arial" panose="020B0604020202020204" pitchFamily="34" charset="0"/>
              <a:cs typeface="Arial" panose="020B0604020202020204" pitchFamily="34" charset="0"/>
            </a:endParaRPr>
          </a:p>
          <a:p>
            <a:pPr marL="1257300" lvl="2" indent="-342900" algn="just">
              <a:buClr>
                <a:srgbClr val="FFC000"/>
              </a:buClr>
              <a:buFont typeface="Wingdings" panose="05000000000000000000" pitchFamily="2" charset="2"/>
              <a:buChar char="Ø"/>
            </a:pPr>
            <a:r>
              <a:rPr lang="en-US" sz="2000" dirty="0">
                <a:latin typeface="Arial" panose="020B0604020202020204" pitchFamily="34" charset="0"/>
                <a:cs typeface="Arial" panose="020B0604020202020204" pitchFamily="34" charset="0"/>
              </a:rPr>
              <a:t>Idle listening</a:t>
            </a:r>
          </a:p>
          <a:p>
            <a:pPr lvl="2" algn="just">
              <a:buClr>
                <a:srgbClr val="FFC000"/>
              </a:buClr>
            </a:pPr>
            <a:endParaRPr lang="en-US" sz="2000" dirty="0">
              <a:latin typeface="Arial" panose="020B0604020202020204" pitchFamily="34" charset="0"/>
              <a:cs typeface="Arial" panose="020B0604020202020204" pitchFamily="34" charset="0"/>
            </a:endParaRPr>
          </a:p>
          <a:p>
            <a:pPr marL="1257300" lvl="2" indent="-342900" algn="just">
              <a:buClr>
                <a:srgbClr val="FFC000"/>
              </a:buClr>
              <a:buFont typeface="Wingdings" panose="05000000000000000000" pitchFamily="2" charset="2"/>
              <a:buChar char="Ø"/>
            </a:pPr>
            <a:r>
              <a:rPr lang="en-US" sz="2000" dirty="0">
                <a:latin typeface="Arial" panose="020B0604020202020204" pitchFamily="34" charset="0"/>
                <a:cs typeface="Arial" panose="020B0604020202020204" pitchFamily="34" charset="0"/>
              </a:rPr>
              <a:t>Overhearing</a:t>
            </a:r>
          </a:p>
          <a:p>
            <a:pPr lvl="2" algn="just">
              <a:buClr>
                <a:srgbClr val="FFC000"/>
              </a:buClr>
            </a:pPr>
            <a:endParaRPr lang="en-US" sz="2000" dirty="0">
              <a:latin typeface="Arial" panose="020B0604020202020204" pitchFamily="34" charset="0"/>
              <a:cs typeface="Arial" panose="020B0604020202020204" pitchFamily="34" charset="0"/>
            </a:endParaRPr>
          </a:p>
          <a:p>
            <a:pPr marL="1257300" lvl="2" indent="-342900" algn="just">
              <a:buClr>
                <a:srgbClr val="FFC000"/>
              </a:buClr>
              <a:buFont typeface="Wingdings" panose="05000000000000000000" pitchFamily="2" charset="2"/>
              <a:buChar char="Ø"/>
            </a:pPr>
            <a:r>
              <a:rPr lang="en-US" sz="2000" dirty="0">
                <a:latin typeface="Arial" panose="020B0604020202020204" pitchFamily="34" charset="0"/>
                <a:cs typeface="Arial" panose="020B0604020202020204" pitchFamily="34" charset="0"/>
              </a:rPr>
              <a:t>Over </a:t>
            </a:r>
            <a:r>
              <a:rPr lang="en-US" sz="2000" dirty="0" err="1">
                <a:latin typeface="Arial" panose="020B0604020202020204" pitchFamily="34" charset="0"/>
                <a:cs typeface="Arial" panose="020B0604020202020204" pitchFamily="34" charset="0"/>
              </a:rPr>
              <a:t>emmiting</a:t>
            </a:r>
            <a:endParaRPr lang="en-US" sz="2000" dirty="0">
              <a:latin typeface="Arial" panose="020B0604020202020204" pitchFamily="34" charset="0"/>
              <a:cs typeface="Arial" panose="020B0604020202020204" pitchFamily="34" charset="0"/>
            </a:endParaRPr>
          </a:p>
          <a:p>
            <a:pPr lvl="2" algn="just">
              <a:buClr>
                <a:srgbClr val="FFC000"/>
              </a:buClr>
            </a:pPr>
            <a:endParaRPr lang="en-US" sz="2000" dirty="0">
              <a:latin typeface="Arial" panose="020B0604020202020204" pitchFamily="34" charset="0"/>
              <a:cs typeface="Arial" panose="020B0604020202020204" pitchFamily="34" charset="0"/>
            </a:endParaRPr>
          </a:p>
          <a:p>
            <a:pPr marL="1257300" lvl="2" indent="-342900" algn="just">
              <a:buClr>
                <a:srgbClr val="FFC000"/>
              </a:buClr>
              <a:buFont typeface="Wingdings" panose="05000000000000000000" pitchFamily="2" charset="2"/>
              <a:buChar char="Ø"/>
            </a:pPr>
            <a:r>
              <a:rPr lang="en-US" sz="2000" dirty="0">
                <a:latin typeface="Arial" panose="020B0604020202020204" pitchFamily="34" charset="0"/>
                <a:cs typeface="Arial" panose="020B0604020202020204" pitchFamily="34" charset="0"/>
              </a:rPr>
              <a:t>Collisions</a:t>
            </a:r>
          </a:p>
          <a:p>
            <a:pPr marL="1257300" lvl="2" indent="-342900" algn="just">
              <a:buClr>
                <a:srgbClr val="FFC000"/>
              </a:buClr>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a:p>
            <a:pPr marL="1257300" lvl="2" indent="-342900" algn="just">
              <a:buClr>
                <a:srgbClr val="FFC000"/>
              </a:buClr>
              <a:buFont typeface="Wingdings" panose="05000000000000000000" pitchFamily="2" charset="2"/>
              <a:buChar char="Ø"/>
            </a:pPr>
            <a:r>
              <a:rPr lang="en-US" sz="2000" dirty="0">
                <a:latin typeface="Arial" panose="020B0604020202020204" pitchFamily="34" charset="0"/>
                <a:cs typeface="Arial" panose="020B0604020202020204" pitchFamily="34" charset="0"/>
              </a:rPr>
              <a:t>State transitions</a:t>
            </a:r>
          </a:p>
        </p:txBody>
      </p:sp>
      <p:sp>
        <p:nvSpPr>
          <p:cNvPr id="8" name="Title 1">
            <a:extLst>
              <a:ext uri="{FF2B5EF4-FFF2-40B4-BE49-F238E27FC236}">
                <a16:creationId xmlns:a16="http://schemas.microsoft.com/office/drawing/2014/main" id="{8C45E625-0768-5F8A-2268-5C1756E73F90}"/>
              </a:ext>
            </a:extLst>
          </p:cNvPr>
          <p:cNvSpPr txBox="1">
            <a:spLocks/>
          </p:cNvSpPr>
          <p:nvPr/>
        </p:nvSpPr>
        <p:spPr>
          <a:xfrm>
            <a:off x="139700" y="113301"/>
            <a:ext cx="12192000" cy="80097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chemeClr val="tx2"/>
                </a:solidFill>
                <a:latin typeface="Times New Roman" panose="02020603050405020304" pitchFamily="18" charset="0"/>
                <a:cs typeface="Times New Roman" panose="02020603050405020304" pitchFamily="18" charset="0"/>
              </a:rPr>
              <a:t> </a:t>
            </a:r>
          </a:p>
        </p:txBody>
      </p:sp>
      <p:sp>
        <p:nvSpPr>
          <p:cNvPr id="9" name="Title 1">
            <a:extLst>
              <a:ext uri="{FF2B5EF4-FFF2-40B4-BE49-F238E27FC236}">
                <a16:creationId xmlns:a16="http://schemas.microsoft.com/office/drawing/2014/main" id="{298E9598-D755-E975-76D2-A30590439386}"/>
              </a:ext>
            </a:extLst>
          </p:cNvPr>
          <p:cNvSpPr txBox="1">
            <a:spLocks/>
          </p:cNvSpPr>
          <p:nvPr/>
        </p:nvSpPr>
        <p:spPr>
          <a:xfrm>
            <a:off x="0" y="0"/>
            <a:ext cx="12192000" cy="80097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chemeClr val="tx2"/>
                </a:solidFill>
                <a:latin typeface="Times New Roman" panose="02020603050405020304" pitchFamily="18" charset="0"/>
                <a:cs typeface="Times New Roman" panose="02020603050405020304" pitchFamily="18" charset="0"/>
              </a:rPr>
              <a:t>Factors responsible for energy loss  </a:t>
            </a:r>
          </a:p>
        </p:txBody>
      </p:sp>
    </p:spTree>
    <p:extLst>
      <p:ext uri="{BB962C8B-B14F-4D97-AF65-F5344CB8AC3E}">
        <p14:creationId xmlns:p14="http://schemas.microsoft.com/office/powerpoint/2010/main" val="3127979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D4E56A0-5189-FD2A-8B33-D3626CFD96EA}"/>
              </a:ext>
            </a:extLst>
          </p:cNvPr>
          <p:cNvGrpSpPr/>
          <p:nvPr/>
        </p:nvGrpSpPr>
        <p:grpSpPr>
          <a:xfrm>
            <a:off x="0" y="856333"/>
            <a:ext cx="12192000" cy="99002"/>
            <a:chOff x="0" y="1155032"/>
            <a:chExt cx="12192000" cy="99002"/>
          </a:xfrm>
        </p:grpSpPr>
        <p:sp>
          <p:nvSpPr>
            <p:cNvPr id="4" name="Rectangle 3">
              <a:extLst>
                <a:ext uri="{FF2B5EF4-FFF2-40B4-BE49-F238E27FC236}">
                  <a16:creationId xmlns:a16="http://schemas.microsoft.com/office/drawing/2014/main" id="{956FEB37-4526-3A82-CBA3-E6320696EB33}"/>
                </a:ext>
              </a:extLst>
            </p:cNvPr>
            <p:cNvSpPr/>
            <p:nvPr/>
          </p:nvSpPr>
          <p:spPr>
            <a:xfrm>
              <a:off x="0" y="1163053"/>
              <a:ext cx="5576400" cy="9098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FEC0E58-B3F8-65CD-C088-95F087A6B798}"/>
                </a:ext>
              </a:extLst>
            </p:cNvPr>
            <p:cNvSpPr/>
            <p:nvPr/>
          </p:nvSpPr>
          <p:spPr>
            <a:xfrm>
              <a:off x="6617368" y="1155032"/>
              <a:ext cx="5574632" cy="9098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Title 1">
            <a:extLst>
              <a:ext uri="{FF2B5EF4-FFF2-40B4-BE49-F238E27FC236}">
                <a16:creationId xmlns:a16="http://schemas.microsoft.com/office/drawing/2014/main" id="{57283317-CAC1-9F9A-8F32-DE5D70AFE00F}"/>
              </a:ext>
            </a:extLst>
          </p:cNvPr>
          <p:cNvSpPr txBox="1">
            <a:spLocks/>
          </p:cNvSpPr>
          <p:nvPr/>
        </p:nvSpPr>
        <p:spPr>
          <a:xfrm>
            <a:off x="0" y="80268"/>
            <a:ext cx="12192000" cy="80097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chemeClr val="tx2"/>
                </a:solidFill>
                <a:latin typeface="Times New Roman" panose="02020603050405020304" pitchFamily="18" charset="0"/>
                <a:cs typeface="Times New Roman" panose="02020603050405020304" pitchFamily="18" charset="0"/>
              </a:rPr>
              <a:t>System models</a:t>
            </a:r>
          </a:p>
        </p:txBody>
      </p:sp>
      <p:pic>
        <p:nvPicPr>
          <p:cNvPr id="7" name="Picture 2">
            <a:extLst>
              <a:ext uri="{FF2B5EF4-FFF2-40B4-BE49-F238E27FC236}">
                <a16:creationId xmlns:a16="http://schemas.microsoft.com/office/drawing/2014/main" id="{816FF173-48DB-3160-483A-EF562F8B1F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2080" y="480758"/>
            <a:ext cx="967840" cy="102477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23BBC2F3-141F-7819-CF25-5DC0813968DD}"/>
              </a:ext>
            </a:extLst>
          </p:cNvPr>
          <p:cNvSpPr txBox="1"/>
          <p:nvPr/>
        </p:nvSpPr>
        <p:spPr>
          <a:xfrm>
            <a:off x="344422" y="1723379"/>
            <a:ext cx="11122572" cy="1881990"/>
          </a:xfrm>
          <a:prstGeom prst="rect">
            <a:avLst/>
          </a:prstGeom>
          <a:noFill/>
        </p:spPr>
        <p:txBody>
          <a:bodyPr wrap="square">
            <a:spAutoFit/>
          </a:bodyPr>
          <a:lstStyle/>
          <a:p>
            <a:pPr marL="1257300" lvl="2" indent="-342900" algn="just">
              <a:lnSpc>
                <a:spcPct val="150000"/>
              </a:lnSpc>
              <a:buClr>
                <a:srgbClr val="FFC000"/>
              </a:buClr>
              <a:buFont typeface="Wingdings" panose="05000000000000000000" pitchFamily="2" charset="2"/>
              <a:buChar char="Ø"/>
            </a:pPr>
            <a:r>
              <a:rPr lang="en-US" sz="2000" dirty="0">
                <a:latin typeface="Arial" panose="020B0604020202020204" pitchFamily="34" charset="0"/>
                <a:cs typeface="Arial" panose="020B0604020202020204" pitchFamily="34" charset="0"/>
              </a:rPr>
              <a:t>Single cluster with N wireless sensors.</a:t>
            </a:r>
          </a:p>
          <a:p>
            <a:pPr marL="1257300" lvl="2" indent="-342900" algn="just">
              <a:lnSpc>
                <a:spcPct val="150000"/>
              </a:lnSpc>
              <a:buClr>
                <a:srgbClr val="FFC000"/>
              </a:buClr>
              <a:buFont typeface="Wingdings" panose="05000000000000000000" pitchFamily="2" charset="2"/>
              <a:buChar char="Ø"/>
            </a:pPr>
            <a:r>
              <a:rPr lang="en-US" sz="2000" dirty="0">
                <a:latin typeface="Arial" panose="020B0604020202020204" pitchFamily="34" charset="0"/>
                <a:cs typeface="Arial" panose="020B0604020202020204" pitchFamily="34" charset="0"/>
              </a:rPr>
              <a:t>Send their measurement packets to a sink node through the mesh network</a:t>
            </a:r>
          </a:p>
          <a:p>
            <a:pPr marL="1257300" lvl="2" indent="-342900" algn="just">
              <a:lnSpc>
                <a:spcPct val="150000"/>
              </a:lnSpc>
              <a:buClr>
                <a:srgbClr val="FFC000"/>
              </a:buClr>
              <a:buFont typeface="Wingdings" panose="05000000000000000000" pitchFamily="2" charset="2"/>
              <a:buChar char="Ø"/>
            </a:pPr>
            <a:r>
              <a:rPr lang="en-US" sz="2000" dirty="0">
                <a:latin typeface="Arial" panose="020B0604020202020204" pitchFamily="34" charset="0"/>
                <a:cs typeface="Arial" panose="020B0604020202020204" pitchFamily="34" charset="0"/>
              </a:rPr>
              <a:t>The sensors and sink positions will be bounded to an L-sided square.</a:t>
            </a:r>
          </a:p>
          <a:p>
            <a:pPr lvl="2" algn="just">
              <a:lnSpc>
                <a:spcPct val="150000"/>
              </a:lnSpc>
              <a:buClr>
                <a:srgbClr val="FFC000"/>
              </a:buClr>
            </a:pPr>
            <a:r>
              <a:rPr lang="en-US" sz="2000" dirty="0">
                <a:latin typeface="Arial" panose="020B0604020202020204" pitchFamily="34" charset="0"/>
                <a:cs typeface="Arial" panose="020B0604020202020204" pitchFamily="34" charset="0"/>
              </a:rPr>
              <a:t> </a:t>
            </a:r>
          </a:p>
        </p:txBody>
      </p:sp>
      <p:sp>
        <p:nvSpPr>
          <p:cNvPr id="12" name="TextBox 11">
            <a:extLst>
              <a:ext uri="{FF2B5EF4-FFF2-40B4-BE49-F238E27FC236}">
                <a16:creationId xmlns:a16="http://schemas.microsoft.com/office/drawing/2014/main" id="{12EC019D-FEF1-314C-C78F-B313FBF95775}"/>
              </a:ext>
            </a:extLst>
          </p:cNvPr>
          <p:cNvSpPr txBox="1"/>
          <p:nvPr/>
        </p:nvSpPr>
        <p:spPr>
          <a:xfrm>
            <a:off x="1174077" y="4960491"/>
            <a:ext cx="62103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   </a:t>
            </a:r>
            <a:r>
              <a:rPr lang="en-GB" b="1" dirty="0" err="1">
                <a:effectLst/>
                <a:latin typeface="Arial" panose="020B0604020202020204" pitchFamily="34" charset="0"/>
                <a:ea typeface="Times New Roman" panose="02020603050405020304" pitchFamily="18" charset="0"/>
                <a:cs typeface="Arial" panose="020B0604020202020204" pitchFamily="34" charset="0"/>
              </a:rPr>
              <a:t>ρ</a:t>
            </a:r>
            <a:r>
              <a:rPr lang="en-GB" b="1" baseline="-25000" dirty="0" err="1">
                <a:effectLst/>
                <a:latin typeface="Arial" panose="020B0604020202020204" pitchFamily="34" charset="0"/>
                <a:ea typeface="Times New Roman" panose="02020603050405020304" pitchFamily="18" charset="0"/>
                <a:cs typeface="Arial" panose="020B0604020202020204" pitchFamily="34" charset="0"/>
              </a:rPr>
              <a:t>j</a:t>
            </a:r>
            <a:r>
              <a:rPr lang="en-GB" b="1" baseline="-25000" dirty="0">
                <a:effectLst/>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cs typeface="Arial" panose="020B0604020202020204" pitchFamily="34" charset="0"/>
              </a:rPr>
              <a:t>is the received power at node j</a:t>
            </a:r>
          </a:p>
          <a:p>
            <a:r>
              <a:rPr lang="en-US" dirty="0">
                <a:latin typeface="Arial" panose="020B0604020202020204" pitchFamily="34" charset="0"/>
                <a:cs typeface="Arial" panose="020B0604020202020204" pitchFamily="34" charset="0"/>
              </a:rPr>
              <a:t>    </a:t>
            </a:r>
            <a:r>
              <a:rPr lang="en-US" sz="1600" b="1" i="1" dirty="0">
                <a:latin typeface="Arial" panose="020B0604020202020204" pitchFamily="34" charset="0"/>
                <a:cs typeface="Arial" panose="020B0604020202020204" pitchFamily="34" charset="0"/>
              </a:rPr>
              <a:t>Y</a:t>
            </a:r>
            <a:r>
              <a:rPr lang="en-US" sz="1600"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is transmitted power</a:t>
            </a:r>
          </a:p>
          <a:p>
            <a:r>
              <a:rPr lang="en-US" dirty="0">
                <a:latin typeface="Arial" panose="020B0604020202020204" pitchFamily="34" charset="0"/>
                <a:cs typeface="Arial" panose="020B0604020202020204" pitchFamily="34" charset="0"/>
              </a:rPr>
              <a:t>   </a:t>
            </a:r>
            <a:r>
              <a:rPr lang="en-GB" b="1" dirty="0" err="1">
                <a:effectLst/>
                <a:latin typeface="Arial" panose="020B0604020202020204" pitchFamily="34" charset="0"/>
                <a:ea typeface="Times New Roman" panose="02020603050405020304" pitchFamily="18" charset="0"/>
                <a:cs typeface="Arial" panose="020B0604020202020204" pitchFamily="34" charset="0"/>
              </a:rPr>
              <a:t>ρ</a:t>
            </a:r>
            <a:r>
              <a:rPr lang="en-GB" b="1" baseline="-25000" dirty="0" err="1">
                <a:effectLst/>
                <a:latin typeface="Arial" panose="020B0604020202020204" pitchFamily="34" charset="0"/>
                <a:ea typeface="Times New Roman" panose="02020603050405020304" pitchFamily="18" charset="0"/>
                <a:cs typeface="Arial" panose="020B0604020202020204" pitchFamily="34" charset="0"/>
              </a:rPr>
              <a:t>th</a:t>
            </a:r>
            <a:r>
              <a:rPr lang="en-GB" b="1" baseline="-25000" dirty="0">
                <a:effectLst/>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cs typeface="Arial" panose="020B0604020202020204" pitchFamily="34" charset="0"/>
              </a:rPr>
              <a:t>is the receiver sensitivity.</a:t>
            </a:r>
          </a:p>
        </p:txBody>
      </p:sp>
      <p:pic>
        <p:nvPicPr>
          <p:cNvPr id="13" name="Picture 12">
            <a:extLst>
              <a:ext uri="{FF2B5EF4-FFF2-40B4-BE49-F238E27FC236}">
                <a16:creationId xmlns:a16="http://schemas.microsoft.com/office/drawing/2014/main" id="{1BC88256-813E-AA9E-804A-313BAFA906DA}"/>
              </a:ext>
            </a:extLst>
          </p:cNvPr>
          <p:cNvPicPr>
            <a:picLocks noChangeAspect="1"/>
          </p:cNvPicPr>
          <p:nvPr/>
        </p:nvPicPr>
        <p:blipFill>
          <a:blip r:embed="rId3"/>
          <a:stretch>
            <a:fillRect/>
          </a:stretch>
        </p:blipFill>
        <p:spPr>
          <a:xfrm>
            <a:off x="5133413" y="3160348"/>
            <a:ext cx="6714165" cy="3070743"/>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DE68AF6-0915-1B2B-04AE-02C7C1669D5B}"/>
                  </a:ext>
                </a:extLst>
              </p:cNvPr>
              <p:cNvSpPr txBox="1"/>
              <p:nvPr/>
            </p:nvSpPr>
            <p:spPr>
              <a:xfrm>
                <a:off x="195943" y="3561652"/>
                <a:ext cx="6209210" cy="10515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2400" i="1" smtClean="0">
                              <a:solidFill>
                                <a:schemeClr val="tx1"/>
                              </a:solidFill>
                              <a:latin typeface="Cambria Math" panose="02040503050406030204" pitchFamily="18" charset="0"/>
                            </a:rPr>
                          </m:ctrlPr>
                        </m:sSubPr>
                        <m:e>
                          <m:sSub>
                            <m:sSubPr>
                              <m:ctrlPr>
                                <a:rPr lang="en-US" sz="2400" i="1">
                                  <a:solidFill>
                                    <a:srgbClr val="000000"/>
                                  </a:solidFill>
                                  <a:latin typeface="Cambria Math" panose="02040503050406030204" pitchFamily="18" charset="0"/>
                                  <a:ea typeface="Times New Roman" panose="02020603050405020304" pitchFamily="18" charset="0"/>
                                </a:rPr>
                              </m:ctrlPr>
                            </m:sSubPr>
                            <m:e>
                              <m:r>
                                <m:rPr>
                                  <m:sty m:val="p"/>
                                </m:rPr>
                                <a:rPr lang="en-GB" sz="2400">
                                  <a:solidFill>
                                    <a:srgbClr val="000000"/>
                                  </a:solidFill>
                                  <a:latin typeface="Cambria Math" panose="02040503050406030204" pitchFamily="18" charset="0"/>
                                  <a:ea typeface="Times New Roman" panose="02020603050405020304" pitchFamily="18" charset="0"/>
                                </a:rPr>
                                <m:t>Γ</m:t>
                              </m:r>
                            </m:e>
                            <m:sub>
                              <m:r>
                                <a:rPr lang="en-US" sz="2400" b="0" i="1" smtClean="0">
                                  <a:solidFill>
                                    <a:srgbClr val="000000"/>
                                  </a:solidFill>
                                  <a:latin typeface="Cambria Math" panose="02040503050406030204" pitchFamily="18" charset="0"/>
                                  <a:ea typeface="Times New Roman" panose="02020603050405020304" pitchFamily="18" charset="0"/>
                                </a:rPr>
                                <m:t> </m:t>
                              </m:r>
                            </m:sub>
                          </m:sSub>
                        </m:e>
                        <m:sub>
                          <m:d>
                            <m:dPr>
                              <m:ctrlPr>
                                <a:rPr lang="es-ES" sz="2400" i="1">
                                  <a:solidFill>
                                    <a:schemeClr val="tx1"/>
                                  </a:solidFill>
                                  <a:latin typeface="Cambria Math" panose="02040503050406030204" pitchFamily="18" charset="0"/>
                                </a:rPr>
                              </m:ctrlPr>
                            </m:dPr>
                            <m:e>
                              <m:r>
                                <a:rPr lang="es-ES" sz="2400" i="1">
                                  <a:solidFill>
                                    <a:schemeClr val="tx1"/>
                                  </a:solidFill>
                                  <a:latin typeface="Cambria Math" panose="02040503050406030204" pitchFamily="18" charset="0"/>
                                </a:rPr>
                                <m:t>𝑦</m:t>
                              </m:r>
                            </m:e>
                          </m:d>
                        </m:sub>
                      </m:sSub>
                      <m:r>
                        <a:rPr lang="es-ES" sz="2400" i="1">
                          <a:solidFill>
                            <a:schemeClr val="tx1"/>
                          </a:solidFill>
                          <a:latin typeface="Cambria Math" panose="02040503050406030204" pitchFamily="18" charset="0"/>
                        </a:rPr>
                        <m:t>=</m:t>
                      </m:r>
                      <m:d>
                        <m:dPr>
                          <m:begChr m:val="{"/>
                          <m:endChr m:val=""/>
                          <m:ctrlPr>
                            <a:rPr lang="es-ES" sz="2400" i="1">
                              <a:solidFill>
                                <a:schemeClr val="tx1"/>
                              </a:solidFill>
                              <a:latin typeface="Cambria Math" panose="02040503050406030204" pitchFamily="18" charset="0"/>
                            </a:rPr>
                          </m:ctrlPr>
                        </m:dPr>
                        <m:e>
                          <m:m>
                            <m:mPr>
                              <m:plcHide m:val="on"/>
                              <m:mcs>
                                <m:mc>
                                  <m:mcPr>
                                    <m:count m:val="2"/>
                                    <m:mcJc m:val="center"/>
                                  </m:mcPr>
                                </m:mc>
                              </m:mcs>
                              <m:ctrlPr>
                                <a:rPr lang="es-ES" sz="2400" i="1">
                                  <a:solidFill>
                                    <a:schemeClr val="tx1"/>
                                  </a:solidFill>
                                  <a:latin typeface="Cambria Math" panose="02040503050406030204" pitchFamily="18" charset="0"/>
                                </a:rPr>
                              </m:ctrlPr>
                            </m:mPr>
                            <m:mr>
                              <m:e>
                                <m:r>
                                  <a:rPr lang="es-ES" sz="2400" i="1">
                                    <a:solidFill>
                                      <a:schemeClr val="tx1"/>
                                    </a:solidFill>
                                    <a:latin typeface="Cambria Math" panose="02040503050406030204" pitchFamily="18" charset="0"/>
                                  </a:rPr>
                                  <m:t>0</m:t>
                                </m:r>
                              </m:e>
                              <m:e>
                                <m:r>
                                  <a:rPr lang="es-ES" sz="2400" i="1">
                                    <a:solidFill>
                                      <a:schemeClr val="tx1"/>
                                    </a:solidFill>
                                    <a:latin typeface="Cambria Math" panose="02040503050406030204" pitchFamily="18" charset="0"/>
                                  </a:rPr>
                                  <m:t>𝑖𝑓</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𝜌</m:t>
                                    </m:r>
                                  </m:e>
                                  <m:sub>
                                    <m:r>
                                      <a:rPr lang="es-ES" sz="2400" i="1">
                                        <a:solidFill>
                                          <a:schemeClr val="tx1"/>
                                        </a:solidFill>
                                        <a:latin typeface="Cambria Math" panose="02040503050406030204" pitchFamily="18" charset="0"/>
                                      </a:rPr>
                                      <m:t>𝑗</m:t>
                                    </m:r>
                                  </m:sub>
                                </m:sSub>
                                <m:r>
                                  <a:rPr lang="es-ES" sz="2400" i="1">
                                    <a:solidFill>
                                      <a:schemeClr val="tx1"/>
                                    </a:solidFill>
                                    <a:latin typeface="Cambria Math" panose="02040503050406030204" pitchFamily="18" charset="0"/>
                                  </a:rPr>
                                  <m:t>&lt;</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𝜌</m:t>
                                    </m:r>
                                  </m:e>
                                  <m:sub>
                                    <m:r>
                                      <a:rPr lang="es-ES" sz="2400" i="1">
                                        <a:solidFill>
                                          <a:schemeClr val="tx1"/>
                                        </a:solidFill>
                                        <a:latin typeface="Cambria Math" panose="02040503050406030204" pitchFamily="18" charset="0"/>
                                      </a:rPr>
                                      <m:t>𝑡h</m:t>
                                    </m:r>
                                  </m:sub>
                                </m:sSub>
                              </m:e>
                            </m:mr>
                            <m:mr>
                              <m:e>
                                <m:r>
                                  <a:rPr lang="es-ES" sz="2400" i="1">
                                    <a:solidFill>
                                      <a:schemeClr val="tx1"/>
                                    </a:solidFill>
                                    <a:latin typeface="Cambria Math" panose="02040503050406030204" pitchFamily="18" charset="0"/>
                                  </a:rPr>
                                  <m:t>1</m:t>
                                </m:r>
                              </m:e>
                              <m:e>
                                <m:r>
                                  <a:rPr lang="es-ES" sz="2400" i="1">
                                    <a:solidFill>
                                      <a:schemeClr val="tx1"/>
                                    </a:solidFill>
                                    <a:latin typeface="Cambria Math" panose="02040503050406030204" pitchFamily="18" charset="0"/>
                                  </a:rPr>
                                  <m:t>𝑖𝑓</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𝜌</m:t>
                                    </m:r>
                                  </m:e>
                                  <m:sub>
                                    <m:r>
                                      <a:rPr lang="es-ES" sz="2400" i="1">
                                        <a:solidFill>
                                          <a:schemeClr val="tx1"/>
                                        </a:solidFill>
                                        <a:latin typeface="Cambria Math" panose="02040503050406030204" pitchFamily="18" charset="0"/>
                                      </a:rPr>
                                      <m:t>𝑗</m:t>
                                    </m:r>
                                  </m:sub>
                                </m:sSub>
                                <m:r>
                                  <a:rPr lang="es-ES" sz="2400" i="1">
                                    <a:solidFill>
                                      <a:schemeClr val="tx1"/>
                                    </a:solidFill>
                                    <a:latin typeface="Cambria Math" panose="02040503050406030204" pitchFamily="18" charset="0"/>
                                  </a:rPr>
                                  <m:t>&gt;</m:t>
                                </m:r>
                                <m:sSub>
                                  <m:sSubPr>
                                    <m:ctrlPr>
                                      <a:rPr lang="es-ES" sz="2400" i="1">
                                        <a:solidFill>
                                          <a:schemeClr val="tx1"/>
                                        </a:solidFill>
                                        <a:latin typeface="Cambria Math" panose="02040503050406030204" pitchFamily="18" charset="0"/>
                                      </a:rPr>
                                    </m:ctrlPr>
                                  </m:sSubPr>
                                  <m:e>
                                    <m:r>
                                      <a:rPr lang="es-ES" sz="2400" i="1">
                                        <a:solidFill>
                                          <a:schemeClr val="tx1"/>
                                        </a:solidFill>
                                        <a:latin typeface="Cambria Math" panose="02040503050406030204" pitchFamily="18" charset="0"/>
                                      </a:rPr>
                                      <m:t>𝜌</m:t>
                                    </m:r>
                                  </m:e>
                                  <m:sub>
                                    <m:r>
                                      <a:rPr lang="es-ES" sz="2400" i="1">
                                        <a:solidFill>
                                          <a:schemeClr val="tx1"/>
                                        </a:solidFill>
                                        <a:latin typeface="Cambria Math" panose="02040503050406030204" pitchFamily="18" charset="0"/>
                                      </a:rPr>
                                      <m:t>𝑡h</m:t>
                                    </m:r>
                                  </m:sub>
                                </m:sSub>
                              </m:e>
                            </m:mr>
                          </m:m>
                        </m:e>
                      </m:d>
                    </m:oMath>
                  </m:oMathPara>
                </a14:m>
                <a:endParaRPr lang="en-US" sz="2400" dirty="0">
                  <a:solidFill>
                    <a:schemeClr val="tx1"/>
                  </a:solidFill>
                </a:endParaRPr>
              </a:p>
            </p:txBody>
          </p:sp>
        </mc:Choice>
        <mc:Fallback xmlns="">
          <p:sp>
            <p:nvSpPr>
              <p:cNvPr id="8" name="TextBox 7">
                <a:extLst>
                  <a:ext uri="{FF2B5EF4-FFF2-40B4-BE49-F238E27FC236}">
                    <a16:creationId xmlns:a16="http://schemas.microsoft.com/office/drawing/2014/main" id="{CDE68AF6-0915-1B2B-04AE-02C7C1669D5B}"/>
                  </a:ext>
                </a:extLst>
              </p:cNvPr>
              <p:cNvSpPr txBox="1">
                <a:spLocks noRot="1" noChangeAspect="1" noMove="1" noResize="1" noEditPoints="1" noAdjustHandles="1" noChangeArrowheads="1" noChangeShapeType="1" noTextEdit="1"/>
              </p:cNvSpPr>
              <p:nvPr/>
            </p:nvSpPr>
            <p:spPr>
              <a:xfrm>
                <a:off x="195943" y="3561652"/>
                <a:ext cx="6209210" cy="1051570"/>
              </a:xfrm>
              <a:prstGeom prst="rect">
                <a:avLst/>
              </a:prstGeom>
              <a:blipFill>
                <a:blip r:embed="rId4"/>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1843280B-728F-F892-1899-1520897331F4}"/>
              </a:ext>
            </a:extLst>
          </p:cNvPr>
          <p:cNvSpPr txBox="1"/>
          <p:nvPr/>
        </p:nvSpPr>
        <p:spPr>
          <a:xfrm>
            <a:off x="7384377" y="6209028"/>
            <a:ext cx="300663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Fig: Node placement</a:t>
            </a:r>
          </a:p>
        </p:txBody>
      </p:sp>
    </p:spTree>
    <p:extLst>
      <p:ext uri="{BB962C8B-B14F-4D97-AF65-F5344CB8AC3E}">
        <p14:creationId xmlns:p14="http://schemas.microsoft.com/office/powerpoint/2010/main" val="4255728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A65DBD-E87B-31B5-ED89-155855772AEA}"/>
              </a:ext>
            </a:extLst>
          </p:cNvPr>
          <p:cNvSpPr txBox="1"/>
          <p:nvPr/>
        </p:nvSpPr>
        <p:spPr>
          <a:xfrm>
            <a:off x="600890" y="5110146"/>
            <a:ext cx="6481946" cy="369332"/>
          </a:xfrm>
          <a:prstGeom prst="rect">
            <a:avLst/>
          </a:prstGeom>
          <a:noFill/>
        </p:spPr>
        <p:txBody>
          <a:bodyPr wrap="square">
            <a:spAutoFit/>
          </a:bodyPr>
          <a:lstStyle/>
          <a:p>
            <a:r>
              <a:rPr lang="en-GB" sz="1800" dirty="0">
                <a:effectLst/>
                <a:latin typeface="Times New Roman" panose="02020603050405020304" pitchFamily="18" charset="0"/>
                <a:ea typeface="Times New Roman" panose="02020603050405020304" pitchFamily="18" charset="0"/>
              </a:rPr>
              <a:t> Fig:  (a) Network fully connected.          (b) Disconnected network. </a:t>
            </a:r>
            <a:endParaRPr lang="en-US" dirty="0"/>
          </a:p>
        </p:txBody>
      </p:sp>
      <p:sp>
        <p:nvSpPr>
          <p:cNvPr id="7" name="TextBox 6">
            <a:extLst>
              <a:ext uri="{FF2B5EF4-FFF2-40B4-BE49-F238E27FC236}">
                <a16:creationId xmlns:a16="http://schemas.microsoft.com/office/drawing/2014/main" id="{02942933-C8F3-D2A8-1420-264D1DDE7EA3}"/>
              </a:ext>
            </a:extLst>
          </p:cNvPr>
          <p:cNvSpPr txBox="1"/>
          <p:nvPr/>
        </p:nvSpPr>
        <p:spPr>
          <a:xfrm>
            <a:off x="8478774" y="5388576"/>
            <a:ext cx="6094476" cy="369332"/>
          </a:xfrm>
          <a:prstGeom prst="rect">
            <a:avLst/>
          </a:prstGeom>
          <a:noFill/>
        </p:spPr>
        <p:txBody>
          <a:bodyPr wrap="square">
            <a:spAutoFit/>
          </a:bodyPr>
          <a:lstStyle/>
          <a:p>
            <a:r>
              <a:rPr lang="en-GB" dirty="0">
                <a:latin typeface="Times New Roman" panose="02020603050405020304" pitchFamily="18" charset="0"/>
                <a:ea typeface="Times New Roman" panose="02020603050405020304" pitchFamily="18" charset="0"/>
              </a:rPr>
              <a:t>Fig: </a:t>
            </a:r>
            <a:r>
              <a:rPr lang="en-GB" sz="1800" dirty="0">
                <a:effectLst/>
                <a:latin typeface="Times New Roman" panose="02020603050405020304" pitchFamily="18" charset="0"/>
                <a:ea typeface="Times New Roman" panose="02020603050405020304" pitchFamily="18" charset="0"/>
              </a:rPr>
              <a:t>System Model</a:t>
            </a:r>
            <a:endParaRPr lang="en-US" dirty="0"/>
          </a:p>
        </p:txBody>
      </p:sp>
      <p:pic>
        <p:nvPicPr>
          <p:cNvPr id="9" name="Picture 8">
            <a:extLst>
              <a:ext uri="{FF2B5EF4-FFF2-40B4-BE49-F238E27FC236}">
                <a16:creationId xmlns:a16="http://schemas.microsoft.com/office/drawing/2014/main" id="{93AAC0D6-B67B-365F-AACF-8F03E6A947CD}"/>
              </a:ext>
            </a:extLst>
          </p:cNvPr>
          <p:cNvPicPr>
            <a:picLocks noChangeAspect="1"/>
          </p:cNvPicPr>
          <p:nvPr/>
        </p:nvPicPr>
        <p:blipFill>
          <a:blip r:embed="rId2"/>
          <a:stretch>
            <a:fillRect/>
          </a:stretch>
        </p:blipFill>
        <p:spPr>
          <a:xfrm>
            <a:off x="7334688" y="138134"/>
            <a:ext cx="4847949" cy="4880572"/>
          </a:xfrm>
          <a:prstGeom prst="rect">
            <a:avLst/>
          </a:prstGeom>
        </p:spPr>
      </p:pic>
      <p:pic>
        <p:nvPicPr>
          <p:cNvPr id="5" name="Picture 4">
            <a:extLst>
              <a:ext uri="{FF2B5EF4-FFF2-40B4-BE49-F238E27FC236}">
                <a16:creationId xmlns:a16="http://schemas.microsoft.com/office/drawing/2014/main" id="{7FF4E380-48FC-2C67-A3A5-B2FE8C744025}"/>
              </a:ext>
            </a:extLst>
          </p:cNvPr>
          <p:cNvPicPr>
            <a:picLocks noChangeAspect="1"/>
          </p:cNvPicPr>
          <p:nvPr/>
        </p:nvPicPr>
        <p:blipFill>
          <a:blip r:embed="rId3"/>
          <a:stretch>
            <a:fillRect/>
          </a:stretch>
        </p:blipFill>
        <p:spPr>
          <a:xfrm>
            <a:off x="3902146" y="1161288"/>
            <a:ext cx="3519734" cy="3273552"/>
          </a:xfrm>
          <a:prstGeom prst="rect">
            <a:avLst/>
          </a:prstGeom>
        </p:spPr>
      </p:pic>
      <p:pic>
        <p:nvPicPr>
          <p:cNvPr id="11" name="Picture 10">
            <a:extLst>
              <a:ext uri="{FF2B5EF4-FFF2-40B4-BE49-F238E27FC236}">
                <a16:creationId xmlns:a16="http://schemas.microsoft.com/office/drawing/2014/main" id="{CDF26DEE-12D5-F52C-37FF-3680C6CDB339}"/>
              </a:ext>
            </a:extLst>
          </p:cNvPr>
          <p:cNvPicPr>
            <a:picLocks noChangeAspect="1"/>
          </p:cNvPicPr>
          <p:nvPr/>
        </p:nvPicPr>
        <p:blipFill>
          <a:blip r:embed="rId4"/>
          <a:stretch>
            <a:fillRect/>
          </a:stretch>
        </p:blipFill>
        <p:spPr>
          <a:xfrm>
            <a:off x="310896" y="1369378"/>
            <a:ext cx="3414968" cy="3056318"/>
          </a:xfrm>
          <a:prstGeom prst="rect">
            <a:avLst/>
          </a:prstGeom>
        </p:spPr>
      </p:pic>
      <p:cxnSp>
        <p:nvCxnSpPr>
          <p:cNvPr id="13" name="Straight Connector 12">
            <a:extLst>
              <a:ext uri="{FF2B5EF4-FFF2-40B4-BE49-F238E27FC236}">
                <a16:creationId xmlns:a16="http://schemas.microsoft.com/office/drawing/2014/main" id="{2493F3A1-5BE3-F394-FCE3-EA47451A74EF}"/>
              </a:ext>
            </a:extLst>
          </p:cNvPr>
          <p:cNvCxnSpPr>
            <a:cxnSpLocks/>
          </p:cNvCxnSpPr>
          <p:nvPr/>
        </p:nvCxnSpPr>
        <p:spPr>
          <a:xfrm>
            <a:off x="7525512" y="548640"/>
            <a:ext cx="0" cy="5495544"/>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F093D8CE-08D4-E98E-63A4-18BBFFCE6703}"/>
              </a:ext>
            </a:extLst>
          </p:cNvPr>
          <p:cNvCxnSpPr>
            <a:cxnSpLocks/>
          </p:cNvCxnSpPr>
          <p:nvPr/>
        </p:nvCxnSpPr>
        <p:spPr>
          <a:xfrm>
            <a:off x="3902146" y="1444752"/>
            <a:ext cx="0" cy="338328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2764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6D796B15-79C7-044E-D298-DBBD303523D7}"/>
              </a:ext>
            </a:extLst>
          </p:cNvPr>
          <p:cNvGrpSpPr/>
          <p:nvPr/>
        </p:nvGrpSpPr>
        <p:grpSpPr>
          <a:xfrm>
            <a:off x="0" y="977043"/>
            <a:ext cx="12192000" cy="168111"/>
            <a:chOff x="0" y="1155032"/>
            <a:chExt cx="12192000" cy="99002"/>
          </a:xfrm>
        </p:grpSpPr>
        <p:sp>
          <p:nvSpPr>
            <p:cNvPr id="54" name="Rectangle 53">
              <a:extLst>
                <a:ext uri="{FF2B5EF4-FFF2-40B4-BE49-F238E27FC236}">
                  <a16:creationId xmlns:a16="http://schemas.microsoft.com/office/drawing/2014/main" id="{F40B0D8A-AD5A-0133-50B1-889AC439012D}"/>
                </a:ext>
              </a:extLst>
            </p:cNvPr>
            <p:cNvSpPr/>
            <p:nvPr/>
          </p:nvSpPr>
          <p:spPr>
            <a:xfrm>
              <a:off x="0" y="1163053"/>
              <a:ext cx="5576400" cy="9098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54">
              <a:extLst>
                <a:ext uri="{FF2B5EF4-FFF2-40B4-BE49-F238E27FC236}">
                  <a16:creationId xmlns:a16="http://schemas.microsoft.com/office/drawing/2014/main" id="{8963CD79-F480-BDB7-6A78-7F20AF134061}"/>
                </a:ext>
              </a:extLst>
            </p:cNvPr>
            <p:cNvSpPr/>
            <p:nvPr/>
          </p:nvSpPr>
          <p:spPr>
            <a:xfrm>
              <a:off x="6617368" y="1155032"/>
              <a:ext cx="5574632" cy="9098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6" name="Title 2">
            <a:extLst>
              <a:ext uri="{FF2B5EF4-FFF2-40B4-BE49-F238E27FC236}">
                <a16:creationId xmlns:a16="http://schemas.microsoft.com/office/drawing/2014/main" id="{CB97FDF3-31A8-7A98-F7DC-C967489ECA4E}"/>
              </a:ext>
            </a:extLst>
          </p:cNvPr>
          <p:cNvSpPr txBox="1">
            <a:spLocks/>
          </p:cNvSpPr>
          <p:nvPr/>
        </p:nvSpPr>
        <p:spPr>
          <a:xfrm>
            <a:off x="1" y="209007"/>
            <a:ext cx="12191999" cy="71643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chemeClr val="tx2"/>
                </a:solidFill>
                <a:latin typeface="Times New Roman" panose="02020603050405020304" pitchFamily="18" charset="0"/>
                <a:cs typeface="Times New Roman" panose="02020603050405020304" pitchFamily="18" charset="0"/>
              </a:rPr>
              <a:t>System models</a:t>
            </a:r>
          </a:p>
        </p:txBody>
      </p:sp>
      <p:pic>
        <p:nvPicPr>
          <p:cNvPr id="2" name="Picture 2">
            <a:extLst>
              <a:ext uri="{FF2B5EF4-FFF2-40B4-BE49-F238E27FC236}">
                <a16:creationId xmlns:a16="http://schemas.microsoft.com/office/drawing/2014/main" id="{EFB35837-4FE1-DABB-8CA4-FA355B1FDC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2079" y="628049"/>
            <a:ext cx="967840" cy="10247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C5CAA73-C6F8-583D-5814-F079C575FB93}"/>
              </a:ext>
            </a:extLst>
          </p:cNvPr>
          <p:cNvSpPr txBox="1"/>
          <p:nvPr/>
        </p:nvSpPr>
        <p:spPr>
          <a:xfrm>
            <a:off x="1272209" y="1622304"/>
            <a:ext cx="10024148" cy="1881990"/>
          </a:xfrm>
          <a:prstGeom prst="rect">
            <a:avLst/>
          </a:prstGeom>
          <a:noFill/>
        </p:spPr>
        <p:txBody>
          <a:bodyPr wrap="square">
            <a:spAutoFit/>
          </a:bodyPr>
          <a:lstStyle/>
          <a:p>
            <a:pPr marL="285750" indent="-285750">
              <a:lnSpc>
                <a:spcPct val="150000"/>
              </a:lnSpc>
              <a:buClr>
                <a:schemeClr val="accent2"/>
              </a:buClr>
              <a:buFont typeface="Wingdings" panose="05000000000000000000" pitchFamily="2" charset="2"/>
              <a:buChar char="Ø"/>
            </a:pPr>
            <a:r>
              <a:rPr lang="en-US" sz="2000" dirty="0">
                <a:latin typeface="Arial" panose="020B0604020202020204" pitchFamily="34" charset="0"/>
                <a:cs typeface="Arial" panose="020B0604020202020204" pitchFamily="34" charset="0"/>
              </a:rPr>
              <a:t>Two nodes are connected when the first transmits with enough power such that the received signal has more power than the receiver sensitivity.</a:t>
            </a:r>
          </a:p>
          <a:p>
            <a:pPr marL="285750" indent="-285750">
              <a:lnSpc>
                <a:spcPct val="150000"/>
              </a:lnSpc>
              <a:buClr>
                <a:schemeClr val="accent2"/>
              </a:buClr>
              <a:buFont typeface="Wingdings" panose="05000000000000000000" pitchFamily="2" charset="2"/>
              <a:buChar char="Ø"/>
            </a:pPr>
            <a:r>
              <a:rPr lang="en-US" sz="2000" dirty="0">
                <a:latin typeface="Arial" panose="020B0604020202020204" pitchFamily="34" charset="0"/>
                <a:cs typeface="Arial" panose="020B0604020202020204" pitchFamily="34" charset="0"/>
              </a:rPr>
              <a:t>The received power is a function of the physical distance between the nodes and the transmitted power, related by the </a:t>
            </a:r>
            <a:r>
              <a:rPr lang="en-US" sz="2000" dirty="0" err="1">
                <a:latin typeface="Arial" panose="020B0604020202020204" pitchFamily="34" charset="0"/>
                <a:cs typeface="Arial" panose="020B0604020202020204" pitchFamily="34" charset="0"/>
              </a:rPr>
              <a:t>Friis</a:t>
            </a:r>
            <a:r>
              <a:rPr lang="en-US" sz="2000" dirty="0">
                <a:latin typeface="Arial" panose="020B0604020202020204" pitchFamily="34" charset="0"/>
                <a:cs typeface="Arial" panose="020B0604020202020204" pitchFamily="34" charset="0"/>
              </a:rPr>
              <a:t> formula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D14711B-FF30-93AA-F342-E7EAE741D8B9}"/>
                  </a:ext>
                </a:extLst>
              </p:cNvPr>
              <p:cNvSpPr txBox="1"/>
              <p:nvPr/>
            </p:nvSpPr>
            <p:spPr>
              <a:xfrm>
                <a:off x="932866" y="4802334"/>
                <a:ext cx="10702833" cy="1846659"/>
              </a:xfrm>
              <a:prstGeom prst="rect">
                <a:avLst/>
              </a:prstGeom>
              <a:noFill/>
            </p:spPr>
            <p:txBody>
              <a:bodyPr wrap="square">
                <a:spAutoFit/>
              </a:bodyPr>
              <a:lstStyle/>
              <a:p>
                <a:r>
                  <a:rPr lang="en-GB" sz="2000" b="1" dirty="0">
                    <a:effectLst/>
                    <a:latin typeface="Arial" panose="020B0604020202020204" pitchFamily="34" charset="0"/>
                    <a:ea typeface="Times New Roman" panose="02020603050405020304" pitchFamily="18" charset="0"/>
                    <a:cs typeface="Arial" panose="020B0604020202020204" pitchFamily="34" charset="0"/>
                  </a:rPr>
                  <a:t>P</a:t>
                </a:r>
                <a:r>
                  <a:rPr lang="en-GB" sz="2000" b="1" baseline="-25000" dirty="0">
                    <a:effectLst/>
                    <a:latin typeface="Arial" panose="020B0604020202020204" pitchFamily="34" charset="0"/>
                    <a:ea typeface="Times New Roman" panose="02020603050405020304" pitchFamily="18" charset="0"/>
                    <a:cs typeface="Arial" panose="020B0604020202020204" pitchFamily="34" charset="0"/>
                  </a:rPr>
                  <a:t>R  </a:t>
                </a:r>
                <a:r>
                  <a:rPr lang="en-GB" sz="1800" dirty="0">
                    <a:effectLst/>
                    <a:latin typeface="Arial" panose="020B0604020202020204" pitchFamily="34" charset="0"/>
                    <a:ea typeface="Times New Roman" panose="02020603050405020304" pitchFamily="18" charset="0"/>
                    <a:cs typeface="Arial" panose="020B0604020202020204" pitchFamily="34" charset="0"/>
                  </a:rPr>
                  <a:t> is the received power</a:t>
                </a:r>
                <a:endParaRPr lang="en-GB" dirty="0">
                  <a:latin typeface="Arial" panose="020B0604020202020204" pitchFamily="34" charset="0"/>
                  <a:ea typeface="Times New Roman" panose="02020603050405020304" pitchFamily="18" charset="0"/>
                  <a:cs typeface="Arial" panose="020B0604020202020204" pitchFamily="34" charset="0"/>
                </a:endParaRPr>
              </a:p>
              <a:p>
                <a:r>
                  <a:rPr lang="en-GB" sz="2000" b="1" dirty="0">
                    <a:effectLst/>
                    <a:latin typeface="Arial" panose="020B0604020202020204" pitchFamily="34" charset="0"/>
                    <a:ea typeface="Times New Roman" panose="02020603050405020304" pitchFamily="18" charset="0"/>
                    <a:cs typeface="Arial" panose="020B0604020202020204" pitchFamily="34" charset="0"/>
                  </a:rPr>
                  <a:t>P</a:t>
                </a:r>
                <a:r>
                  <a:rPr lang="en-GB" sz="2000" b="1" baseline="-25000" dirty="0">
                    <a:effectLst/>
                    <a:latin typeface="Arial" panose="020B0604020202020204" pitchFamily="34" charset="0"/>
                    <a:ea typeface="Times New Roman" panose="02020603050405020304" pitchFamily="18" charset="0"/>
                    <a:cs typeface="Arial" panose="020B0604020202020204" pitchFamily="34" charset="0"/>
                  </a:rPr>
                  <a:t>t</a:t>
                </a:r>
                <a:r>
                  <a:rPr lang="en-GB" sz="1800" dirty="0">
                    <a:effectLst/>
                    <a:latin typeface="Arial" panose="020B0604020202020204" pitchFamily="34" charset="0"/>
                    <a:ea typeface="Times New Roman" panose="02020603050405020304" pitchFamily="18" charset="0"/>
                    <a:cs typeface="Arial" panose="020B0604020202020204" pitchFamily="34" charset="0"/>
                  </a:rPr>
                  <a:t>    is the transmitted power</a:t>
                </a:r>
              </a:p>
              <a:p>
                <a:r>
                  <a:rPr lang="en-GB" sz="2000" b="1" dirty="0" err="1">
                    <a:effectLst/>
                    <a:latin typeface="Arial" panose="020B0604020202020204" pitchFamily="34" charset="0"/>
                    <a:ea typeface="Times New Roman" panose="02020603050405020304" pitchFamily="18" charset="0"/>
                    <a:cs typeface="Arial" panose="020B0604020202020204" pitchFamily="34" charset="0"/>
                  </a:rPr>
                  <a:t>A</a:t>
                </a:r>
                <a:r>
                  <a:rPr lang="en-GB" sz="2000" b="1" baseline="-25000" dirty="0" err="1">
                    <a:effectLst/>
                    <a:latin typeface="Arial" panose="020B0604020202020204" pitchFamily="34" charset="0"/>
                    <a:ea typeface="Times New Roman" panose="02020603050405020304" pitchFamily="18" charset="0"/>
                    <a:cs typeface="Arial" panose="020B0604020202020204" pitchFamily="34" charset="0"/>
                  </a:rPr>
                  <a:t>r</a:t>
                </a:r>
                <a:r>
                  <a:rPr lang="en-GB" sz="1800" dirty="0">
                    <a:effectLst/>
                    <a:latin typeface="Arial" panose="020B0604020202020204" pitchFamily="34" charset="0"/>
                    <a:ea typeface="Times New Roman" panose="02020603050405020304" pitchFamily="18" charset="0"/>
                    <a:cs typeface="Arial" panose="020B0604020202020204" pitchFamily="34" charset="0"/>
                  </a:rPr>
                  <a:t>  </a:t>
                </a:r>
                <a:r>
                  <a:rPr lang="en-GB" dirty="0">
                    <a:latin typeface="Arial" panose="020B0604020202020204" pitchFamily="34" charset="0"/>
                    <a:ea typeface="Times New Roman" panose="02020603050405020304" pitchFamily="18" charset="0"/>
                    <a:cs typeface="Arial" panose="020B0604020202020204" pitchFamily="34" charset="0"/>
                  </a:rPr>
                  <a:t> is</a:t>
                </a:r>
                <a:r>
                  <a:rPr lang="en-GB" sz="1800" dirty="0">
                    <a:effectLst/>
                    <a:latin typeface="Arial" panose="020B0604020202020204" pitchFamily="34" charset="0"/>
                    <a:ea typeface="Times New Roman" panose="02020603050405020304" pitchFamily="18" charset="0"/>
                    <a:cs typeface="Arial" panose="020B0604020202020204" pitchFamily="34" charset="0"/>
                  </a:rPr>
                  <a:t> the effective area of the receiving </a:t>
                </a:r>
                <a:r>
                  <a:rPr lang="en-GB" dirty="0">
                    <a:latin typeface="Arial" panose="020B0604020202020204" pitchFamily="34" charset="0"/>
                    <a:ea typeface="Times New Roman" panose="02020603050405020304" pitchFamily="18" charset="0"/>
                    <a:cs typeface="Arial" panose="020B0604020202020204" pitchFamily="34" charset="0"/>
                  </a:rPr>
                  <a:t>antennas</a:t>
                </a:r>
                <a:endParaRPr lang="en-GB" sz="1800" dirty="0">
                  <a:effectLst/>
                  <a:latin typeface="Arial" panose="020B0604020202020204" pitchFamily="34" charset="0"/>
                  <a:ea typeface="Times New Roman" panose="02020603050405020304" pitchFamily="18" charset="0"/>
                  <a:cs typeface="Arial" panose="020B0604020202020204" pitchFamily="34" charset="0"/>
                </a:endParaRPr>
              </a:p>
              <a:p>
                <a:r>
                  <a:rPr lang="en-GB" sz="1800" b="1" dirty="0">
                    <a:effectLst/>
                    <a:latin typeface="Arial" panose="020B0604020202020204" pitchFamily="34" charset="0"/>
                    <a:ea typeface="Times New Roman" panose="02020603050405020304" pitchFamily="18" charset="0"/>
                    <a:cs typeface="Arial" panose="020B0604020202020204" pitchFamily="34" charset="0"/>
                  </a:rPr>
                  <a:t>A</a:t>
                </a:r>
                <a:r>
                  <a:rPr lang="en-GB" sz="1800" b="1" baseline="-25000" dirty="0">
                    <a:effectLst/>
                    <a:latin typeface="Arial" panose="020B0604020202020204" pitchFamily="34" charset="0"/>
                    <a:ea typeface="Times New Roman" panose="02020603050405020304" pitchFamily="18" charset="0"/>
                    <a:cs typeface="Arial" panose="020B0604020202020204" pitchFamily="34" charset="0"/>
                  </a:rPr>
                  <a:t>t</a:t>
                </a:r>
                <a:r>
                  <a:rPr lang="en-GB" b="1" baseline="-25000" dirty="0">
                    <a:latin typeface="Arial" panose="020B0604020202020204" pitchFamily="34" charset="0"/>
                    <a:ea typeface="Times New Roman" panose="02020603050405020304" pitchFamily="18" charset="0"/>
                    <a:cs typeface="Arial" panose="020B0604020202020204" pitchFamily="34" charset="0"/>
                  </a:rPr>
                  <a:t>     </a:t>
                </a:r>
                <a:r>
                  <a:rPr lang="en-GB" sz="1800" dirty="0">
                    <a:effectLst/>
                    <a:latin typeface="Arial" panose="020B0604020202020204" pitchFamily="34" charset="0"/>
                    <a:ea typeface="Times New Roman" panose="02020603050405020304" pitchFamily="18" charset="0"/>
                    <a:cs typeface="Arial" panose="020B0604020202020204" pitchFamily="34" charset="0"/>
                  </a:rPr>
                  <a:t>is the effective area of </a:t>
                </a:r>
                <a:r>
                  <a:rPr lang="en-GB" dirty="0">
                    <a:latin typeface="Arial" panose="020B0604020202020204" pitchFamily="34" charset="0"/>
                    <a:ea typeface="Times New Roman" panose="02020603050405020304" pitchFamily="18" charset="0"/>
                    <a:cs typeface="Arial" panose="020B0604020202020204" pitchFamily="34" charset="0"/>
                  </a:rPr>
                  <a:t>the </a:t>
                </a:r>
                <a:r>
                  <a:rPr lang="en-GB" sz="1800" dirty="0">
                    <a:effectLst/>
                    <a:latin typeface="Arial" panose="020B0604020202020204" pitchFamily="34" charset="0"/>
                    <a:ea typeface="Times New Roman" panose="02020603050405020304" pitchFamily="18" charset="0"/>
                    <a:cs typeface="Arial" panose="020B0604020202020204" pitchFamily="34" charset="0"/>
                  </a:rPr>
                  <a:t>transmitting antennas</a:t>
                </a:r>
              </a:p>
              <a:p>
                <a:r>
                  <a:rPr lang="en-US" b="1" dirty="0">
                    <a:latin typeface="Arial" panose="020B0604020202020204" pitchFamily="34" charset="0"/>
                    <a:cs typeface="Arial" panose="020B0604020202020204" pitchFamily="34" charset="0"/>
                  </a:rPr>
                  <a:t>d     </a:t>
                </a:r>
                <a:r>
                  <a:rPr lang="en-US" dirty="0">
                    <a:latin typeface="Arial" panose="020B0604020202020204" pitchFamily="34" charset="0"/>
                    <a:cs typeface="Arial" panose="020B0604020202020204" pitchFamily="34" charset="0"/>
                  </a:rPr>
                  <a:t>is the distance between antennas.</a:t>
                </a:r>
              </a:p>
              <a:p>
                <a14:m>
                  <m:oMath xmlns:m="http://schemas.openxmlformats.org/officeDocument/2006/math">
                    <m:r>
                      <a:rPr lang="en-US" sz="1800" b="1" i="0" smtClean="0">
                        <a:latin typeface="Cambria Math" panose="02040503050406030204" pitchFamily="18" charset="0"/>
                      </a:rPr>
                      <m:t>𝛌</m:t>
                    </m:r>
                    <m:r>
                      <a:rPr lang="en-US" sz="1800" b="0" i="0" smtClean="0">
                        <a:latin typeface="Cambria Math" panose="02040503050406030204" pitchFamily="18" charset="0"/>
                      </a:rPr>
                      <m:t> </m:t>
                    </m:r>
                  </m:oMath>
                </a14:m>
                <a:r>
                  <a:rPr lang="en-US" dirty="0">
                    <a:latin typeface="Arial" panose="020B0604020202020204" pitchFamily="34" charset="0"/>
                    <a:cs typeface="Arial" panose="020B0604020202020204" pitchFamily="34" charset="0"/>
                  </a:rPr>
                  <a:t>    is the wavelength of signal.</a:t>
                </a:r>
              </a:p>
            </p:txBody>
          </p:sp>
        </mc:Choice>
        <mc:Fallback xmlns="">
          <p:sp>
            <p:nvSpPr>
              <p:cNvPr id="4" name="TextBox 3">
                <a:extLst>
                  <a:ext uri="{FF2B5EF4-FFF2-40B4-BE49-F238E27FC236}">
                    <a16:creationId xmlns:a16="http://schemas.microsoft.com/office/drawing/2014/main" id="{DD14711B-FF30-93AA-F342-E7EAE741D8B9}"/>
                  </a:ext>
                </a:extLst>
              </p:cNvPr>
              <p:cNvSpPr txBox="1">
                <a:spLocks noRot="1" noChangeAspect="1" noMove="1" noResize="1" noEditPoints="1" noAdjustHandles="1" noChangeArrowheads="1" noChangeShapeType="1" noTextEdit="1"/>
              </p:cNvSpPr>
              <p:nvPr/>
            </p:nvSpPr>
            <p:spPr>
              <a:xfrm>
                <a:off x="932866" y="4802334"/>
                <a:ext cx="10702833" cy="1846659"/>
              </a:xfrm>
              <a:prstGeom prst="rect">
                <a:avLst/>
              </a:prstGeom>
              <a:blipFill>
                <a:blip r:embed="rId3"/>
                <a:stretch>
                  <a:fillRect l="-569" t="-1650" b="-42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620E54A-6C03-55A5-E80F-AFF61C8ED51C}"/>
                  </a:ext>
                </a:extLst>
              </p:cNvPr>
              <p:cNvSpPr txBox="1"/>
              <p:nvPr/>
            </p:nvSpPr>
            <p:spPr>
              <a:xfrm>
                <a:off x="2660469" y="3776873"/>
                <a:ext cx="6209210"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400" i="1" smtClean="0">
                              <a:solidFill>
                                <a:srgbClr val="836967"/>
                              </a:solidFill>
                              <a:latin typeface="Cambria Math" panose="02040503050406030204" pitchFamily="18" charset="0"/>
                            </a:rPr>
                          </m:ctrlPr>
                        </m:fPr>
                        <m:num>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𝑟</m:t>
                              </m:r>
                            </m:sub>
                          </m:sSub>
                        </m:num>
                        <m:den>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𝑡</m:t>
                              </m:r>
                            </m:sub>
                          </m:sSub>
                        </m:den>
                      </m:f>
                      <m:r>
                        <a:rPr lang="en-US" sz="2400" i="0">
                          <a:latin typeface="Cambria Math" panose="02040503050406030204" pitchFamily="18" charset="0"/>
                        </a:rPr>
                        <m:t>=</m:t>
                      </m:r>
                      <m:f>
                        <m:fPr>
                          <m:ctrlPr>
                            <a:rPr lang="en-US" sz="2400" i="1">
                              <a:solidFill>
                                <a:srgbClr val="836967"/>
                              </a:solidFill>
                              <a:latin typeface="Cambria Math" panose="02040503050406030204" pitchFamily="18" charset="0"/>
                            </a:rPr>
                          </m:ctrlPr>
                        </m:fPr>
                        <m:num>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𝐴</m:t>
                              </m:r>
                            </m:e>
                            <m:sub>
                              <m:r>
                                <a:rPr lang="en-US" sz="2400" i="1">
                                  <a:latin typeface="Cambria Math" panose="02040503050406030204" pitchFamily="18" charset="0"/>
                                </a:rPr>
                                <m:t>𝑟</m:t>
                              </m:r>
                            </m:sub>
                          </m:sSub>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𝐴</m:t>
                              </m:r>
                            </m:e>
                            <m:sub>
                              <m:r>
                                <a:rPr lang="en-US" sz="2400" i="1">
                                  <a:latin typeface="Cambria Math" panose="02040503050406030204" pitchFamily="18" charset="0"/>
                                </a:rPr>
                                <m:t>𝑡</m:t>
                              </m:r>
                            </m:sub>
                          </m:sSub>
                        </m:num>
                        <m:den>
                          <m:sSup>
                            <m:sSupPr>
                              <m:ctrlPr>
                                <a:rPr lang="en-US" sz="2400" i="1">
                                  <a:solidFill>
                                    <a:srgbClr val="836967"/>
                                  </a:solidFill>
                                  <a:latin typeface="Cambria Math" panose="02040503050406030204" pitchFamily="18" charset="0"/>
                                </a:rPr>
                              </m:ctrlPr>
                            </m:sSupPr>
                            <m:e>
                              <m:r>
                                <a:rPr lang="en-US" sz="2400" i="1">
                                  <a:latin typeface="Cambria Math" panose="02040503050406030204" pitchFamily="18" charset="0"/>
                                </a:rPr>
                                <m:t>𝑑</m:t>
                              </m:r>
                            </m:e>
                            <m:sup>
                              <m:r>
                                <a:rPr lang="en-US" sz="2400" i="0">
                                  <a:latin typeface="Cambria Math" panose="02040503050406030204" pitchFamily="18" charset="0"/>
                                </a:rPr>
                                <m:t>2</m:t>
                              </m:r>
                            </m:sup>
                          </m:sSup>
                          <m:sSup>
                            <m:sSupPr>
                              <m:ctrlPr>
                                <a:rPr lang="en-US" sz="2400" i="1">
                                  <a:solidFill>
                                    <a:srgbClr val="836967"/>
                                  </a:solidFill>
                                  <a:latin typeface="Cambria Math" panose="02040503050406030204" pitchFamily="18" charset="0"/>
                                </a:rPr>
                              </m:ctrlPr>
                            </m:sSupPr>
                            <m:e>
                              <m:r>
                                <m:rPr>
                                  <m:sty m:val="p"/>
                                </m:rPr>
                                <a:rPr lang="en-US" sz="2400" i="0">
                                  <a:latin typeface="Cambria Math" panose="02040503050406030204" pitchFamily="18" charset="0"/>
                                </a:rPr>
                                <m:t>λ</m:t>
                              </m:r>
                            </m:e>
                            <m:sup>
                              <m:r>
                                <a:rPr lang="en-US" sz="2400" i="0">
                                  <a:latin typeface="Cambria Math" panose="02040503050406030204" pitchFamily="18" charset="0"/>
                                </a:rPr>
                                <m:t>2</m:t>
                              </m:r>
                            </m:sup>
                          </m:sSup>
                        </m:den>
                      </m:f>
                    </m:oMath>
                  </m:oMathPara>
                </a14:m>
                <a:endParaRPr lang="en-US" dirty="0"/>
              </a:p>
            </p:txBody>
          </p:sp>
        </mc:Choice>
        <mc:Fallback xmlns="">
          <p:sp>
            <p:nvSpPr>
              <p:cNvPr id="7" name="TextBox 6">
                <a:extLst>
                  <a:ext uri="{FF2B5EF4-FFF2-40B4-BE49-F238E27FC236}">
                    <a16:creationId xmlns:a16="http://schemas.microsoft.com/office/drawing/2014/main" id="{C620E54A-6C03-55A5-E80F-AFF61C8ED51C}"/>
                  </a:ext>
                </a:extLst>
              </p:cNvPr>
              <p:cNvSpPr txBox="1">
                <a:spLocks noRot="1" noChangeAspect="1" noMove="1" noResize="1" noEditPoints="1" noAdjustHandles="1" noChangeArrowheads="1" noChangeShapeType="1" noTextEdit="1"/>
              </p:cNvSpPr>
              <p:nvPr/>
            </p:nvSpPr>
            <p:spPr>
              <a:xfrm>
                <a:off x="2660469" y="3776873"/>
                <a:ext cx="6209210" cy="848566"/>
              </a:xfrm>
              <a:prstGeom prst="rect">
                <a:avLst/>
              </a:prstGeom>
              <a:blipFill>
                <a:blip r:embed="rId4"/>
                <a:stretch>
                  <a:fillRect/>
                </a:stretch>
              </a:blipFill>
            </p:spPr>
            <p:txBody>
              <a:bodyPr/>
              <a:lstStyle/>
              <a:p>
                <a:r>
                  <a:rPr 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6D796B15-79C7-044E-D298-DBBD303523D7}"/>
              </a:ext>
            </a:extLst>
          </p:cNvPr>
          <p:cNvGrpSpPr/>
          <p:nvPr/>
        </p:nvGrpSpPr>
        <p:grpSpPr>
          <a:xfrm>
            <a:off x="0" y="977043"/>
            <a:ext cx="12192000" cy="168111"/>
            <a:chOff x="0" y="1155032"/>
            <a:chExt cx="12192000" cy="99002"/>
          </a:xfrm>
        </p:grpSpPr>
        <p:sp>
          <p:nvSpPr>
            <p:cNvPr id="54" name="Rectangle 53">
              <a:extLst>
                <a:ext uri="{FF2B5EF4-FFF2-40B4-BE49-F238E27FC236}">
                  <a16:creationId xmlns:a16="http://schemas.microsoft.com/office/drawing/2014/main" id="{F40B0D8A-AD5A-0133-50B1-889AC439012D}"/>
                </a:ext>
              </a:extLst>
            </p:cNvPr>
            <p:cNvSpPr/>
            <p:nvPr/>
          </p:nvSpPr>
          <p:spPr>
            <a:xfrm>
              <a:off x="0" y="1163053"/>
              <a:ext cx="5576400" cy="9098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54">
              <a:extLst>
                <a:ext uri="{FF2B5EF4-FFF2-40B4-BE49-F238E27FC236}">
                  <a16:creationId xmlns:a16="http://schemas.microsoft.com/office/drawing/2014/main" id="{8963CD79-F480-BDB7-6A78-7F20AF134061}"/>
                </a:ext>
              </a:extLst>
            </p:cNvPr>
            <p:cNvSpPr/>
            <p:nvPr/>
          </p:nvSpPr>
          <p:spPr>
            <a:xfrm>
              <a:off x="6617368" y="1155032"/>
              <a:ext cx="5574632" cy="90981"/>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 name="Picture 2">
            <a:extLst>
              <a:ext uri="{FF2B5EF4-FFF2-40B4-BE49-F238E27FC236}">
                <a16:creationId xmlns:a16="http://schemas.microsoft.com/office/drawing/2014/main" id="{EFB35837-4FE1-DABB-8CA4-FA355B1FDC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2079" y="628049"/>
            <a:ext cx="967840" cy="10247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A730593-985A-A7D9-E0A7-181E5527C2CA}"/>
              </a:ext>
            </a:extLst>
          </p:cNvPr>
          <p:cNvSpPr txBox="1"/>
          <p:nvPr/>
        </p:nvSpPr>
        <p:spPr>
          <a:xfrm>
            <a:off x="897987" y="1582118"/>
            <a:ext cx="10396024" cy="2035878"/>
          </a:xfrm>
          <a:prstGeom prst="rect">
            <a:avLst/>
          </a:prstGeom>
          <a:noFill/>
        </p:spPr>
        <p:txBody>
          <a:bodyPr wrap="square">
            <a:spAutoFit/>
          </a:bodyPr>
          <a:lstStyle/>
          <a:p>
            <a:pPr marL="285750" indent="-285750">
              <a:lnSpc>
                <a:spcPct val="150000"/>
              </a:lnSpc>
              <a:buClr>
                <a:schemeClr val="accent2"/>
              </a:buClr>
              <a:buFont typeface="Wingdings" panose="05000000000000000000" pitchFamily="2" charset="2"/>
              <a:buChar char="Ø"/>
            </a:pPr>
            <a:r>
              <a:rPr lang="en-US" sz="2000" dirty="0">
                <a:latin typeface="Arial" panose="020B0604020202020204" pitchFamily="34" charset="0"/>
                <a:cs typeface="Arial" panose="020B0604020202020204" pitchFamily="34" charset="0"/>
              </a:rPr>
              <a:t>The simplest antenna model is be chosen to model the effective antenna areas, as the prior work does not focus on a specific hardware platform for the sensor nodes.</a:t>
            </a:r>
          </a:p>
          <a:p>
            <a:pPr marL="285750" indent="-285750">
              <a:buClr>
                <a:schemeClr val="accent2"/>
              </a:buClr>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a:p>
            <a:pPr marL="285750" indent="-285750">
              <a:buClr>
                <a:schemeClr val="accent2"/>
              </a:buClr>
              <a:buFont typeface="Wingdings" panose="05000000000000000000" pitchFamily="2" charset="2"/>
              <a:buChar char="Ø"/>
            </a:pPr>
            <a:r>
              <a:rPr lang="en-US" sz="2000" dirty="0">
                <a:latin typeface="Arial" panose="020B0604020202020204" pitchFamily="34" charset="0"/>
                <a:cs typeface="Arial" panose="020B0604020202020204" pitchFamily="34" charset="0"/>
              </a:rPr>
              <a:t>Area of Antenna,</a:t>
            </a:r>
          </a:p>
          <a:p>
            <a:pPr>
              <a:lnSpc>
                <a:spcPct val="150000"/>
              </a:lnSpc>
              <a:buClr>
                <a:schemeClr val="accent2"/>
              </a:buClr>
            </a:pPr>
            <a:r>
              <a:rPr lang="en-US" sz="2000" dirty="0">
                <a:latin typeface="Arial" panose="020B0604020202020204" pitchFamily="34" charset="0"/>
                <a:cs typeface="Arial" panose="020B0604020202020204" pitchFamily="34" charset="0"/>
              </a:rPr>
              <a:t>   considering a single transmission and reception isotropic antenna at each sensor node</a:t>
            </a:r>
          </a:p>
        </p:txBody>
      </p:sp>
      <p:sp>
        <p:nvSpPr>
          <p:cNvPr id="19" name="Title 2">
            <a:extLst>
              <a:ext uri="{FF2B5EF4-FFF2-40B4-BE49-F238E27FC236}">
                <a16:creationId xmlns:a16="http://schemas.microsoft.com/office/drawing/2014/main" id="{4E87E35D-06F0-B59C-BD7B-BB53D6BDA3C5}"/>
              </a:ext>
            </a:extLst>
          </p:cNvPr>
          <p:cNvSpPr txBox="1">
            <a:spLocks/>
          </p:cNvSpPr>
          <p:nvPr/>
        </p:nvSpPr>
        <p:spPr>
          <a:xfrm>
            <a:off x="98475" y="169722"/>
            <a:ext cx="12191999" cy="71643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chemeClr val="tx2"/>
                </a:solidFill>
                <a:latin typeface="Times New Roman" panose="02020603050405020304" pitchFamily="18" charset="0"/>
                <a:cs typeface="Times New Roman" panose="02020603050405020304" pitchFamily="18" charset="0"/>
              </a:rPr>
              <a:t>System models</a:t>
            </a:r>
          </a:p>
        </p:txBody>
      </p:sp>
      <p:sp>
        <p:nvSpPr>
          <p:cNvPr id="7" name="TextBox 6">
            <a:extLst>
              <a:ext uri="{FF2B5EF4-FFF2-40B4-BE49-F238E27FC236}">
                <a16:creationId xmlns:a16="http://schemas.microsoft.com/office/drawing/2014/main" id="{0EAD9DDD-F711-C192-C8DC-A69DD8B9E89E}"/>
              </a:ext>
            </a:extLst>
          </p:cNvPr>
          <p:cNvSpPr txBox="1"/>
          <p:nvPr/>
        </p:nvSpPr>
        <p:spPr>
          <a:xfrm>
            <a:off x="1405500" y="5061885"/>
            <a:ext cx="5604900" cy="385042"/>
          </a:xfrm>
          <a:prstGeom prst="rect">
            <a:avLst/>
          </a:prstGeom>
          <a:noFill/>
        </p:spPr>
        <p:txBody>
          <a:bodyPr wrap="square">
            <a:spAutoFit/>
          </a:bodyPr>
          <a:lstStyle/>
          <a:p>
            <a:pPr marL="0" marR="0" algn="just">
              <a:lnSpc>
                <a:spcPct val="115000"/>
              </a:lnSpc>
              <a:spcBef>
                <a:spcPts val="0"/>
              </a:spcBef>
              <a:spcAft>
                <a:spcPts val="1000"/>
              </a:spcAft>
            </a:pPr>
            <a:r>
              <a:rPr lang="en-GB" dirty="0">
                <a:latin typeface="Arial" panose="020B0604020202020204" pitchFamily="34" charset="0"/>
                <a:ea typeface="Times New Roman" panose="02020603050405020304" pitchFamily="18" charset="0"/>
                <a:cs typeface="Arial" panose="020B0604020202020204" pitchFamily="34" charset="0"/>
              </a:rPr>
              <a:t>Now </a:t>
            </a:r>
            <a:r>
              <a:rPr lang="en-GB" sz="1800" dirty="0">
                <a:effectLst/>
                <a:latin typeface="Times New Roman" panose="02020603050405020304" pitchFamily="18" charset="0"/>
                <a:ea typeface="Times New Roman" panose="02020603050405020304" pitchFamily="18" charset="0"/>
              </a:rPr>
              <a:t> </a:t>
            </a:r>
            <a:r>
              <a:rPr lang="en-GB" sz="1800" dirty="0">
                <a:effectLst/>
                <a:latin typeface="Arial" panose="020B0604020202020204" pitchFamily="34" charset="0"/>
                <a:ea typeface="Times New Roman" panose="02020603050405020304" pitchFamily="18" charset="0"/>
                <a:cs typeface="Arial" panose="020B0604020202020204" pitchFamily="34" charset="0"/>
              </a:rPr>
              <a:t>the power ratio simplifies to,</a:t>
            </a: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9EBB625-41BD-22BF-0F5C-96DFDAF03946}"/>
                  </a:ext>
                </a:extLst>
              </p:cNvPr>
              <p:cNvSpPr txBox="1"/>
              <p:nvPr/>
            </p:nvSpPr>
            <p:spPr>
              <a:xfrm>
                <a:off x="2701835" y="3924410"/>
                <a:ext cx="6204856" cy="8310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836967"/>
                              </a:solidFill>
                              <a:latin typeface="Cambria Math" panose="02040503050406030204" pitchFamily="18" charset="0"/>
                            </a:rPr>
                          </m:ctrlPr>
                        </m:sSubPr>
                        <m:e>
                          <m:r>
                            <a:rPr lang="en-US" sz="2400" i="1">
                              <a:latin typeface="Cambria Math" panose="02040503050406030204" pitchFamily="18" charset="0"/>
                            </a:rPr>
                            <m:t>𝐴</m:t>
                          </m:r>
                        </m:e>
                        <m:sub>
                          <m:r>
                            <a:rPr lang="en-US" sz="2400" i="1">
                              <a:latin typeface="Cambria Math" panose="02040503050406030204" pitchFamily="18" charset="0"/>
                            </a:rPr>
                            <m:t>𝑖𝑠𝑜𝑡𝑟𝑜𝑝𝑖𝑐</m:t>
                          </m:r>
                        </m:sub>
                      </m:sSub>
                      <m:r>
                        <a:rPr lang="en-US" sz="2400" i="0">
                          <a:latin typeface="Cambria Math" panose="02040503050406030204" pitchFamily="18" charset="0"/>
                        </a:rPr>
                        <m:t>=</m:t>
                      </m:r>
                      <m:f>
                        <m:fPr>
                          <m:ctrlPr>
                            <a:rPr lang="en-US" sz="2400" i="1">
                              <a:solidFill>
                                <a:srgbClr val="836967"/>
                              </a:solidFill>
                              <a:latin typeface="Cambria Math" panose="02040503050406030204" pitchFamily="18" charset="0"/>
                            </a:rPr>
                          </m:ctrlPr>
                        </m:fPr>
                        <m:num>
                          <m:sSup>
                            <m:sSupPr>
                              <m:ctrlPr>
                                <a:rPr lang="en-US" sz="2400" i="1">
                                  <a:solidFill>
                                    <a:srgbClr val="836967"/>
                                  </a:solidFill>
                                  <a:latin typeface="Cambria Math" panose="02040503050406030204" pitchFamily="18" charset="0"/>
                                </a:rPr>
                              </m:ctrlPr>
                            </m:sSupPr>
                            <m:e>
                              <m:r>
                                <m:rPr>
                                  <m:sty m:val="p"/>
                                </m:rPr>
                                <a:rPr lang="en-US" sz="2400" i="0">
                                  <a:latin typeface="Cambria Math" panose="02040503050406030204" pitchFamily="18" charset="0"/>
                                </a:rPr>
                                <m:t>λ</m:t>
                              </m:r>
                            </m:e>
                            <m:sup>
                              <m:r>
                                <a:rPr lang="en-US" sz="2400" i="0">
                                  <a:latin typeface="Cambria Math" panose="02040503050406030204" pitchFamily="18" charset="0"/>
                                </a:rPr>
                                <m:t>2</m:t>
                              </m:r>
                            </m:sup>
                          </m:sSup>
                        </m:num>
                        <m:den>
                          <m:r>
                            <a:rPr lang="en-US" sz="2400" i="0">
                              <a:latin typeface="Cambria Math" panose="02040503050406030204" pitchFamily="18" charset="0"/>
                            </a:rPr>
                            <m:t>4×</m:t>
                          </m:r>
                          <m:r>
                            <m:rPr>
                              <m:sty m:val="p"/>
                            </m:rPr>
                            <a:rPr lang="en-US" sz="2400" i="0">
                              <a:latin typeface="Cambria Math" panose="02040503050406030204" pitchFamily="18" charset="0"/>
                            </a:rPr>
                            <m:t>Π</m:t>
                          </m:r>
                        </m:den>
                      </m:f>
                    </m:oMath>
                  </m:oMathPara>
                </a14:m>
                <a:endParaRPr lang="en-US" dirty="0"/>
              </a:p>
            </p:txBody>
          </p:sp>
        </mc:Choice>
        <mc:Fallback xmlns="">
          <p:sp>
            <p:nvSpPr>
              <p:cNvPr id="6" name="TextBox 5">
                <a:extLst>
                  <a:ext uri="{FF2B5EF4-FFF2-40B4-BE49-F238E27FC236}">
                    <a16:creationId xmlns:a16="http://schemas.microsoft.com/office/drawing/2014/main" id="{09EBB625-41BD-22BF-0F5C-96DFDAF03946}"/>
                  </a:ext>
                </a:extLst>
              </p:cNvPr>
              <p:cNvSpPr txBox="1">
                <a:spLocks noRot="1" noChangeAspect="1" noMove="1" noResize="1" noEditPoints="1" noAdjustHandles="1" noChangeArrowheads="1" noChangeShapeType="1" noTextEdit="1"/>
              </p:cNvSpPr>
              <p:nvPr/>
            </p:nvSpPr>
            <p:spPr>
              <a:xfrm>
                <a:off x="2701835" y="3924410"/>
                <a:ext cx="6204856" cy="83106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0E9943A-31E8-6723-69E6-69CD6839479F}"/>
                  </a:ext>
                </a:extLst>
              </p:cNvPr>
              <p:cNvSpPr txBox="1"/>
              <p:nvPr/>
            </p:nvSpPr>
            <p:spPr>
              <a:xfrm>
                <a:off x="2701835" y="5606808"/>
                <a:ext cx="6204856" cy="9951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400" i="1" smtClean="0">
                              <a:solidFill>
                                <a:srgbClr val="836967"/>
                              </a:solidFill>
                              <a:latin typeface="Cambria Math" panose="02040503050406030204" pitchFamily="18" charset="0"/>
                            </a:rPr>
                          </m:ctrlPr>
                        </m:fPr>
                        <m:num>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𝑟</m:t>
                              </m:r>
                            </m:sub>
                          </m:sSub>
                        </m:num>
                        <m:den>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𝑡</m:t>
                              </m:r>
                            </m:sub>
                          </m:sSub>
                        </m:den>
                      </m:f>
                      <m:r>
                        <a:rPr lang="en-US" sz="2400" i="0">
                          <a:latin typeface="Cambria Math" panose="02040503050406030204" pitchFamily="18" charset="0"/>
                        </a:rPr>
                        <m:t>=</m:t>
                      </m:r>
                      <m:sSup>
                        <m:sSupPr>
                          <m:ctrlPr>
                            <a:rPr lang="en-US" sz="2400" i="1">
                              <a:solidFill>
                                <a:srgbClr val="836967"/>
                              </a:solidFill>
                              <a:latin typeface="Cambria Math" panose="02040503050406030204" pitchFamily="18" charset="0"/>
                            </a:rPr>
                          </m:ctrlPr>
                        </m:sSupPr>
                        <m:e>
                          <m:d>
                            <m:dPr>
                              <m:ctrlPr>
                                <a:rPr lang="en-US" sz="2400" i="1">
                                  <a:solidFill>
                                    <a:srgbClr val="836967"/>
                                  </a:solidFill>
                                  <a:latin typeface="Cambria Math" panose="02040503050406030204" pitchFamily="18" charset="0"/>
                                </a:rPr>
                              </m:ctrlPr>
                            </m:dPr>
                            <m:e>
                              <m:f>
                                <m:fPr>
                                  <m:ctrlPr>
                                    <a:rPr lang="en-US" sz="2400" i="1">
                                      <a:solidFill>
                                        <a:srgbClr val="836967"/>
                                      </a:solidFill>
                                      <a:latin typeface="Cambria Math" panose="02040503050406030204" pitchFamily="18" charset="0"/>
                                    </a:rPr>
                                  </m:ctrlPr>
                                </m:fPr>
                                <m:num>
                                  <m:r>
                                    <m:rPr>
                                      <m:sty m:val="p"/>
                                    </m:rPr>
                                    <a:rPr lang="en-US" sz="2400" i="0">
                                      <a:latin typeface="Cambria Math" panose="02040503050406030204" pitchFamily="18" charset="0"/>
                                    </a:rPr>
                                    <m:t>λ</m:t>
                                  </m:r>
                                </m:num>
                                <m:den>
                                  <m:r>
                                    <a:rPr lang="en-US" sz="2400" i="0">
                                      <a:latin typeface="Cambria Math" panose="02040503050406030204" pitchFamily="18" charset="0"/>
                                    </a:rPr>
                                    <m:t>4×</m:t>
                                  </m:r>
                                  <m:r>
                                    <m:rPr>
                                      <m:sty m:val="p"/>
                                    </m:rPr>
                                    <a:rPr lang="en-US" sz="2400" i="0">
                                      <a:latin typeface="Cambria Math" panose="02040503050406030204" pitchFamily="18" charset="0"/>
                                    </a:rPr>
                                    <m:t>Π</m:t>
                                  </m:r>
                                  <m:r>
                                    <a:rPr lang="en-US" sz="2400" i="0">
                                      <a:latin typeface="Cambria Math" panose="02040503050406030204" pitchFamily="18" charset="0"/>
                                    </a:rPr>
                                    <m:t>×</m:t>
                                  </m:r>
                                  <m:r>
                                    <a:rPr lang="en-US" sz="2400" i="1">
                                      <a:latin typeface="Cambria Math" panose="02040503050406030204" pitchFamily="18" charset="0"/>
                                    </a:rPr>
                                    <m:t>𝑑</m:t>
                                  </m:r>
                                </m:den>
                              </m:f>
                            </m:e>
                          </m:d>
                        </m:e>
                        <m:sup>
                          <m:r>
                            <a:rPr lang="en-US" sz="2400" i="0">
                              <a:latin typeface="Cambria Math" panose="02040503050406030204" pitchFamily="18" charset="0"/>
                            </a:rPr>
                            <m:t>2</m:t>
                          </m:r>
                        </m:sup>
                      </m:sSup>
                    </m:oMath>
                  </m:oMathPara>
                </a14:m>
                <a:endParaRPr lang="en-US" dirty="0"/>
              </a:p>
            </p:txBody>
          </p:sp>
        </mc:Choice>
        <mc:Fallback xmlns="">
          <p:sp>
            <p:nvSpPr>
              <p:cNvPr id="9" name="TextBox 8">
                <a:extLst>
                  <a:ext uri="{FF2B5EF4-FFF2-40B4-BE49-F238E27FC236}">
                    <a16:creationId xmlns:a16="http://schemas.microsoft.com/office/drawing/2014/main" id="{00E9943A-31E8-6723-69E6-69CD6839479F}"/>
                  </a:ext>
                </a:extLst>
              </p:cNvPr>
              <p:cNvSpPr txBox="1">
                <a:spLocks noRot="1" noChangeAspect="1" noMove="1" noResize="1" noEditPoints="1" noAdjustHandles="1" noChangeArrowheads="1" noChangeShapeType="1" noTextEdit="1"/>
              </p:cNvSpPr>
              <p:nvPr/>
            </p:nvSpPr>
            <p:spPr>
              <a:xfrm>
                <a:off x="2701835" y="5606808"/>
                <a:ext cx="6204856" cy="99514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18022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5255</TotalTime>
  <Words>1344</Words>
  <Application>Microsoft Office PowerPoint</Application>
  <PresentationFormat>Widescreen</PresentationFormat>
  <Paragraphs>132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 PRESENTATION  ON  Optimization Scheme for Power Transmission in Wireless Sensor Network  </vt:lpstr>
      <vt:lpstr>Content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&amp; ANY QUERIES…?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SPIKING NEURAL NETWORK BASED CONTROLLER  FOR UNDER-ACTUATED ROBOTIC GRIPPER</dc:title>
  <dc:creator>ashok kumar</dc:creator>
  <cp:lastModifiedBy>Anshul K. Yadav</cp:lastModifiedBy>
  <cp:revision>98</cp:revision>
  <dcterms:created xsi:type="dcterms:W3CDTF">2022-08-05T09:58:04Z</dcterms:created>
  <dcterms:modified xsi:type="dcterms:W3CDTF">2023-04-24T05:00:06Z</dcterms:modified>
</cp:coreProperties>
</file>