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44DE-2C0F-48DE-9B73-FC2AB59F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89756-A604-4621-9E05-DDFC02C9C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711E-5275-49D0-8C18-6F5A17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9F75-A7A0-4189-B4F1-A9DD64B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8B9E-0124-4A10-AE98-438DF47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729-B381-4850-9977-6CDD9002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251BA-9314-4C8B-805C-BB0C6793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8544-D9B5-4A06-B088-76EF77B8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D54F-C78E-4F9F-B860-57A88D4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AF89-7029-4518-AA89-C3ECB61C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C2411-BE97-4F83-8B1D-EA37FF172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45FB6-120A-4DD7-8ED5-F1F7FEF9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9745-15B8-44E9-8CB0-EBAE5B3F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410F-258D-4290-BE1C-F2DA0768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3096-8FCF-466F-B18A-25D441E7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1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5964-C6B6-4879-8F15-3F2A97E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23D1-D32B-4083-9846-56671FDB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B6E6-E14F-4997-93ED-2DE4CE49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2129-1DDB-4491-B192-0257DFBF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FC1D-3787-4B4B-A322-9E4BD33B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7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CC0-0727-4902-9F94-FBE30EFE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6E73-5A26-450A-9B5C-C7BBA601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0C9C-B4B8-4252-8C5C-56AA4743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ECD-CF18-402F-9951-A42B2B35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6879-41C4-44CE-A6F6-877C1488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D92F-CF26-4AFE-9E9F-F133213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DB35-CB98-4A5E-8223-DB01041A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FFD6-6E70-40E6-9511-B563B502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C450-B929-499C-9A0C-0773AC9E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4BE5-7916-4952-BE76-C9FBF4FD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F136-6712-4F7D-9A2E-643075F5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3520-8A8B-4DCF-B2E7-989A8B5C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4F32-9C23-48BF-901C-5D5C0A5B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50F81-0957-476B-BAA9-D2AC8CE7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7B3BA-05B2-4F2B-9B0D-ECB16A6B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306D1-C8B1-4E61-AA72-4C2EA96E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EABB-DAEF-45B1-8412-B2F1C3BC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F309-5E57-4CDF-9CC9-6EC8FD43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A664D-E9D6-41B9-BF46-1CCE869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9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260F-2FFF-4EFB-9165-311583F0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C59F7-C889-42AA-878D-BE9539D4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4A392-402B-4EFD-91B3-1FFD45C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5AFE-E7FF-4A55-811F-B1455FDE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12D97-3272-407D-90AB-B6CFECF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4BAC7-84FF-4C51-BF4D-9550246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9BB5-82DE-47AC-B2EB-8C973EF0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A63F-4F4F-47EF-9E37-221F92A7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63A4-83EE-40B2-8E37-3C7E6D4F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5461B-CD0F-40B5-90F1-60F1BB61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14AB1-0B2F-4731-BA8A-E7DD3C01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258B-D557-427C-A30E-27DF98B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B35DB-DEAC-4353-9776-91A610C7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555-5615-47BB-9B18-6B354DF9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C6D96-B7F9-40D2-BD27-3E1655F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4510-6746-4D91-ADB6-B5CCA7C3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2C78-6977-480E-9D2F-D165DEAC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8398-451D-4E71-8942-4E2BAA2B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B1BDF-C55D-4581-9E5B-B921F0C9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E95C3-FF2F-41EA-83BC-59F130F1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ADE9-B350-455B-8A77-D0D651B32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9F74-C465-4B70-BE46-22F0BCD4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2507-F9B9-404E-83CD-EBACCB6AE06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19DA-96D6-425D-8B2E-05753186F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712-9752-4BAA-B989-5CF15DB0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2B0D-C1C5-4CA0-9F9D-00CE15E18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1466-F6AE-4A16-91D2-8A172E6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8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ML_OPP’S 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Automation Script for Data Bank Activity.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BFD3E-498B-4B0D-A264-4CB59AFA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277" y="4606142"/>
            <a:ext cx="1711445" cy="104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CB270-5B39-4C75-AFFA-F648BA9E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7" y="4914398"/>
            <a:ext cx="3562543" cy="927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840BB-7FE1-497B-BEC7-4958C04E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31" y="4987962"/>
            <a:ext cx="2686188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F7A-5068-4B45-B642-590B40C7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u="sng" dirty="0"/>
              <a:t>Working Requirements:-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CC65-7BBA-4BE0-9FD3-4EC0588F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1155700"/>
          </a:xfrm>
        </p:spPr>
        <p:txBody>
          <a:bodyPr/>
          <a:lstStyle/>
          <a:p>
            <a:r>
              <a:rPr lang="en-US" dirty="0"/>
              <a:t>Install Python on All VM.</a:t>
            </a:r>
          </a:p>
          <a:p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, MongoDB(If Required) on All VM.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3C92B0-B9D6-4EAF-A312-51D128D60780}"/>
              </a:ext>
            </a:extLst>
          </p:cNvPr>
          <p:cNvSpPr txBox="1">
            <a:spLocks/>
          </p:cNvSpPr>
          <p:nvPr/>
        </p:nvSpPr>
        <p:spPr>
          <a:xfrm>
            <a:off x="838200" y="2881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Workflow:- </a:t>
            </a:r>
            <a:endParaRPr lang="en-IN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7D0814-F8CC-4CC3-AAA7-2DC69E34BA67}"/>
              </a:ext>
            </a:extLst>
          </p:cNvPr>
          <p:cNvSpPr txBox="1">
            <a:spLocks/>
          </p:cNvSpPr>
          <p:nvPr/>
        </p:nvSpPr>
        <p:spPr>
          <a:xfrm>
            <a:off x="838200" y="4206874"/>
            <a:ext cx="10515600" cy="215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Data from Production Side.</a:t>
            </a:r>
          </a:p>
          <a:p>
            <a:r>
              <a:rPr lang="en-US" dirty="0"/>
              <a:t>Run Script for </a:t>
            </a:r>
            <a:r>
              <a:rPr lang="en-US" dirty="0" err="1"/>
              <a:t>Production_Downloaded_Data</a:t>
            </a:r>
            <a:r>
              <a:rPr lang="en-US" dirty="0"/>
              <a:t>.</a:t>
            </a:r>
          </a:p>
          <a:p>
            <a:r>
              <a:rPr lang="en-IN" dirty="0"/>
              <a:t>Store Downloaded Data in Data Base.</a:t>
            </a:r>
          </a:p>
          <a:p>
            <a:r>
              <a:rPr lang="en-IN" dirty="0"/>
              <a:t>Create another CSV file for reference(If need to </a:t>
            </a:r>
            <a:r>
              <a:rPr lang="en-IN" dirty="0" err="1"/>
              <a:t>RolleBack</a:t>
            </a:r>
            <a:r>
              <a:rPr lang="en-IN" dirty="0"/>
              <a:t> the data).</a:t>
            </a:r>
          </a:p>
          <a:p>
            <a:r>
              <a:rPr lang="en-IN" dirty="0"/>
              <a:t>ETL Concept used for Fetch the data for given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41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43252-B932-440B-AD37-B8ECB2B0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1" y="1650893"/>
            <a:ext cx="7369354" cy="437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92EE3-C843-4CE1-ADA4-47FA87EEEB7A}"/>
              </a:ext>
            </a:extLst>
          </p:cNvPr>
          <p:cNvSpPr txBox="1"/>
          <p:nvPr/>
        </p:nvSpPr>
        <p:spPr>
          <a:xfrm>
            <a:off x="1447800" y="457200"/>
            <a:ext cx="925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Python Script for list of folder data and store in CSV:-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65D50-5179-4761-833E-2F783268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783" y="357229"/>
            <a:ext cx="3310310" cy="8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7C1B9-6350-4FF1-B4AB-1CCB539A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51" y="1905000"/>
            <a:ext cx="9696948" cy="4121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57ADC-E2D2-4BDE-83A9-0C9E25E2F881}"/>
              </a:ext>
            </a:extLst>
          </p:cNvPr>
          <p:cNvSpPr txBox="1"/>
          <p:nvPr/>
        </p:nvSpPr>
        <p:spPr>
          <a:xfrm>
            <a:off x="962025" y="73342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MYSql</a:t>
            </a:r>
            <a:r>
              <a:rPr lang="en-US" sz="2400" b="1" u="sng" dirty="0"/>
              <a:t> Data Base Connectivity Using Python:-</a:t>
            </a:r>
            <a:endParaRPr lang="en-IN" sz="24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8F000-A0DF-4606-8DCC-A5413E54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52" y="212297"/>
            <a:ext cx="1711445" cy="10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1B9-6A48-41C1-8718-83A1FE7F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599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MongoDB Data Base Connectivity Using Python:-</a:t>
            </a:r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08AD-19B7-4465-9DFB-29B1D0AA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63" y="1082626"/>
            <a:ext cx="6312224" cy="1911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83785-E114-4073-B67A-38B1E971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3" y="3414784"/>
            <a:ext cx="7918120" cy="307809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F40DF5B-C33D-45C5-B24F-5CDF8B73C16E}"/>
              </a:ext>
            </a:extLst>
          </p:cNvPr>
          <p:cNvSpPr/>
          <p:nvPr/>
        </p:nvSpPr>
        <p:spPr>
          <a:xfrm>
            <a:off x="381000" y="2466975"/>
            <a:ext cx="758663" cy="1790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9CA1B-5BFC-49F1-B534-BA83B98017B7}"/>
              </a:ext>
            </a:extLst>
          </p:cNvPr>
          <p:cNvSpPr txBox="1"/>
          <p:nvPr/>
        </p:nvSpPr>
        <p:spPr>
          <a:xfrm>
            <a:off x="8477250" y="1362075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using python for insert data in MongoDB.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AD02C-523A-4BFD-9FD6-1A0EC4F3B2C1}"/>
              </a:ext>
            </a:extLst>
          </p:cNvPr>
          <p:cNvSpPr txBox="1"/>
          <p:nvPr/>
        </p:nvSpPr>
        <p:spPr>
          <a:xfrm>
            <a:off x="9629775" y="3724275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 in MongoDB.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7B608E-872E-4121-8FBD-6AF8904AC5A5}"/>
              </a:ext>
            </a:extLst>
          </p:cNvPr>
          <p:cNvSpPr/>
          <p:nvPr/>
        </p:nvSpPr>
        <p:spPr>
          <a:xfrm>
            <a:off x="2674143" y="3276553"/>
            <a:ext cx="3243263" cy="587374"/>
          </a:xfrm>
          <a:prstGeom prst="ellipse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273E60-E6AE-4E7A-9350-7440B0CC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749" y="365126"/>
            <a:ext cx="2686188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1466-F6AE-4A16-91D2-8A172E6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3" y="285017"/>
            <a:ext cx="9144000" cy="72548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Flow of Data</a:t>
            </a:r>
            <a:endParaRPr lang="en-IN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AF6B2-8F13-472A-BCDB-E399F3C0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7" y="1152525"/>
            <a:ext cx="9516936" cy="2286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88E2A-F8D2-428F-B97D-C4D2CC6E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50" y="4448122"/>
            <a:ext cx="6782149" cy="205750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38280BC-A021-4B91-86DE-8E8818D4DB5A}"/>
              </a:ext>
            </a:extLst>
          </p:cNvPr>
          <p:cNvSpPr/>
          <p:nvPr/>
        </p:nvSpPr>
        <p:spPr>
          <a:xfrm>
            <a:off x="4676775" y="3533775"/>
            <a:ext cx="781050" cy="914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B94F0-3B8C-4ECE-B515-49E33805BFD1}"/>
              </a:ext>
            </a:extLst>
          </p:cNvPr>
          <p:cNvSpPr txBox="1"/>
          <p:nvPr/>
        </p:nvSpPr>
        <p:spPr>
          <a:xfrm>
            <a:off x="9239250" y="50673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Inserted In </a:t>
            </a:r>
            <a:r>
              <a:rPr lang="en-US" dirty="0" err="1"/>
              <a:t>DataBase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3FA8D-FA57-44B9-AA74-47B7A63C79E6}"/>
              </a:ext>
            </a:extLst>
          </p:cNvPr>
          <p:cNvSpPr txBox="1"/>
          <p:nvPr/>
        </p:nvSpPr>
        <p:spPr>
          <a:xfrm>
            <a:off x="9991724" y="1152525"/>
            <a:ext cx="2057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available in Excel.(User insert data Manually)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8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A501-5CC1-4AAC-9BC9-15A0907D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Real Workflow:-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7F8C8-7BB2-43BA-8ACF-B9907FD0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8" y="2209714"/>
            <a:ext cx="11157523" cy="3352972"/>
          </a:xfrm>
          <a:prstGeom prst="rect">
            <a:avLst/>
          </a:prstGeom>
        </p:spPr>
      </p:pic>
      <p:sp>
        <p:nvSpPr>
          <p:cNvPr id="11" name="Arrow: Left-Right-Up 10">
            <a:extLst>
              <a:ext uri="{FF2B5EF4-FFF2-40B4-BE49-F238E27FC236}">
                <a16:creationId xmlns:a16="http://schemas.microsoft.com/office/drawing/2014/main" id="{5163526D-16C0-4828-9F96-606E23661E0C}"/>
              </a:ext>
            </a:extLst>
          </p:cNvPr>
          <p:cNvSpPr/>
          <p:nvPr/>
        </p:nvSpPr>
        <p:spPr>
          <a:xfrm rot="10800000">
            <a:off x="5476875" y="3581399"/>
            <a:ext cx="495300" cy="80010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D2CB7-56BA-46BB-BD83-9687C1FA4CFE}"/>
              </a:ext>
            </a:extLst>
          </p:cNvPr>
          <p:cNvSpPr txBox="1"/>
          <p:nvPr/>
        </p:nvSpPr>
        <p:spPr>
          <a:xfrm>
            <a:off x="7153275" y="847725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created using Script</a:t>
            </a:r>
          </a:p>
          <a:p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36C015F-5768-4C79-8779-40A5067BB3E6}"/>
              </a:ext>
            </a:extLst>
          </p:cNvPr>
          <p:cNvSpPr/>
          <p:nvPr/>
        </p:nvSpPr>
        <p:spPr>
          <a:xfrm>
            <a:off x="8143875" y="1155917"/>
            <a:ext cx="304800" cy="119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EE2647-BF54-47D9-9918-E23CF613FE34}"/>
              </a:ext>
            </a:extLst>
          </p:cNvPr>
          <p:cNvCxnSpPr>
            <a:cxnSpLocks/>
          </p:cNvCxnSpPr>
          <p:nvPr/>
        </p:nvCxnSpPr>
        <p:spPr>
          <a:xfrm>
            <a:off x="3048000" y="942975"/>
            <a:ext cx="0" cy="2013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0CF5C5-373C-40C9-BEB6-A063523032E0}"/>
              </a:ext>
            </a:extLst>
          </p:cNvPr>
          <p:cNvSpPr/>
          <p:nvPr/>
        </p:nvSpPr>
        <p:spPr>
          <a:xfrm>
            <a:off x="304800" y="180975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- Extraction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9BA08-1BBA-4199-B0ED-B678B281C48E}"/>
              </a:ext>
            </a:extLst>
          </p:cNvPr>
          <p:cNvSpPr/>
          <p:nvPr/>
        </p:nvSpPr>
        <p:spPr>
          <a:xfrm>
            <a:off x="3781425" y="180974"/>
            <a:ext cx="5229225" cy="35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- Transformation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0F714-F763-455E-BE91-A15FC6B627A3}"/>
              </a:ext>
            </a:extLst>
          </p:cNvPr>
          <p:cNvSpPr/>
          <p:nvPr/>
        </p:nvSpPr>
        <p:spPr>
          <a:xfrm>
            <a:off x="9896475" y="190500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- Load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835E12-3EA3-49E5-B704-F92D60391AA3}"/>
              </a:ext>
            </a:extLst>
          </p:cNvPr>
          <p:cNvSpPr/>
          <p:nvPr/>
        </p:nvSpPr>
        <p:spPr>
          <a:xfrm>
            <a:off x="571500" y="6486525"/>
            <a:ext cx="247650" cy="2190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A782DE-29B9-4849-B924-658D5DE99622}"/>
              </a:ext>
            </a:extLst>
          </p:cNvPr>
          <p:cNvSpPr/>
          <p:nvPr/>
        </p:nvSpPr>
        <p:spPr>
          <a:xfrm>
            <a:off x="4438650" y="6467475"/>
            <a:ext cx="247650" cy="219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44444-A0E8-48C2-90FF-C655B2A61CFF}"/>
              </a:ext>
            </a:extLst>
          </p:cNvPr>
          <p:cNvSpPr txBox="1"/>
          <p:nvPr/>
        </p:nvSpPr>
        <p:spPr>
          <a:xfrm>
            <a:off x="4686300" y="6363771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Procedure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E7E75-AB01-44DC-8C9A-D61525800498}"/>
              </a:ext>
            </a:extLst>
          </p:cNvPr>
          <p:cNvSpPr txBox="1"/>
          <p:nvPr/>
        </p:nvSpPr>
        <p:spPr>
          <a:xfrm>
            <a:off x="819150" y="6411396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Name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8E7F23-980D-4F4F-B226-72E465C4EC82}"/>
              </a:ext>
            </a:extLst>
          </p:cNvPr>
          <p:cNvSpPr/>
          <p:nvPr/>
        </p:nvSpPr>
        <p:spPr>
          <a:xfrm>
            <a:off x="7419975" y="6476465"/>
            <a:ext cx="2476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8AD57-09BF-4F82-922B-7849E5785077}"/>
              </a:ext>
            </a:extLst>
          </p:cNvPr>
          <p:cNvSpPr txBox="1"/>
          <p:nvPr/>
        </p:nvSpPr>
        <p:spPr>
          <a:xfrm>
            <a:off x="7667625" y="6372761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9F642-2780-4826-BD83-2D0D351F80C2}"/>
              </a:ext>
            </a:extLst>
          </p:cNvPr>
          <p:cNvSpPr/>
          <p:nvPr/>
        </p:nvSpPr>
        <p:spPr>
          <a:xfrm>
            <a:off x="209550" y="781050"/>
            <a:ext cx="19907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Bank Workspace</a:t>
            </a:r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9FAE6-ECCE-4A69-AA0C-FEB270BCCB6A}"/>
              </a:ext>
            </a:extLst>
          </p:cNvPr>
          <p:cNvSpPr/>
          <p:nvPr/>
        </p:nvSpPr>
        <p:spPr>
          <a:xfrm>
            <a:off x="242888" y="1373207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EAB9E-EA5E-4003-8917-DE9126B2DBBE}"/>
              </a:ext>
            </a:extLst>
          </p:cNvPr>
          <p:cNvSpPr/>
          <p:nvPr/>
        </p:nvSpPr>
        <p:spPr>
          <a:xfrm>
            <a:off x="242888" y="1954768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ADE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DFC34-1384-457C-A8A8-9C32DFFAEA74}"/>
              </a:ext>
            </a:extLst>
          </p:cNvPr>
          <p:cNvSpPr/>
          <p:nvPr/>
        </p:nvSpPr>
        <p:spPr>
          <a:xfrm>
            <a:off x="242888" y="2587109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ADR</a:t>
            </a:r>
            <a:endParaRPr lang="en-IN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C60A2-ABC1-476E-903B-05EE210746CA}"/>
              </a:ext>
            </a:extLst>
          </p:cNvPr>
          <p:cNvSpPr/>
          <p:nvPr/>
        </p:nvSpPr>
        <p:spPr>
          <a:xfrm>
            <a:off x="3707345" y="1480863"/>
            <a:ext cx="1676189" cy="265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SRC_TBL_Inventory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900878-0125-4303-A214-414F184BF6D8}"/>
              </a:ext>
            </a:extLst>
          </p:cNvPr>
          <p:cNvSpPr/>
          <p:nvPr/>
        </p:nvSpPr>
        <p:spPr>
          <a:xfrm>
            <a:off x="3707349" y="2006931"/>
            <a:ext cx="1676191" cy="25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SRC_TBL_ADE</a:t>
            </a:r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6A52E1-F034-41AF-873A-845FB6BBE7CB}"/>
              </a:ext>
            </a:extLst>
          </p:cNvPr>
          <p:cNvSpPr/>
          <p:nvPr/>
        </p:nvSpPr>
        <p:spPr>
          <a:xfrm>
            <a:off x="3707345" y="2526531"/>
            <a:ext cx="1676191" cy="265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SRC_TBL_ADR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782E3D-8B64-4558-BD73-54C1FEEDE7CB}"/>
              </a:ext>
            </a:extLst>
          </p:cNvPr>
          <p:cNvSpPr/>
          <p:nvPr/>
        </p:nvSpPr>
        <p:spPr>
          <a:xfrm>
            <a:off x="7839181" y="1415259"/>
            <a:ext cx="1676189" cy="265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STG_TBL_Inventory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38F108-C0D2-4299-8C6A-D60F0E7E2F15}"/>
              </a:ext>
            </a:extLst>
          </p:cNvPr>
          <p:cNvSpPr/>
          <p:nvPr/>
        </p:nvSpPr>
        <p:spPr>
          <a:xfrm>
            <a:off x="7839185" y="1941327"/>
            <a:ext cx="1676191" cy="25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STG_TBL_ADE</a:t>
            </a:r>
            <a:endParaRPr lang="en-IN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0B2F44-718F-4FD7-AFAA-49D35121975D}"/>
              </a:ext>
            </a:extLst>
          </p:cNvPr>
          <p:cNvSpPr/>
          <p:nvPr/>
        </p:nvSpPr>
        <p:spPr>
          <a:xfrm>
            <a:off x="7839181" y="2460927"/>
            <a:ext cx="1676191" cy="265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STG_TBL_ADR</a:t>
            </a:r>
            <a:endParaRPr lang="en-I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8F38DD-3AF7-4AB7-B801-32F2B762BB3D}"/>
              </a:ext>
            </a:extLst>
          </p:cNvPr>
          <p:cNvSpPr/>
          <p:nvPr/>
        </p:nvSpPr>
        <p:spPr>
          <a:xfrm>
            <a:off x="1611021" y="1932123"/>
            <a:ext cx="1843808" cy="388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PY_GET_SNAPSHOT.py</a:t>
            </a:r>
            <a:endParaRPr lang="en-IN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2290A2-18F3-4B39-97A8-92A7B718F622}"/>
              </a:ext>
            </a:extLst>
          </p:cNvPr>
          <p:cNvSpPr/>
          <p:nvPr/>
        </p:nvSpPr>
        <p:spPr>
          <a:xfrm>
            <a:off x="5655942" y="1324248"/>
            <a:ext cx="1843808" cy="3889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STG_PROC_INVENTORY.sql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1EA639-F8F6-46C2-8A20-D51A6534D6BA}"/>
              </a:ext>
            </a:extLst>
          </p:cNvPr>
          <p:cNvSpPr/>
          <p:nvPr/>
        </p:nvSpPr>
        <p:spPr>
          <a:xfrm>
            <a:off x="5655942" y="1942032"/>
            <a:ext cx="1843808" cy="3889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STG_PROC_ADE.sql</a:t>
            </a:r>
            <a:endParaRPr lang="en-IN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899DC-5301-47FB-BF15-3ED9C8B45F82}"/>
              </a:ext>
            </a:extLst>
          </p:cNvPr>
          <p:cNvSpPr/>
          <p:nvPr/>
        </p:nvSpPr>
        <p:spPr>
          <a:xfrm>
            <a:off x="5655942" y="2559816"/>
            <a:ext cx="1843808" cy="3889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STG_PROC_ADR.sql</a:t>
            </a:r>
            <a:endParaRPr lang="en-IN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445648-2793-4873-BCEA-A7E00D5EBB3F}"/>
              </a:ext>
            </a:extLst>
          </p:cNvPr>
          <p:cNvSpPr/>
          <p:nvPr/>
        </p:nvSpPr>
        <p:spPr>
          <a:xfrm>
            <a:off x="9854811" y="1876451"/>
            <a:ext cx="1843808" cy="46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TGT_PROC_LOAD_INCRMT_SNAPSHOT.sql</a:t>
            </a:r>
            <a:endParaRPr lang="en-IN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ACAF4-3C12-46C1-A233-87CC0CED8CB3}"/>
              </a:ext>
            </a:extLst>
          </p:cNvPr>
          <p:cNvSpPr/>
          <p:nvPr/>
        </p:nvSpPr>
        <p:spPr>
          <a:xfrm>
            <a:off x="9854811" y="2653285"/>
            <a:ext cx="1676191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TGT_TBL_DATABANK_DLY_SNAPSHOT</a:t>
            </a:r>
            <a:endParaRPr lang="en-IN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C50020-3589-40BF-A195-015266350514}"/>
              </a:ext>
            </a:extLst>
          </p:cNvPr>
          <p:cNvSpPr/>
          <p:nvPr/>
        </p:nvSpPr>
        <p:spPr>
          <a:xfrm>
            <a:off x="9896475" y="4976305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TGT_TBL_DATABANK_DLY_CNT_SNAPSHOT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59DD9F-CB4B-414C-B158-2081B5F16C0C}"/>
              </a:ext>
            </a:extLst>
          </p:cNvPr>
          <p:cNvSpPr/>
          <p:nvPr/>
        </p:nvSpPr>
        <p:spPr>
          <a:xfrm>
            <a:off x="9854811" y="3428999"/>
            <a:ext cx="1843808" cy="695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TGT_PROC_AGR_INCRMT_CNT_SUMMARY.sql</a:t>
            </a:r>
            <a:endParaRPr lang="en-IN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079B8D-7927-40F2-AA78-C2F69F279F41}"/>
              </a:ext>
            </a:extLst>
          </p:cNvPr>
          <p:cNvSpPr/>
          <p:nvPr/>
        </p:nvSpPr>
        <p:spPr>
          <a:xfrm>
            <a:off x="9757655" y="6449497"/>
            <a:ext cx="247650" cy="21907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CC1B-3F48-4A61-833F-238BE94B114F}"/>
              </a:ext>
            </a:extLst>
          </p:cNvPr>
          <p:cNvSpPr txBox="1"/>
          <p:nvPr/>
        </p:nvSpPr>
        <p:spPr>
          <a:xfrm>
            <a:off x="10005305" y="6197634"/>
            <a:ext cx="162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Folder </a:t>
            </a:r>
          </a:p>
          <a:p>
            <a:r>
              <a:rPr lang="en-US" dirty="0"/>
              <a:t>on workspace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5BC14A-5442-4CE1-9B1C-A4C9D0D1B067}"/>
              </a:ext>
            </a:extLst>
          </p:cNvPr>
          <p:cNvSpPr/>
          <p:nvPr/>
        </p:nvSpPr>
        <p:spPr>
          <a:xfrm>
            <a:off x="784192" y="4204865"/>
            <a:ext cx="1843808" cy="46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STG_PROC_GET_MASTER_DATA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F1A5F4-D833-4F5F-8ED3-D751E21C1312}"/>
              </a:ext>
            </a:extLst>
          </p:cNvPr>
          <p:cNvSpPr/>
          <p:nvPr/>
        </p:nvSpPr>
        <p:spPr>
          <a:xfrm>
            <a:off x="673570" y="3507585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MST_TBL_JIRA_DETAILS</a:t>
            </a:r>
            <a:endParaRPr lang="en-IN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4D67CE-7B59-4015-8F96-AB7DA9F486F2}"/>
              </a:ext>
            </a:extLst>
          </p:cNvPr>
          <p:cNvSpPr/>
          <p:nvPr/>
        </p:nvSpPr>
        <p:spPr>
          <a:xfrm>
            <a:off x="2703200" y="6433627"/>
            <a:ext cx="247650" cy="2190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F7C9FB-4CCE-4F66-8197-0253E45E79AF}"/>
              </a:ext>
            </a:extLst>
          </p:cNvPr>
          <p:cNvSpPr txBox="1"/>
          <p:nvPr/>
        </p:nvSpPr>
        <p:spPr>
          <a:xfrm>
            <a:off x="2950850" y="6358498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61E107-C16E-4D4D-BB0F-73192D3ED47C}"/>
              </a:ext>
            </a:extLst>
          </p:cNvPr>
          <p:cNvSpPr/>
          <p:nvPr/>
        </p:nvSpPr>
        <p:spPr>
          <a:xfrm>
            <a:off x="7181850" y="5643576"/>
            <a:ext cx="2305051" cy="257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VW_REP_CNT_SUMMARY</a:t>
            </a:r>
            <a:endParaRPr lang="en-IN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D96A34-5B86-41EE-B4FA-95793106119F}"/>
              </a:ext>
            </a:extLst>
          </p:cNvPr>
          <p:cNvSpPr/>
          <p:nvPr/>
        </p:nvSpPr>
        <p:spPr>
          <a:xfrm>
            <a:off x="3581087" y="4000801"/>
            <a:ext cx="2752724" cy="304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VW_REP_JIRA_STATUS_SUMMARY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8EA613-7F01-429A-BF66-3D44FE10DF4E}"/>
              </a:ext>
            </a:extLst>
          </p:cNvPr>
          <p:cNvSpPr/>
          <p:nvPr/>
        </p:nvSpPr>
        <p:spPr>
          <a:xfrm>
            <a:off x="6838950" y="5160872"/>
            <a:ext cx="2657369" cy="235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VW_REP_PROCESSWISE_STATUS</a:t>
            </a:r>
            <a:endParaRPr lang="en-IN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D52849-AC43-4582-8D6A-C0C5C7B7F99B}"/>
              </a:ext>
            </a:extLst>
          </p:cNvPr>
          <p:cNvSpPr/>
          <p:nvPr/>
        </p:nvSpPr>
        <p:spPr>
          <a:xfrm>
            <a:off x="6865129" y="4720344"/>
            <a:ext cx="2605008" cy="235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VW_REP_MTD_DOC_PROCESSED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CA1FB7-B751-463E-8864-23143FCC1D71}"/>
              </a:ext>
            </a:extLst>
          </p:cNvPr>
          <p:cNvSpPr/>
          <p:nvPr/>
        </p:nvSpPr>
        <p:spPr>
          <a:xfrm rot="16200000">
            <a:off x="-559595" y="4538983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Master Data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7D9077-87E2-47B8-858E-A9CB20878BA3}"/>
              </a:ext>
            </a:extLst>
          </p:cNvPr>
          <p:cNvSpPr/>
          <p:nvPr/>
        </p:nvSpPr>
        <p:spPr>
          <a:xfrm>
            <a:off x="680336" y="5044849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MST_TBL_PDF_PAGE_DETAILS</a:t>
            </a:r>
            <a:endParaRPr lang="en-IN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4B2DBB-E159-4566-9978-0F862CD6A1B0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 flipV="1">
            <a:off x="5383534" y="1518709"/>
            <a:ext cx="272408" cy="9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DBFE32-8F29-4969-90A1-70C1A798D366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 flipV="1">
            <a:off x="5383540" y="2136493"/>
            <a:ext cx="272402" cy="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60BAA7-3790-42FF-8637-5D094C86497E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5383536" y="2659351"/>
            <a:ext cx="272406" cy="9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2ECBA-BDE1-4DFA-9EED-CD3C67295E74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7499750" y="1518709"/>
            <a:ext cx="339431" cy="2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A668B9-6F80-472D-A237-151D17795FD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499750" y="2077742"/>
            <a:ext cx="316452" cy="5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8878EF-5877-4D4D-B358-5D785E527DFC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499750" y="2593747"/>
            <a:ext cx="339431" cy="16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2A2CFE-01E9-429D-8037-FB37E2BCFFD3}"/>
              </a:ext>
            </a:extLst>
          </p:cNvPr>
          <p:cNvCxnSpPr>
            <a:cxnSpLocks/>
          </p:cNvCxnSpPr>
          <p:nvPr/>
        </p:nvCxnSpPr>
        <p:spPr>
          <a:xfrm flipH="1">
            <a:off x="10580978" y="4118274"/>
            <a:ext cx="8228" cy="87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E6FE1F-8344-481D-912F-248122A621CC}"/>
              </a:ext>
            </a:extLst>
          </p:cNvPr>
          <p:cNvCxnSpPr/>
          <p:nvPr/>
        </p:nvCxnSpPr>
        <p:spPr>
          <a:xfrm>
            <a:off x="10580978" y="2343689"/>
            <a:ext cx="0" cy="3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566A82-0786-4A32-AFD6-886EFD5A9EA7}"/>
              </a:ext>
            </a:extLst>
          </p:cNvPr>
          <p:cNvCxnSpPr/>
          <p:nvPr/>
        </p:nvCxnSpPr>
        <p:spPr>
          <a:xfrm>
            <a:off x="10580978" y="3120523"/>
            <a:ext cx="0" cy="3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4D29746-B8AB-48A9-B084-11E3AF0EBA64}"/>
              </a:ext>
            </a:extLst>
          </p:cNvPr>
          <p:cNvCxnSpPr>
            <a:cxnSpLocks/>
            <a:stCxn id="37" idx="1"/>
            <a:endCxn id="43" idx="3"/>
          </p:cNvCxnSpPr>
          <p:nvPr/>
        </p:nvCxnSpPr>
        <p:spPr>
          <a:xfrm rot="10800000" flipV="1">
            <a:off x="2628001" y="2110070"/>
            <a:ext cx="7226811" cy="2328414"/>
          </a:xfrm>
          <a:prstGeom prst="bentConnector3">
            <a:avLst>
              <a:gd name="adj1" fmla="val 3569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07BFC1-7885-4D88-9595-5E5C032BB473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1689765" y="2321044"/>
            <a:ext cx="843160" cy="11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CCEE5F-0E47-4B3D-9E19-7D60E9A9C591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flipH="1">
            <a:off x="1696531" y="4672103"/>
            <a:ext cx="9565" cy="37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F9324D-015D-40CA-BE60-374EA16A34B4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705959" y="3741204"/>
            <a:ext cx="875128" cy="41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4E2C2A-7409-4426-9BC5-D78DA935E547}"/>
              </a:ext>
            </a:extLst>
          </p:cNvPr>
          <p:cNvCxnSpPr>
            <a:stCxn id="39" idx="1"/>
            <a:endCxn id="50" idx="3"/>
          </p:cNvCxnSpPr>
          <p:nvPr/>
        </p:nvCxnSpPr>
        <p:spPr>
          <a:xfrm flipH="1" flipV="1">
            <a:off x="9470137" y="4837941"/>
            <a:ext cx="426338" cy="37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9ADD0C-D8FB-416D-8D6F-A77A0FF0820F}"/>
              </a:ext>
            </a:extLst>
          </p:cNvPr>
          <p:cNvCxnSpPr>
            <a:stCxn id="39" idx="1"/>
            <a:endCxn id="49" idx="3"/>
          </p:cNvCxnSpPr>
          <p:nvPr/>
        </p:nvCxnSpPr>
        <p:spPr>
          <a:xfrm flipH="1">
            <a:off x="9496319" y="5209924"/>
            <a:ext cx="400156" cy="6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1BC4E6-5875-4BC5-836F-CD5F9F819E36}"/>
              </a:ext>
            </a:extLst>
          </p:cNvPr>
          <p:cNvCxnSpPr>
            <a:stCxn id="39" idx="1"/>
            <a:endCxn id="47" idx="3"/>
          </p:cNvCxnSpPr>
          <p:nvPr/>
        </p:nvCxnSpPr>
        <p:spPr>
          <a:xfrm flipH="1">
            <a:off x="9486901" y="5209924"/>
            <a:ext cx="409574" cy="56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DA05F93-D53C-422D-9F46-4F19CAACEF15}"/>
              </a:ext>
            </a:extLst>
          </p:cNvPr>
          <p:cNvSpPr/>
          <p:nvPr/>
        </p:nvSpPr>
        <p:spPr>
          <a:xfrm>
            <a:off x="4939632" y="4996100"/>
            <a:ext cx="1295400" cy="994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Report</a:t>
            </a:r>
            <a:endParaRPr lang="en-IN" dirty="0"/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04389113-9DC1-4510-B728-9E2117578150}"/>
              </a:ext>
            </a:extLst>
          </p:cNvPr>
          <p:cNvSpPr/>
          <p:nvPr/>
        </p:nvSpPr>
        <p:spPr>
          <a:xfrm>
            <a:off x="6396037" y="4837940"/>
            <a:ext cx="376237" cy="1063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8BCC3B9-C249-4D64-876F-FBB1E3C976B3}"/>
              </a:ext>
            </a:extLst>
          </p:cNvPr>
          <p:cNvCxnSpPr>
            <a:stCxn id="48" idx="2"/>
            <a:endCxn id="118" idx="1"/>
          </p:cNvCxnSpPr>
          <p:nvPr/>
        </p:nvCxnSpPr>
        <p:spPr>
          <a:xfrm>
            <a:off x="4957449" y="4305221"/>
            <a:ext cx="171890" cy="83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582CBE4-24E3-41FA-BEFD-96BD4C5479BD}"/>
              </a:ext>
            </a:extLst>
          </p:cNvPr>
          <p:cNvCxnSpPr>
            <a:cxnSpLocks/>
          </p:cNvCxnSpPr>
          <p:nvPr/>
        </p:nvCxnSpPr>
        <p:spPr>
          <a:xfrm>
            <a:off x="9797661" y="910210"/>
            <a:ext cx="0" cy="2013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D6C288-0042-4A2D-9C73-DB904D88E6EA}"/>
              </a:ext>
            </a:extLst>
          </p:cNvPr>
          <p:cNvSpPr/>
          <p:nvPr/>
        </p:nvSpPr>
        <p:spPr>
          <a:xfrm>
            <a:off x="5582483" y="3328284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E9FAF4B-29B9-4184-B5DA-216A93BFABB8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454829" y="1613683"/>
            <a:ext cx="252516" cy="51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13DB6D8-EA7B-4D0A-9CFB-E242810DC419}"/>
              </a:ext>
            </a:extLst>
          </p:cNvPr>
          <p:cNvCxnSpPr>
            <a:stCxn id="33" idx="3"/>
            <a:endCxn id="25" idx="1"/>
          </p:cNvCxnSpPr>
          <p:nvPr/>
        </p:nvCxnSpPr>
        <p:spPr>
          <a:xfrm>
            <a:off x="3454829" y="2126584"/>
            <a:ext cx="252520" cy="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982A06-368F-48DB-9B82-942DD67D6C80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>
            <a:off x="3454829" y="2126584"/>
            <a:ext cx="252516" cy="5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36958-EB2F-4704-8804-2FC1AB3CFD44}"/>
              </a:ext>
            </a:extLst>
          </p:cNvPr>
          <p:cNvCxnSpPr>
            <a:stCxn id="21" idx="3"/>
            <a:endCxn id="33" idx="1"/>
          </p:cNvCxnSpPr>
          <p:nvPr/>
        </p:nvCxnSpPr>
        <p:spPr>
          <a:xfrm>
            <a:off x="1319212" y="1557873"/>
            <a:ext cx="291809" cy="56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A848951-35F0-4624-9E9C-C6329904BE81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 flipV="1">
            <a:off x="1319212" y="2126584"/>
            <a:ext cx="291809" cy="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7BFEF68-978D-4EFF-8063-B8A2B11BD4D3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 flipV="1">
            <a:off x="1319212" y="2126584"/>
            <a:ext cx="291809" cy="6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59E961-1ECF-4D8A-B60C-462F51FB9E99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9515370" y="1548079"/>
            <a:ext cx="339441" cy="56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34D3879-5705-4D65-A492-2162D7A91E8D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9515376" y="2070913"/>
            <a:ext cx="339435" cy="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B83538-D5A0-4F25-86DA-65AE0E5DDD42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9515372" y="2110070"/>
            <a:ext cx="339439" cy="48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C1D108-9ADA-4AE4-BA2F-5FDEDF7E6DE0}"/>
              </a:ext>
            </a:extLst>
          </p:cNvPr>
          <p:cNvSpPr/>
          <p:nvPr/>
        </p:nvSpPr>
        <p:spPr>
          <a:xfrm>
            <a:off x="304800" y="180975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- Extraction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53B38-DFB2-443E-9E75-012005B7019F}"/>
              </a:ext>
            </a:extLst>
          </p:cNvPr>
          <p:cNvSpPr/>
          <p:nvPr/>
        </p:nvSpPr>
        <p:spPr>
          <a:xfrm>
            <a:off x="209550" y="706233"/>
            <a:ext cx="19907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Bank Workspace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258C8-E4FA-4DCB-85A1-8CAF75DD213D}"/>
              </a:ext>
            </a:extLst>
          </p:cNvPr>
          <p:cNvSpPr/>
          <p:nvPr/>
        </p:nvSpPr>
        <p:spPr>
          <a:xfrm>
            <a:off x="242888" y="1373207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B76A2-8EA7-45E7-9BDB-3B65C5D189A3}"/>
              </a:ext>
            </a:extLst>
          </p:cNvPr>
          <p:cNvSpPr/>
          <p:nvPr/>
        </p:nvSpPr>
        <p:spPr>
          <a:xfrm>
            <a:off x="242888" y="1954768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ADE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F62A1-AD67-4C4E-B963-8DF92A878198}"/>
              </a:ext>
            </a:extLst>
          </p:cNvPr>
          <p:cNvSpPr/>
          <p:nvPr/>
        </p:nvSpPr>
        <p:spPr>
          <a:xfrm>
            <a:off x="242888" y="2587109"/>
            <a:ext cx="10763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ADR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2D7BB-E2DC-4FD0-8E99-E8CB2044B549}"/>
              </a:ext>
            </a:extLst>
          </p:cNvPr>
          <p:cNvSpPr/>
          <p:nvPr/>
        </p:nvSpPr>
        <p:spPr>
          <a:xfrm>
            <a:off x="1809804" y="1933926"/>
            <a:ext cx="1843808" cy="388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PY_GET_SNAPSHOT.py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97ED7D-ABD8-4383-807C-CB857BAADF80}"/>
              </a:ext>
            </a:extLst>
          </p:cNvPr>
          <p:cNvSpPr/>
          <p:nvPr/>
        </p:nvSpPr>
        <p:spPr>
          <a:xfrm>
            <a:off x="4057202" y="1933926"/>
            <a:ext cx="1676189" cy="348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SRC_TBL_PIPELINE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96C42-E729-43EA-A05F-369BF21EA1B0}"/>
              </a:ext>
            </a:extLst>
          </p:cNvPr>
          <p:cNvSpPr/>
          <p:nvPr/>
        </p:nvSpPr>
        <p:spPr>
          <a:xfrm>
            <a:off x="6136981" y="1893172"/>
            <a:ext cx="1843808" cy="3889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STG_PROC_ </a:t>
            </a:r>
            <a:r>
              <a:rPr lang="en-US" sz="1400" dirty="0" err="1"/>
              <a:t>PIPELINE.sql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A5BF9-CAE5-4AAE-9271-71A9CDEDEEB2}"/>
              </a:ext>
            </a:extLst>
          </p:cNvPr>
          <p:cNvSpPr/>
          <p:nvPr/>
        </p:nvSpPr>
        <p:spPr>
          <a:xfrm>
            <a:off x="8278488" y="1915654"/>
            <a:ext cx="1676189" cy="350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STG_TBL_ PIPELINE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B67784-A0C5-4A14-8BC2-F2071570CD4E}"/>
              </a:ext>
            </a:extLst>
          </p:cNvPr>
          <p:cNvSpPr/>
          <p:nvPr/>
        </p:nvSpPr>
        <p:spPr>
          <a:xfrm>
            <a:off x="10276229" y="1838705"/>
            <a:ext cx="1843808" cy="46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TGT_PROC_LOAD_INCRMT_SNAPSHOT.sql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82248-ADB3-4192-BCC3-0618E7920EB6}"/>
              </a:ext>
            </a:extLst>
          </p:cNvPr>
          <p:cNvSpPr/>
          <p:nvPr/>
        </p:nvSpPr>
        <p:spPr>
          <a:xfrm>
            <a:off x="3781425" y="180974"/>
            <a:ext cx="5229225" cy="35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- Transformation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31784-6E01-4ABD-83CE-F241D9483C43}"/>
              </a:ext>
            </a:extLst>
          </p:cNvPr>
          <p:cNvSpPr/>
          <p:nvPr/>
        </p:nvSpPr>
        <p:spPr>
          <a:xfrm>
            <a:off x="9896475" y="190500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- Load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C5958E-7A61-4184-B701-BCAD60120E30}"/>
              </a:ext>
            </a:extLst>
          </p:cNvPr>
          <p:cNvCxnSpPr>
            <a:cxnSpLocks/>
          </p:cNvCxnSpPr>
          <p:nvPr/>
        </p:nvCxnSpPr>
        <p:spPr>
          <a:xfrm>
            <a:off x="2973788" y="735806"/>
            <a:ext cx="74212" cy="222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C0662-A8A7-4CDE-BD48-CEEA19FA281D}"/>
              </a:ext>
            </a:extLst>
          </p:cNvPr>
          <p:cNvCxnSpPr>
            <a:cxnSpLocks/>
          </p:cNvCxnSpPr>
          <p:nvPr/>
        </p:nvCxnSpPr>
        <p:spPr>
          <a:xfrm>
            <a:off x="10027893" y="735806"/>
            <a:ext cx="0" cy="2013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93972-A7E2-4A38-A285-8AEEB36D61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19212" y="1557873"/>
            <a:ext cx="490592" cy="5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41A40-E3AA-49E6-812D-99D96CDBDE2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319212" y="2128387"/>
            <a:ext cx="490592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3F3BE8-5D44-40ED-924B-62CE199A3B7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19212" y="2128387"/>
            <a:ext cx="490592" cy="6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85E22-13C2-423A-B52F-03DB68AF0E4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653612" y="2108010"/>
            <a:ext cx="40359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157262-57F3-4779-A1D4-7BE450FC4BC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733391" y="2087633"/>
            <a:ext cx="403590" cy="20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C3154F-F9C1-468D-8081-84087DC2BD7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80789" y="2087633"/>
            <a:ext cx="297699" cy="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258C1F-07EE-439E-BE20-93D53CE2BD4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954677" y="2072324"/>
            <a:ext cx="321552" cy="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5A825B-1A2F-449F-8817-4DC27D63B707}"/>
              </a:ext>
            </a:extLst>
          </p:cNvPr>
          <p:cNvSpPr/>
          <p:nvPr/>
        </p:nvSpPr>
        <p:spPr>
          <a:xfrm>
            <a:off x="10272921" y="2960323"/>
            <a:ext cx="1676191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TGT_TBL_DATABANK_DLY_SNAPSHOT</a:t>
            </a:r>
            <a:endParaRPr lang="en-IN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B65B7A-7A4E-4C0D-93C5-B7FF490B0241}"/>
              </a:ext>
            </a:extLst>
          </p:cNvPr>
          <p:cNvSpPr/>
          <p:nvPr/>
        </p:nvSpPr>
        <p:spPr>
          <a:xfrm>
            <a:off x="10225215" y="4081941"/>
            <a:ext cx="1843808" cy="695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TGT_PROC_AGR_INCRMT_CNT_SUMMARY.sql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4A197E-1FB3-4047-B875-F44F4DC15D97}"/>
              </a:ext>
            </a:extLst>
          </p:cNvPr>
          <p:cNvSpPr/>
          <p:nvPr/>
        </p:nvSpPr>
        <p:spPr>
          <a:xfrm>
            <a:off x="10119856" y="5350017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TGT_TBL_DATABANK_DLY_CNT_SNAPSHOT</a:t>
            </a:r>
            <a:endParaRPr lang="en-IN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EE61E9-1413-4FF4-B04C-4D038A164042}"/>
              </a:ext>
            </a:extLst>
          </p:cNvPr>
          <p:cNvSpPr/>
          <p:nvPr/>
        </p:nvSpPr>
        <p:spPr>
          <a:xfrm>
            <a:off x="1749036" y="3207566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MST_TBL_JIRA_DETAILS</a:t>
            </a:r>
            <a:endParaRPr lang="en-IN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251109-DA81-4B0B-A0E9-10E9A1F29B8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198133" y="2305943"/>
            <a:ext cx="48197" cy="69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10FB4A-311A-4210-8887-5592E6779531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111017" y="3427561"/>
            <a:ext cx="36102" cy="65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8951EF-E4FB-4881-8FD2-C992B5936C72}"/>
              </a:ext>
            </a:extLst>
          </p:cNvPr>
          <p:cNvCxnSpPr>
            <a:cxnSpLocks/>
          </p:cNvCxnSpPr>
          <p:nvPr/>
        </p:nvCxnSpPr>
        <p:spPr>
          <a:xfrm flipH="1">
            <a:off x="2671975" y="2316116"/>
            <a:ext cx="8228" cy="87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62CF1-DFF9-4693-9601-78E3BDBD060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11136051" y="4777556"/>
            <a:ext cx="11068" cy="57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D8D35B3-0C1A-4232-A00E-AA79F39FF775}"/>
              </a:ext>
            </a:extLst>
          </p:cNvPr>
          <p:cNvSpPr/>
          <p:nvPr/>
        </p:nvSpPr>
        <p:spPr>
          <a:xfrm>
            <a:off x="1680512" y="4279001"/>
            <a:ext cx="1971621" cy="46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STG_PROC_GET_MASTER_DATA</a:t>
            </a:r>
            <a:endParaRPr lang="en-IN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282100-A365-4347-B179-10D8AD698010}"/>
              </a:ext>
            </a:extLst>
          </p:cNvPr>
          <p:cNvSpPr/>
          <p:nvPr/>
        </p:nvSpPr>
        <p:spPr>
          <a:xfrm>
            <a:off x="1749036" y="5340909"/>
            <a:ext cx="2032389" cy="467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MST_TBL_PDF_PAGE_DETAILS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2BC757-6EB7-41E9-A91E-8D468B6CCB7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666323" y="4746239"/>
            <a:ext cx="22155" cy="59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D4B48C0-ACD3-49FC-A9B2-DB00A9D2F70D}"/>
              </a:ext>
            </a:extLst>
          </p:cNvPr>
          <p:cNvSpPr/>
          <p:nvPr/>
        </p:nvSpPr>
        <p:spPr>
          <a:xfrm>
            <a:off x="4306161" y="4288277"/>
            <a:ext cx="2752724" cy="304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VW_REP_JIRA_STATUS_SUMMARY</a:t>
            </a:r>
            <a:endParaRPr lang="en-IN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C95EE5B-8373-4626-A1B3-EE05FCDB2E88}"/>
              </a:ext>
            </a:extLst>
          </p:cNvPr>
          <p:cNvSpPr/>
          <p:nvPr/>
        </p:nvSpPr>
        <p:spPr>
          <a:xfrm>
            <a:off x="4922873" y="5321292"/>
            <a:ext cx="1295400" cy="994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Report</a:t>
            </a:r>
            <a:endParaRPr lang="en-IN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6237817-4538-468F-8EAB-B5D17068A5B6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5570573" y="4609698"/>
            <a:ext cx="0" cy="71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4019562-0897-46CC-8FD3-186AA2D5E961}"/>
              </a:ext>
            </a:extLst>
          </p:cNvPr>
          <p:cNvSpPr/>
          <p:nvPr/>
        </p:nvSpPr>
        <p:spPr>
          <a:xfrm>
            <a:off x="4687160" y="6384435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78739E-5567-4EF3-81F8-D9AF65442FEA}"/>
              </a:ext>
            </a:extLst>
          </p:cNvPr>
          <p:cNvSpPr/>
          <p:nvPr/>
        </p:nvSpPr>
        <p:spPr>
          <a:xfrm>
            <a:off x="7189798" y="6009331"/>
            <a:ext cx="2305051" cy="257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VW_REP_CNT_SUMMARY</a:t>
            </a:r>
            <a:endParaRPr lang="en-IN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AF46FA-4E5E-475C-AC96-60DF35F37457}"/>
              </a:ext>
            </a:extLst>
          </p:cNvPr>
          <p:cNvSpPr/>
          <p:nvPr/>
        </p:nvSpPr>
        <p:spPr>
          <a:xfrm>
            <a:off x="6846898" y="5526627"/>
            <a:ext cx="2657369" cy="235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VW_REP_PROCESSWISE_STATUS</a:t>
            </a:r>
            <a:endParaRPr lang="en-IN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929F05D-3A3D-47CF-AC55-F675E4B62901}"/>
              </a:ext>
            </a:extLst>
          </p:cNvPr>
          <p:cNvSpPr/>
          <p:nvPr/>
        </p:nvSpPr>
        <p:spPr>
          <a:xfrm>
            <a:off x="6873077" y="5086099"/>
            <a:ext cx="2605008" cy="235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VW_REP_MTD_DOC_PROCESSED</a:t>
            </a:r>
            <a:endParaRPr lang="en-IN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AE2A77-DB01-445E-A32A-446B6B5A7C12}"/>
              </a:ext>
            </a:extLst>
          </p:cNvPr>
          <p:cNvCxnSpPr>
            <a:cxnSpLocks/>
            <a:stCxn id="55" idx="1"/>
            <a:endCxn id="118" idx="3"/>
          </p:cNvCxnSpPr>
          <p:nvPr/>
        </p:nvCxnSpPr>
        <p:spPr>
          <a:xfrm flipH="1" flipV="1">
            <a:off x="9478085" y="5203696"/>
            <a:ext cx="641771" cy="37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225128-3973-4F6D-A80A-7718726FE843}"/>
              </a:ext>
            </a:extLst>
          </p:cNvPr>
          <p:cNvCxnSpPr>
            <a:cxnSpLocks/>
            <a:stCxn id="55" idx="1"/>
            <a:endCxn id="117" idx="3"/>
          </p:cNvCxnSpPr>
          <p:nvPr/>
        </p:nvCxnSpPr>
        <p:spPr>
          <a:xfrm flipH="1">
            <a:off x="9504267" y="5583636"/>
            <a:ext cx="615589" cy="6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AC25C8-B290-4E01-8D5D-A0A89CD9E076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9494849" y="5583636"/>
            <a:ext cx="625007" cy="5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F1097549-B4EB-4B59-A0F6-D5A5E3D91918}"/>
              </a:ext>
            </a:extLst>
          </p:cNvPr>
          <p:cNvSpPr/>
          <p:nvPr/>
        </p:nvSpPr>
        <p:spPr>
          <a:xfrm>
            <a:off x="6136981" y="5168573"/>
            <a:ext cx="598825" cy="1063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BC959BC-0F8D-4F42-84DB-F0CF443D1428}"/>
              </a:ext>
            </a:extLst>
          </p:cNvPr>
          <p:cNvSpPr/>
          <p:nvPr/>
        </p:nvSpPr>
        <p:spPr>
          <a:xfrm rot="16200000">
            <a:off x="378776" y="4478801"/>
            <a:ext cx="1990725" cy="350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Master Data</a:t>
            </a:r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C34771B-F093-41E1-ADB3-B55169B14E1C}"/>
              </a:ext>
            </a:extLst>
          </p:cNvPr>
          <p:cNvCxnSpPr>
            <a:cxnSpLocks/>
          </p:cNvCxnSpPr>
          <p:nvPr/>
        </p:nvCxnSpPr>
        <p:spPr>
          <a:xfrm>
            <a:off x="3458095" y="3674804"/>
            <a:ext cx="1537854" cy="61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48ED-00A6-46CC-B095-53D0530CED55}"/>
              </a:ext>
            </a:extLst>
          </p:cNvPr>
          <p:cNvSpPr/>
          <p:nvPr/>
        </p:nvSpPr>
        <p:spPr>
          <a:xfrm>
            <a:off x="1623119" y="6253465"/>
            <a:ext cx="2349397" cy="3889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MST_TBL_TRANS_LOGDETAIL</a:t>
            </a:r>
            <a:endParaRPr lang="en-IN" sz="14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D94770-CBCE-4962-BA3C-FBEBBEE8DC74}"/>
              </a:ext>
            </a:extLst>
          </p:cNvPr>
          <p:cNvSpPr/>
          <p:nvPr/>
        </p:nvSpPr>
        <p:spPr>
          <a:xfrm>
            <a:off x="122976" y="3080112"/>
            <a:ext cx="1426551" cy="467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LOG.py</a:t>
            </a:r>
            <a:endParaRPr lang="en-IN" sz="14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50EE2A1-0C60-40AA-8A99-C946F6640A19}"/>
              </a:ext>
            </a:extLst>
          </p:cNvPr>
          <p:cNvCxnSpPr>
            <a:stCxn id="146" idx="2"/>
            <a:endCxn id="145" idx="1"/>
          </p:cNvCxnSpPr>
          <p:nvPr/>
        </p:nvCxnSpPr>
        <p:spPr>
          <a:xfrm rot="16200000" flipH="1">
            <a:off x="-220603" y="4604204"/>
            <a:ext cx="2900576" cy="7868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492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ML_OPP’S  Automation Script for Data Bank Activity.</vt:lpstr>
      <vt:lpstr>Working Requirements:- </vt:lpstr>
      <vt:lpstr>PowerPoint Presentation</vt:lpstr>
      <vt:lpstr>PowerPoint Presentation</vt:lpstr>
      <vt:lpstr>MongoDB Data Base Connectivity Using Python:-</vt:lpstr>
      <vt:lpstr>Flow of Data</vt:lpstr>
      <vt:lpstr>Real Workflow:-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ML_OPP’S  Automation Script for Data Bank Activity.</dc:title>
  <dc:creator>Hemant Lokhande</dc:creator>
  <cp:lastModifiedBy>Hemant Lokhande</cp:lastModifiedBy>
  <cp:revision>16</cp:revision>
  <dcterms:created xsi:type="dcterms:W3CDTF">2022-01-04T09:04:26Z</dcterms:created>
  <dcterms:modified xsi:type="dcterms:W3CDTF">2022-02-25T12:56:55Z</dcterms:modified>
</cp:coreProperties>
</file>