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85" r:id="rId9"/>
    <p:sldId id="267" r:id="rId10"/>
    <p:sldId id="281" r:id="rId11"/>
    <p:sldId id="286" r:id="rId12"/>
  </p:sldIdLst>
  <p:sldSz cx="9144000" cy="5143500" type="screen16x9"/>
  <p:notesSz cx="6858000" cy="9144000"/>
  <p:embeddedFontLst>
    <p:embeddedFont>
      <p:font typeface="Algerian" pitchFamily="82" charset="0"/>
      <p:regular r:id="rId14"/>
    </p:embeddedFont>
    <p:embeddedFont>
      <p:font typeface="Audiowide" charset="0"/>
      <p:regular r:id="rId15"/>
    </p:embeddedFont>
    <p:embeddedFont>
      <p:font typeface="Karla" charset="0"/>
      <p:regular r:id="rId16"/>
      <p:bold r:id="rId17"/>
      <p:italic r:id="rId18"/>
      <p:boldItalic r:id="rId19"/>
    </p:embeddedFont>
    <p:embeddedFont>
      <p:font typeface="Dutch801 Rm BT" pitchFamily="18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FBE5659-1360-4DF6-ADA0-B21186072B91}">
  <a:tblStyle styleId="{9FBE5659-1360-4DF6-ADA0-B21186072B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710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1caab1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1caab1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e0a8b09948_0_1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e0a8b09948_0_1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ddd26cc8a4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ddd26cc8a4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ffe5a3af5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ffe5a3af5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dd26cc8a4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dd26cc8a4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c9050bdf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cc9050bdf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1ed1af464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1ed1af464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ddd26cc8a4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ddd26cc8a4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486024" y="3068248"/>
            <a:ext cx="617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"/>
          </p:nvPr>
        </p:nvSpPr>
        <p:spPr>
          <a:xfrm>
            <a:off x="1485800" y="1628863"/>
            <a:ext cx="6172200" cy="149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-1436100" y="-758750"/>
            <a:ext cx="6816174" cy="42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10799997">
            <a:off x="4648077" y="187642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l="20356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l="16645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825300" y="-371475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5048253" y="23982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381506" y="887025"/>
            <a:ext cx="4038600" cy="9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4381500" y="1843575"/>
            <a:ext cx="4038600" cy="2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 amt="75000"/>
          </a:blip>
          <a:srcRect l="24156" t="16303"/>
          <a:stretch/>
        </p:blipFill>
        <p:spPr>
          <a:xfrm rot="5400000">
            <a:off x="5767588" y="527636"/>
            <a:ext cx="4294574" cy="293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2005350" y="1506750"/>
            <a:ext cx="5133300" cy="213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70" name="Google Shape;70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4270575" y="37800"/>
            <a:ext cx="6816287" cy="422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399997">
            <a:off x="-1890149" y="942974"/>
            <a:ext cx="6692275" cy="4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 rot="300">
            <a:off x="720000" y="3295650"/>
            <a:ext cx="3433500" cy="12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title" hasCustomPrompt="1"/>
          </p:nvPr>
        </p:nvSpPr>
        <p:spPr>
          <a:xfrm rot="186">
            <a:off x="977225" y="1686338"/>
            <a:ext cx="5538000" cy="12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8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977225" y="2821638"/>
            <a:ext cx="55380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6015032">
            <a:off x="3802652" y="445901"/>
            <a:ext cx="7113000" cy="44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5399997">
            <a:off x="-1590800" y="1404054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3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4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5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7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8" hasCustomPrompt="1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3" hasCustomPrompt="1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4" hasCustomPrompt="1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6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7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8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9" hasCustomPrompt="1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0" hasCustomPrompt="1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1727250" y="1228150"/>
            <a:ext cx="5689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latin typeface="Algerian" pitchFamily="82" charset="0"/>
              </a:rPr>
              <a:t>LOAN ELIGIBILITY PREDICTION</a:t>
            </a:r>
            <a:endParaRPr dirty="0">
              <a:solidFill>
                <a:srgbClr val="CC0000"/>
              </a:solidFill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4" name="Google Shape;284;p30"/>
          <p:cNvGrpSpPr/>
          <p:nvPr/>
        </p:nvGrpSpPr>
        <p:grpSpPr>
          <a:xfrm>
            <a:off x="1006807" y="487596"/>
            <a:ext cx="288601" cy="1096693"/>
            <a:chOff x="1006700" y="2603975"/>
            <a:chExt cx="55450" cy="210700"/>
          </a:xfrm>
        </p:grpSpPr>
        <p:sp>
          <p:nvSpPr>
            <p:cNvPr id="285" name="Google Shape;285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0"/>
          <p:cNvGrpSpPr/>
          <p:nvPr/>
        </p:nvGrpSpPr>
        <p:grpSpPr>
          <a:xfrm rot="5400000">
            <a:off x="7769557" y="3906771"/>
            <a:ext cx="288601" cy="1096693"/>
            <a:chOff x="1006700" y="2603975"/>
            <a:chExt cx="55450" cy="210700"/>
          </a:xfrm>
        </p:grpSpPr>
        <p:sp>
          <p:nvSpPr>
            <p:cNvPr id="292" name="Google Shape;292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0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299" name="Google Shape;29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0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303" name="Google Shape;303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0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07" name="Google Shape;307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0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311" name="Google Shape;311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30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315" name="Google Shape;315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0"/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319" name="Google Shape;31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55"/>
          <p:cNvSpPr/>
          <p:nvPr/>
        </p:nvSpPr>
        <p:spPr>
          <a:xfrm>
            <a:off x="2731455" y="761385"/>
            <a:ext cx="4038600" cy="9030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55"/>
          <p:cNvSpPr txBox="1">
            <a:spLocks noGrp="1"/>
          </p:cNvSpPr>
          <p:nvPr>
            <p:ph type="title"/>
          </p:nvPr>
        </p:nvSpPr>
        <p:spPr>
          <a:xfrm>
            <a:off x="2449578" y="790772"/>
            <a:ext cx="4038600" cy="9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Personal Loan Eligibility </a:t>
            </a:r>
            <a:endParaRPr dirty="0"/>
          </a:p>
        </p:txBody>
      </p:sp>
      <p:sp>
        <p:nvSpPr>
          <p:cNvPr id="1345" name="Google Shape;1345;p55"/>
          <p:cNvSpPr txBox="1">
            <a:spLocks noGrp="1"/>
          </p:cNvSpPr>
          <p:nvPr>
            <p:ph type="body" idx="1"/>
          </p:nvPr>
        </p:nvSpPr>
        <p:spPr>
          <a:xfrm>
            <a:off x="2868958" y="1939828"/>
            <a:ext cx="4038600" cy="2436000"/>
          </a:xfrm>
          <a:prstGeom prst="rect">
            <a:avLst/>
          </a:prstGeom>
        </p:spPr>
        <p:txBody>
          <a:bodyPr spcFirstLastPara="1" wrap="square" lIns="91425" tIns="91425" rIns="274300" bIns="91425" anchor="t" anchorCtr="0">
            <a:noAutofit/>
          </a:bodyPr>
          <a:lstStyle/>
          <a:p>
            <a:pPr fontAlgn="base"/>
            <a:r>
              <a:rPr lang="en-US" b="1" dirty="0" smtClean="0"/>
              <a:t>Age:</a:t>
            </a:r>
            <a:r>
              <a:rPr lang="en-US" dirty="0" smtClean="0"/>
              <a:t> 18 - 60 years</a:t>
            </a:r>
          </a:p>
          <a:p>
            <a:pPr fontAlgn="base"/>
            <a:r>
              <a:rPr lang="en-US" b="1" dirty="0" smtClean="0"/>
              <a:t>Income:</a:t>
            </a:r>
            <a:r>
              <a:rPr lang="en-US" dirty="0" smtClean="0"/>
              <a:t> Minimum Rs 15,000/month for salaried applicants</a:t>
            </a:r>
          </a:p>
          <a:p>
            <a:pPr fontAlgn="base"/>
            <a:r>
              <a:rPr lang="en-US" b="1" dirty="0" smtClean="0"/>
              <a:t>Credit Score:</a:t>
            </a:r>
            <a:r>
              <a:rPr lang="en-US" dirty="0" smtClean="0"/>
              <a:t> Preferably 750 and above as having higher credit scores increase the chances of your loan approval at lower interest rates</a:t>
            </a:r>
          </a:p>
          <a:p>
            <a:pPr fontAlgn="base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Address:</a:t>
            </a:r>
            <a:r>
              <a:rPr lang="en-US" dirty="0" smtClean="0"/>
              <a:t> </a:t>
            </a:r>
            <a:r>
              <a:rPr lang="en-US" dirty="0" err="1" smtClean="0"/>
              <a:t>Paisabazaar</a:t>
            </a:r>
            <a:r>
              <a:rPr lang="en-US" dirty="0" smtClean="0"/>
              <a:t>, </a:t>
            </a:r>
            <a:r>
              <a:rPr lang="en-US" dirty="0" smtClean="0"/>
              <a:t>xxx </a:t>
            </a:r>
            <a:r>
              <a:rPr lang="en-US" dirty="0" smtClean="0"/>
              <a:t>P, Sector </a:t>
            </a:r>
            <a:r>
              <a:rPr lang="en-US" dirty="0" smtClean="0"/>
              <a:t>xx </a:t>
            </a:r>
            <a:r>
              <a:rPr lang="en-US" dirty="0" err="1" smtClean="0"/>
              <a:t>Gurugram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HR) </a:t>
            </a:r>
            <a:r>
              <a:rPr lang="en-US" dirty="0" err="1" smtClean="0"/>
              <a:t>xxxxxx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1346" name="Google Shape;1346;p55"/>
          <p:cNvPicPr preferRelativeResize="0"/>
          <p:nvPr/>
        </p:nvPicPr>
        <p:blipFill rotWithShape="1">
          <a:blip r:embed="rId3">
            <a:alphaModFix amt="75000"/>
          </a:blip>
          <a:srcRect l="17877" t="14008"/>
          <a:stretch/>
        </p:blipFill>
        <p:spPr>
          <a:xfrm rot="-5399996">
            <a:off x="-899475" y="1372301"/>
            <a:ext cx="4737352" cy="3071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7" name="Google Shape;1347;p55"/>
          <p:cNvGrpSpPr/>
          <p:nvPr/>
        </p:nvGrpSpPr>
        <p:grpSpPr>
          <a:xfrm>
            <a:off x="8637582" y="3602221"/>
            <a:ext cx="288601" cy="1096693"/>
            <a:chOff x="1006700" y="2603975"/>
            <a:chExt cx="55450" cy="210700"/>
          </a:xfrm>
        </p:grpSpPr>
        <p:sp>
          <p:nvSpPr>
            <p:cNvPr id="1348" name="Google Shape;1348;p5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55"/>
          <p:cNvGrpSpPr/>
          <p:nvPr/>
        </p:nvGrpSpPr>
        <p:grpSpPr>
          <a:xfrm>
            <a:off x="332772" y="288838"/>
            <a:ext cx="760896" cy="707727"/>
            <a:chOff x="827350" y="3629733"/>
            <a:chExt cx="1431600" cy="1332067"/>
          </a:xfrm>
        </p:grpSpPr>
        <p:sp>
          <p:nvSpPr>
            <p:cNvPr id="1356" name="Google Shape;1356;p5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55"/>
          <p:cNvGrpSpPr/>
          <p:nvPr/>
        </p:nvGrpSpPr>
        <p:grpSpPr>
          <a:xfrm>
            <a:off x="1205430" y="449959"/>
            <a:ext cx="527545" cy="490734"/>
            <a:chOff x="827350" y="3629733"/>
            <a:chExt cx="1431600" cy="1332067"/>
          </a:xfrm>
        </p:grpSpPr>
        <p:sp>
          <p:nvSpPr>
            <p:cNvPr id="1360" name="Google Shape;1360;p5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55"/>
          <p:cNvGrpSpPr/>
          <p:nvPr/>
        </p:nvGrpSpPr>
        <p:grpSpPr>
          <a:xfrm>
            <a:off x="543188" y="1131212"/>
            <a:ext cx="412158" cy="383369"/>
            <a:chOff x="827350" y="3629733"/>
            <a:chExt cx="1431600" cy="1332067"/>
          </a:xfrm>
        </p:grpSpPr>
        <p:sp>
          <p:nvSpPr>
            <p:cNvPr id="1364" name="Google Shape;1364;p5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1"/>
          <p:cNvSpPr txBox="1">
            <a:spLocks noGrp="1"/>
          </p:cNvSpPr>
          <p:nvPr>
            <p:ph type="title"/>
          </p:nvPr>
        </p:nvSpPr>
        <p:spPr>
          <a:xfrm rot="186">
            <a:off x="702904" y="1700455"/>
            <a:ext cx="7357866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THANK YOU</a:t>
            </a:r>
            <a:endParaRPr dirty="0"/>
          </a:p>
        </p:txBody>
      </p:sp>
      <p:grpSp>
        <p:nvGrpSpPr>
          <p:cNvPr id="2" name="Google Shape;767;p41"/>
          <p:cNvGrpSpPr/>
          <p:nvPr/>
        </p:nvGrpSpPr>
        <p:grpSpPr>
          <a:xfrm rot="5400000">
            <a:off x="3024957" y="-219079"/>
            <a:ext cx="288601" cy="1096693"/>
            <a:chOff x="1006700" y="2603975"/>
            <a:chExt cx="55450" cy="210700"/>
          </a:xfrm>
        </p:grpSpPr>
        <p:sp>
          <p:nvSpPr>
            <p:cNvPr id="768" name="Google Shape;768;p41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774;p41"/>
          <p:cNvGrpSpPr/>
          <p:nvPr/>
        </p:nvGrpSpPr>
        <p:grpSpPr>
          <a:xfrm>
            <a:off x="6515167" y="2955924"/>
            <a:ext cx="1372762" cy="1277186"/>
            <a:chOff x="827350" y="3629733"/>
            <a:chExt cx="1431600" cy="1332067"/>
          </a:xfrm>
        </p:grpSpPr>
        <p:sp>
          <p:nvSpPr>
            <p:cNvPr id="775" name="Google Shape;775;p4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778;p41"/>
          <p:cNvGrpSpPr/>
          <p:nvPr/>
        </p:nvGrpSpPr>
        <p:grpSpPr>
          <a:xfrm>
            <a:off x="6653544" y="1981773"/>
            <a:ext cx="688313" cy="640458"/>
            <a:chOff x="827350" y="3629733"/>
            <a:chExt cx="1431600" cy="1332067"/>
          </a:xfrm>
        </p:grpSpPr>
        <p:sp>
          <p:nvSpPr>
            <p:cNvPr id="779" name="Google Shape;779;p4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782;p41"/>
          <p:cNvGrpSpPr/>
          <p:nvPr/>
        </p:nvGrpSpPr>
        <p:grpSpPr>
          <a:xfrm>
            <a:off x="4865856" y="3550298"/>
            <a:ext cx="688313" cy="640458"/>
            <a:chOff x="827350" y="3629733"/>
            <a:chExt cx="1431600" cy="1332067"/>
          </a:xfrm>
        </p:grpSpPr>
        <p:sp>
          <p:nvSpPr>
            <p:cNvPr id="783" name="Google Shape;783;p4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86;p41"/>
          <p:cNvGrpSpPr/>
          <p:nvPr/>
        </p:nvGrpSpPr>
        <p:grpSpPr>
          <a:xfrm>
            <a:off x="5815073" y="4066919"/>
            <a:ext cx="439215" cy="408678"/>
            <a:chOff x="827350" y="3629733"/>
            <a:chExt cx="1431600" cy="1332067"/>
          </a:xfrm>
        </p:grpSpPr>
        <p:sp>
          <p:nvSpPr>
            <p:cNvPr id="787" name="Google Shape;787;p4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765;p41"/>
          <p:cNvSpPr txBox="1">
            <a:spLocks/>
          </p:cNvSpPr>
          <p:nvPr/>
        </p:nvSpPr>
        <p:spPr>
          <a:xfrm rot="186">
            <a:off x="869357" y="3559130"/>
            <a:ext cx="7357866" cy="6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udiowide"/>
              <a:buNone/>
              <a:tabLst/>
              <a:defRPr/>
            </a:pPr>
            <a:endParaRPr kumimoji="0" lang="en-US" sz="81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28" name="Google Shape;765;p41"/>
          <p:cNvSpPr txBox="1">
            <a:spLocks/>
          </p:cNvSpPr>
          <p:nvPr/>
        </p:nvSpPr>
        <p:spPr>
          <a:xfrm rot="186">
            <a:off x="3436727" y="3705173"/>
            <a:ext cx="5348559" cy="12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udiowide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udiowide"/>
                <a:ea typeface="Audiowide"/>
                <a:cs typeface="Audiowide"/>
                <a:sym typeface="Audiowide"/>
              </a:rPr>
              <a:t>TEAM MEMBERS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tabLst/>
              <a:defRPr/>
            </a:pPr>
            <a:r>
              <a:rPr lang="en-US" sz="1600" dirty="0" smtClean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SHERAPHEENA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udiowide"/>
                <a:ea typeface="Audiowide"/>
                <a:cs typeface="Audiowide"/>
                <a:sym typeface="Audiowide"/>
              </a:rPr>
              <a:t>MADHU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udiowide"/>
                <a:ea typeface="Audiowide"/>
                <a:cs typeface="Audiowide"/>
                <a:sym typeface="Audiowide"/>
              </a:rPr>
              <a:t> REDDY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tabLst/>
              <a:defRPr/>
            </a:pPr>
            <a:r>
              <a:rPr lang="en-US" sz="1600" noProof="0" dirty="0" smtClean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MANOJ KUMAR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udiowide"/>
                <a:ea typeface="Audiowide"/>
                <a:cs typeface="Audiowide"/>
                <a:sym typeface="Audiowide"/>
              </a:rPr>
              <a:t>YC.ANUSHA</a:t>
            </a:r>
            <a:r>
              <a:rPr kumimoji="0" lang="en-US" sz="1600" b="0" i="0" u="none" strike="noStrike" kern="0" cap="none" spc="0" normalizeH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udiowide"/>
                <a:ea typeface="Audiowide"/>
                <a:cs typeface="Audiowide"/>
                <a:sym typeface="Audiowide"/>
              </a:rPr>
              <a:t>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smtClean="0">
                <a:latin typeface="Algerian" pitchFamily="82" charset="0"/>
              </a:rPr>
              <a:t>Introduction</a:t>
            </a:r>
            <a:endParaRPr dirty="0"/>
          </a:p>
        </p:txBody>
      </p:sp>
      <p:sp>
        <p:nvSpPr>
          <p:cNvPr id="328" name="Google Shape;328;p31"/>
          <p:cNvSpPr txBox="1">
            <a:spLocks noGrp="1"/>
          </p:cNvSpPr>
          <p:nvPr>
            <p:ph type="body" idx="1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Loans are the core business of banks. The main profit comes directly from the loan’s interest. The loan companies grant a loan after an intensive process of verification and validation. However, they still don’t have assurance if the applicant is able to repay the loan with no difficulties.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1252213" y="4147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/>
            </a:r>
            <a:br>
              <a:rPr lang="en" sz="800" b="1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</a:br>
            <a:endParaRPr sz="150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4739401" y="4147800"/>
            <a:ext cx="315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32" name="Google Shape;332;p31"/>
          <p:cNvGrpSpPr/>
          <p:nvPr/>
        </p:nvGrpSpPr>
        <p:grpSpPr>
          <a:xfrm>
            <a:off x="216232" y="3830296"/>
            <a:ext cx="288601" cy="1096693"/>
            <a:chOff x="1006700" y="2603975"/>
            <a:chExt cx="55450" cy="210700"/>
          </a:xfrm>
        </p:grpSpPr>
        <p:sp>
          <p:nvSpPr>
            <p:cNvPr id="333" name="Google Shape;333;p31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31"/>
          <p:cNvGrpSpPr/>
          <p:nvPr/>
        </p:nvGrpSpPr>
        <p:grpSpPr>
          <a:xfrm>
            <a:off x="8596681" y="736494"/>
            <a:ext cx="464268" cy="431989"/>
            <a:chOff x="827350" y="3629733"/>
            <a:chExt cx="1431600" cy="1332067"/>
          </a:xfrm>
        </p:grpSpPr>
        <p:sp>
          <p:nvSpPr>
            <p:cNvPr id="340" name="Google Shape;340;p3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8596636" y="178169"/>
            <a:ext cx="356755" cy="331951"/>
            <a:chOff x="827350" y="3629733"/>
            <a:chExt cx="1431600" cy="1332067"/>
          </a:xfrm>
        </p:grpSpPr>
        <p:sp>
          <p:nvSpPr>
            <p:cNvPr id="344" name="Google Shape;344;p3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1475975" y="128222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4182000" y="128222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6888025" y="128222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1475975" y="312747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4182000" y="312747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6888025" y="312747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61" name="Google Shape;361;p32"/>
          <p:cNvSpPr txBox="1">
            <a:spLocks noGrp="1"/>
          </p:cNvSpPr>
          <p:nvPr>
            <p:ph type="title" idx="8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2" name="Google Shape;362;p32"/>
          <p:cNvSpPr txBox="1">
            <a:spLocks noGrp="1"/>
          </p:cNvSpPr>
          <p:nvPr>
            <p:ph type="title" idx="9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3" name="Google Shape;363;p32"/>
          <p:cNvSpPr txBox="1">
            <a:spLocks noGrp="1"/>
          </p:cNvSpPr>
          <p:nvPr>
            <p:ph type="title" idx="15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64" name="Google Shape;364;p32"/>
          <p:cNvSpPr txBox="1">
            <a:spLocks noGrp="1"/>
          </p:cNvSpPr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Libraries</a:t>
            </a:r>
            <a:endParaRPr dirty="0"/>
          </a:p>
        </p:txBody>
      </p:sp>
      <p:sp>
        <p:nvSpPr>
          <p:cNvPr id="366" name="Google Shape;366;p32"/>
          <p:cNvSpPr txBox="1">
            <a:spLocks noGrp="1"/>
          </p:cNvSpPr>
          <p:nvPr>
            <p:ph type="title" idx="2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368" name="Google Shape;368;p32"/>
          <p:cNvSpPr txBox="1">
            <a:spLocks noGrp="1"/>
          </p:cNvSpPr>
          <p:nvPr>
            <p:ph type="title" idx="4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370" name="Google Shape;370;p32"/>
          <p:cNvSpPr txBox="1">
            <a:spLocks noGrp="1"/>
          </p:cNvSpPr>
          <p:nvPr>
            <p:ph type="title" idx="13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1" name="Google Shape;371;p32"/>
          <p:cNvSpPr txBox="1">
            <a:spLocks noGrp="1"/>
          </p:cNvSpPr>
          <p:nvPr>
            <p:ph type="title" idx="14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 idx="17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19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76" name="Google Shape;376;p32"/>
          <p:cNvSpPr txBox="1">
            <a:spLocks noGrp="1"/>
          </p:cNvSpPr>
          <p:nvPr>
            <p:ph type="title" idx="20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77" name="Google Shape;377;p32"/>
          <p:cNvGrpSpPr/>
          <p:nvPr/>
        </p:nvGrpSpPr>
        <p:grpSpPr>
          <a:xfrm rot="5400000">
            <a:off x="8179407" y="4316346"/>
            <a:ext cx="288601" cy="1096693"/>
            <a:chOff x="1006700" y="2603975"/>
            <a:chExt cx="55450" cy="210700"/>
          </a:xfrm>
        </p:grpSpPr>
        <p:sp>
          <p:nvSpPr>
            <p:cNvPr id="378" name="Google Shape;378;p32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32"/>
          <p:cNvGrpSpPr/>
          <p:nvPr/>
        </p:nvGrpSpPr>
        <p:grpSpPr>
          <a:xfrm>
            <a:off x="57111" y="583985"/>
            <a:ext cx="520959" cy="484739"/>
            <a:chOff x="827350" y="3629733"/>
            <a:chExt cx="1431600" cy="1332067"/>
          </a:xfrm>
        </p:grpSpPr>
        <p:sp>
          <p:nvSpPr>
            <p:cNvPr id="385" name="Google Shape;385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2"/>
          <p:cNvGrpSpPr/>
          <p:nvPr/>
        </p:nvGrpSpPr>
        <p:grpSpPr>
          <a:xfrm>
            <a:off x="409461" y="85600"/>
            <a:ext cx="409581" cy="381104"/>
            <a:chOff x="827350" y="3629733"/>
            <a:chExt cx="1431600" cy="1332067"/>
          </a:xfrm>
        </p:grpSpPr>
        <p:sp>
          <p:nvSpPr>
            <p:cNvPr id="389" name="Google Shape;389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Title 42"/>
          <p:cNvSpPr>
            <a:spLocks noGrp="1"/>
          </p:cNvSpPr>
          <p:nvPr>
            <p:ph type="title" idx="6"/>
          </p:nvPr>
        </p:nvSpPr>
        <p:spPr>
          <a:xfrm>
            <a:off x="3501753" y="2130881"/>
            <a:ext cx="2305500" cy="5277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1849902" y="759655"/>
            <a:ext cx="6675120" cy="1487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 smtClean="0">
                <a:latin typeface="Algerian" pitchFamily="82" charset="0"/>
              </a:rPr>
              <a:t>Getting the system ready and loading the data</a:t>
            </a:r>
            <a:endParaRPr dirty="0"/>
          </a:p>
        </p:txBody>
      </p:sp>
      <p:sp>
        <p:nvSpPr>
          <p:cNvPr id="398" name="Google Shape;398;p33"/>
          <p:cNvSpPr txBox="1">
            <a:spLocks noGrp="1"/>
          </p:cNvSpPr>
          <p:nvPr>
            <p:ph type="subTitle" idx="1"/>
          </p:nvPr>
        </p:nvSpPr>
        <p:spPr>
          <a:xfrm>
            <a:off x="2030041" y="2330608"/>
            <a:ext cx="5784561" cy="2079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We will be using Python for this course along with the below-listed libraries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Specifications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Python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pandas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seaborn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sklearn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99" name="Google Shape;399;p33"/>
          <p:cNvSpPr txBox="1">
            <a:spLocks noGrp="1"/>
          </p:cNvSpPr>
          <p:nvPr>
            <p:ph type="title" idx="2"/>
          </p:nvPr>
        </p:nvSpPr>
        <p:spPr>
          <a:xfrm>
            <a:off x="0" y="1007087"/>
            <a:ext cx="17289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00" name="Google Shape;400;p33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401" name="Google Shape;401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3"/>
          <p:cNvGrpSpPr/>
          <p:nvPr/>
        </p:nvGrpSpPr>
        <p:grpSpPr>
          <a:xfrm rot="5400000">
            <a:off x="962657" y="3906771"/>
            <a:ext cx="288601" cy="1096693"/>
            <a:chOff x="1006700" y="2603975"/>
            <a:chExt cx="55450" cy="210700"/>
          </a:xfrm>
        </p:grpSpPr>
        <p:sp>
          <p:nvSpPr>
            <p:cNvPr id="428" name="Google Shape;428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4"/>
          <p:cNvSpPr/>
          <p:nvPr/>
        </p:nvSpPr>
        <p:spPr>
          <a:xfrm>
            <a:off x="1230658" y="1182096"/>
            <a:ext cx="6316720" cy="268176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4"/>
          <p:cNvSpPr txBox="1">
            <a:spLocks noGrp="1"/>
          </p:cNvSpPr>
          <p:nvPr>
            <p:ph type="title"/>
          </p:nvPr>
        </p:nvSpPr>
        <p:spPr>
          <a:xfrm>
            <a:off x="962527" y="1492999"/>
            <a:ext cx="6691762" cy="21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smtClean="0">
                <a:latin typeface="Algerian" pitchFamily="82" charset="0"/>
              </a:rPr>
              <a:t>Understand </a:t>
            </a:r>
            <a:r>
              <a:rPr lang="en-US" b="1" dirty="0" smtClean="0">
                <a:latin typeface="Algerian" pitchFamily="82" charset="0"/>
              </a:rPr>
              <a:t>the Problem</a:t>
            </a:r>
            <a:endParaRPr dirty="0"/>
          </a:p>
        </p:txBody>
      </p:sp>
      <p:grpSp>
        <p:nvGrpSpPr>
          <p:cNvPr id="440" name="Google Shape;440;p34"/>
          <p:cNvGrpSpPr/>
          <p:nvPr/>
        </p:nvGrpSpPr>
        <p:grpSpPr>
          <a:xfrm rot="10800000">
            <a:off x="8182795" y="3741521"/>
            <a:ext cx="288601" cy="1096693"/>
            <a:chOff x="1006700" y="2603975"/>
            <a:chExt cx="55450" cy="210700"/>
          </a:xfrm>
        </p:grpSpPr>
        <p:sp>
          <p:nvSpPr>
            <p:cNvPr id="441" name="Google Shape;441;p34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4"/>
          <p:cNvGrpSpPr/>
          <p:nvPr/>
        </p:nvGrpSpPr>
        <p:grpSpPr>
          <a:xfrm>
            <a:off x="535539" y="4091671"/>
            <a:ext cx="781224" cy="726909"/>
            <a:chOff x="827350" y="3629733"/>
            <a:chExt cx="1431600" cy="1332067"/>
          </a:xfrm>
        </p:grpSpPr>
        <p:sp>
          <p:nvSpPr>
            <p:cNvPr id="448" name="Google Shape;448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1563289" y="4339573"/>
            <a:ext cx="356325" cy="331552"/>
            <a:chOff x="827350" y="3629733"/>
            <a:chExt cx="1431600" cy="1332067"/>
          </a:xfrm>
        </p:grpSpPr>
        <p:sp>
          <p:nvSpPr>
            <p:cNvPr id="452" name="Google Shape;452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4"/>
          <p:cNvGrpSpPr/>
          <p:nvPr/>
        </p:nvGrpSpPr>
        <p:grpSpPr>
          <a:xfrm>
            <a:off x="7697553" y="932393"/>
            <a:ext cx="1096749" cy="1020497"/>
            <a:chOff x="827350" y="3629733"/>
            <a:chExt cx="1431600" cy="1332067"/>
          </a:xfrm>
        </p:grpSpPr>
        <p:sp>
          <p:nvSpPr>
            <p:cNvPr id="456" name="Google Shape;456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4"/>
          <p:cNvGrpSpPr/>
          <p:nvPr/>
        </p:nvGrpSpPr>
        <p:grpSpPr>
          <a:xfrm>
            <a:off x="626658" y="3184190"/>
            <a:ext cx="598982" cy="557337"/>
            <a:chOff x="827350" y="3629733"/>
            <a:chExt cx="1431600" cy="1332067"/>
          </a:xfrm>
        </p:grpSpPr>
        <p:sp>
          <p:nvSpPr>
            <p:cNvPr id="460" name="Google Shape;460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4"/>
          <p:cNvGrpSpPr/>
          <p:nvPr/>
        </p:nvGrpSpPr>
        <p:grpSpPr>
          <a:xfrm>
            <a:off x="7066781" y="683794"/>
            <a:ext cx="464268" cy="431989"/>
            <a:chOff x="827350" y="3629733"/>
            <a:chExt cx="1431600" cy="1332067"/>
          </a:xfrm>
        </p:grpSpPr>
        <p:sp>
          <p:nvSpPr>
            <p:cNvPr id="464" name="Google Shape;464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34"/>
          <p:cNvGrpSpPr/>
          <p:nvPr/>
        </p:nvGrpSpPr>
        <p:grpSpPr>
          <a:xfrm rot="5400000">
            <a:off x="1030707" y="-8854"/>
            <a:ext cx="288601" cy="1096693"/>
            <a:chOff x="1006700" y="2603975"/>
            <a:chExt cx="55450" cy="210700"/>
          </a:xfrm>
        </p:grpSpPr>
        <p:sp>
          <p:nvSpPr>
            <p:cNvPr id="468" name="Google Shape;468;p34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34"/>
          <p:cNvGrpSpPr/>
          <p:nvPr/>
        </p:nvGrpSpPr>
        <p:grpSpPr>
          <a:xfrm>
            <a:off x="7697549" y="373732"/>
            <a:ext cx="356325" cy="331552"/>
            <a:chOff x="827350" y="3629733"/>
            <a:chExt cx="1431600" cy="1332067"/>
          </a:xfrm>
        </p:grpSpPr>
        <p:sp>
          <p:nvSpPr>
            <p:cNvPr id="475" name="Google Shape;475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971400" y="975300"/>
            <a:ext cx="7201200" cy="3192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6"/>
          <p:cNvGrpSpPr/>
          <p:nvPr/>
        </p:nvGrpSpPr>
        <p:grpSpPr>
          <a:xfrm>
            <a:off x="7351974" y="351277"/>
            <a:ext cx="1178637" cy="1096691"/>
            <a:chOff x="827350" y="3629733"/>
            <a:chExt cx="1431600" cy="1332067"/>
          </a:xfrm>
        </p:grpSpPr>
        <p:sp>
          <p:nvSpPr>
            <p:cNvPr id="549" name="Google Shape;549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6"/>
          <p:cNvGrpSpPr/>
          <p:nvPr/>
        </p:nvGrpSpPr>
        <p:grpSpPr>
          <a:xfrm>
            <a:off x="7916327" y="1616596"/>
            <a:ext cx="781224" cy="726909"/>
            <a:chOff x="827350" y="3629733"/>
            <a:chExt cx="1431600" cy="1332067"/>
          </a:xfrm>
        </p:grpSpPr>
        <p:sp>
          <p:nvSpPr>
            <p:cNvPr id="553" name="Google Shape;553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36"/>
          <p:cNvGrpSpPr/>
          <p:nvPr/>
        </p:nvGrpSpPr>
        <p:grpSpPr>
          <a:xfrm>
            <a:off x="6235139" y="539499"/>
            <a:ext cx="637062" cy="592770"/>
            <a:chOff x="827350" y="3629733"/>
            <a:chExt cx="1431600" cy="1332067"/>
          </a:xfrm>
        </p:grpSpPr>
        <p:sp>
          <p:nvSpPr>
            <p:cNvPr id="557" name="Google Shape;557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36"/>
          <p:cNvGrpSpPr/>
          <p:nvPr/>
        </p:nvGrpSpPr>
        <p:grpSpPr>
          <a:xfrm>
            <a:off x="6886468" y="329561"/>
            <a:ext cx="451240" cy="419868"/>
            <a:chOff x="827350" y="3629733"/>
            <a:chExt cx="1431600" cy="1332067"/>
          </a:xfrm>
        </p:grpSpPr>
        <p:sp>
          <p:nvSpPr>
            <p:cNvPr id="561" name="Google Shape;561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ubtitle 27"/>
          <p:cNvSpPr>
            <a:spLocks noGrp="1"/>
          </p:cNvSpPr>
          <p:nvPr>
            <p:ph type="subTitle" idx="1"/>
          </p:nvPr>
        </p:nvSpPr>
        <p:spPr>
          <a:xfrm>
            <a:off x="1225548" y="2887922"/>
            <a:ext cx="6172200" cy="1498200"/>
          </a:xfrm>
        </p:spPr>
        <p:txBody>
          <a:bodyPr/>
          <a:lstStyle/>
          <a:p>
            <a:r>
              <a:rPr lang="en-US" dirty="0" smtClean="0">
                <a:latin typeface="Dutch801 Rm BT" pitchFamily="18" charset="0"/>
              </a:rPr>
              <a:t>Predicting whether a loan will be accepted or not is the objective here. Therefore, we must divide this classification problem into two classes: </a:t>
            </a:r>
            <a:r>
              <a:rPr lang="en-US" b="1" dirty="0" smtClean="0"/>
              <a:t>Loan Approved and Loan Not Approved.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39"/>
          <p:cNvPicPr preferRelativeResize="0"/>
          <p:nvPr/>
        </p:nvPicPr>
        <p:blipFill rotWithShape="1">
          <a:blip r:embed="rId4">
            <a:alphaModFix amt="75000"/>
          </a:blip>
          <a:srcRect l="11847" t="10080"/>
          <a:stretch/>
        </p:blipFill>
        <p:spPr>
          <a:xfrm>
            <a:off x="-123825" y="-190500"/>
            <a:ext cx="6008724" cy="37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39"/>
          <p:cNvPicPr preferRelativeResize="0"/>
          <p:nvPr/>
        </p:nvPicPr>
        <p:blipFill rotWithShape="1">
          <a:blip r:embed="rId4">
            <a:alphaModFix amt="75000"/>
          </a:blip>
          <a:srcRect l="15261" t="6068"/>
          <a:stretch/>
        </p:blipFill>
        <p:spPr>
          <a:xfrm rot="-10799997">
            <a:off x="4324348" y="1876426"/>
            <a:ext cx="5162552" cy="3543296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39"/>
          <p:cNvSpPr txBox="1">
            <a:spLocks noGrp="1"/>
          </p:cNvSpPr>
          <p:nvPr>
            <p:ph type="title"/>
          </p:nvPr>
        </p:nvSpPr>
        <p:spPr>
          <a:xfrm rot="300">
            <a:off x="114983" y="3385119"/>
            <a:ext cx="5543277" cy="1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smtClean="0">
                <a:latin typeface="Algerian" pitchFamily="82" charset="0"/>
              </a:rPr>
              <a:t>Data </a:t>
            </a:r>
            <a:r>
              <a:rPr lang="en-US" b="1" dirty="0" smtClean="0">
                <a:latin typeface="Algerian" pitchFamily="82" charset="0"/>
              </a:rPr>
              <a:t>Preparation</a:t>
            </a:r>
            <a:br>
              <a:rPr lang="en-US" b="1" dirty="0" smtClean="0">
                <a:latin typeface="Algerian" pitchFamily="82" charset="0"/>
              </a:rPr>
            </a:br>
            <a:endParaRPr dirty="0"/>
          </a:p>
        </p:txBody>
      </p:sp>
      <p:grpSp>
        <p:nvGrpSpPr>
          <p:cNvPr id="667" name="Google Shape;667;p39"/>
          <p:cNvGrpSpPr/>
          <p:nvPr/>
        </p:nvGrpSpPr>
        <p:grpSpPr>
          <a:xfrm rot="5400000">
            <a:off x="8054157" y="-219079"/>
            <a:ext cx="288601" cy="1096693"/>
            <a:chOff x="1006700" y="2603975"/>
            <a:chExt cx="55450" cy="210700"/>
          </a:xfrm>
        </p:grpSpPr>
        <p:sp>
          <p:nvSpPr>
            <p:cNvPr id="668" name="Google Shape;668;p39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9"/>
          <p:cNvGrpSpPr/>
          <p:nvPr/>
        </p:nvGrpSpPr>
        <p:grpSpPr>
          <a:xfrm>
            <a:off x="8020620" y="875122"/>
            <a:ext cx="820307" cy="763275"/>
            <a:chOff x="827350" y="3629733"/>
            <a:chExt cx="1431600" cy="1332067"/>
          </a:xfrm>
        </p:grpSpPr>
        <p:sp>
          <p:nvSpPr>
            <p:cNvPr id="675" name="Google Shape;675;p3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1970334" y="1694339"/>
            <a:ext cx="932831" cy="867975"/>
            <a:chOff x="827350" y="3629733"/>
            <a:chExt cx="1431600" cy="1332067"/>
          </a:xfrm>
        </p:grpSpPr>
        <p:sp>
          <p:nvSpPr>
            <p:cNvPr id="679" name="Google Shape;679;p3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9"/>
          <p:cNvGrpSpPr/>
          <p:nvPr/>
        </p:nvGrpSpPr>
        <p:grpSpPr>
          <a:xfrm>
            <a:off x="1970321" y="961841"/>
            <a:ext cx="633913" cy="589839"/>
            <a:chOff x="827350" y="3629733"/>
            <a:chExt cx="1431600" cy="1332067"/>
          </a:xfrm>
        </p:grpSpPr>
        <p:sp>
          <p:nvSpPr>
            <p:cNvPr id="683" name="Google Shape;683;p3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1427427" y="1480329"/>
            <a:ext cx="487174" cy="453302"/>
            <a:chOff x="827350" y="3629733"/>
            <a:chExt cx="1431600" cy="1332067"/>
          </a:xfrm>
        </p:grpSpPr>
        <p:sp>
          <p:nvSpPr>
            <p:cNvPr id="687" name="Google Shape;687;p3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302455" y="365761"/>
            <a:ext cx="8011551" cy="4346916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548;p36"/>
          <p:cNvGrpSpPr/>
          <p:nvPr/>
        </p:nvGrpSpPr>
        <p:grpSpPr>
          <a:xfrm>
            <a:off x="7351974" y="351277"/>
            <a:ext cx="1178637" cy="1096691"/>
            <a:chOff x="827350" y="3629733"/>
            <a:chExt cx="1431600" cy="1332067"/>
          </a:xfrm>
        </p:grpSpPr>
        <p:sp>
          <p:nvSpPr>
            <p:cNvPr id="549" name="Google Shape;549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552;p36"/>
          <p:cNvGrpSpPr/>
          <p:nvPr/>
        </p:nvGrpSpPr>
        <p:grpSpPr>
          <a:xfrm>
            <a:off x="7916327" y="1616596"/>
            <a:ext cx="781224" cy="726909"/>
            <a:chOff x="827350" y="3629733"/>
            <a:chExt cx="1431600" cy="1332067"/>
          </a:xfrm>
        </p:grpSpPr>
        <p:sp>
          <p:nvSpPr>
            <p:cNvPr id="553" name="Google Shape;553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556;p36"/>
          <p:cNvGrpSpPr/>
          <p:nvPr/>
        </p:nvGrpSpPr>
        <p:grpSpPr>
          <a:xfrm>
            <a:off x="6235139" y="539499"/>
            <a:ext cx="637062" cy="592770"/>
            <a:chOff x="827350" y="3629733"/>
            <a:chExt cx="1431600" cy="1332067"/>
          </a:xfrm>
        </p:grpSpPr>
        <p:sp>
          <p:nvSpPr>
            <p:cNvPr id="557" name="Google Shape;557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560;p36"/>
          <p:cNvGrpSpPr/>
          <p:nvPr/>
        </p:nvGrpSpPr>
        <p:grpSpPr>
          <a:xfrm>
            <a:off x="6886468" y="329561"/>
            <a:ext cx="451240" cy="419868"/>
            <a:chOff x="827350" y="3629733"/>
            <a:chExt cx="1431600" cy="1332067"/>
          </a:xfrm>
        </p:grpSpPr>
        <p:sp>
          <p:nvSpPr>
            <p:cNvPr id="561" name="Google Shape;561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ubtitle 27"/>
          <p:cNvSpPr>
            <a:spLocks noGrp="1"/>
          </p:cNvSpPr>
          <p:nvPr>
            <p:ph type="subTitle" idx="1"/>
          </p:nvPr>
        </p:nvSpPr>
        <p:spPr>
          <a:xfrm>
            <a:off x="1204447" y="3953021"/>
            <a:ext cx="6172200" cy="1617784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b="1" dirty="0" smtClean="0">
                <a:latin typeface="Dutch801 Rm BT" pitchFamily="18" charset="0"/>
              </a:rPr>
              <a:t>Several criteria including 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 smtClean="0">
                <a:latin typeface="Dutch801 Rm BT" pitchFamily="18" charset="0"/>
              </a:rPr>
              <a:t>Applicant's gender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 smtClean="0">
                <a:latin typeface="Dutch801 Rm BT" pitchFamily="18" charset="0"/>
              </a:rPr>
              <a:t>Marital status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 smtClean="0">
                <a:latin typeface="Dutch801 Rm BT" pitchFamily="18" charset="0"/>
              </a:rPr>
              <a:t>Education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 smtClean="0">
                <a:latin typeface="Dutch801 Rm BT" pitchFamily="18" charset="0"/>
              </a:rPr>
              <a:t>Number of dependents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 smtClean="0">
                <a:latin typeface="Dutch801 Rm BT" pitchFamily="18" charset="0"/>
              </a:rPr>
              <a:t>Income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 smtClean="0">
                <a:latin typeface="Dutch801 Rm BT" pitchFamily="18" charset="0"/>
              </a:rPr>
              <a:t>Loan amount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 smtClean="0">
                <a:latin typeface="Dutch801 Rm BT" pitchFamily="18" charset="0"/>
              </a:rPr>
              <a:t>Credit history, and others will be included in the dataset that we will be accessing from an open-source repository.</a:t>
            </a:r>
          </a:p>
          <a:p>
            <a:pPr algn="just"/>
            <a:r>
              <a:rPr lang="en-US" b="1" dirty="0" smtClean="0"/>
              <a:t>.</a:t>
            </a:r>
            <a:endParaRPr lang="en-US" b="1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1"/>
          <p:cNvSpPr txBox="1">
            <a:spLocks noGrp="1"/>
          </p:cNvSpPr>
          <p:nvPr>
            <p:ph type="title"/>
          </p:nvPr>
        </p:nvSpPr>
        <p:spPr>
          <a:xfrm rot="186">
            <a:off x="977225" y="1686338"/>
            <a:ext cx="55380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150,000</a:t>
            </a:r>
            <a:endParaRPr/>
          </a:p>
        </p:txBody>
      </p:sp>
      <p:sp>
        <p:nvSpPr>
          <p:cNvPr id="766" name="Google Shape;766;p41"/>
          <p:cNvSpPr txBox="1">
            <a:spLocks noGrp="1"/>
          </p:cNvSpPr>
          <p:nvPr>
            <p:ph type="subTitle" idx="1"/>
          </p:nvPr>
        </p:nvSpPr>
        <p:spPr>
          <a:xfrm>
            <a:off x="977225" y="2821638"/>
            <a:ext cx="55380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  <p:grpSp>
        <p:nvGrpSpPr>
          <p:cNvPr id="767" name="Google Shape;767;p41"/>
          <p:cNvGrpSpPr/>
          <p:nvPr/>
        </p:nvGrpSpPr>
        <p:grpSpPr>
          <a:xfrm rot="5400000">
            <a:off x="3024957" y="-219079"/>
            <a:ext cx="288601" cy="1096693"/>
            <a:chOff x="1006700" y="2603975"/>
            <a:chExt cx="55450" cy="210700"/>
          </a:xfrm>
        </p:grpSpPr>
        <p:sp>
          <p:nvSpPr>
            <p:cNvPr id="768" name="Google Shape;768;p41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41"/>
          <p:cNvGrpSpPr/>
          <p:nvPr/>
        </p:nvGrpSpPr>
        <p:grpSpPr>
          <a:xfrm>
            <a:off x="6515167" y="2955924"/>
            <a:ext cx="1372762" cy="1277186"/>
            <a:chOff x="827350" y="3629733"/>
            <a:chExt cx="1431600" cy="1332067"/>
          </a:xfrm>
        </p:grpSpPr>
        <p:sp>
          <p:nvSpPr>
            <p:cNvPr id="775" name="Google Shape;775;p4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41"/>
          <p:cNvGrpSpPr/>
          <p:nvPr/>
        </p:nvGrpSpPr>
        <p:grpSpPr>
          <a:xfrm>
            <a:off x="6653544" y="1981773"/>
            <a:ext cx="688313" cy="640458"/>
            <a:chOff x="827350" y="3629733"/>
            <a:chExt cx="1431600" cy="1332067"/>
          </a:xfrm>
        </p:grpSpPr>
        <p:sp>
          <p:nvSpPr>
            <p:cNvPr id="779" name="Google Shape;779;p4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1"/>
          <p:cNvGrpSpPr/>
          <p:nvPr/>
        </p:nvGrpSpPr>
        <p:grpSpPr>
          <a:xfrm>
            <a:off x="4865856" y="3550298"/>
            <a:ext cx="688313" cy="640458"/>
            <a:chOff x="827350" y="3629733"/>
            <a:chExt cx="1431600" cy="1332067"/>
          </a:xfrm>
        </p:grpSpPr>
        <p:sp>
          <p:nvSpPr>
            <p:cNvPr id="783" name="Google Shape;783;p4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41"/>
          <p:cNvGrpSpPr/>
          <p:nvPr/>
        </p:nvGrpSpPr>
        <p:grpSpPr>
          <a:xfrm>
            <a:off x="5815073" y="4066919"/>
            <a:ext cx="439215" cy="408678"/>
            <a:chOff x="827350" y="3629733"/>
            <a:chExt cx="1431600" cy="1332067"/>
          </a:xfrm>
        </p:grpSpPr>
        <p:sp>
          <p:nvSpPr>
            <p:cNvPr id="787" name="Google Shape;787;p4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197</Words>
  <Application>Microsoft Office PowerPoint</Application>
  <PresentationFormat>On-screen Show (16:9)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Algerian</vt:lpstr>
      <vt:lpstr>Audiowide</vt:lpstr>
      <vt:lpstr>Karla</vt:lpstr>
      <vt:lpstr>Wingdings</vt:lpstr>
      <vt:lpstr>Dutch801 Rm BT</vt:lpstr>
      <vt:lpstr>Cyber-Futuristic AI Technology Thesis Defense by Slidesgo</vt:lpstr>
      <vt:lpstr>LOAN ELIGIBILITY PREDICTION</vt:lpstr>
      <vt:lpstr>Introduction</vt:lpstr>
      <vt:lpstr>Table of contents</vt:lpstr>
      <vt:lpstr>Getting the system ready and loading the data</vt:lpstr>
      <vt:lpstr>Understand the Problem</vt:lpstr>
      <vt:lpstr>Slide 6</vt:lpstr>
      <vt:lpstr>Data Preparation </vt:lpstr>
      <vt:lpstr>Slide 8</vt:lpstr>
      <vt:lpstr>150,000</vt:lpstr>
      <vt:lpstr>Personal Loan Eligibility 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 CIVIL-6</dc:creator>
  <cp:lastModifiedBy>NIT CIVIL-6</cp:lastModifiedBy>
  <cp:revision>6</cp:revision>
  <dcterms:modified xsi:type="dcterms:W3CDTF">2024-05-20T22:39:03Z</dcterms:modified>
</cp:coreProperties>
</file>