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9"/>
  </p:notesMasterIdLst>
  <p:sldIdLst>
    <p:sldId id="256" r:id="rId2"/>
    <p:sldId id="258" r:id="rId3"/>
    <p:sldId id="257" r:id="rId4"/>
    <p:sldId id="259" r:id="rId5"/>
    <p:sldId id="261" r:id="rId6"/>
    <p:sldId id="263" r:id="rId7"/>
    <p:sldId id="264" r:id="rId8"/>
  </p:sldIdLst>
  <p:sldSz cx="9144000" cy="5143500" type="screen16x9"/>
  <p:notesSz cx="6858000" cy="9144000"/>
  <p:embeddedFontLst>
    <p:embeddedFont>
      <p:font typeface="Advent Pro SemiBold" panose="020B0604020202020204" charset="0"/>
      <p:regular r:id="rId10"/>
      <p:bold r:id="rId11"/>
      <p:italic r:id="rId12"/>
      <p:boldItalic r:id="rId13"/>
    </p:embeddedFont>
    <p:embeddedFont>
      <p:font typeface="Bahnschrift SemiBold" panose="020B0502040204020203" pitchFamily="34" charset="0"/>
      <p:bold r:id="rId14"/>
    </p:embeddedFont>
    <p:embeddedFont>
      <p:font typeface="Fira Sans Condensed Medium" panose="020B0603050000020004" pitchFamily="3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Gadugi" panose="020B0502040204020203" pitchFamily="34" charset="0"/>
      <p:regular r:id="rId23"/>
      <p:bold r:id="rId24"/>
    </p:embeddedFont>
    <p:embeddedFont>
      <p:font typeface="Livvic Light" pitchFamily="2" charset="0"/>
      <p:regular r:id="rId25"/>
      <p:italic r:id="rId26"/>
    </p:embeddedFont>
    <p:embeddedFont>
      <p:font typeface="Maven Pro" panose="020B0604020202020204" charset="0"/>
      <p:regular r:id="rId27"/>
      <p:bold r:id="rId28"/>
    </p:embeddedFont>
    <p:embeddedFont>
      <p:font typeface="Nunito Light" pitchFamily="2" charset="0"/>
      <p:regular r:id="rId29"/>
      <p:italic r:id="rId30"/>
    </p:embeddedFont>
    <p:embeddedFont>
      <p:font typeface="Share Tech" panose="020B0604020202020204" charset="0"/>
      <p:regular r:id="rId31"/>
    </p:embeddedFont>
    <p:embeddedFont>
      <p:font typeface="Sitka Small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744621-35D1-485A-A165-915723C67938}">
  <a:tblStyle styleId="{03744621-35D1-485A-A165-915723C679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03" d="100"/>
          <a:sy n="103" d="100"/>
        </p:scale>
        <p:origin x="91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21" Type="http://schemas.openxmlformats.org/officeDocument/2006/relationships/font" Target="fonts/font1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62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3"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1462150" y="1611165"/>
            <a:ext cx="6020700" cy="2052600"/>
          </a:xfrm>
          <a:prstGeom prst="rect">
            <a:avLst/>
          </a:prstGeom>
        </p:spPr>
        <p:txBody>
          <a:bodyPr spcFirstLastPara="1" wrap="square" lIns="91425" tIns="91425" rIns="91425" bIns="91425" anchor="b" anchorCtr="0">
            <a:noAutofit/>
          </a:bodyPr>
          <a:lstStyle/>
          <a:p>
            <a:r>
              <a:rPr lang="en-IN" sz="4000" b="0" i="0" dirty="0">
                <a:solidFill>
                  <a:srgbClr val="FFFFFF"/>
                </a:solidFill>
                <a:effectLst/>
                <a:highlight>
                  <a:srgbClr val="080D12"/>
                </a:highlight>
                <a:latin typeface="Sitka Small Semibold" pitchFamily="2" charset="0"/>
              </a:rPr>
              <a:t>Machine Learning in Finance</a:t>
            </a:r>
            <a:br>
              <a:rPr lang="en-IN" sz="4000" b="0" i="0" dirty="0">
                <a:solidFill>
                  <a:srgbClr val="FFFFFF"/>
                </a:solidFill>
                <a:effectLst/>
                <a:highlight>
                  <a:srgbClr val="080D12"/>
                </a:highlight>
                <a:latin typeface="Suisseintl"/>
              </a:rPr>
            </a:br>
            <a:endParaRPr lang="en-IN" sz="4000"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AB0EA33-19CE-B3D0-3E18-2CC52482926E}"/>
              </a:ext>
            </a:extLst>
          </p:cNvPr>
          <p:cNvSpPr txBox="1"/>
          <p:nvPr/>
        </p:nvSpPr>
        <p:spPr>
          <a:xfrm>
            <a:off x="3960958" y="4085238"/>
            <a:ext cx="5637775" cy="1169551"/>
          </a:xfrm>
          <a:prstGeom prst="rect">
            <a:avLst/>
          </a:prstGeom>
          <a:noFill/>
        </p:spPr>
        <p:txBody>
          <a:bodyPr wrap="square">
            <a:spAutoFit/>
          </a:bodyPr>
          <a:lstStyle/>
          <a:p>
            <a:r>
              <a:rPr lang="en-US" b="1" dirty="0">
                <a:solidFill>
                  <a:schemeClr val="accent3">
                    <a:lumMod val="60000"/>
                    <a:lumOff val="40000"/>
                  </a:schemeClr>
                </a:solidFill>
              </a:rPr>
              <a:t>PRESNTED BY: </a:t>
            </a:r>
          </a:p>
          <a:p>
            <a:r>
              <a:rPr lang="en-US" b="1" dirty="0">
                <a:solidFill>
                  <a:schemeClr val="accent3">
                    <a:lumMod val="60000"/>
                    <a:lumOff val="40000"/>
                  </a:schemeClr>
                </a:solidFill>
              </a:rPr>
              <a:t>                            VK.SHERAPHEENA</a:t>
            </a:r>
          </a:p>
          <a:p>
            <a:r>
              <a:rPr lang="en-US" b="1" dirty="0">
                <a:solidFill>
                  <a:schemeClr val="accent3">
                    <a:lumMod val="60000"/>
                    <a:lumOff val="40000"/>
                  </a:schemeClr>
                </a:solidFill>
              </a:rPr>
              <a:t>                              III CSE</a:t>
            </a:r>
          </a:p>
          <a:p>
            <a:r>
              <a:rPr lang="en-US" b="1" dirty="0">
                <a:solidFill>
                  <a:schemeClr val="accent3">
                    <a:lumMod val="60000"/>
                    <a:lumOff val="40000"/>
                  </a:schemeClr>
                </a:solidFill>
              </a:rPr>
              <a:t>                              NEHRU INSTITUE OF TECHNOLOGY</a:t>
            </a:r>
          </a:p>
          <a:p>
            <a:endParaRPr lang="en-IN"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randombar(horizontal)">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483274" y="33468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CHALLENGES</a:t>
            </a:r>
            <a:endParaRPr dirty="0"/>
          </a:p>
        </p:txBody>
      </p:sp>
      <p:sp>
        <p:nvSpPr>
          <p:cNvPr id="474" name="Google Shape;474;p27"/>
          <p:cNvSpPr txBox="1">
            <a:spLocks noGrp="1"/>
          </p:cNvSpPr>
          <p:nvPr>
            <p:ph type="ctrTitle" idx="4"/>
          </p:nvPr>
        </p:nvSpPr>
        <p:spPr>
          <a:xfrm>
            <a:off x="3632671" y="3343556"/>
            <a:ext cx="206395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ML IN FINANCE</a:t>
            </a:r>
            <a:endParaRPr dirty="0"/>
          </a:p>
        </p:txBody>
      </p:sp>
      <p:sp>
        <p:nvSpPr>
          <p:cNvPr id="475" name="Google Shape;475;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ML AND FINANCE</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1000"/>
                                        <p:tgtEl>
                                          <p:spTgt spid="480"/>
                                        </p:tgtEl>
                                      </p:cBhvr>
                                    </p:animEffect>
                                    <p:anim calcmode="lin" valueType="num">
                                      <p:cBhvr>
                                        <p:cTn id="8" dur="1000" fill="hold"/>
                                        <p:tgtEl>
                                          <p:spTgt spid="480"/>
                                        </p:tgtEl>
                                        <p:attrNameLst>
                                          <p:attrName>ppt_x</p:attrName>
                                        </p:attrNameLst>
                                      </p:cBhvr>
                                      <p:tavLst>
                                        <p:tav tm="0">
                                          <p:val>
                                            <p:strVal val="#ppt_x"/>
                                          </p:val>
                                        </p:tav>
                                        <p:tav tm="100000">
                                          <p:val>
                                            <p:strVal val="#ppt_x"/>
                                          </p:val>
                                        </p:tav>
                                      </p:tavLst>
                                    </p:anim>
                                    <p:anim calcmode="lin" valueType="num">
                                      <p:cBhvr>
                                        <p:cTn id="9" dur="1000" fill="hold"/>
                                        <p:tgtEl>
                                          <p:spTgt spid="4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75"/>
                                        </p:tgtEl>
                                        <p:attrNameLst>
                                          <p:attrName>style.visibility</p:attrName>
                                        </p:attrNameLst>
                                      </p:cBhvr>
                                      <p:to>
                                        <p:strVal val="visible"/>
                                      </p:to>
                                    </p:set>
                                    <p:anim calcmode="lin" valueType="num">
                                      <p:cBhvr additive="base">
                                        <p:cTn id="14" dur="500" fill="hold"/>
                                        <p:tgtEl>
                                          <p:spTgt spid="475"/>
                                        </p:tgtEl>
                                        <p:attrNameLst>
                                          <p:attrName>ppt_x</p:attrName>
                                        </p:attrNameLst>
                                      </p:cBhvr>
                                      <p:tavLst>
                                        <p:tav tm="0">
                                          <p:val>
                                            <p:strVal val="#ppt_x"/>
                                          </p:val>
                                        </p:tav>
                                        <p:tav tm="100000">
                                          <p:val>
                                            <p:strVal val="#ppt_x"/>
                                          </p:val>
                                        </p:tav>
                                      </p:tavLst>
                                    </p:anim>
                                    <p:anim calcmode="lin" valueType="num">
                                      <p:cBhvr additive="base">
                                        <p:cTn id="15" dur="500" fill="hold"/>
                                        <p:tgtEl>
                                          <p:spTgt spid="47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74"/>
                                        </p:tgtEl>
                                        <p:attrNameLst>
                                          <p:attrName>style.visibility</p:attrName>
                                        </p:attrNameLst>
                                      </p:cBhvr>
                                      <p:to>
                                        <p:strVal val="visible"/>
                                      </p:to>
                                    </p:set>
                                    <p:anim calcmode="lin" valueType="num">
                                      <p:cBhvr additive="base">
                                        <p:cTn id="20" dur="500" fill="hold"/>
                                        <p:tgtEl>
                                          <p:spTgt spid="474"/>
                                        </p:tgtEl>
                                        <p:attrNameLst>
                                          <p:attrName>ppt_x</p:attrName>
                                        </p:attrNameLst>
                                      </p:cBhvr>
                                      <p:tavLst>
                                        <p:tav tm="0">
                                          <p:val>
                                            <p:strVal val="#ppt_x"/>
                                          </p:val>
                                        </p:tav>
                                        <p:tav tm="100000">
                                          <p:val>
                                            <p:strVal val="#ppt_x"/>
                                          </p:val>
                                        </p:tav>
                                      </p:tavLst>
                                    </p:anim>
                                    <p:anim calcmode="lin" valueType="num">
                                      <p:cBhvr additive="base">
                                        <p:cTn id="21" dur="500" fill="hold"/>
                                        <p:tgtEl>
                                          <p:spTgt spid="47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72"/>
                                        </p:tgtEl>
                                        <p:attrNameLst>
                                          <p:attrName>style.visibility</p:attrName>
                                        </p:attrNameLst>
                                      </p:cBhvr>
                                      <p:to>
                                        <p:strVal val="visible"/>
                                      </p:to>
                                    </p:set>
                                    <p:anim calcmode="lin" valueType="num">
                                      <p:cBhvr additive="base">
                                        <p:cTn id="26" dur="500" fill="hold"/>
                                        <p:tgtEl>
                                          <p:spTgt spid="472"/>
                                        </p:tgtEl>
                                        <p:attrNameLst>
                                          <p:attrName>ppt_x</p:attrName>
                                        </p:attrNameLst>
                                      </p:cBhvr>
                                      <p:tavLst>
                                        <p:tav tm="0">
                                          <p:val>
                                            <p:strVal val="#ppt_x"/>
                                          </p:val>
                                        </p:tav>
                                        <p:tav tm="100000">
                                          <p:val>
                                            <p:strVal val="#ppt_x"/>
                                          </p:val>
                                        </p:tav>
                                      </p:tavLst>
                                    </p:anim>
                                    <p:anim calcmode="lin" valueType="num">
                                      <p:cBhvr additive="base">
                                        <p:cTn id="27" dur="500" fill="hold"/>
                                        <p:tgtEl>
                                          <p:spTgt spid="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p:bldP spid="474" grpId="0"/>
      <p:bldP spid="475" grpId="0"/>
      <p:bldP spid="4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24107" y="1784638"/>
            <a:ext cx="7866900" cy="3786900"/>
          </a:xfrm>
          <a:prstGeom prst="rect">
            <a:avLst/>
          </a:prstGeom>
        </p:spPr>
        <p:txBody>
          <a:bodyPr spcFirstLastPara="1" wrap="square" lIns="91425" tIns="91425" rIns="91425" bIns="91425" anchor="t" anchorCtr="0">
            <a:noAutofit/>
          </a:bodyPr>
          <a:lstStyle/>
          <a:p>
            <a:pPr marL="171450" indent="-171450" algn="just">
              <a:spcBef>
                <a:spcPts val="1600"/>
              </a:spcBef>
              <a:spcAft>
                <a:spcPts val="1600"/>
              </a:spcAft>
              <a:buFont typeface="Wingdings" panose="05000000000000000000" pitchFamily="2" charset="2"/>
              <a:buChar char="Ø"/>
            </a:pPr>
            <a:r>
              <a:rPr lang="en-US" sz="1800" dirty="0">
                <a:latin typeface="Aptos" panose="020B0004020202020204" pitchFamily="34" charset="0"/>
              </a:rPr>
              <a:t>Machine learning is a field of computer science that allows computers to learn without being explicitly programmed. It is used in many different areas, including healthcare, retail, and finance.</a:t>
            </a:r>
          </a:p>
          <a:p>
            <a:pPr marL="171450" indent="-171450" algn="just">
              <a:spcBef>
                <a:spcPts val="1600"/>
              </a:spcBef>
              <a:spcAft>
                <a:spcPts val="1600"/>
              </a:spcAft>
              <a:buFont typeface="Wingdings" panose="05000000000000000000" pitchFamily="2" charset="2"/>
              <a:buChar char="Ø"/>
            </a:pPr>
            <a:r>
              <a:rPr lang="en-US" sz="1800" dirty="0">
                <a:latin typeface="Aptos" panose="020B0004020202020204" pitchFamily="34" charset="0"/>
              </a:rPr>
              <a:t>Credit scoring prediction models are used to assess potential risks associated with lending decisions based on historical data. By using these models, banks can determine when it would be most profitable to procure loans or when there may be too much risk involved for them</a:t>
            </a:r>
            <a:r>
              <a:rPr lang="en-US" sz="1800" dirty="0">
                <a:latin typeface="Suisseintl"/>
              </a:rPr>
              <a:t>. </a:t>
            </a:r>
          </a:p>
          <a:p>
            <a:pPr marL="171450" indent="-171450">
              <a:spcBef>
                <a:spcPts val="1600"/>
              </a:spcBef>
              <a:spcAft>
                <a:spcPts val="1600"/>
              </a:spcAft>
              <a:buFont typeface="Wingdings" panose="05000000000000000000" pitchFamily="2" charset="2"/>
              <a:buChar char="Ø"/>
            </a:pPr>
            <a:endParaRPr lang="en-US" sz="1800" dirty="0">
              <a:latin typeface="Suisseintl"/>
            </a:endParaRPr>
          </a:p>
          <a:p>
            <a:pPr marL="171450" indent="-171450">
              <a:spcBef>
                <a:spcPts val="1600"/>
              </a:spcBef>
              <a:spcAft>
                <a:spcPts val="1600"/>
              </a:spcAft>
              <a:buFont typeface="Wingdings" panose="05000000000000000000" pitchFamily="2" charset="2"/>
              <a:buChar char="Ø"/>
            </a:pPr>
            <a:endParaRPr lang="en-US" sz="1800" b="0" i="0" dirty="0">
              <a:solidFill>
                <a:schemeClr val="bg1"/>
              </a:solidFill>
              <a:effectLst/>
              <a:highlight>
                <a:srgbClr val="080D12"/>
              </a:highlight>
              <a:latin typeface="Suisseintl"/>
            </a:endParaRPr>
          </a:p>
        </p:txBody>
      </p:sp>
      <p:sp>
        <p:nvSpPr>
          <p:cNvPr id="467" name="Google Shape;467;p26"/>
          <p:cNvSpPr txBox="1">
            <a:spLocks noGrp="1"/>
          </p:cNvSpPr>
          <p:nvPr>
            <p:ph type="ctrTitle"/>
          </p:nvPr>
        </p:nvSpPr>
        <p:spPr>
          <a:xfrm>
            <a:off x="341970" y="485725"/>
            <a:ext cx="9047355" cy="577800"/>
          </a:xfrm>
          <a:prstGeom prst="rect">
            <a:avLst/>
          </a:prstGeom>
        </p:spPr>
        <p:txBody>
          <a:bodyPr spcFirstLastPara="1" wrap="square" lIns="91425" tIns="91425" rIns="91425" bIns="91425" anchor="b" anchorCtr="0">
            <a:noAutofit/>
          </a:bodyPr>
          <a:lstStyle/>
          <a:p>
            <a:r>
              <a:rPr lang="en-US" sz="2800" dirty="0">
                <a:solidFill>
                  <a:srgbClr val="FFFFFF"/>
                </a:solidFill>
                <a:highlight>
                  <a:srgbClr val="080D12"/>
                </a:highlight>
                <a:latin typeface="Bahnschrift SemiBold" panose="020B0502040204020203" pitchFamily="34" charset="0"/>
              </a:rPr>
              <a:t>What is M</a:t>
            </a:r>
            <a:r>
              <a:rPr lang="en-US" sz="2800" b="0" i="0" dirty="0">
                <a:solidFill>
                  <a:srgbClr val="FFFFFF"/>
                </a:solidFill>
                <a:effectLst/>
                <a:highlight>
                  <a:srgbClr val="080D12"/>
                </a:highlight>
                <a:latin typeface="Bahnschrift SemiBold" panose="020B0502040204020203" pitchFamily="34" charset="0"/>
              </a:rPr>
              <a:t>achine </a:t>
            </a:r>
            <a:r>
              <a:rPr lang="en-US" sz="2800" dirty="0">
                <a:solidFill>
                  <a:srgbClr val="FFFFFF"/>
                </a:solidFill>
                <a:highlight>
                  <a:srgbClr val="080D12"/>
                </a:highlight>
                <a:latin typeface="Bahnschrift SemiBold" panose="020B0502040204020203" pitchFamily="34" charset="0"/>
              </a:rPr>
              <a:t>L</a:t>
            </a:r>
            <a:r>
              <a:rPr lang="en-US" sz="2800" b="0" i="0" dirty="0">
                <a:solidFill>
                  <a:srgbClr val="FFFFFF"/>
                </a:solidFill>
                <a:effectLst/>
                <a:highlight>
                  <a:srgbClr val="080D12"/>
                </a:highlight>
                <a:latin typeface="Bahnschrift SemiBold" panose="020B0502040204020203" pitchFamily="34" charset="0"/>
              </a:rPr>
              <a:t>earning?</a:t>
            </a:r>
            <a:endParaRPr sz="2800" dirty="0">
              <a:latin typeface="Bahnschrift SemiBold" panose="020B0502040204020203" pitchFamily="34" charset="0"/>
            </a:endParaRPr>
          </a:p>
        </p:txBody>
      </p:sp>
      <p:sp>
        <p:nvSpPr>
          <p:cNvPr id="2" name="Google Shape;467;p26">
            <a:extLst>
              <a:ext uri="{FF2B5EF4-FFF2-40B4-BE49-F238E27FC236}">
                <a16:creationId xmlns:a16="http://schemas.microsoft.com/office/drawing/2014/main" id="{805691C9-AA70-F921-E0B9-7F0EF4DCFFB9}"/>
              </a:ext>
            </a:extLst>
          </p:cNvPr>
          <p:cNvSpPr txBox="1">
            <a:spLocks/>
          </p:cNvSpPr>
          <p:nvPr/>
        </p:nvSpPr>
        <p:spPr>
          <a:xfrm>
            <a:off x="4101046" y="1127362"/>
            <a:ext cx="5288279"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solidFill>
                  <a:srgbClr val="FFFFFF"/>
                </a:solidFill>
                <a:highlight>
                  <a:srgbClr val="080D12"/>
                </a:highlight>
                <a:latin typeface="Bahnschrift SemiBold" panose="020B0502040204020203" pitchFamily="34" charset="0"/>
              </a:rPr>
              <a:t>How is it used in Finance?</a:t>
            </a:r>
            <a:endParaRPr lang="en-US" sz="2800" dirty="0">
              <a:latin typeface="Bahnschrift SemiBold"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1000"/>
                                        <p:tgtEl>
                                          <p:spTgt spid="466">
                                            <p:txEl>
                                              <p:pRg st="0" end="0"/>
                                            </p:txEl>
                                          </p:spTgt>
                                        </p:tgtEl>
                                      </p:cBhvr>
                                    </p:animEffect>
                                    <p:anim calcmode="lin" valueType="num">
                                      <p:cBhvr>
                                        <p:cTn id="8" dur="1000" fill="hold"/>
                                        <p:tgtEl>
                                          <p:spTgt spid="4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6">
                                            <p:txEl>
                                              <p:pRg st="1" end="1"/>
                                            </p:txEl>
                                          </p:spTgt>
                                        </p:tgtEl>
                                        <p:attrNameLst>
                                          <p:attrName>style.visibility</p:attrName>
                                        </p:attrNameLst>
                                      </p:cBhvr>
                                      <p:to>
                                        <p:strVal val="visible"/>
                                      </p:to>
                                    </p:set>
                                    <p:animEffect transition="in" filter="fade">
                                      <p:cBhvr>
                                        <p:cTn id="14" dur="1000"/>
                                        <p:tgtEl>
                                          <p:spTgt spid="466">
                                            <p:txEl>
                                              <p:pRg st="1" end="1"/>
                                            </p:txEl>
                                          </p:spTgt>
                                        </p:tgtEl>
                                      </p:cBhvr>
                                    </p:animEffect>
                                    <p:anim calcmode="lin" valueType="num">
                                      <p:cBhvr>
                                        <p:cTn id="15" dur="1000" fill="hold"/>
                                        <p:tgtEl>
                                          <p:spTgt spid="46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6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338" y="981211"/>
            <a:ext cx="4792702" cy="20901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Chatbots</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Financial monitoring</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Security for transactions / fraud detection</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Automation</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Risk analysis</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Data management</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Decision making</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Churn prediction</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Trading</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Financial advisory</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Loan approval</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Job recommendations</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Bankruptcy prediction</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Robo-advisors</a:t>
            </a:r>
          </a:p>
          <a:p>
            <a:pPr algn="l">
              <a:buFont typeface="Arial" panose="020B0604020202020204" pitchFamily="34" charset="0"/>
              <a:buChar char="•"/>
            </a:pPr>
            <a:r>
              <a:rPr lang="en-IN" sz="1600" b="0" i="0" dirty="0">
                <a:solidFill>
                  <a:srgbClr val="FFFFFF"/>
                </a:solidFill>
                <a:effectLst/>
                <a:highlight>
                  <a:srgbClr val="080D12"/>
                </a:highlight>
                <a:latin typeface="Aptos" panose="020B0004020202020204" pitchFamily="34" charset="0"/>
              </a:rPr>
              <a:t>Tax evasion prediction</a:t>
            </a:r>
          </a:p>
        </p:txBody>
      </p:sp>
      <p:sp>
        <p:nvSpPr>
          <p:cNvPr id="508" name="Google Shape;508;p28"/>
          <p:cNvSpPr txBox="1">
            <a:spLocks noGrp="1"/>
          </p:cNvSpPr>
          <p:nvPr>
            <p:ph type="ctrTitle"/>
          </p:nvPr>
        </p:nvSpPr>
        <p:spPr>
          <a:xfrm>
            <a:off x="274927" y="423868"/>
            <a:ext cx="573830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MACHINE LEARNING IN FINANCE</a:t>
            </a:r>
            <a:endParaRPr dirty="0"/>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08"/>
                                        </p:tgtEl>
                                        <p:attrNameLst>
                                          <p:attrName>r</p:attrName>
                                        </p:attrNameLst>
                                      </p:cBhvr>
                                    </p:animRot>
                                    <p:animRot by="-240000">
                                      <p:cBhvr>
                                        <p:cTn id="7" dur="200" fill="hold">
                                          <p:stCondLst>
                                            <p:cond delay="200"/>
                                          </p:stCondLst>
                                        </p:cTn>
                                        <p:tgtEl>
                                          <p:spTgt spid="508"/>
                                        </p:tgtEl>
                                        <p:attrNameLst>
                                          <p:attrName>r</p:attrName>
                                        </p:attrNameLst>
                                      </p:cBhvr>
                                    </p:animRot>
                                    <p:animRot by="240000">
                                      <p:cBhvr>
                                        <p:cTn id="8" dur="200" fill="hold">
                                          <p:stCondLst>
                                            <p:cond delay="400"/>
                                          </p:stCondLst>
                                        </p:cTn>
                                        <p:tgtEl>
                                          <p:spTgt spid="508"/>
                                        </p:tgtEl>
                                        <p:attrNameLst>
                                          <p:attrName>r</p:attrName>
                                        </p:attrNameLst>
                                      </p:cBhvr>
                                    </p:animRot>
                                    <p:animRot by="-240000">
                                      <p:cBhvr>
                                        <p:cTn id="9" dur="200" fill="hold">
                                          <p:stCondLst>
                                            <p:cond delay="600"/>
                                          </p:stCondLst>
                                        </p:cTn>
                                        <p:tgtEl>
                                          <p:spTgt spid="508"/>
                                        </p:tgtEl>
                                        <p:attrNameLst>
                                          <p:attrName>r</p:attrName>
                                        </p:attrNameLst>
                                      </p:cBhvr>
                                    </p:animRot>
                                    <p:animRot by="120000">
                                      <p:cBhvr>
                                        <p:cTn id="10" dur="200" fill="hold">
                                          <p:stCondLst>
                                            <p:cond delay="800"/>
                                          </p:stCondLst>
                                        </p:cTn>
                                        <p:tgtEl>
                                          <p:spTgt spid="50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07">
                                            <p:txEl>
                                              <p:pRg st="0" end="0"/>
                                            </p:txEl>
                                          </p:spTgt>
                                        </p:tgtEl>
                                        <p:attrNameLst>
                                          <p:attrName>style.visibility</p:attrName>
                                        </p:attrNameLst>
                                      </p:cBhvr>
                                      <p:to>
                                        <p:strVal val="visible"/>
                                      </p:to>
                                    </p:set>
                                    <p:anim calcmode="lin" valueType="num">
                                      <p:cBhvr>
                                        <p:cTn id="15" dur="500" fill="hold"/>
                                        <p:tgtEl>
                                          <p:spTgt spid="50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07">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507">
                                            <p:txEl>
                                              <p:pRg st="0" end="0"/>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507">
                                            <p:txEl>
                                              <p:pRg st="1" end="1"/>
                                            </p:txEl>
                                          </p:spTgt>
                                        </p:tgtEl>
                                        <p:attrNameLst>
                                          <p:attrName>style.visibility</p:attrName>
                                        </p:attrNameLst>
                                      </p:cBhvr>
                                      <p:to>
                                        <p:strVal val="visible"/>
                                      </p:to>
                                    </p:set>
                                    <p:anim calcmode="lin" valueType="num">
                                      <p:cBhvr>
                                        <p:cTn id="20" dur="500" fill="hold"/>
                                        <p:tgtEl>
                                          <p:spTgt spid="507">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507">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507">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507">
                                            <p:txEl>
                                              <p:pRg st="2" end="2"/>
                                            </p:txEl>
                                          </p:spTgt>
                                        </p:tgtEl>
                                        <p:attrNameLst>
                                          <p:attrName>style.visibility</p:attrName>
                                        </p:attrNameLst>
                                      </p:cBhvr>
                                      <p:to>
                                        <p:strVal val="visible"/>
                                      </p:to>
                                    </p:set>
                                    <p:anim calcmode="lin" valueType="num">
                                      <p:cBhvr>
                                        <p:cTn id="25" dur="500" fill="hold"/>
                                        <p:tgtEl>
                                          <p:spTgt spid="50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07">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507">
                                            <p:txEl>
                                              <p:pRg st="2" end="2"/>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507">
                                            <p:txEl>
                                              <p:pRg st="3" end="3"/>
                                            </p:txEl>
                                          </p:spTgt>
                                        </p:tgtEl>
                                        <p:attrNameLst>
                                          <p:attrName>style.visibility</p:attrName>
                                        </p:attrNameLst>
                                      </p:cBhvr>
                                      <p:to>
                                        <p:strVal val="visible"/>
                                      </p:to>
                                    </p:set>
                                    <p:anim calcmode="lin" valueType="num">
                                      <p:cBhvr>
                                        <p:cTn id="30" dur="500" fill="hold"/>
                                        <p:tgtEl>
                                          <p:spTgt spid="507">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507">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507">
                                            <p:txEl>
                                              <p:pRg st="3" end="3"/>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507">
                                            <p:txEl>
                                              <p:pRg st="4" end="4"/>
                                            </p:txEl>
                                          </p:spTgt>
                                        </p:tgtEl>
                                        <p:attrNameLst>
                                          <p:attrName>style.visibility</p:attrName>
                                        </p:attrNameLst>
                                      </p:cBhvr>
                                      <p:to>
                                        <p:strVal val="visible"/>
                                      </p:to>
                                    </p:set>
                                    <p:anim calcmode="lin" valueType="num">
                                      <p:cBhvr>
                                        <p:cTn id="35" dur="500" fill="hold"/>
                                        <p:tgtEl>
                                          <p:spTgt spid="50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0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07">
                                            <p:txEl>
                                              <p:pRg st="4" end="4"/>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507">
                                            <p:txEl>
                                              <p:pRg st="5" end="5"/>
                                            </p:txEl>
                                          </p:spTgt>
                                        </p:tgtEl>
                                        <p:attrNameLst>
                                          <p:attrName>style.visibility</p:attrName>
                                        </p:attrNameLst>
                                      </p:cBhvr>
                                      <p:to>
                                        <p:strVal val="visible"/>
                                      </p:to>
                                    </p:set>
                                    <p:anim calcmode="lin" valueType="num">
                                      <p:cBhvr>
                                        <p:cTn id="40" dur="500" fill="hold"/>
                                        <p:tgtEl>
                                          <p:spTgt spid="507">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507">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507">
                                            <p:txEl>
                                              <p:pRg st="5" end="5"/>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507">
                                            <p:txEl>
                                              <p:pRg st="6" end="6"/>
                                            </p:txEl>
                                          </p:spTgt>
                                        </p:tgtEl>
                                        <p:attrNameLst>
                                          <p:attrName>style.visibility</p:attrName>
                                        </p:attrNameLst>
                                      </p:cBhvr>
                                      <p:to>
                                        <p:strVal val="visible"/>
                                      </p:to>
                                    </p:set>
                                    <p:anim calcmode="lin" valueType="num">
                                      <p:cBhvr>
                                        <p:cTn id="45" dur="500" fill="hold"/>
                                        <p:tgtEl>
                                          <p:spTgt spid="507">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507">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507">
                                            <p:txEl>
                                              <p:pRg st="6" end="6"/>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507">
                                            <p:txEl>
                                              <p:pRg st="7" end="7"/>
                                            </p:txEl>
                                          </p:spTgt>
                                        </p:tgtEl>
                                        <p:attrNameLst>
                                          <p:attrName>style.visibility</p:attrName>
                                        </p:attrNameLst>
                                      </p:cBhvr>
                                      <p:to>
                                        <p:strVal val="visible"/>
                                      </p:to>
                                    </p:set>
                                    <p:anim calcmode="lin" valueType="num">
                                      <p:cBhvr>
                                        <p:cTn id="50" dur="500" fill="hold"/>
                                        <p:tgtEl>
                                          <p:spTgt spid="507">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507">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507">
                                            <p:txEl>
                                              <p:pRg st="7" end="7"/>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507">
                                            <p:txEl>
                                              <p:pRg st="8" end="8"/>
                                            </p:txEl>
                                          </p:spTgt>
                                        </p:tgtEl>
                                        <p:attrNameLst>
                                          <p:attrName>style.visibility</p:attrName>
                                        </p:attrNameLst>
                                      </p:cBhvr>
                                      <p:to>
                                        <p:strVal val="visible"/>
                                      </p:to>
                                    </p:set>
                                    <p:anim calcmode="lin" valueType="num">
                                      <p:cBhvr>
                                        <p:cTn id="55" dur="500" fill="hold"/>
                                        <p:tgtEl>
                                          <p:spTgt spid="507">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507">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507">
                                            <p:txEl>
                                              <p:pRg st="8" end="8"/>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507">
                                            <p:txEl>
                                              <p:pRg st="9" end="9"/>
                                            </p:txEl>
                                          </p:spTgt>
                                        </p:tgtEl>
                                        <p:attrNameLst>
                                          <p:attrName>style.visibility</p:attrName>
                                        </p:attrNameLst>
                                      </p:cBhvr>
                                      <p:to>
                                        <p:strVal val="visible"/>
                                      </p:to>
                                    </p:set>
                                    <p:anim calcmode="lin" valueType="num">
                                      <p:cBhvr>
                                        <p:cTn id="60" dur="500" fill="hold"/>
                                        <p:tgtEl>
                                          <p:spTgt spid="507">
                                            <p:txEl>
                                              <p:pRg st="9" end="9"/>
                                            </p:txEl>
                                          </p:spTgt>
                                        </p:tgtEl>
                                        <p:attrNameLst>
                                          <p:attrName>ppt_w</p:attrName>
                                        </p:attrNameLst>
                                      </p:cBhvr>
                                      <p:tavLst>
                                        <p:tav tm="0">
                                          <p:val>
                                            <p:fltVal val="0"/>
                                          </p:val>
                                        </p:tav>
                                        <p:tav tm="100000">
                                          <p:val>
                                            <p:strVal val="#ppt_w"/>
                                          </p:val>
                                        </p:tav>
                                      </p:tavLst>
                                    </p:anim>
                                    <p:anim calcmode="lin" valueType="num">
                                      <p:cBhvr>
                                        <p:cTn id="61" dur="500" fill="hold"/>
                                        <p:tgtEl>
                                          <p:spTgt spid="507">
                                            <p:txEl>
                                              <p:pRg st="9" end="9"/>
                                            </p:txEl>
                                          </p:spTgt>
                                        </p:tgtEl>
                                        <p:attrNameLst>
                                          <p:attrName>ppt_h</p:attrName>
                                        </p:attrNameLst>
                                      </p:cBhvr>
                                      <p:tavLst>
                                        <p:tav tm="0">
                                          <p:val>
                                            <p:fltVal val="0"/>
                                          </p:val>
                                        </p:tav>
                                        <p:tav tm="100000">
                                          <p:val>
                                            <p:strVal val="#ppt_h"/>
                                          </p:val>
                                        </p:tav>
                                      </p:tavLst>
                                    </p:anim>
                                    <p:animEffect transition="in" filter="fade">
                                      <p:cBhvr>
                                        <p:cTn id="62" dur="500"/>
                                        <p:tgtEl>
                                          <p:spTgt spid="507">
                                            <p:txEl>
                                              <p:pRg st="9" end="9"/>
                                            </p:txEl>
                                          </p:spTgt>
                                        </p:tgtEl>
                                      </p:cBhvr>
                                    </p:animEffect>
                                  </p:childTnLst>
                                </p:cTn>
                              </p:par>
                              <p:par>
                                <p:cTn id="63" presetID="53" presetClass="entr" presetSubtype="16" fill="hold" nodeType="withEffect">
                                  <p:stCondLst>
                                    <p:cond delay="0"/>
                                  </p:stCondLst>
                                  <p:childTnLst>
                                    <p:set>
                                      <p:cBhvr>
                                        <p:cTn id="64" dur="1" fill="hold">
                                          <p:stCondLst>
                                            <p:cond delay="0"/>
                                          </p:stCondLst>
                                        </p:cTn>
                                        <p:tgtEl>
                                          <p:spTgt spid="507">
                                            <p:txEl>
                                              <p:pRg st="10" end="10"/>
                                            </p:txEl>
                                          </p:spTgt>
                                        </p:tgtEl>
                                        <p:attrNameLst>
                                          <p:attrName>style.visibility</p:attrName>
                                        </p:attrNameLst>
                                      </p:cBhvr>
                                      <p:to>
                                        <p:strVal val="visible"/>
                                      </p:to>
                                    </p:set>
                                    <p:anim calcmode="lin" valueType="num">
                                      <p:cBhvr>
                                        <p:cTn id="65" dur="500" fill="hold"/>
                                        <p:tgtEl>
                                          <p:spTgt spid="507">
                                            <p:txEl>
                                              <p:pRg st="10" end="10"/>
                                            </p:txEl>
                                          </p:spTgt>
                                        </p:tgtEl>
                                        <p:attrNameLst>
                                          <p:attrName>ppt_w</p:attrName>
                                        </p:attrNameLst>
                                      </p:cBhvr>
                                      <p:tavLst>
                                        <p:tav tm="0">
                                          <p:val>
                                            <p:fltVal val="0"/>
                                          </p:val>
                                        </p:tav>
                                        <p:tav tm="100000">
                                          <p:val>
                                            <p:strVal val="#ppt_w"/>
                                          </p:val>
                                        </p:tav>
                                      </p:tavLst>
                                    </p:anim>
                                    <p:anim calcmode="lin" valueType="num">
                                      <p:cBhvr>
                                        <p:cTn id="66" dur="500" fill="hold"/>
                                        <p:tgtEl>
                                          <p:spTgt spid="507">
                                            <p:txEl>
                                              <p:pRg st="10" end="10"/>
                                            </p:txEl>
                                          </p:spTgt>
                                        </p:tgtEl>
                                        <p:attrNameLst>
                                          <p:attrName>ppt_h</p:attrName>
                                        </p:attrNameLst>
                                      </p:cBhvr>
                                      <p:tavLst>
                                        <p:tav tm="0">
                                          <p:val>
                                            <p:fltVal val="0"/>
                                          </p:val>
                                        </p:tav>
                                        <p:tav tm="100000">
                                          <p:val>
                                            <p:strVal val="#ppt_h"/>
                                          </p:val>
                                        </p:tav>
                                      </p:tavLst>
                                    </p:anim>
                                    <p:animEffect transition="in" filter="fade">
                                      <p:cBhvr>
                                        <p:cTn id="67" dur="500"/>
                                        <p:tgtEl>
                                          <p:spTgt spid="507">
                                            <p:txEl>
                                              <p:pRg st="10" end="10"/>
                                            </p:txEl>
                                          </p:spTgt>
                                        </p:tgtEl>
                                      </p:cBhvr>
                                    </p:animEffect>
                                  </p:childTnLst>
                                </p:cTn>
                              </p:par>
                              <p:par>
                                <p:cTn id="68" presetID="53" presetClass="entr" presetSubtype="16" fill="hold" nodeType="withEffect">
                                  <p:stCondLst>
                                    <p:cond delay="0"/>
                                  </p:stCondLst>
                                  <p:childTnLst>
                                    <p:set>
                                      <p:cBhvr>
                                        <p:cTn id="69" dur="1" fill="hold">
                                          <p:stCondLst>
                                            <p:cond delay="0"/>
                                          </p:stCondLst>
                                        </p:cTn>
                                        <p:tgtEl>
                                          <p:spTgt spid="507">
                                            <p:txEl>
                                              <p:pRg st="11" end="11"/>
                                            </p:txEl>
                                          </p:spTgt>
                                        </p:tgtEl>
                                        <p:attrNameLst>
                                          <p:attrName>style.visibility</p:attrName>
                                        </p:attrNameLst>
                                      </p:cBhvr>
                                      <p:to>
                                        <p:strVal val="visible"/>
                                      </p:to>
                                    </p:set>
                                    <p:anim calcmode="lin" valueType="num">
                                      <p:cBhvr>
                                        <p:cTn id="70" dur="500" fill="hold"/>
                                        <p:tgtEl>
                                          <p:spTgt spid="507">
                                            <p:txEl>
                                              <p:pRg st="11" end="11"/>
                                            </p:txEl>
                                          </p:spTgt>
                                        </p:tgtEl>
                                        <p:attrNameLst>
                                          <p:attrName>ppt_w</p:attrName>
                                        </p:attrNameLst>
                                      </p:cBhvr>
                                      <p:tavLst>
                                        <p:tav tm="0">
                                          <p:val>
                                            <p:fltVal val="0"/>
                                          </p:val>
                                        </p:tav>
                                        <p:tav tm="100000">
                                          <p:val>
                                            <p:strVal val="#ppt_w"/>
                                          </p:val>
                                        </p:tav>
                                      </p:tavLst>
                                    </p:anim>
                                    <p:anim calcmode="lin" valueType="num">
                                      <p:cBhvr>
                                        <p:cTn id="71" dur="500" fill="hold"/>
                                        <p:tgtEl>
                                          <p:spTgt spid="507">
                                            <p:txEl>
                                              <p:pRg st="11" end="11"/>
                                            </p:txEl>
                                          </p:spTgt>
                                        </p:tgtEl>
                                        <p:attrNameLst>
                                          <p:attrName>ppt_h</p:attrName>
                                        </p:attrNameLst>
                                      </p:cBhvr>
                                      <p:tavLst>
                                        <p:tav tm="0">
                                          <p:val>
                                            <p:fltVal val="0"/>
                                          </p:val>
                                        </p:tav>
                                        <p:tav tm="100000">
                                          <p:val>
                                            <p:strVal val="#ppt_h"/>
                                          </p:val>
                                        </p:tav>
                                      </p:tavLst>
                                    </p:anim>
                                    <p:animEffect transition="in" filter="fade">
                                      <p:cBhvr>
                                        <p:cTn id="72" dur="500"/>
                                        <p:tgtEl>
                                          <p:spTgt spid="507">
                                            <p:txEl>
                                              <p:pRg st="11" end="11"/>
                                            </p:txEl>
                                          </p:spTgt>
                                        </p:tgtEl>
                                      </p:cBhvr>
                                    </p:animEffect>
                                  </p:childTnLst>
                                </p:cTn>
                              </p:par>
                              <p:par>
                                <p:cTn id="73" presetID="53" presetClass="entr" presetSubtype="16" fill="hold" nodeType="withEffect">
                                  <p:stCondLst>
                                    <p:cond delay="0"/>
                                  </p:stCondLst>
                                  <p:childTnLst>
                                    <p:set>
                                      <p:cBhvr>
                                        <p:cTn id="74" dur="1" fill="hold">
                                          <p:stCondLst>
                                            <p:cond delay="0"/>
                                          </p:stCondLst>
                                        </p:cTn>
                                        <p:tgtEl>
                                          <p:spTgt spid="507">
                                            <p:txEl>
                                              <p:pRg st="12" end="12"/>
                                            </p:txEl>
                                          </p:spTgt>
                                        </p:tgtEl>
                                        <p:attrNameLst>
                                          <p:attrName>style.visibility</p:attrName>
                                        </p:attrNameLst>
                                      </p:cBhvr>
                                      <p:to>
                                        <p:strVal val="visible"/>
                                      </p:to>
                                    </p:set>
                                    <p:anim calcmode="lin" valueType="num">
                                      <p:cBhvr>
                                        <p:cTn id="75" dur="500" fill="hold"/>
                                        <p:tgtEl>
                                          <p:spTgt spid="507">
                                            <p:txEl>
                                              <p:pRg st="12" end="12"/>
                                            </p:txEl>
                                          </p:spTgt>
                                        </p:tgtEl>
                                        <p:attrNameLst>
                                          <p:attrName>ppt_w</p:attrName>
                                        </p:attrNameLst>
                                      </p:cBhvr>
                                      <p:tavLst>
                                        <p:tav tm="0">
                                          <p:val>
                                            <p:fltVal val="0"/>
                                          </p:val>
                                        </p:tav>
                                        <p:tav tm="100000">
                                          <p:val>
                                            <p:strVal val="#ppt_w"/>
                                          </p:val>
                                        </p:tav>
                                      </p:tavLst>
                                    </p:anim>
                                    <p:anim calcmode="lin" valueType="num">
                                      <p:cBhvr>
                                        <p:cTn id="76" dur="500" fill="hold"/>
                                        <p:tgtEl>
                                          <p:spTgt spid="507">
                                            <p:txEl>
                                              <p:pRg st="12" end="12"/>
                                            </p:txEl>
                                          </p:spTgt>
                                        </p:tgtEl>
                                        <p:attrNameLst>
                                          <p:attrName>ppt_h</p:attrName>
                                        </p:attrNameLst>
                                      </p:cBhvr>
                                      <p:tavLst>
                                        <p:tav tm="0">
                                          <p:val>
                                            <p:fltVal val="0"/>
                                          </p:val>
                                        </p:tav>
                                        <p:tav tm="100000">
                                          <p:val>
                                            <p:strVal val="#ppt_h"/>
                                          </p:val>
                                        </p:tav>
                                      </p:tavLst>
                                    </p:anim>
                                    <p:animEffect transition="in" filter="fade">
                                      <p:cBhvr>
                                        <p:cTn id="77" dur="500"/>
                                        <p:tgtEl>
                                          <p:spTgt spid="507">
                                            <p:txEl>
                                              <p:pRg st="12" end="12"/>
                                            </p:txEl>
                                          </p:spTgt>
                                        </p:tgtEl>
                                      </p:cBhvr>
                                    </p:animEffect>
                                  </p:childTnLst>
                                </p:cTn>
                              </p:par>
                              <p:par>
                                <p:cTn id="78" presetID="53" presetClass="entr" presetSubtype="16" fill="hold" nodeType="withEffect">
                                  <p:stCondLst>
                                    <p:cond delay="0"/>
                                  </p:stCondLst>
                                  <p:childTnLst>
                                    <p:set>
                                      <p:cBhvr>
                                        <p:cTn id="79" dur="1" fill="hold">
                                          <p:stCondLst>
                                            <p:cond delay="0"/>
                                          </p:stCondLst>
                                        </p:cTn>
                                        <p:tgtEl>
                                          <p:spTgt spid="507">
                                            <p:txEl>
                                              <p:pRg st="13" end="13"/>
                                            </p:txEl>
                                          </p:spTgt>
                                        </p:tgtEl>
                                        <p:attrNameLst>
                                          <p:attrName>style.visibility</p:attrName>
                                        </p:attrNameLst>
                                      </p:cBhvr>
                                      <p:to>
                                        <p:strVal val="visible"/>
                                      </p:to>
                                    </p:set>
                                    <p:anim calcmode="lin" valueType="num">
                                      <p:cBhvr>
                                        <p:cTn id="80" dur="500" fill="hold"/>
                                        <p:tgtEl>
                                          <p:spTgt spid="507">
                                            <p:txEl>
                                              <p:pRg st="13" end="13"/>
                                            </p:txEl>
                                          </p:spTgt>
                                        </p:tgtEl>
                                        <p:attrNameLst>
                                          <p:attrName>ppt_w</p:attrName>
                                        </p:attrNameLst>
                                      </p:cBhvr>
                                      <p:tavLst>
                                        <p:tav tm="0">
                                          <p:val>
                                            <p:fltVal val="0"/>
                                          </p:val>
                                        </p:tav>
                                        <p:tav tm="100000">
                                          <p:val>
                                            <p:strVal val="#ppt_w"/>
                                          </p:val>
                                        </p:tav>
                                      </p:tavLst>
                                    </p:anim>
                                    <p:anim calcmode="lin" valueType="num">
                                      <p:cBhvr>
                                        <p:cTn id="81" dur="500" fill="hold"/>
                                        <p:tgtEl>
                                          <p:spTgt spid="507">
                                            <p:txEl>
                                              <p:pRg st="13" end="13"/>
                                            </p:txEl>
                                          </p:spTgt>
                                        </p:tgtEl>
                                        <p:attrNameLst>
                                          <p:attrName>ppt_h</p:attrName>
                                        </p:attrNameLst>
                                      </p:cBhvr>
                                      <p:tavLst>
                                        <p:tav tm="0">
                                          <p:val>
                                            <p:fltVal val="0"/>
                                          </p:val>
                                        </p:tav>
                                        <p:tav tm="100000">
                                          <p:val>
                                            <p:strVal val="#ppt_h"/>
                                          </p:val>
                                        </p:tav>
                                      </p:tavLst>
                                    </p:anim>
                                    <p:animEffect transition="in" filter="fade">
                                      <p:cBhvr>
                                        <p:cTn id="82" dur="500"/>
                                        <p:tgtEl>
                                          <p:spTgt spid="507">
                                            <p:txEl>
                                              <p:pRg st="13" end="13"/>
                                            </p:txEl>
                                          </p:spTgt>
                                        </p:tgtEl>
                                      </p:cBhvr>
                                    </p:animEffect>
                                  </p:childTnLst>
                                </p:cTn>
                              </p:par>
                              <p:par>
                                <p:cTn id="83" presetID="53" presetClass="entr" presetSubtype="16" fill="hold" nodeType="withEffect">
                                  <p:stCondLst>
                                    <p:cond delay="0"/>
                                  </p:stCondLst>
                                  <p:childTnLst>
                                    <p:set>
                                      <p:cBhvr>
                                        <p:cTn id="84" dur="1" fill="hold">
                                          <p:stCondLst>
                                            <p:cond delay="0"/>
                                          </p:stCondLst>
                                        </p:cTn>
                                        <p:tgtEl>
                                          <p:spTgt spid="507">
                                            <p:txEl>
                                              <p:pRg st="14" end="14"/>
                                            </p:txEl>
                                          </p:spTgt>
                                        </p:tgtEl>
                                        <p:attrNameLst>
                                          <p:attrName>style.visibility</p:attrName>
                                        </p:attrNameLst>
                                      </p:cBhvr>
                                      <p:to>
                                        <p:strVal val="visible"/>
                                      </p:to>
                                    </p:set>
                                    <p:anim calcmode="lin" valueType="num">
                                      <p:cBhvr>
                                        <p:cTn id="85" dur="500" fill="hold"/>
                                        <p:tgtEl>
                                          <p:spTgt spid="507">
                                            <p:txEl>
                                              <p:pRg st="14" end="14"/>
                                            </p:txEl>
                                          </p:spTgt>
                                        </p:tgtEl>
                                        <p:attrNameLst>
                                          <p:attrName>ppt_w</p:attrName>
                                        </p:attrNameLst>
                                      </p:cBhvr>
                                      <p:tavLst>
                                        <p:tav tm="0">
                                          <p:val>
                                            <p:fltVal val="0"/>
                                          </p:val>
                                        </p:tav>
                                        <p:tav tm="100000">
                                          <p:val>
                                            <p:strVal val="#ppt_w"/>
                                          </p:val>
                                        </p:tav>
                                      </p:tavLst>
                                    </p:anim>
                                    <p:anim calcmode="lin" valueType="num">
                                      <p:cBhvr>
                                        <p:cTn id="86" dur="500" fill="hold"/>
                                        <p:tgtEl>
                                          <p:spTgt spid="507">
                                            <p:txEl>
                                              <p:pRg st="14" end="14"/>
                                            </p:txEl>
                                          </p:spTgt>
                                        </p:tgtEl>
                                        <p:attrNameLst>
                                          <p:attrName>ppt_h</p:attrName>
                                        </p:attrNameLst>
                                      </p:cBhvr>
                                      <p:tavLst>
                                        <p:tav tm="0">
                                          <p:val>
                                            <p:fltVal val="0"/>
                                          </p:val>
                                        </p:tav>
                                        <p:tav tm="100000">
                                          <p:val>
                                            <p:strVal val="#ppt_h"/>
                                          </p:val>
                                        </p:tav>
                                      </p:tavLst>
                                    </p:anim>
                                    <p:animEffect transition="in" filter="fade">
                                      <p:cBhvr>
                                        <p:cTn id="87" dur="500"/>
                                        <p:tgtEl>
                                          <p:spTgt spid="5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2" name="Google Shape;602;p30"/>
          <p:cNvSpPr txBox="1">
            <a:spLocks noGrp="1"/>
          </p:cNvSpPr>
          <p:nvPr>
            <p:ph type="ctrTitle" idx="2"/>
          </p:nvPr>
        </p:nvSpPr>
        <p:spPr>
          <a:xfrm>
            <a:off x="5518103" y="2417825"/>
            <a:ext cx="3625897" cy="644700"/>
          </a:xfrm>
          <a:prstGeom prst="rect">
            <a:avLst/>
          </a:prstGeom>
        </p:spPr>
        <p:txBody>
          <a:bodyPr spcFirstLastPara="1" wrap="square" lIns="91425" tIns="91425" rIns="91425" bIns="91425" anchor="b" anchorCtr="0">
            <a:noAutofit/>
          </a:bodyPr>
          <a:lstStyle/>
          <a:p>
            <a:r>
              <a:rPr lang="en-IN" sz="2800" b="0" i="0" dirty="0">
                <a:solidFill>
                  <a:srgbClr val="FFFFFF"/>
                </a:solidFill>
                <a:effectLst/>
                <a:highlight>
                  <a:srgbClr val="080D12"/>
                </a:highlight>
                <a:latin typeface="Gadugi" panose="020B0502040204020203" pitchFamily="34" charset="0"/>
                <a:ea typeface="Gadugi" panose="020B0502040204020203" pitchFamily="34" charset="0"/>
              </a:rPr>
              <a:t>Unintended bias</a:t>
            </a:r>
            <a:br>
              <a:rPr lang="en-IN" b="0" i="0" dirty="0">
                <a:solidFill>
                  <a:srgbClr val="FFFFFF"/>
                </a:solidFill>
                <a:effectLst/>
                <a:highlight>
                  <a:srgbClr val="080D12"/>
                </a:highlight>
                <a:latin typeface="Suisseintl"/>
              </a:rPr>
            </a:br>
            <a:endParaRPr dirty="0"/>
          </a:p>
        </p:txBody>
      </p:sp>
      <p:sp>
        <p:nvSpPr>
          <p:cNvPr id="605" name="Google Shape;605;p30"/>
          <p:cNvSpPr txBox="1">
            <a:spLocks noGrp="1"/>
          </p:cNvSpPr>
          <p:nvPr>
            <p:ph type="ctrTitle"/>
          </p:nvPr>
        </p:nvSpPr>
        <p:spPr>
          <a:xfrm>
            <a:off x="372004" y="2666418"/>
            <a:ext cx="2776871" cy="644700"/>
          </a:xfrm>
          <a:prstGeom prst="rect">
            <a:avLst/>
          </a:prstGeom>
        </p:spPr>
        <p:txBody>
          <a:bodyPr spcFirstLastPara="1" wrap="square" lIns="91425" tIns="91425" rIns="91425" bIns="91425" anchor="b" anchorCtr="0">
            <a:noAutofit/>
          </a:bodyPr>
          <a:lstStyle/>
          <a:p>
            <a:r>
              <a:rPr lang="en-IN" sz="3200" b="0" i="0" dirty="0">
                <a:solidFill>
                  <a:srgbClr val="FFFFFF"/>
                </a:solidFill>
                <a:effectLst/>
                <a:highlight>
                  <a:srgbClr val="080D12"/>
                </a:highlight>
                <a:latin typeface="Gadugi" panose="020B0502040204020203" pitchFamily="34" charset="0"/>
                <a:ea typeface="Gadugi" panose="020B0502040204020203" pitchFamily="34" charset="0"/>
              </a:rPr>
              <a:t>Inaccuracy</a:t>
            </a:r>
            <a:br>
              <a:rPr lang="en-IN" sz="3200" b="0" i="0" dirty="0">
                <a:solidFill>
                  <a:srgbClr val="FFFFFF"/>
                </a:solidFill>
                <a:effectLst/>
                <a:highlight>
                  <a:srgbClr val="080D12"/>
                </a:highlight>
                <a:latin typeface="Gadugi" panose="020B0502040204020203" pitchFamily="34" charset="0"/>
                <a:ea typeface="Gadugi" panose="020B0502040204020203" pitchFamily="34" charset="0"/>
              </a:rPr>
            </a:br>
            <a:endParaRPr sz="3200" dirty="0">
              <a:latin typeface="Gadugi" panose="020B0502040204020203" pitchFamily="34" charset="0"/>
              <a:ea typeface="Gadugi" panose="020B0502040204020203" pitchFamily="34" charset="0"/>
            </a:endParaRPr>
          </a:p>
        </p:txBody>
      </p:sp>
      <p:sp>
        <p:nvSpPr>
          <p:cNvPr id="610" name="Google Shape;610;p30"/>
          <p:cNvSpPr/>
          <p:nvPr/>
        </p:nvSpPr>
        <p:spPr>
          <a:xfrm>
            <a:off x="3074074" y="1929844"/>
            <a:ext cx="1100353" cy="98516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4" name="Google Shape;614;p30"/>
          <p:cNvCxnSpPr>
            <a:cxnSpLocks/>
            <a:stCxn id="610" idx="3"/>
          </p:cNvCxnSpPr>
          <p:nvPr/>
        </p:nvCxnSpPr>
        <p:spPr>
          <a:xfrm>
            <a:off x="4174427" y="2422427"/>
            <a:ext cx="1183996" cy="165635"/>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324254" y="2187018"/>
            <a:ext cx="697155" cy="681575"/>
            <a:chOff x="4679322" y="3897629"/>
            <a:chExt cx="498004" cy="486875"/>
          </a:xfrm>
        </p:grpSpPr>
        <p:sp>
          <p:nvSpPr>
            <p:cNvPr id="638" name="Google Shape;638;p30"/>
            <p:cNvSpPr/>
            <p:nvPr/>
          </p:nvSpPr>
          <p:spPr>
            <a:xfrm>
              <a:off x="4679322" y="403366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itle 10">
            <a:extLst>
              <a:ext uri="{FF2B5EF4-FFF2-40B4-BE49-F238E27FC236}">
                <a16:creationId xmlns:a16="http://schemas.microsoft.com/office/drawing/2014/main" id="{26C0D094-F57A-9E0E-FAA7-9D5BBA468690}"/>
              </a:ext>
            </a:extLst>
          </p:cNvPr>
          <p:cNvSpPr>
            <a:spLocks noGrp="1"/>
          </p:cNvSpPr>
          <p:nvPr>
            <p:ph type="ctrTitle" idx="8"/>
          </p:nvPr>
        </p:nvSpPr>
        <p:spPr>
          <a:xfrm>
            <a:off x="634532" y="344974"/>
            <a:ext cx="5888038" cy="577850"/>
          </a:xfrm>
        </p:spPr>
        <p:txBody>
          <a:bodyPr/>
          <a:lstStyle/>
          <a:p>
            <a:r>
              <a:rPr lang="en-IN" b="0" i="0" dirty="0">
                <a:solidFill>
                  <a:srgbClr val="FFFFFF"/>
                </a:solidFill>
                <a:effectLst/>
                <a:highlight>
                  <a:srgbClr val="080D12"/>
                </a:highlight>
                <a:latin typeface="Sitka Small Semibold" pitchFamily="2" charset="0"/>
              </a:rPr>
              <a:t>Challenges faced</a:t>
            </a:r>
            <a:endParaRPr lang="en-IN" dirty="0">
              <a:latin typeface="Sitka Small Semibold" pitchFamily="2" charset="0"/>
            </a:endParaRPr>
          </a:p>
        </p:txBody>
      </p:sp>
      <p:sp>
        <p:nvSpPr>
          <p:cNvPr id="7" name="Google Shape;611;p30">
            <a:extLst>
              <a:ext uri="{FF2B5EF4-FFF2-40B4-BE49-F238E27FC236}">
                <a16:creationId xmlns:a16="http://schemas.microsoft.com/office/drawing/2014/main" id="{61536A2C-278B-DCF0-CBA8-54B7CC4BAB85}"/>
              </a:ext>
            </a:extLst>
          </p:cNvPr>
          <p:cNvSpPr/>
          <p:nvPr/>
        </p:nvSpPr>
        <p:spPr>
          <a:xfrm>
            <a:off x="4756048" y="1963796"/>
            <a:ext cx="989799" cy="927965"/>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623;p30">
            <a:extLst>
              <a:ext uri="{FF2B5EF4-FFF2-40B4-BE49-F238E27FC236}">
                <a16:creationId xmlns:a16="http://schemas.microsoft.com/office/drawing/2014/main" id="{81AFE927-74EC-C10E-C651-E7EE4179EC61}"/>
              </a:ext>
            </a:extLst>
          </p:cNvPr>
          <p:cNvGrpSpPr/>
          <p:nvPr/>
        </p:nvGrpSpPr>
        <p:grpSpPr>
          <a:xfrm>
            <a:off x="5136509" y="1996098"/>
            <a:ext cx="484361" cy="484405"/>
            <a:chOff x="4890434" y="4287389"/>
            <a:chExt cx="345997" cy="346029"/>
          </a:xfrm>
        </p:grpSpPr>
        <p:sp>
          <p:nvSpPr>
            <p:cNvPr id="12" name="Google Shape;624;p30">
              <a:extLst>
                <a:ext uri="{FF2B5EF4-FFF2-40B4-BE49-F238E27FC236}">
                  <a16:creationId xmlns:a16="http://schemas.microsoft.com/office/drawing/2014/main" id="{51007332-BEE4-D5C5-D9A2-115C26E5A4D4}"/>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5;p30">
              <a:extLst>
                <a:ext uri="{FF2B5EF4-FFF2-40B4-BE49-F238E27FC236}">
                  <a16:creationId xmlns:a16="http://schemas.microsoft.com/office/drawing/2014/main" id="{1A619147-E11C-375A-2699-35BB929FCF9D}"/>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6;p30">
              <a:extLst>
                <a:ext uri="{FF2B5EF4-FFF2-40B4-BE49-F238E27FC236}">
                  <a16:creationId xmlns:a16="http://schemas.microsoft.com/office/drawing/2014/main" id="{E1C54442-5DF2-BCCC-CAB5-17F1A2727603}"/>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7;p30">
              <a:extLst>
                <a:ext uri="{FF2B5EF4-FFF2-40B4-BE49-F238E27FC236}">
                  <a16:creationId xmlns:a16="http://schemas.microsoft.com/office/drawing/2014/main" id="{A16F8561-A2A4-BFB5-C196-2EA3E866EB1D}"/>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8;p30">
              <a:extLst>
                <a:ext uri="{FF2B5EF4-FFF2-40B4-BE49-F238E27FC236}">
                  <a16:creationId xmlns:a16="http://schemas.microsoft.com/office/drawing/2014/main" id="{3DB9C1C4-2560-AB44-2B86-8F96FAA34C3A}"/>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629;p30">
              <a:extLst>
                <a:ext uri="{FF2B5EF4-FFF2-40B4-BE49-F238E27FC236}">
                  <a16:creationId xmlns:a16="http://schemas.microsoft.com/office/drawing/2014/main" id="{1FF1F2B7-18E6-3DAB-5F45-8ED22F2CF5EC}"/>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0;p30">
              <a:extLst>
                <a:ext uri="{FF2B5EF4-FFF2-40B4-BE49-F238E27FC236}">
                  <a16:creationId xmlns:a16="http://schemas.microsoft.com/office/drawing/2014/main" id="{26738CD7-E564-C61A-B09C-513AAECBFF2F}"/>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05"/>
                                        </p:tgtEl>
                                        <p:attrNameLst>
                                          <p:attrName>style.visibility</p:attrName>
                                        </p:attrNameLst>
                                      </p:cBhvr>
                                      <p:to>
                                        <p:strVal val="visible"/>
                                      </p:to>
                                    </p:set>
                                    <p:animEffect transition="in" filter="barn(inVertical)">
                                      <p:cBhvr>
                                        <p:cTn id="12" dur="500"/>
                                        <p:tgtEl>
                                          <p:spTgt spid="60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02"/>
                                        </p:tgtEl>
                                        <p:attrNameLst>
                                          <p:attrName>style.visibility</p:attrName>
                                        </p:attrNameLst>
                                      </p:cBhvr>
                                      <p:to>
                                        <p:strVal val="visible"/>
                                      </p:to>
                                    </p:set>
                                    <p:animEffect transition="in" filter="barn(inVertical)">
                                      <p:cBhvr>
                                        <p:cTn id="17"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0"/>
      <p:bldP spid="605"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82681" y="332874"/>
            <a:ext cx="371281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rgbClr val="FFFFFF"/>
                </a:solidFill>
                <a:highlight>
                  <a:srgbClr val="080D12"/>
                </a:highlight>
                <a:latin typeface="Sitka Small Semibold" pitchFamily="2" charset="0"/>
              </a:rPr>
              <a:t>I</a:t>
            </a:r>
            <a:r>
              <a:rPr lang="en-IN" sz="3200" dirty="0">
                <a:solidFill>
                  <a:srgbClr val="FFFFFF"/>
                </a:solidFill>
                <a:highlight>
                  <a:srgbClr val="080D12"/>
                </a:highlight>
                <a:latin typeface="Sitka Small Semibold" pitchFamily="2" charset="0"/>
              </a:rPr>
              <a:t>NACCURACY</a:t>
            </a:r>
            <a:endParaRPr sz="3200" dirty="0">
              <a:latin typeface="Sitka Small Semibold" pitchFamily="2" charset="0"/>
            </a:endParaRPr>
          </a:p>
        </p:txBody>
      </p:sp>
      <p:sp>
        <p:nvSpPr>
          <p:cNvPr id="692" name="Google Shape;692;p32"/>
          <p:cNvSpPr/>
          <p:nvPr/>
        </p:nvSpPr>
        <p:spPr>
          <a:xfrm>
            <a:off x="1972180" y="4870713"/>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693442" y="4922876"/>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88;p32">
            <a:extLst>
              <a:ext uri="{FF2B5EF4-FFF2-40B4-BE49-F238E27FC236}">
                <a16:creationId xmlns:a16="http://schemas.microsoft.com/office/drawing/2014/main" id="{804908B3-4227-882B-3549-C91BECEBD9A6}"/>
              </a:ext>
            </a:extLst>
          </p:cNvPr>
          <p:cNvSpPr txBox="1">
            <a:spLocks/>
          </p:cNvSpPr>
          <p:nvPr/>
        </p:nvSpPr>
        <p:spPr>
          <a:xfrm>
            <a:off x="625013" y="1313000"/>
            <a:ext cx="2694334"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endParaRPr lang="en-US" sz="3200" dirty="0"/>
          </a:p>
        </p:txBody>
      </p:sp>
      <p:sp>
        <p:nvSpPr>
          <p:cNvPr id="5" name="Google Shape;466;p26">
            <a:extLst>
              <a:ext uri="{FF2B5EF4-FFF2-40B4-BE49-F238E27FC236}">
                <a16:creationId xmlns:a16="http://schemas.microsoft.com/office/drawing/2014/main" id="{D2CD6A96-66D0-E7B8-F2C8-116B8E4C5A17}"/>
              </a:ext>
            </a:extLst>
          </p:cNvPr>
          <p:cNvSpPr txBox="1">
            <a:spLocks/>
          </p:cNvSpPr>
          <p:nvPr/>
        </p:nvSpPr>
        <p:spPr>
          <a:xfrm>
            <a:off x="597375" y="1063525"/>
            <a:ext cx="7866900" cy="1403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71450" indent="-171450" algn="just">
              <a:spcBef>
                <a:spcPts val="1600"/>
              </a:spcBef>
              <a:spcAft>
                <a:spcPts val="1600"/>
              </a:spcAft>
              <a:buFont typeface="Wingdings" panose="05000000000000000000" pitchFamily="2" charset="2"/>
              <a:buChar char="Ø"/>
            </a:pPr>
            <a:r>
              <a:rPr lang="en-US" dirty="0"/>
              <a:t>Inaccuracy in financial data can manifest in various ways. Simple errors in data entry, miscalculations, or outdated information can lead to misleading insights. </a:t>
            </a:r>
            <a:endParaRPr lang="en-US" dirty="0">
              <a:solidFill>
                <a:schemeClr val="bg1"/>
              </a:solidFill>
              <a:highlight>
                <a:srgbClr val="080D12"/>
              </a:highlight>
              <a:latin typeface="Suisseintl"/>
            </a:endParaRPr>
          </a:p>
        </p:txBody>
      </p:sp>
      <p:sp>
        <p:nvSpPr>
          <p:cNvPr id="7" name="Google Shape;688;p32">
            <a:extLst>
              <a:ext uri="{FF2B5EF4-FFF2-40B4-BE49-F238E27FC236}">
                <a16:creationId xmlns:a16="http://schemas.microsoft.com/office/drawing/2014/main" id="{6A5F4A4E-DEC2-6BFD-F336-87855ECB9645}"/>
              </a:ext>
            </a:extLst>
          </p:cNvPr>
          <p:cNvSpPr txBox="1">
            <a:spLocks/>
          </p:cNvSpPr>
          <p:nvPr/>
        </p:nvSpPr>
        <p:spPr>
          <a:xfrm>
            <a:off x="260738" y="2360775"/>
            <a:ext cx="4192315"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3200" dirty="0">
                <a:solidFill>
                  <a:srgbClr val="FFFFFF"/>
                </a:solidFill>
                <a:highlight>
                  <a:srgbClr val="080D12"/>
                </a:highlight>
                <a:latin typeface="Sitka Small Semibold" pitchFamily="2" charset="0"/>
              </a:rPr>
              <a:t>Unintended bias</a:t>
            </a:r>
            <a:endParaRPr lang="en-US" sz="3200" dirty="0">
              <a:latin typeface="Sitka Small Semibold" pitchFamily="2" charset="0"/>
            </a:endParaRPr>
          </a:p>
        </p:txBody>
      </p:sp>
      <p:sp>
        <p:nvSpPr>
          <p:cNvPr id="8" name="Google Shape;466;p26">
            <a:extLst>
              <a:ext uri="{FF2B5EF4-FFF2-40B4-BE49-F238E27FC236}">
                <a16:creationId xmlns:a16="http://schemas.microsoft.com/office/drawing/2014/main" id="{7C156AA8-AD9C-6D96-6B99-816D8C79015F}"/>
              </a:ext>
            </a:extLst>
          </p:cNvPr>
          <p:cNvSpPr txBox="1">
            <a:spLocks/>
          </p:cNvSpPr>
          <p:nvPr/>
        </p:nvSpPr>
        <p:spPr>
          <a:xfrm>
            <a:off x="442876" y="3087401"/>
            <a:ext cx="7866900" cy="1403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71450" indent="-171450" algn="just">
              <a:spcBef>
                <a:spcPts val="1600"/>
              </a:spcBef>
              <a:spcAft>
                <a:spcPts val="1600"/>
              </a:spcAft>
              <a:buFont typeface="Wingdings" panose="05000000000000000000" pitchFamily="2" charset="2"/>
              <a:buChar char="Ø"/>
            </a:pPr>
            <a:r>
              <a:rPr lang="en-US" dirty="0"/>
              <a:t>The use of AI in financial services is introducing new ethical pitfalls, risking unintended biases which are forcing the industry to reflect on the ethics of new models.</a:t>
            </a:r>
            <a:endParaRPr lang="en-US" dirty="0">
              <a:solidFill>
                <a:schemeClr val="bg1"/>
              </a:solidFill>
              <a:highlight>
                <a:srgbClr val="080D12"/>
              </a:highlight>
              <a:latin typeface="Suisseint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88"/>
                                        </p:tgtEl>
                                        <p:attrNameLst>
                                          <p:attrName>style.visibility</p:attrName>
                                        </p:attrNameLst>
                                      </p:cBhvr>
                                      <p:to>
                                        <p:strVal val="visible"/>
                                      </p:to>
                                    </p:set>
                                    <p:anim calcmode="lin" valueType="num">
                                      <p:cBhvr additive="base">
                                        <p:cTn id="17" dur="500" fill="hold"/>
                                        <p:tgtEl>
                                          <p:spTgt spid="688"/>
                                        </p:tgtEl>
                                        <p:attrNameLst>
                                          <p:attrName>ppt_x</p:attrName>
                                        </p:attrNameLst>
                                      </p:cBhvr>
                                      <p:tavLst>
                                        <p:tav tm="0">
                                          <p:val>
                                            <p:strVal val="#ppt_x"/>
                                          </p:val>
                                        </p:tav>
                                        <p:tav tm="100000">
                                          <p:val>
                                            <p:strVal val="#ppt_x"/>
                                          </p:val>
                                        </p:tav>
                                      </p:tavLst>
                                    </p:anim>
                                    <p:anim calcmode="lin" valueType="num">
                                      <p:cBhvr additive="base">
                                        <p:cTn id="18" dur="500" fill="hold"/>
                                        <p:tgtEl>
                                          <p:spTgt spid="68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p:bldP spid="5"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427356" y="1936063"/>
            <a:ext cx="594731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itka Small Semibold" pitchFamily="2" charset="0"/>
              </a:rPr>
              <a:t>THANK YOU</a:t>
            </a:r>
            <a:endParaRPr dirty="0">
              <a:latin typeface="Sitka Small Semibold" pitchFamily="2" charset="0"/>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198964" y="3954267"/>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641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688"/>
                                        </p:tgtEl>
                                      </p:cBhvr>
                                    </p:animEffect>
                                    <p:set>
                                      <p:cBhvr>
                                        <p:cTn id="7" dur="1" fill="hold">
                                          <p:stCondLst>
                                            <p:cond delay="1999"/>
                                          </p:stCondLst>
                                        </p:cTn>
                                        <p:tgtEl>
                                          <p:spTgt spid="6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p:bld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232</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vt:i4>
      </vt:variant>
    </vt:vector>
  </HeadingPairs>
  <TitlesOfParts>
    <vt:vector size="22" baseType="lpstr">
      <vt:lpstr>Gadugi</vt:lpstr>
      <vt:lpstr>Aptos</vt:lpstr>
      <vt:lpstr>Advent Pro SemiBold</vt:lpstr>
      <vt:lpstr>Fira Sans Extra Condensed Medium</vt:lpstr>
      <vt:lpstr>Livvic Light</vt:lpstr>
      <vt:lpstr>Arial</vt:lpstr>
      <vt:lpstr>Suisseintl</vt:lpstr>
      <vt:lpstr>Maven Pro</vt:lpstr>
      <vt:lpstr>Fira Sans Condensed Medium</vt:lpstr>
      <vt:lpstr>Wingdings</vt:lpstr>
      <vt:lpstr>Nunito Light</vt:lpstr>
      <vt:lpstr>Sitka Small Semibold</vt:lpstr>
      <vt:lpstr>Bahnschrift SemiBold</vt:lpstr>
      <vt:lpstr>Share Tech</vt:lpstr>
      <vt:lpstr>Data Science Consulting by Slidesgo</vt:lpstr>
      <vt:lpstr>Machine Learning in Finance </vt:lpstr>
      <vt:lpstr>CHALLENGES</vt:lpstr>
      <vt:lpstr>What is Machine Learning?</vt:lpstr>
      <vt:lpstr>MACHINE LEARNING IN FINANCE</vt:lpstr>
      <vt:lpstr>Unintended bias </vt:lpstr>
      <vt:lpstr>INACCURACY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VANITHA PRIYA</dc:creator>
  <cp:lastModifiedBy>nelson domnic</cp:lastModifiedBy>
  <cp:revision>5</cp:revision>
  <dcterms:modified xsi:type="dcterms:W3CDTF">2024-05-20T15:24:20Z</dcterms:modified>
</cp:coreProperties>
</file>