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0" r:id="rId5"/>
    <p:sldId id="259" r:id="rId6"/>
    <p:sldId id="261" r:id="rId7"/>
    <p:sldId id="262" r:id="rId8"/>
    <p:sldId id="263" r:id="rId9"/>
    <p:sldId id="264" r:id="rId10"/>
    <p:sldId id="268" r:id="rId11"/>
    <p:sldId id="265" r:id="rId12"/>
    <p:sldId id="266" r:id="rId13"/>
    <p:sldId id="269" r:id="rId14"/>
    <p:sldId id="272" r:id="rId15"/>
    <p:sldId id="27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a:bodyPr>
          <a:lstStyle/>
          <a:p>
            <a:r>
              <a:rPr lang="en-US" sz="3600" u="sng" dirty="0" smtClean="0">
                <a:solidFill>
                  <a:srgbClr val="0070C0"/>
                </a:solidFill>
              </a:rPr>
              <a:t>Artificial Neural Networks (ANNs)</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rtificial-neural-network6.png"/>
          <p:cNvPicPr>
            <a:picLocks noGrp="1" noChangeAspect="1"/>
          </p:cNvPicPr>
          <p:nvPr>
            <p:ph idx="1"/>
          </p:nvPr>
        </p:nvPicPr>
        <p:blipFill>
          <a:blip r:embed="rId2"/>
          <a:stretch>
            <a:fillRect/>
          </a:stretch>
        </p:blipFill>
        <p:spPr>
          <a:xfrm>
            <a:off x="1143000" y="762000"/>
            <a:ext cx="7162800" cy="5257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fontScale="25000" lnSpcReduction="20000"/>
          </a:bodyPr>
          <a:lstStyle/>
          <a:p>
            <a:r>
              <a:rPr lang="en-US" sz="8000" dirty="0" smtClean="0"/>
              <a:t>Afterward, </a:t>
            </a:r>
            <a:r>
              <a:rPr lang="en-US" sz="8000" u="sng" dirty="0" smtClean="0"/>
              <a:t>each of the input is multiplied by its corresponding weights </a:t>
            </a:r>
            <a:r>
              <a:rPr lang="en-US" sz="8000" dirty="0" smtClean="0"/>
              <a:t>( these weights are the details utilized by the artificial neural networks to solve a specific problem ). In general terms, these </a:t>
            </a:r>
            <a:r>
              <a:rPr lang="en-US" sz="8000" u="sng" dirty="0" smtClean="0"/>
              <a:t>weights normally represent the strength of the interconnection between neurons inside the artificial neural network. </a:t>
            </a:r>
            <a:r>
              <a:rPr lang="en-US" sz="8000" dirty="0" smtClean="0"/>
              <a:t>All the weighted inputs are summarized inside the computing unit.</a:t>
            </a:r>
          </a:p>
          <a:p>
            <a:r>
              <a:rPr lang="en-US" sz="8000" dirty="0" smtClean="0"/>
              <a:t>If the weighted sum is equal to zero, then bias is added to make the output non-zero or something else to scale up to the system's response. Bias has the same input, and weight equals to 1. Here the total of weighted inputs can be in the range of 0 to positive infinity. Here, to keep the response in the limits of the desired value, a certain maximum value is benchmarked, and the total of weighted inputs is passed through the activation function.</a:t>
            </a:r>
          </a:p>
          <a:p>
            <a:r>
              <a:rPr lang="en-US" sz="8000" dirty="0" smtClean="0"/>
              <a:t>The activation function refers to the set of transfer functions used to achieve the desired output. There is a different kind of the activation function, but primarily either linear or non-linear sets of functions. Some of the commonly used sets of activation functions are the Binary, linear, and Tan hyperbolic </a:t>
            </a:r>
            <a:r>
              <a:rPr lang="en-US" sz="8000" dirty="0" err="1" smtClean="0"/>
              <a:t>sigmoidal</a:t>
            </a:r>
            <a:r>
              <a:rPr lang="en-US" sz="8000" dirty="0" smtClean="0"/>
              <a:t> activation functions.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u="sng" dirty="0" smtClean="0">
                <a:solidFill>
                  <a:srgbClr val="0070C0"/>
                </a:solidFill>
              </a:rPr>
              <a:t>Types of Artificial Neural Network:</a:t>
            </a:r>
            <a:br>
              <a:rPr lang="en-US" sz="2800" u="sng" dirty="0" smtClean="0">
                <a:solidFill>
                  <a:srgbClr val="0070C0"/>
                </a:solidFill>
              </a:rPr>
            </a:br>
            <a:endParaRPr lang="en-US" sz="2800" u="sng" dirty="0">
              <a:solidFill>
                <a:srgbClr val="0070C0"/>
              </a:solidFill>
            </a:endParaRPr>
          </a:p>
        </p:txBody>
      </p:sp>
      <p:sp>
        <p:nvSpPr>
          <p:cNvPr id="3" name="Content Placeholder 2"/>
          <p:cNvSpPr>
            <a:spLocks noGrp="1"/>
          </p:cNvSpPr>
          <p:nvPr>
            <p:ph idx="1"/>
          </p:nvPr>
        </p:nvSpPr>
        <p:spPr>
          <a:xfrm>
            <a:off x="381000" y="1143000"/>
            <a:ext cx="8229600" cy="4525963"/>
          </a:xfrm>
        </p:spPr>
        <p:txBody>
          <a:bodyPr>
            <a:noAutofit/>
          </a:bodyPr>
          <a:lstStyle/>
          <a:p>
            <a:r>
              <a:rPr lang="en-US" sz="2000" dirty="0" smtClean="0"/>
              <a:t>Feedback ANN:</a:t>
            </a:r>
          </a:p>
          <a:p>
            <a:r>
              <a:rPr lang="en-US" sz="2000" dirty="0" smtClean="0"/>
              <a:t>In this type of ANN, </a:t>
            </a:r>
            <a:r>
              <a:rPr lang="en-US" sz="2000" u="sng" dirty="0" smtClean="0"/>
              <a:t>the output returns into the network to accomplish the best-evolved results internally</a:t>
            </a:r>
            <a:r>
              <a:rPr lang="en-US" sz="2000" dirty="0" smtClean="0"/>
              <a:t>. As per the </a:t>
            </a:r>
            <a:r>
              <a:rPr lang="en-US" sz="2000" b="1" dirty="0" smtClean="0"/>
              <a:t>University of Massachusetts</a:t>
            </a:r>
            <a:r>
              <a:rPr lang="en-US" sz="2000" dirty="0" smtClean="0"/>
              <a:t>, Lowell Centre for Atmospheric Research. The feedback networks feed information back into itself and are well suited to solve optimization issues. The Internal system error corrections utilize feedback ANNs.</a:t>
            </a:r>
          </a:p>
          <a:p>
            <a:r>
              <a:rPr lang="en-US" sz="2000" dirty="0" smtClean="0"/>
              <a:t>Feed-Forward ANN:</a:t>
            </a:r>
          </a:p>
          <a:p>
            <a:r>
              <a:rPr lang="en-US" sz="2000" dirty="0" smtClean="0"/>
              <a:t>A feed-forward network is </a:t>
            </a:r>
            <a:r>
              <a:rPr lang="en-US" sz="2000" u="sng" dirty="0" smtClean="0"/>
              <a:t>a basic neural network comprising of an input layer, an output layer, and at least one layer of a neuron</a:t>
            </a:r>
            <a:r>
              <a:rPr lang="en-US" sz="2000" dirty="0" smtClean="0"/>
              <a:t>. Through assessment of its output by reviewing its input, the intensity of the network can be noticed based on group behavior of the associated neurons, and the output is decided. The primary advantage of this network is that it figures out how to evaluate and recognize input patterns.</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pPr algn="l"/>
            <a:r>
              <a:rPr lang="en-US" sz="2200" b="1" u="sng" dirty="0" smtClean="0">
                <a:solidFill>
                  <a:srgbClr val="0070C0"/>
                </a:solidFill>
              </a:rPr>
              <a:t>There is no control unit to monitor the information being processed into the network.</a:t>
            </a:r>
            <a:endParaRPr lang="en-US" sz="2200" b="1" u="sng" dirty="0">
              <a:solidFill>
                <a:srgbClr val="0070C0"/>
              </a:solidFill>
            </a:endParaRPr>
          </a:p>
        </p:txBody>
      </p:sp>
      <p:sp>
        <p:nvSpPr>
          <p:cNvPr id="3" name="Content Placeholder 2"/>
          <p:cNvSpPr>
            <a:spLocks noGrp="1"/>
          </p:cNvSpPr>
          <p:nvPr>
            <p:ph sz="half" idx="1"/>
          </p:nvPr>
        </p:nvSpPr>
        <p:spPr>
          <a:xfrm>
            <a:off x="457200" y="838200"/>
            <a:ext cx="4038600" cy="4525963"/>
          </a:xfrm>
        </p:spPr>
        <p:txBody>
          <a:bodyPr>
            <a:noAutofit/>
          </a:bodyPr>
          <a:lstStyle/>
          <a:p>
            <a:r>
              <a:rPr lang="en-US" sz="2000" dirty="0" smtClean="0"/>
              <a:t>1.It is short for Artificial Neural Network.</a:t>
            </a:r>
          </a:p>
          <a:p>
            <a:r>
              <a:rPr lang="en-US" sz="2000" dirty="0" smtClean="0"/>
              <a:t>2.Processing speed is fast as compared to Biological Neural Network.</a:t>
            </a:r>
          </a:p>
          <a:p>
            <a:r>
              <a:rPr lang="en-US" sz="2000" dirty="0" smtClean="0"/>
              <a:t>3.Allocation for Storage to a new process is strictly irreplaceable as the old location is saved for the previous process.</a:t>
            </a:r>
          </a:p>
          <a:p>
            <a:r>
              <a:rPr lang="en-US" sz="2000" dirty="0" smtClean="0"/>
              <a:t>4.Processes operate in sequential mode.</a:t>
            </a:r>
          </a:p>
          <a:p>
            <a:r>
              <a:rPr lang="en-US" sz="2000" dirty="0" smtClean="0"/>
              <a:t>5.If any information gets corrupted in the memory it cannot be retrieved.</a:t>
            </a:r>
          </a:p>
          <a:p>
            <a:pPr>
              <a:buNone/>
            </a:pPr>
            <a:endParaRPr lang="en-US" sz="2000" dirty="0" smtClean="0"/>
          </a:p>
          <a:p>
            <a:r>
              <a:rPr lang="en-US" sz="2000" dirty="0" smtClean="0"/>
              <a:t>6.The activities are continuously monitored by a control unit.</a:t>
            </a:r>
            <a:endParaRPr lang="en-US" sz="2000" dirty="0"/>
          </a:p>
        </p:txBody>
      </p:sp>
      <p:sp>
        <p:nvSpPr>
          <p:cNvPr id="4" name="Content Placeholder 3"/>
          <p:cNvSpPr>
            <a:spLocks noGrp="1"/>
          </p:cNvSpPr>
          <p:nvPr>
            <p:ph sz="half" idx="2"/>
          </p:nvPr>
        </p:nvSpPr>
        <p:spPr>
          <a:xfrm>
            <a:off x="4648200" y="762000"/>
            <a:ext cx="4038600" cy="4525963"/>
          </a:xfrm>
        </p:spPr>
        <p:txBody>
          <a:bodyPr>
            <a:noAutofit/>
          </a:bodyPr>
          <a:lstStyle/>
          <a:p>
            <a:r>
              <a:rPr lang="en-IN" sz="2000" dirty="0" smtClean="0"/>
              <a:t>1. </a:t>
            </a:r>
            <a:r>
              <a:rPr lang="en-US" sz="2000" dirty="0" smtClean="0"/>
              <a:t>It is short for Biological Neural Network.</a:t>
            </a:r>
          </a:p>
          <a:p>
            <a:r>
              <a:rPr lang="en-IN" sz="2000" dirty="0" smtClean="0"/>
              <a:t>2.</a:t>
            </a:r>
            <a:r>
              <a:rPr lang="en-US" sz="2000" dirty="0" smtClean="0"/>
              <a:t> They are slow in processing information.</a:t>
            </a:r>
          </a:p>
          <a:p>
            <a:pPr>
              <a:buNone/>
            </a:pPr>
            <a:endParaRPr lang="en-US" sz="2000" dirty="0" smtClean="0"/>
          </a:p>
          <a:p>
            <a:r>
              <a:rPr lang="en-IN" sz="2000" dirty="0" smtClean="0"/>
              <a:t>3.</a:t>
            </a:r>
            <a:r>
              <a:rPr lang="en-US" sz="2000" dirty="0" smtClean="0"/>
              <a:t> Allocation for storage to a new process is easy as it is added just by adjusting the interconnection strengths.</a:t>
            </a:r>
          </a:p>
          <a:p>
            <a:r>
              <a:rPr lang="en-IN" sz="2000" dirty="0" smtClean="0"/>
              <a:t>4.</a:t>
            </a:r>
            <a:r>
              <a:rPr lang="en-US" sz="2000" dirty="0" smtClean="0"/>
              <a:t> The process can operate in massive parallel operations.</a:t>
            </a:r>
          </a:p>
          <a:p>
            <a:r>
              <a:rPr lang="en-IN" sz="2000" dirty="0" smtClean="0"/>
              <a:t>5.</a:t>
            </a:r>
            <a:r>
              <a:rPr lang="en-US" sz="2000" dirty="0" smtClean="0"/>
              <a:t> Information is distributed into the network throughout into sub-nodes, even if it gets corrupted it can be retrieved.</a:t>
            </a:r>
          </a:p>
          <a:p>
            <a:r>
              <a:rPr lang="en-IN" sz="2000" dirty="0" smtClean="0"/>
              <a:t>6.</a:t>
            </a:r>
            <a:r>
              <a:rPr lang="en-US" sz="2000" dirty="0" smtClean="0"/>
              <a:t> There is no control unit to monitor the information being processed into the network.</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u="sng" dirty="0" smtClean="0">
                <a:solidFill>
                  <a:srgbClr val="0070C0"/>
                </a:solidFill>
              </a:rPr>
              <a:t>Types of Artificial Intelligence Learning </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4525963"/>
          </a:xfrm>
        </p:spPr>
        <p:txBody>
          <a:bodyPr>
            <a:normAutofit/>
          </a:bodyPr>
          <a:lstStyle/>
          <a:p>
            <a:r>
              <a:rPr lang="en-US" sz="2400" dirty="0" smtClean="0"/>
              <a:t>Learning is one of the fundamental building blocks of artificial intelligence (AI) solutions. From a conceptual standpoint, learning is a process that improves the knowledge of an AI program by making observations about its environment.</a:t>
            </a:r>
          </a:p>
          <a:p>
            <a:r>
              <a:rPr lang="en-US" sz="2400" dirty="0" smtClean="0"/>
              <a:t>To understand the different types of AI learning models, we can use two of the main elements of human learning processes: knowledge and feedback</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2800" u="sng" dirty="0" smtClean="0">
                <a:solidFill>
                  <a:srgbClr val="0070C0"/>
                </a:solidFill>
              </a:rPr>
              <a:t>AI Learning Models: Knowledge-Based Classification</a:t>
            </a:r>
            <a:endParaRPr lang="en-US" sz="2800" u="sng" dirty="0">
              <a:solidFill>
                <a:srgbClr val="0070C0"/>
              </a:solidFill>
            </a:endParaRPr>
          </a:p>
        </p:txBody>
      </p:sp>
      <p:sp>
        <p:nvSpPr>
          <p:cNvPr id="3" name="Content Placeholder 2"/>
          <p:cNvSpPr>
            <a:spLocks noGrp="1"/>
          </p:cNvSpPr>
          <p:nvPr>
            <p:ph idx="1"/>
          </p:nvPr>
        </p:nvSpPr>
        <p:spPr>
          <a:xfrm>
            <a:off x="381000" y="1066800"/>
            <a:ext cx="8229600" cy="4525963"/>
          </a:xfrm>
        </p:spPr>
        <p:txBody>
          <a:bodyPr>
            <a:normAutofit fontScale="70000" lnSpcReduction="20000"/>
          </a:bodyPr>
          <a:lstStyle/>
          <a:p>
            <a:pPr>
              <a:buNone/>
            </a:pPr>
            <a:r>
              <a:rPr lang="en-US" dirty="0" smtClean="0"/>
              <a:t>	Factoring its representation of knowledge, AI learning models can be classified in two main types: inductive and deductive.</a:t>
            </a:r>
          </a:p>
          <a:p>
            <a:r>
              <a:rPr lang="en-US" dirty="0" smtClean="0"/>
              <a:t>— Inductive Learning: This type of AI learning model is based on inferring a general rule from datasets of input-output pairs.. Algorithms such as knowledge based inductive learning(KBIL) are a great example of this type of AI learning technique. KBIL focused on finding inductive hypotheses on a dataset with the help of background information.</a:t>
            </a:r>
          </a:p>
          <a:p>
            <a:r>
              <a:rPr lang="en-US" dirty="0" smtClean="0"/>
              <a:t>— Deductive Learning: This type of AI learning technique starts with the series of rules and infers new rules that are more efficient in the context of a specific AI algorithm. Explanation-Based Learning(EBL) and Relevance-0Based Learning(RBL) are examples   of deductive techniques. EBL extracts general rules from examples by “generalizing” the explanation. RBL focuses on identifying attributes and deductive generalizations from simple example.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2800" u="sng" dirty="0" smtClean="0">
                <a:solidFill>
                  <a:srgbClr val="0070C0"/>
                </a:solidFill>
              </a:rPr>
              <a:t>AI Learning Models: Feedback-Based Classification</a:t>
            </a:r>
            <a:endParaRPr lang="en-US" sz="2800" u="sng" dirty="0">
              <a:solidFill>
                <a:srgbClr val="0070C0"/>
              </a:solidFill>
            </a:endParaRPr>
          </a:p>
        </p:txBody>
      </p:sp>
      <p:sp>
        <p:nvSpPr>
          <p:cNvPr id="3" name="Content Placeholder 2"/>
          <p:cNvSpPr>
            <a:spLocks noGrp="1"/>
          </p:cNvSpPr>
          <p:nvPr>
            <p:ph idx="1"/>
          </p:nvPr>
        </p:nvSpPr>
        <p:spPr/>
        <p:txBody>
          <a:bodyPr>
            <a:normAutofit fontScale="62500" lnSpcReduction="20000"/>
          </a:bodyPr>
          <a:lstStyle/>
          <a:p>
            <a:r>
              <a:rPr lang="en-US" dirty="0" smtClean="0"/>
              <a:t>Based on the feedback characteristics, AI learning models can be classified as supervised, unsupervised, semi-supervised or reinforced.</a:t>
            </a:r>
          </a:p>
          <a:p>
            <a:r>
              <a:rPr lang="en-US" dirty="0" smtClean="0"/>
              <a:t>— Unsupervised Learning: Unsupervised models focus on learning a pattern in the input data without any external feedback. Clustering is a classic example of unsupervised learning models.</a:t>
            </a:r>
          </a:p>
          <a:p>
            <a:r>
              <a:rPr lang="en-US" dirty="0" smtClean="0"/>
              <a:t>— Supervised Learning: Supervised learning models use external feedback to learning functions that map inputs to output observations. In those models the external environment acts as a “teacher” of the AI algorithms.</a:t>
            </a:r>
          </a:p>
          <a:p>
            <a:r>
              <a:rPr lang="en-US" dirty="0" smtClean="0"/>
              <a:t>— Semi-supervised Learning: Semi-Supervised learning uses a set of curate, labeled data and tries to infer new labels/attributes on new </a:t>
            </a:r>
            <a:r>
              <a:rPr lang="en-US" smtClean="0"/>
              <a:t>data   </a:t>
            </a:r>
            <a:r>
              <a:rPr lang="en-US" dirty="0" smtClean="0"/>
              <a:t>sets. Semi-Supervised learning models are a solid middle ground between supervised and unsupervised models.</a:t>
            </a:r>
          </a:p>
          <a:p>
            <a:r>
              <a:rPr lang="en-US" dirty="0" smtClean="0"/>
              <a:t>— Reinforcement Learning: Reinforcement learning models use opposite dynamics such as rewards and punishment to “reinforce” different types of knowledge. This type of learning technique is becoming really popular in modern AI solutions.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u="sng" dirty="0" smtClean="0">
                <a:solidFill>
                  <a:srgbClr val="0070C0"/>
                </a:solidFill>
              </a:rPr>
              <a:t>What are Artificial Neural Networks (ANNs)?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525963"/>
          </a:xfrm>
        </p:spPr>
        <p:txBody>
          <a:bodyPr>
            <a:normAutofit/>
          </a:bodyPr>
          <a:lstStyle/>
          <a:p>
            <a:pPr>
              <a:buNone/>
            </a:pPr>
            <a:r>
              <a:rPr lang="en-US" sz="2200" dirty="0" smtClean="0"/>
              <a:t>    </a:t>
            </a:r>
            <a:r>
              <a:rPr lang="en-US" sz="2000" dirty="0" smtClean="0"/>
              <a:t>“……..a computing system made up of a number of simple, highly interconnected processing elements, which process information by their dynamic state response to external inputs.”</a:t>
            </a:r>
          </a:p>
          <a:p>
            <a:pPr>
              <a:buNone/>
            </a:pPr>
            <a:endParaRPr lang="en-US" sz="2000" dirty="0" smtClean="0"/>
          </a:p>
          <a:p>
            <a:r>
              <a:rPr lang="en-US" sz="2000" dirty="0" smtClean="0"/>
              <a:t>The term "</a:t>
            </a:r>
            <a:r>
              <a:rPr lang="en-US" sz="2000" b="1" dirty="0" smtClean="0"/>
              <a:t>Artificial Neural Network</a:t>
            </a:r>
            <a:r>
              <a:rPr lang="en-US" sz="2000" dirty="0" smtClean="0"/>
              <a:t>" is derived from </a:t>
            </a:r>
            <a:r>
              <a:rPr lang="en-US" sz="2000" u="sng" dirty="0" smtClean="0"/>
              <a:t>Biological neural networks</a:t>
            </a:r>
            <a:r>
              <a:rPr lang="en-US" sz="2000" dirty="0" smtClean="0"/>
              <a:t> that develop the structure of a human brain. Similar to the human brain that has neurons interconnected to one another, </a:t>
            </a:r>
            <a:r>
              <a:rPr lang="en-US" sz="2000" u="sng" dirty="0" smtClean="0"/>
              <a:t>artificial neural networks also have neurons that are interconnected to one another in various layers of the networks</a:t>
            </a:r>
            <a:r>
              <a:rPr lang="en-US" sz="2000" dirty="0" smtClean="0"/>
              <a:t>. These neurons are known as </a:t>
            </a:r>
            <a:r>
              <a:rPr lang="en-US" sz="2000" u="sng" dirty="0" smtClean="0"/>
              <a:t>nodes</a:t>
            </a:r>
            <a:r>
              <a:rPr lang="en-US" sz="2000" dirty="0" smtClean="0"/>
              <a:t>.</a:t>
            </a:r>
          </a:p>
          <a:p>
            <a:r>
              <a:rPr lang="en-US" sz="2000" dirty="0" smtClean="0"/>
              <a:t>Dendrites from Biological Neural Network represent inputs in Artificial Neural Networks, cell nucleus represents Nodes, synapse represents Weights, and Axon represents Output.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4525963"/>
          </a:xfrm>
        </p:spPr>
        <p:txBody>
          <a:bodyPr>
            <a:normAutofit/>
          </a:bodyPr>
          <a:lstStyle/>
          <a:p>
            <a:r>
              <a:rPr lang="en-US" sz="2000" dirty="0" smtClean="0"/>
              <a:t>ANNs are composed of multiple </a:t>
            </a:r>
            <a:r>
              <a:rPr lang="en-US" sz="2000" b="1" dirty="0" smtClean="0"/>
              <a:t>nodes</a:t>
            </a:r>
            <a:r>
              <a:rPr lang="en-US" sz="2000" dirty="0" smtClean="0"/>
              <a:t>, which imitate biological </a:t>
            </a:r>
            <a:r>
              <a:rPr lang="en-US" sz="2000" b="1" dirty="0" smtClean="0"/>
              <a:t>neurons</a:t>
            </a:r>
            <a:r>
              <a:rPr lang="en-US" sz="2000" dirty="0" smtClean="0"/>
              <a:t> of human brain. The neurons are connected by links and they interact with each other. The nodes can take input data and perform simple operations on the data. The result of these operations is passed to other neurons. The output at each node is called its </a:t>
            </a:r>
            <a:r>
              <a:rPr lang="en-US" sz="2000" b="1" dirty="0" smtClean="0"/>
              <a:t>activation</a:t>
            </a:r>
            <a:r>
              <a:rPr lang="en-US" sz="2000" dirty="0" smtClean="0"/>
              <a:t> or </a:t>
            </a:r>
            <a:r>
              <a:rPr lang="en-US" sz="2000" b="1" dirty="0" smtClean="0"/>
              <a:t>node value.</a:t>
            </a:r>
            <a:endParaRPr lang="en-US" sz="2000" dirty="0" smtClean="0"/>
          </a:p>
          <a:p>
            <a:r>
              <a:rPr lang="en-US" sz="2000" dirty="0" smtClean="0"/>
              <a:t>Each link is associated with </a:t>
            </a:r>
            <a:r>
              <a:rPr lang="en-US" sz="2000" b="1" dirty="0" smtClean="0"/>
              <a:t>weight.</a:t>
            </a:r>
            <a:r>
              <a:rPr lang="en-US" sz="2000" dirty="0" smtClean="0"/>
              <a:t> ANNs are capable of learning, which takes place by altering weight values. </a:t>
            </a:r>
          </a:p>
          <a:p>
            <a:pPr>
              <a:buNone/>
            </a:pPr>
            <a:r>
              <a:rPr lang="en-IN" sz="2000" dirty="0" smtClean="0"/>
              <a:t>			</a:t>
            </a:r>
            <a:endParaRPr lang="en-US" sz="2000" dirty="0"/>
          </a:p>
        </p:txBody>
      </p:sp>
      <p:pic>
        <p:nvPicPr>
          <p:cNvPr id="5" name="Picture 4" descr="Structure of Neuron"/>
          <p:cNvPicPr/>
          <p:nvPr/>
        </p:nvPicPr>
        <p:blipFill>
          <a:blip r:embed="rId2"/>
          <a:srcRect/>
          <a:stretch>
            <a:fillRect/>
          </a:stretch>
        </p:blipFill>
        <p:spPr bwMode="auto">
          <a:xfrm>
            <a:off x="2971801" y="2743200"/>
            <a:ext cx="4267200" cy="3429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tificial-neural-network2.png"/>
          <p:cNvPicPr>
            <a:picLocks noGrp="1" noChangeAspect="1"/>
          </p:cNvPicPr>
          <p:nvPr>
            <p:ph idx="1"/>
          </p:nvPr>
        </p:nvPicPr>
        <p:blipFill>
          <a:blip r:embed="rId2"/>
          <a:stretch>
            <a:fillRect/>
          </a:stretch>
        </p:blipFill>
        <p:spPr>
          <a:xfrm>
            <a:off x="1371600" y="457200"/>
            <a:ext cx="5486400" cy="2560320"/>
          </a:xfrm>
        </p:spPr>
      </p:pic>
      <p:pic>
        <p:nvPicPr>
          <p:cNvPr id="5" name="Picture 4" descr="artificial-neural-network3.png"/>
          <p:cNvPicPr>
            <a:picLocks noChangeAspect="1"/>
          </p:cNvPicPr>
          <p:nvPr/>
        </p:nvPicPr>
        <p:blipFill>
          <a:blip r:embed="rId3"/>
          <a:stretch>
            <a:fillRect/>
          </a:stretch>
        </p:blipFill>
        <p:spPr>
          <a:xfrm>
            <a:off x="1676400" y="3429000"/>
            <a:ext cx="6096000" cy="2705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pPr algn="l"/>
            <a:r>
              <a:rPr lang="en-US" sz="3100" u="sng" dirty="0" smtClean="0">
                <a:solidFill>
                  <a:srgbClr val="0070C0"/>
                </a:solidFill>
              </a:rPr>
              <a:t>The architecture of an artificial neural network:</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4525963"/>
          </a:xfrm>
        </p:spPr>
        <p:txBody>
          <a:bodyPr>
            <a:normAutofit fontScale="92500"/>
          </a:bodyPr>
          <a:lstStyle/>
          <a:p>
            <a:r>
              <a:rPr lang="en-US" sz="2000" dirty="0" smtClean="0"/>
              <a:t>To understand the concept of the architecture of an artificial neural network, we have to understand what a neural network consists of. In order to define a neural network that consists of a large number of artificial neurons, which are termed units arranged in a sequence of layers. Lets us look at various types of layers available in an artificial neural network.</a:t>
            </a:r>
          </a:p>
          <a:p>
            <a:r>
              <a:rPr lang="en-US" sz="2000" b="1" dirty="0" smtClean="0"/>
              <a:t>Input Layer:</a:t>
            </a:r>
            <a:endParaRPr lang="en-US" sz="2000" dirty="0" smtClean="0"/>
          </a:p>
          <a:p>
            <a:pPr>
              <a:buNone/>
            </a:pPr>
            <a:r>
              <a:rPr lang="en-US" sz="2000" dirty="0" smtClean="0"/>
              <a:t>	As the name suggests, it accepts inputs in several different formats provided by the programmer.</a:t>
            </a:r>
          </a:p>
          <a:p>
            <a:r>
              <a:rPr lang="en-US" sz="2000" b="1" dirty="0" smtClean="0"/>
              <a:t>Hidden Layer:</a:t>
            </a:r>
            <a:endParaRPr lang="en-US" sz="2000" dirty="0" smtClean="0"/>
          </a:p>
          <a:p>
            <a:pPr>
              <a:buNone/>
            </a:pPr>
            <a:r>
              <a:rPr lang="en-US" sz="2000" dirty="0" smtClean="0"/>
              <a:t>	The hidden layer presents in-between input and output layers. It performs all the calculations to find hidden features and patterns.</a:t>
            </a:r>
          </a:p>
          <a:p>
            <a:r>
              <a:rPr lang="en-US" sz="2000" b="1" dirty="0" smtClean="0"/>
              <a:t>Output Layer:</a:t>
            </a:r>
            <a:endParaRPr lang="en-US" sz="2000" dirty="0" smtClean="0"/>
          </a:p>
          <a:p>
            <a:pPr>
              <a:buNone/>
            </a:pPr>
            <a:r>
              <a:rPr lang="en-US" sz="2000" dirty="0" smtClean="0"/>
              <a:t>	The input goes through a series of transformations using the hidden layer, which finally results in output that is conveyed using this layer.</a:t>
            </a:r>
          </a:p>
          <a:p>
            <a:endParaRPr lang="en-US" sz="2000" dirty="0" smtClean="0"/>
          </a:p>
          <a:p>
            <a:pPr>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4525963"/>
          </a:xfrm>
        </p:spPr>
        <p:txBody>
          <a:bodyPr>
            <a:normAutofit/>
          </a:bodyPr>
          <a:lstStyle/>
          <a:p>
            <a:pPr>
              <a:buNone/>
            </a:pPr>
            <a:endParaRPr lang="en-IN" sz="2000" dirty="0" smtClean="0"/>
          </a:p>
          <a:p>
            <a:pPr>
              <a:buNone/>
            </a:pPr>
            <a:endParaRPr lang="en-IN" sz="2000" dirty="0" smtClean="0"/>
          </a:p>
          <a:p>
            <a:pPr>
              <a:buNone/>
            </a:pPr>
            <a:endParaRPr lang="en-US" sz="2000" dirty="0" smtClean="0"/>
          </a:p>
          <a:p>
            <a:r>
              <a:rPr lang="en-US" sz="2000" dirty="0" smtClean="0"/>
              <a:t>The artificial neural network takes input and computes the weighted sum of the inputs and includes a bias. This computation is represented in the form of a transfer function.</a:t>
            </a:r>
          </a:p>
          <a:p>
            <a:pPr>
              <a:buNone/>
            </a:pPr>
            <a:endParaRPr lang="en-US" dirty="0" smtClean="0"/>
          </a:p>
          <a:p>
            <a:endParaRPr lang="en-US" dirty="0"/>
          </a:p>
        </p:txBody>
      </p:sp>
      <p:pic>
        <p:nvPicPr>
          <p:cNvPr id="5" name="Picture 4" descr="artificial-neural-network4.png"/>
          <p:cNvPicPr>
            <a:picLocks noChangeAspect="1"/>
          </p:cNvPicPr>
          <p:nvPr/>
        </p:nvPicPr>
        <p:blipFill>
          <a:blip r:embed="rId2"/>
          <a:stretch>
            <a:fillRect/>
          </a:stretch>
        </p:blipFill>
        <p:spPr>
          <a:xfrm>
            <a:off x="1219200" y="2590800"/>
            <a:ext cx="6719233"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u="sng" dirty="0" smtClean="0">
                <a:solidFill>
                  <a:srgbClr val="0070C0"/>
                </a:solidFill>
              </a:rPr>
              <a:t>Advantages of Artificial Neural Network (ANN)</a:t>
            </a:r>
            <a:r>
              <a:rPr lang="en-US" dirty="0" smtClean="0"/>
              <a:t/>
            </a:r>
            <a:br>
              <a:rPr lang="en-US" dirty="0" smtClean="0"/>
            </a:br>
            <a:endParaRPr lang="en-US" dirty="0"/>
          </a:p>
        </p:txBody>
      </p:sp>
      <p:sp>
        <p:nvSpPr>
          <p:cNvPr id="3" name="Content Placeholder 2"/>
          <p:cNvSpPr>
            <a:spLocks noGrp="1"/>
          </p:cNvSpPr>
          <p:nvPr>
            <p:ph idx="1"/>
          </p:nvPr>
        </p:nvSpPr>
        <p:spPr>
          <a:xfrm>
            <a:off x="381000" y="990600"/>
            <a:ext cx="8229600" cy="4525963"/>
          </a:xfrm>
        </p:spPr>
        <p:txBody>
          <a:bodyPr>
            <a:normAutofit fontScale="25000" lnSpcReduction="20000"/>
          </a:bodyPr>
          <a:lstStyle/>
          <a:p>
            <a:r>
              <a:rPr lang="en-US" sz="8000" b="1" dirty="0" smtClean="0"/>
              <a:t>Parallel processing capability:</a:t>
            </a:r>
            <a:endParaRPr lang="en-US" sz="8000" dirty="0" smtClean="0"/>
          </a:p>
          <a:p>
            <a:r>
              <a:rPr lang="en-US" sz="8000" dirty="0" smtClean="0"/>
              <a:t>Artificial neural networks have a numerical value that can perform more than one task simultaneously.</a:t>
            </a:r>
          </a:p>
          <a:p>
            <a:r>
              <a:rPr lang="en-US" sz="8000" b="1" dirty="0" smtClean="0"/>
              <a:t>Storing data on the entire network:</a:t>
            </a:r>
            <a:endParaRPr lang="en-US" sz="8000" dirty="0" smtClean="0"/>
          </a:p>
          <a:p>
            <a:r>
              <a:rPr lang="en-US" sz="8000" dirty="0" smtClean="0"/>
              <a:t>Data that is used in traditional programming is stored on the whole network, not on a database. The disappearance of a couple of pieces of data in one place doesn't prevent the network from working.</a:t>
            </a:r>
          </a:p>
          <a:p>
            <a:r>
              <a:rPr lang="en-US" sz="8000" b="1" dirty="0" smtClean="0"/>
              <a:t>Capability to work with incomplete knowledge:</a:t>
            </a:r>
            <a:endParaRPr lang="en-US" sz="8000" dirty="0" smtClean="0"/>
          </a:p>
          <a:p>
            <a:r>
              <a:rPr lang="en-US" sz="8000" dirty="0" smtClean="0"/>
              <a:t>After ANN training, the information may produce output even with inadequate data. The loss of performance here relies upon the significance of missing data.</a:t>
            </a:r>
          </a:p>
          <a:p>
            <a:r>
              <a:rPr lang="en-US" sz="8000" b="1" dirty="0" smtClean="0"/>
              <a:t>Having a memory distribution:</a:t>
            </a:r>
            <a:endParaRPr lang="en-US" sz="8000" dirty="0" smtClean="0"/>
          </a:p>
          <a:p>
            <a:r>
              <a:rPr lang="en-US" sz="8000" dirty="0" smtClean="0"/>
              <a:t>For ANN is to be able to adapt, it is important to determine the examples and to encourage the network according to the desired output by demonstrating these examples to the network. The succession of the network is directly proportional to the chosen instances, and if the event can't appear to the network in all its aspects, it can produce false output.</a:t>
            </a:r>
          </a:p>
          <a:p>
            <a:r>
              <a:rPr lang="en-US" sz="8000" b="1" dirty="0" smtClean="0"/>
              <a:t>Having fault tolerance:</a:t>
            </a:r>
            <a:endParaRPr lang="en-US" sz="8000" dirty="0" smtClean="0"/>
          </a:p>
          <a:p>
            <a:r>
              <a:rPr lang="en-US" sz="8000" dirty="0" smtClean="0"/>
              <a:t>Extortion of one or more cells of ANN does not prohibit it from generating output, and this feature makes the network fault-tolerance.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u="sng" dirty="0" smtClean="0">
                <a:solidFill>
                  <a:srgbClr val="0070C0"/>
                </a:solidFill>
              </a:rPr>
              <a:t>Disadvantages of Artificial Neural Network:</a:t>
            </a:r>
            <a:br>
              <a:rPr lang="en-US" sz="2800" u="sng" dirty="0" smtClean="0">
                <a:solidFill>
                  <a:srgbClr val="0070C0"/>
                </a:solidFill>
              </a:rPr>
            </a:br>
            <a:endParaRPr lang="en-US" sz="2800" u="sng" dirty="0">
              <a:solidFill>
                <a:srgbClr val="0070C0"/>
              </a:solidFill>
            </a:endParaRPr>
          </a:p>
        </p:txBody>
      </p:sp>
      <p:sp>
        <p:nvSpPr>
          <p:cNvPr id="3" name="Content Placeholder 2"/>
          <p:cNvSpPr>
            <a:spLocks noGrp="1"/>
          </p:cNvSpPr>
          <p:nvPr>
            <p:ph idx="1"/>
          </p:nvPr>
        </p:nvSpPr>
        <p:spPr>
          <a:xfrm>
            <a:off x="457200" y="1066800"/>
            <a:ext cx="8229600" cy="4525963"/>
          </a:xfrm>
        </p:spPr>
        <p:txBody>
          <a:bodyPr>
            <a:normAutofit fontScale="25000" lnSpcReduction="20000"/>
          </a:bodyPr>
          <a:lstStyle/>
          <a:p>
            <a:r>
              <a:rPr lang="en-US" sz="8000" b="1" dirty="0" smtClean="0"/>
              <a:t>Assurance of proper network structure:</a:t>
            </a:r>
            <a:endParaRPr lang="en-US" sz="8000" dirty="0" smtClean="0"/>
          </a:p>
          <a:p>
            <a:r>
              <a:rPr lang="en-US" sz="8000" dirty="0" smtClean="0"/>
              <a:t>There is no particular guideline for determining the structure of artificial neural networks. The appropriate network structure is accomplished through experience, trial, and error.</a:t>
            </a:r>
          </a:p>
          <a:p>
            <a:r>
              <a:rPr lang="en-US" sz="8000" b="1" dirty="0" smtClean="0"/>
              <a:t>Unrecognized behavior of the network:</a:t>
            </a:r>
            <a:endParaRPr lang="en-US" sz="8000" dirty="0" smtClean="0"/>
          </a:p>
          <a:p>
            <a:r>
              <a:rPr lang="en-US" sz="8000" dirty="0" smtClean="0"/>
              <a:t>It is the most significant issue of ANN. When ANN produces a testing solution, it does not provide insight concerning why and how. It decreases trust in the network.</a:t>
            </a:r>
          </a:p>
          <a:p>
            <a:r>
              <a:rPr lang="en-US" sz="8000" b="1" dirty="0" smtClean="0"/>
              <a:t>Hardware dependence:</a:t>
            </a:r>
            <a:endParaRPr lang="en-US" sz="8000" dirty="0" smtClean="0"/>
          </a:p>
          <a:p>
            <a:r>
              <a:rPr lang="en-US" sz="8000" dirty="0" smtClean="0"/>
              <a:t>Artificial neural networks need processors with parallel processing power, as per their structure. Therefore, the realization of the equipment is dependent.</a:t>
            </a:r>
          </a:p>
          <a:p>
            <a:r>
              <a:rPr lang="en-US" sz="8000" b="1" dirty="0" smtClean="0"/>
              <a:t>Difficulty of showing the issue to the network:</a:t>
            </a:r>
            <a:endParaRPr lang="en-US" sz="8000" dirty="0" smtClean="0"/>
          </a:p>
          <a:p>
            <a:r>
              <a:rPr lang="en-US" sz="8000" dirty="0" smtClean="0"/>
              <a:t>ANNs can work with numerical data. Problems must be converted into numerical values before being introduced to ANN. The presentation mechanism to be resolved here will directly impact the performance of the network. It relies on the user's abilities.</a:t>
            </a:r>
          </a:p>
          <a:p>
            <a:r>
              <a:rPr lang="en-US" sz="8000" b="1" dirty="0" smtClean="0"/>
              <a:t>The duration of the network is unknown:</a:t>
            </a:r>
            <a:endParaRPr lang="en-US" sz="8000" dirty="0" smtClean="0"/>
          </a:p>
          <a:p>
            <a:r>
              <a:rPr lang="en-US" sz="8000" dirty="0" smtClean="0"/>
              <a:t>The network is reduced to a specific value of the error, and this value does not give us optimum results.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u="sng" dirty="0" smtClean="0">
                <a:solidFill>
                  <a:srgbClr val="0070C0"/>
                </a:solidFill>
              </a:rPr>
              <a:t>How do artificial neural networks work?</a:t>
            </a:r>
            <a:r>
              <a:rPr lang="en-US" dirty="0" smtClean="0"/>
              <a:t/>
            </a:r>
            <a:br>
              <a:rPr lang="en-US" dirty="0" smtClean="0"/>
            </a:br>
            <a:endParaRPr lang="en-US" dirty="0"/>
          </a:p>
        </p:txBody>
      </p:sp>
      <p:sp>
        <p:nvSpPr>
          <p:cNvPr id="3" name="Content Placeholder 2"/>
          <p:cNvSpPr>
            <a:spLocks noGrp="1"/>
          </p:cNvSpPr>
          <p:nvPr>
            <p:ph idx="1"/>
          </p:nvPr>
        </p:nvSpPr>
        <p:spPr>
          <a:xfrm>
            <a:off x="381000" y="1066800"/>
            <a:ext cx="8229600" cy="4525963"/>
          </a:xfrm>
        </p:spPr>
        <p:txBody>
          <a:bodyPr>
            <a:normAutofit/>
          </a:bodyPr>
          <a:lstStyle/>
          <a:p>
            <a:r>
              <a:rPr lang="en-US" sz="2000" dirty="0" smtClean="0"/>
              <a:t>Artificial Neural Network can be </a:t>
            </a:r>
            <a:r>
              <a:rPr lang="en-US" sz="2000" u="sng" dirty="0" smtClean="0"/>
              <a:t>best represented as a weighted directed graph, where the artificial neurons form the nodes. </a:t>
            </a:r>
            <a:r>
              <a:rPr lang="en-US" sz="2000" dirty="0" smtClean="0"/>
              <a:t>The association between the neurons outputs and neuron inputs can be viewed as the directed edges with weights. The Artificial Neural </a:t>
            </a:r>
            <a:r>
              <a:rPr lang="en-US" sz="2000" u="sng" dirty="0" smtClean="0"/>
              <a:t>Network receives the input signal from the external source in the form of a pattern and image in the form of a vector. These inputs are then mathematically assigned by the notations x(n) for every n number of inputs.</a:t>
            </a:r>
          </a:p>
          <a:p>
            <a:pPr>
              <a:buNone/>
            </a:pPr>
            <a:r>
              <a:rPr lang="en-US" sz="2400" dirty="0" smtClean="0"/>
              <a:t/>
            </a:r>
            <a:br>
              <a:rPr lang="en-US" sz="2400" dirty="0" smtClean="0"/>
            </a:br>
            <a:endParaRPr lang="en-US" sz="2400" dirty="0"/>
          </a:p>
        </p:txBody>
      </p:sp>
      <p:pic>
        <p:nvPicPr>
          <p:cNvPr id="4" name="Content Placeholder 5" descr="artificial-neural-network6.png"/>
          <p:cNvPicPr>
            <a:picLocks noChangeAspect="1"/>
          </p:cNvPicPr>
          <p:nvPr/>
        </p:nvPicPr>
        <p:blipFill>
          <a:blip r:embed="rId2"/>
          <a:stretch>
            <a:fillRect/>
          </a:stretch>
        </p:blipFill>
        <p:spPr>
          <a:xfrm>
            <a:off x="2286000" y="3276600"/>
            <a:ext cx="4800600" cy="31428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1257</Words>
  <Application>Microsoft Office PowerPoint</Application>
  <PresentationFormat>On-screen Show (4:3)</PresentationFormat>
  <Paragraphs>82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Artificial Neural Networks (ANNs)</vt:lpstr>
      <vt:lpstr>What are Artificial Neural Networks (ANNs)? </vt:lpstr>
      <vt:lpstr>Slide 3</vt:lpstr>
      <vt:lpstr>Slide 4</vt:lpstr>
      <vt:lpstr>The architecture of an artificial neural network: </vt:lpstr>
      <vt:lpstr>Slide 6</vt:lpstr>
      <vt:lpstr>Advantages of Artificial Neural Network (ANN) </vt:lpstr>
      <vt:lpstr>Disadvantages of Artificial Neural Network: </vt:lpstr>
      <vt:lpstr>How do artificial neural networks work? </vt:lpstr>
      <vt:lpstr>Slide 10</vt:lpstr>
      <vt:lpstr>Slide 11</vt:lpstr>
      <vt:lpstr>Types of Artificial Neural Network: </vt:lpstr>
      <vt:lpstr>There is no control unit to monitor the information being processed into the network.</vt:lpstr>
      <vt:lpstr>Types of Artificial Intelligence Learning  </vt:lpstr>
      <vt:lpstr>AI Learning Models: Knowledge-Based Classification</vt:lpstr>
      <vt:lpstr>AI Learning Models: Feedback-Based Classification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dc:creator>
  <cp:lastModifiedBy>Windows User</cp:lastModifiedBy>
  <cp:revision>97</cp:revision>
  <dcterms:created xsi:type="dcterms:W3CDTF">2006-08-16T00:00:00Z</dcterms:created>
  <dcterms:modified xsi:type="dcterms:W3CDTF">2023-10-05T04:55:21Z</dcterms:modified>
</cp:coreProperties>
</file>