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2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1"/>
    <a:srgbClr val="059BAF"/>
    <a:srgbClr val="009900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59BAF"/>
                </a:solidFill>
              </a:rPr>
              <a:t>Agents in Artificial Intelligence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487362"/>
          </a:xfrm>
        </p:spPr>
        <p:txBody>
          <a:bodyPr>
            <a:noAutofit/>
          </a:bodyPr>
          <a:lstStyle/>
          <a:p>
            <a:pPr algn="l"/>
            <a: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  <a:t>Simple Reflex Agents</a:t>
            </a:r>
            <a:b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r>
              <a:rPr lang="en-US" sz="2000" dirty="0" smtClean="0"/>
              <a:t>They choose </a:t>
            </a:r>
            <a:r>
              <a:rPr lang="en-US" sz="2000" u="sng" dirty="0" smtClean="0"/>
              <a:t>actions</a:t>
            </a:r>
            <a:r>
              <a:rPr lang="en-US" sz="2000" dirty="0" smtClean="0"/>
              <a:t> only based on the current percept.</a:t>
            </a:r>
          </a:p>
          <a:p>
            <a:r>
              <a:rPr lang="en-US" sz="2000" dirty="0" smtClean="0"/>
              <a:t>They are rational only if a correct </a:t>
            </a:r>
            <a:r>
              <a:rPr lang="en-US" sz="2000" u="sng" dirty="0" smtClean="0"/>
              <a:t>decision</a:t>
            </a:r>
            <a:r>
              <a:rPr lang="en-US" sz="2000" dirty="0" smtClean="0"/>
              <a:t> is made only on the basis of current precept.</a:t>
            </a:r>
          </a:p>
          <a:p>
            <a:r>
              <a:rPr lang="en-US" sz="2000" dirty="0" smtClean="0"/>
              <a:t>Their environment is completely </a:t>
            </a:r>
            <a:r>
              <a:rPr lang="en-US" sz="2000" u="sng" dirty="0" smtClean="0"/>
              <a:t>observable.</a:t>
            </a:r>
          </a:p>
          <a:p>
            <a:r>
              <a:rPr lang="en-US" sz="2000" b="1" dirty="0" smtClean="0"/>
              <a:t>Condition-Action Rule</a:t>
            </a:r>
            <a:r>
              <a:rPr lang="en-US" sz="2000" dirty="0" smtClean="0"/>
              <a:t> − It is a rule that maps a state (condition) to an action.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Types of AI Agen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276600"/>
            <a:ext cx="5638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  <a:t>Model Based Reflex Agents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They use a model of the world to choose their actions. They maintain an internal state.</a:t>
            </a:r>
          </a:p>
          <a:p>
            <a:pPr lvl="0">
              <a:buNone/>
            </a:pPr>
            <a:r>
              <a:rPr lang="en-US" sz="2000" b="1" dirty="0" smtClean="0"/>
              <a:t>	 </a:t>
            </a:r>
            <a:r>
              <a:rPr lang="en-US" sz="2000" dirty="0" smtClean="0"/>
              <a:t>These agents have the model, "which is knowledge of the world" and based on the model they perform </a:t>
            </a:r>
            <a:r>
              <a:rPr lang="en-US" sz="2000" dirty="0" smtClean="0"/>
              <a:t>actions.</a:t>
            </a: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	Updating the state requires the information about −</a:t>
            </a:r>
            <a:endParaRPr lang="en-US" sz="2000" dirty="0" smtClean="0"/>
          </a:p>
          <a:p>
            <a:r>
              <a:rPr lang="en-US" sz="2000" dirty="0" smtClean="0"/>
              <a:t>How the world evolves.</a:t>
            </a:r>
          </a:p>
          <a:p>
            <a:r>
              <a:rPr lang="en-US" sz="2000" dirty="0" smtClean="0"/>
              <a:t>How the agent’s actions</a:t>
            </a:r>
          </a:p>
          <a:p>
            <a:pPr>
              <a:buNone/>
            </a:pPr>
            <a:r>
              <a:rPr lang="en-US" sz="2000" dirty="0" smtClean="0"/>
              <a:t>	 affect the world.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odel_based_reflex_ag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048000"/>
            <a:ext cx="5598367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  <a:t>Goal Based Agents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It  has a </a:t>
            </a:r>
            <a:r>
              <a:rPr lang="en-US" sz="2000" u="sng" dirty="0" smtClean="0"/>
              <a:t>goal</a:t>
            </a:r>
            <a:r>
              <a:rPr lang="en-US" sz="2000" dirty="0" smtClean="0"/>
              <a:t> and has a </a:t>
            </a:r>
            <a:r>
              <a:rPr lang="en-US" sz="2000" u="sng" dirty="0" smtClean="0"/>
              <a:t>strategy</a:t>
            </a:r>
            <a:r>
              <a:rPr lang="en-US" sz="2000" dirty="0" smtClean="0"/>
              <a:t> to </a:t>
            </a:r>
            <a:r>
              <a:rPr lang="en-US" sz="2000" u="sng" dirty="0" smtClean="0"/>
              <a:t>reach that goal</a:t>
            </a:r>
            <a:r>
              <a:rPr lang="en-US" sz="2000" dirty="0" smtClean="0"/>
              <a:t>. All actions are taken to reach this goal. More precisely, from a set of possible actions, it selects the one that improves the progress towards the goal (not necessarily the best one).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goal_based_ag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7094483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These agents are </a:t>
            </a:r>
            <a:r>
              <a:rPr lang="en-US" sz="2000" u="sng" dirty="0" smtClean="0"/>
              <a:t>similar to the goal-based agent </a:t>
            </a:r>
            <a:r>
              <a:rPr lang="en-US" sz="2000" dirty="0" smtClean="0"/>
              <a:t>but provide an </a:t>
            </a:r>
            <a:r>
              <a:rPr lang="en-US" sz="2000" u="sng" dirty="0" smtClean="0"/>
              <a:t>extra component of utility measurement </a:t>
            </a:r>
            <a:r>
              <a:rPr lang="en-US" sz="2000" dirty="0" smtClean="0"/>
              <a:t>which makes </a:t>
            </a:r>
            <a:r>
              <a:rPr lang="en-US" sz="2000" u="sng" dirty="0" smtClean="0"/>
              <a:t>them different by providing a measure of success at a given state.</a:t>
            </a:r>
          </a:p>
          <a:p>
            <a:pPr lvl="0"/>
            <a:r>
              <a:rPr lang="en-US" sz="2000" dirty="0" smtClean="0"/>
              <a:t>Utility-based agent act based not only goals but also the </a:t>
            </a:r>
            <a:r>
              <a:rPr lang="en-US" sz="2000" u="sng" dirty="0" smtClean="0"/>
              <a:t>best way to achieve the goal.</a:t>
            </a:r>
          </a:p>
          <a:p>
            <a:pPr lvl="0"/>
            <a:r>
              <a:rPr lang="en-US" sz="2000" dirty="0" smtClean="0"/>
              <a:t>The Utility-based agent is </a:t>
            </a:r>
            <a:r>
              <a:rPr lang="en-US" sz="2000" u="sng" dirty="0" smtClean="0"/>
              <a:t>useful when there are multiple possible alternatives</a:t>
            </a:r>
            <a:r>
              <a:rPr lang="en-US" sz="2000" dirty="0" smtClean="0"/>
              <a:t>, and an agent has </a:t>
            </a:r>
            <a:r>
              <a:rPr lang="en-US" sz="2000" u="sng" dirty="0" smtClean="0"/>
              <a:t>to choose in order to perform the best action.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  <a:t>Utility Based Agents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utility_based_age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76600"/>
            <a:ext cx="5715000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 </a:t>
            </a:r>
            <a: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  <a:t>Learning Agents</a:t>
            </a:r>
            <a:br>
              <a:rPr lang="en-US" sz="3600" u="sng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6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/>
              <a:t>	 A </a:t>
            </a:r>
            <a:r>
              <a:rPr lang="en-US" sz="2000" b="1" dirty="0" smtClean="0"/>
              <a:t>learning agent</a:t>
            </a:r>
            <a:r>
              <a:rPr lang="en-US" sz="2000" dirty="0" smtClean="0"/>
              <a:t> is an agent </a:t>
            </a:r>
            <a:r>
              <a:rPr lang="en-US" sz="2000" u="sng" dirty="0" smtClean="0"/>
              <a:t>capable of learning from experience</a:t>
            </a:r>
            <a:r>
              <a:rPr lang="en-US" sz="2000" dirty="0" smtClean="0"/>
              <a:t>. It has the capability of </a:t>
            </a:r>
            <a:r>
              <a:rPr lang="en-US" sz="2000" u="sng" dirty="0" smtClean="0"/>
              <a:t>automatic information acquisition and integration into the system</a:t>
            </a:r>
            <a:r>
              <a:rPr lang="en-US" sz="2000" dirty="0" smtClean="0"/>
              <a:t>. Any agent designed and expected to be successful in an uncertain environment is considered to be learning agent.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Types of AI Agent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6705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E20071"/>
                </a:solidFill>
              </a:rPr>
              <a:t>Agent Environment in 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not a part of an agent itself. An environment can be described as a situation in which an agent is present.</a:t>
            </a:r>
          </a:p>
          <a:p>
            <a:r>
              <a:rPr lang="en-US" sz="2000" dirty="0" smtClean="0"/>
              <a:t>The environment is where agent lives, operate and provide the agent with something to sense and act upon it. </a:t>
            </a:r>
          </a:p>
          <a:p>
            <a:r>
              <a:rPr lang="en-US" sz="2000" dirty="0" smtClean="0"/>
              <a:t>Features of Environment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Fully observable </a:t>
            </a:r>
            <a:r>
              <a:rPr lang="en-US" sz="2000" dirty="0" err="1" smtClean="0"/>
              <a:t>vs</a:t>
            </a:r>
            <a:r>
              <a:rPr lang="en-US" sz="2000" dirty="0" smtClean="0"/>
              <a:t> Partially Observable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Static </a:t>
            </a:r>
            <a:r>
              <a:rPr lang="en-US" sz="2000" dirty="0" err="1" smtClean="0"/>
              <a:t>vs</a:t>
            </a:r>
            <a:r>
              <a:rPr lang="en-US" sz="2000" dirty="0" smtClean="0"/>
              <a:t> Dynamic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Discrete </a:t>
            </a:r>
            <a:r>
              <a:rPr lang="en-US" sz="2000" dirty="0" err="1" smtClean="0"/>
              <a:t>vs</a:t>
            </a:r>
            <a:r>
              <a:rPr lang="en-US" sz="2000" dirty="0" smtClean="0"/>
              <a:t> Continuous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Deterministic </a:t>
            </a:r>
            <a:r>
              <a:rPr lang="en-US" sz="2000" dirty="0" err="1" smtClean="0"/>
              <a:t>vs</a:t>
            </a:r>
            <a:r>
              <a:rPr lang="en-US" sz="2000" dirty="0" smtClean="0"/>
              <a:t> Stochastic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Single-agent </a:t>
            </a:r>
            <a:r>
              <a:rPr lang="en-US" sz="2000" dirty="0" err="1" smtClean="0"/>
              <a:t>vs</a:t>
            </a:r>
            <a:r>
              <a:rPr lang="en-US" sz="2000" dirty="0" smtClean="0"/>
              <a:t> Multi-agent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Episodic </a:t>
            </a:r>
            <a:r>
              <a:rPr lang="en-US" sz="2000" dirty="0" err="1" smtClean="0"/>
              <a:t>vs</a:t>
            </a:r>
            <a:r>
              <a:rPr lang="en-US" sz="2000" dirty="0" smtClean="0"/>
              <a:t> sequential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/>
              <a:t>Accessible </a:t>
            </a:r>
            <a:r>
              <a:rPr lang="en-US" sz="2000" dirty="0" err="1" smtClean="0"/>
              <a:t>vs</a:t>
            </a:r>
            <a:r>
              <a:rPr lang="en-US" sz="2000" dirty="0" smtClean="0"/>
              <a:t> Inaccessible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 smtClean="0"/>
              <a:t>Fully Observable / Partially Observable</a:t>
            </a:r>
            <a:r>
              <a:rPr lang="en-US" sz="3600" dirty="0" smtClean="0"/>
              <a:t> − If it is possible to determine the complete state of the environment at each time point from the percepts it is observable; otherwise it is only partially observable.</a:t>
            </a:r>
          </a:p>
          <a:p>
            <a:pPr marL="514350" lvl="0" indent="-514350">
              <a:buNone/>
            </a:pPr>
            <a:r>
              <a:rPr lang="en-IN" sz="3600" b="1" dirty="0" smtClean="0"/>
              <a:t>		</a:t>
            </a:r>
            <a:r>
              <a:rPr lang="en-US" sz="3600" b="1" dirty="0" smtClean="0"/>
              <a:t>Examples:</a:t>
            </a:r>
            <a:r>
              <a:rPr lang="en-US" sz="3600" dirty="0" smtClean="0"/>
              <a:t> </a:t>
            </a:r>
          </a:p>
          <a:p>
            <a:pPr marL="971550" lvl="1" indent="-514350"/>
            <a:r>
              <a:rPr lang="en-US" sz="3600" b="1" dirty="0" smtClean="0"/>
              <a:t>Chess –</a:t>
            </a:r>
            <a:r>
              <a:rPr lang="en-US" sz="3600" dirty="0" smtClean="0"/>
              <a:t> the board is fully observable, and so are the opponent’s moves.</a:t>
            </a:r>
          </a:p>
          <a:p>
            <a:pPr marL="971550" lvl="1" indent="-514350"/>
            <a:r>
              <a:rPr lang="en-US" sz="3600" b="1" dirty="0" smtClean="0"/>
              <a:t>Driving –</a:t>
            </a:r>
            <a:r>
              <a:rPr lang="en-US" sz="3600" dirty="0" smtClean="0"/>
              <a:t> the environment is partially observable because what’s around the corner is not known.</a:t>
            </a:r>
          </a:p>
          <a:p>
            <a:pPr marL="971550" lvl="1" indent="-514350">
              <a:buNone/>
            </a:pPr>
            <a:endParaRPr lang="en-US" sz="36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3600" b="1" dirty="0" smtClean="0"/>
              <a:t>Static / Dynamic</a:t>
            </a:r>
            <a:r>
              <a:rPr lang="en-US" sz="3600" dirty="0" smtClean="0"/>
              <a:t> − If the environment does not change while an agent is acting, then it is static; otherwise it is dynamic.</a:t>
            </a:r>
          </a:p>
          <a:p>
            <a:pPr marL="514350" indent="-514350">
              <a:buNone/>
            </a:pPr>
            <a:endParaRPr lang="en-US" sz="3600" b="1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3600" b="1" dirty="0" smtClean="0"/>
              <a:t>Discrete / Continuous</a:t>
            </a:r>
            <a:r>
              <a:rPr lang="en-US" sz="3600" dirty="0" smtClean="0"/>
              <a:t> − If there are a limited number of distinct, clearly defined, states of the </a:t>
            </a:r>
            <a:r>
              <a:rPr lang="en-US" sz="3600" dirty="0" smtClean="0"/>
              <a:t>environment the </a:t>
            </a:r>
            <a:r>
              <a:rPr lang="en-US" sz="3600" dirty="0" smtClean="0"/>
              <a:t>environment is discrete (For example, chess); otherwise it is continuous (For example, driving).</a:t>
            </a:r>
          </a:p>
          <a:p>
            <a:pPr marL="514350" indent="-514350">
              <a:buNone/>
            </a:pPr>
            <a:r>
              <a:rPr lang="en-IN" sz="3600" b="1" dirty="0" smtClean="0"/>
              <a:t>	</a:t>
            </a:r>
            <a:r>
              <a:rPr lang="en-US" sz="3600" b="1" dirty="0" smtClean="0"/>
              <a:t> Examples:</a:t>
            </a:r>
            <a:endParaRPr lang="en-US" sz="3600" dirty="0" smtClean="0"/>
          </a:p>
          <a:p>
            <a:pPr marL="914400" lvl="1" indent="-514350"/>
            <a:r>
              <a:rPr lang="en-US" sz="3600" dirty="0" smtClean="0"/>
              <a:t>The game of chess is discrete as it has only a finite number of moves.</a:t>
            </a:r>
          </a:p>
          <a:p>
            <a:pPr marL="914400" lvl="1" indent="-514350"/>
            <a:r>
              <a:rPr lang="en-US" sz="3600" dirty="0" smtClean="0"/>
              <a:t>Self-driving cars are an example of continuous environments as their actions are driving, parking, etc. which cannot be numbered.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 smtClean="0"/>
          </a:p>
          <a:p>
            <a:pPr marL="514350" lvl="0" indent="-514350">
              <a:buNone/>
            </a:pPr>
            <a:r>
              <a:rPr lang="en-US" sz="2000" dirty="0" smtClean="0"/>
              <a:t> </a:t>
            </a:r>
          </a:p>
          <a:p>
            <a:pPr marL="514350" indent="-514350">
              <a:buNone/>
            </a:pPr>
            <a:r>
              <a:rPr lang="en-US" sz="2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257800"/>
          </a:xfrm>
        </p:spPr>
        <p:txBody>
          <a:bodyPr>
            <a:noAutofit/>
          </a:bodyPr>
          <a:lstStyle/>
          <a:p>
            <a:pPr marL="514350" lvl="0" indent="-514350">
              <a:buNone/>
            </a:pPr>
            <a:r>
              <a:rPr lang="en-US" sz="2000" b="1" dirty="0" smtClean="0"/>
              <a:t>4. Deterministic / Non-deterministic</a:t>
            </a:r>
            <a:r>
              <a:rPr lang="en-US" sz="2000" dirty="0" smtClean="0"/>
              <a:t> - When a </a:t>
            </a:r>
            <a:r>
              <a:rPr lang="en-US" sz="2000" u="sng" dirty="0" smtClean="0"/>
              <a:t>uniqueness</a:t>
            </a:r>
            <a:r>
              <a:rPr lang="en-US" sz="2000" dirty="0" smtClean="0"/>
              <a:t> in the agent’s current state </a:t>
            </a:r>
            <a:r>
              <a:rPr lang="en-US" sz="2000" u="sng" dirty="0" smtClean="0"/>
              <a:t>completely determines the next state of the agent</a:t>
            </a:r>
            <a:r>
              <a:rPr lang="en-US" sz="2000" dirty="0" smtClean="0"/>
              <a:t>, the environment is said to be deterministic otherwise it is non-deterministic.</a:t>
            </a:r>
          </a:p>
          <a:p>
            <a:pPr marL="457200" lvl="0" indent="-45720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 Examples:</a:t>
            </a:r>
            <a:endParaRPr lang="en-US" sz="2000" dirty="0" smtClean="0"/>
          </a:p>
          <a:p>
            <a:pPr lvl="1"/>
            <a:r>
              <a:rPr lang="en-US" sz="2000" b="1" dirty="0" smtClean="0"/>
              <a:t>Chess –</a:t>
            </a:r>
            <a:r>
              <a:rPr lang="en-US" sz="2000" dirty="0" smtClean="0"/>
              <a:t> there would be only a few possible moves for a coin at the current state and these moves can be determined.</a:t>
            </a:r>
          </a:p>
          <a:p>
            <a:pPr lvl="1"/>
            <a:r>
              <a:rPr lang="en-US" sz="2000" b="1" dirty="0" smtClean="0"/>
              <a:t>Self-Driving Cars-</a:t>
            </a:r>
            <a:r>
              <a:rPr lang="en-US" sz="2000" dirty="0" smtClean="0"/>
              <a:t> the actions of a self-driving car are not unique, it varies time to time.</a:t>
            </a:r>
            <a:endParaRPr lang="en-US" sz="2000" b="1" dirty="0" smtClean="0"/>
          </a:p>
          <a:p>
            <a:pPr marL="457200" lvl="0" indent="-457200">
              <a:buFont typeface="+mj-lt"/>
              <a:buAutoNum type="arabicPeriod" startAt="5"/>
            </a:pPr>
            <a:r>
              <a:rPr lang="en-US" sz="2000" b="1" dirty="0" smtClean="0"/>
              <a:t>Single agent / Multiple agents</a:t>
            </a:r>
            <a:r>
              <a:rPr lang="en-US" sz="2000" dirty="0" smtClean="0"/>
              <a:t> − An </a:t>
            </a:r>
            <a:r>
              <a:rPr lang="en-US" sz="2000" u="sng" dirty="0" smtClean="0"/>
              <a:t>environment consisting of only one agent </a:t>
            </a:r>
            <a:r>
              <a:rPr lang="en-US" sz="2000" dirty="0" smtClean="0"/>
              <a:t>is said to be a single-agent environment. An </a:t>
            </a:r>
            <a:r>
              <a:rPr lang="en-US" sz="2000" u="sng" dirty="0" smtClean="0"/>
              <a:t>environment involving more than one agent</a:t>
            </a:r>
            <a:r>
              <a:rPr lang="en-US" sz="2000" dirty="0" smtClean="0"/>
              <a:t> is a multi-agent environment.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000" b="1" dirty="0" smtClean="0"/>
              <a:t>Episodic / Non-episodic</a:t>
            </a:r>
            <a:r>
              <a:rPr lang="en-US" sz="2000" dirty="0" smtClean="0"/>
              <a:t> − In an episodic environment, there is a </a:t>
            </a:r>
            <a:r>
              <a:rPr lang="en-US" sz="2000" u="sng" dirty="0" smtClean="0"/>
              <a:t>series of one-shot actions</a:t>
            </a:r>
            <a:r>
              <a:rPr lang="en-US" sz="2000" dirty="0" smtClean="0"/>
              <a:t>, and </a:t>
            </a:r>
            <a:r>
              <a:rPr lang="en-US" sz="2000" u="sng" dirty="0" smtClean="0"/>
              <a:t>only the current percept is required for the action</a:t>
            </a:r>
            <a:r>
              <a:rPr lang="en-US" sz="2000" dirty="0" smtClean="0"/>
              <a:t>.</a:t>
            </a:r>
          </a:p>
          <a:p>
            <a:pPr marL="457200" lvl="0" indent="-457200">
              <a:buNone/>
            </a:pPr>
            <a:r>
              <a:rPr lang="en-US" sz="2000" dirty="0" smtClean="0"/>
              <a:t>	However, in Sequential environment, an agent </a:t>
            </a:r>
            <a:r>
              <a:rPr lang="en-US" sz="2000" u="sng" dirty="0" smtClean="0"/>
              <a:t>requires memory of past actions to determine the next best actions.</a:t>
            </a:r>
          </a:p>
          <a:p>
            <a:pPr marL="457200" lvl="0" indent="-457200">
              <a:buFont typeface="+mj-lt"/>
              <a:buAutoNum type="arabicPeriod" startAt="7"/>
            </a:pPr>
            <a:r>
              <a:rPr lang="en-US" sz="2000" b="1" dirty="0" smtClean="0"/>
              <a:t>Accessible / Inaccessible</a:t>
            </a:r>
            <a:r>
              <a:rPr lang="en-US" sz="2000" dirty="0" smtClean="0"/>
              <a:t> − If an agent can </a:t>
            </a:r>
            <a:r>
              <a:rPr lang="en-US" sz="2000" u="sng" dirty="0" smtClean="0"/>
              <a:t>obtain complete and accurate information about the state's environmen</a:t>
            </a:r>
            <a:r>
              <a:rPr lang="en-US" sz="2000" dirty="0" smtClean="0"/>
              <a:t>t, then such an environment is called an Accessible environment </a:t>
            </a:r>
            <a:r>
              <a:rPr lang="en-US" sz="2000" u="sng" dirty="0" smtClean="0"/>
              <a:t>else it is called inaccessible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What is an Agent?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0037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An agent can be anything that perceive its environment through sensors and act upon that environment through actuators. An Agent runs in the cycle of </a:t>
            </a:r>
            <a:r>
              <a:rPr lang="en-US" sz="2000" b="1" dirty="0" smtClean="0"/>
              <a:t>perceiving</a:t>
            </a:r>
            <a:r>
              <a:rPr lang="en-US" sz="2000" dirty="0" smtClean="0"/>
              <a:t>, </a:t>
            </a:r>
            <a:r>
              <a:rPr lang="en-US" sz="2000" b="1" dirty="0" smtClean="0"/>
              <a:t>thinking</a:t>
            </a:r>
            <a:r>
              <a:rPr lang="en-US" sz="2000" dirty="0" smtClean="0"/>
              <a:t>, and </a:t>
            </a:r>
            <a:r>
              <a:rPr lang="en-US" sz="2000" b="1" dirty="0" smtClean="0"/>
              <a:t>acting</a:t>
            </a:r>
            <a:r>
              <a:rPr lang="en-US" sz="2000" dirty="0" smtClean="0"/>
              <a:t>. An agent can be:</a:t>
            </a:r>
          </a:p>
          <a:p>
            <a:pPr>
              <a:buNone/>
            </a:pPr>
            <a:endParaRPr lang="en-US" sz="2000" dirty="0" smtClean="0"/>
          </a:p>
          <a:p>
            <a:pPr lvl="0"/>
            <a:r>
              <a:rPr lang="en-US" sz="2000" b="1" dirty="0" smtClean="0"/>
              <a:t>Human-Agent:</a:t>
            </a:r>
            <a:r>
              <a:rPr lang="en-US" sz="2000" dirty="0" smtClean="0"/>
              <a:t> A human agent has eyes, ears, and other organs which work for sensors and hand, legs, vocal tract work for actuators.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b="1" dirty="0" smtClean="0"/>
              <a:t>Robotic Agent:</a:t>
            </a:r>
            <a:r>
              <a:rPr lang="en-US" sz="2000" dirty="0" smtClean="0"/>
              <a:t> A robotic agent can have cameras, infrared range finder, NLP for sensors and various motors for actuators.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b="1" dirty="0" smtClean="0"/>
              <a:t>Software Agent:</a:t>
            </a:r>
            <a:r>
              <a:rPr lang="en-US" sz="2000" dirty="0" smtClean="0"/>
              <a:t> Software agent can have keystrokes, file contents as sensory input and act on those inputs and display output on the screen.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Sensor:</a:t>
            </a:r>
            <a:r>
              <a:rPr lang="en-US" sz="2000" dirty="0" smtClean="0"/>
              <a:t> Sensor is a device which detects the change in the environment and sends the information to other electronic devices.  </a:t>
            </a:r>
          </a:p>
          <a:p>
            <a:r>
              <a:rPr lang="en-US" sz="2000" b="1" dirty="0" smtClean="0"/>
              <a:t>Actuators:</a:t>
            </a:r>
            <a:r>
              <a:rPr lang="en-US" sz="2000" dirty="0" smtClean="0"/>
              <a:t> Actuators are the component of machines that converts energy into motion. The actuators are only responsible for moving and controlling a system.  </a:t>
            </a:r>
          </a:p>
          <a:p>
            <a:r>
              <a:rPr lang="en-US" sz="2000" b="1" dirty="0" smtClean="0"/>
              <a:t>Effectors:</a:t>
            </a:r>
            <a:r>
              <a:rPr lang="en-US" sz="2000" dirty="0" smtClean="0"/>
              <a:t> Effectors are the devices which affect the environment.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gents in AI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0480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Agents: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An intelligent agent is an autonomous entity which act upon an environment using sensors and actuators for achieving goals. </a:t>
            </a:r>
          </a:p>
          <a:p>
            <a:pPr>
              <a:buNone/>
            </a:pPr>
            <a:r>
              <a:rPr lang="en-US" sz="2000" dirty="0" smtClean="0"/>
              <a:t>	Rules for an AI agent:</a:t>
            </a:r>
          </a:p>
          <a:p>
            <a:pPr lvl="0"/>
            <a:r>
              <a:rPr lang="en-US" sz="2000" b="1" dirty="0" smtClean="0"/>
              <a:t>Rule 1:</a:t>
            </a:r>
            <a:r>
              <a:rPr lang="en-US" sz="2000" dirty="0" smtClean="0"/>
              <a:t> An AI agent must have the ability to perceive the environment.</a:t>
            </a:r>
          </a:p>
          <a:p>
            <a:pPr lvl="0"/>
            <a:r>
              <a:rPr lang="en-US" sz="2000" b="1" dirty="0" smtClean="0"/>
              <a:t>Rule 2:</a:t>
            </a:r>
            <a:r>
              <a:rPr lang="en-US" sz="2000" dirty="0" smtClean="0"/>
              <a:t> The observation must be used to make decisions.</a:t>
            </a:r>
          </a:p>
          <a:p>
            <a:pPr lvl="0"/>
            <a:r>
              <a:rPr lang="en-US" sz="2000" b="1" dirty="0" smtClean="0"/>
              <a:t>Rule 3:</a:t>
            </a:r>
            <a:r>
              <a:rPr lang="en-US" sz="2000" dirty="0" smtClean="0"/>
              <a:t> Decision should result in an action.</a:t>
            </a:r>
          </a:p>
          <a:p>
            <a:pPr lvl="0"/>
            <a:r>
              <a:rPr lang="en-US" sz="2000" b="1" dirty="0" smtClean="0"/>
              <a:t>Rule 4:</a:t>
            </a:r>
            <a:r>
              <a:rPr lang="en-US" sz="2000" dirty="0" smtClean="0"/>
              <a:t> The action taken by an AI agent must be a </a:t>
            </a:r>
            <a:r>
              <a:rPr lang="en-US" sz="2000" u="sng" dirty="0" smtClean="0"/>
              <a:t>rational action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Rational Agent: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525963"/>
          </a:xfrm>
        </p:spPr>
        <p:txBody>
          <a:bodyPr/>
          <a:lstStyle/>
          <a:p>
            <a:r>
              <a:rPr lang="en-US" sz="2000" dirty="0" smtClean="0"/>
              <a:t>A rational agent is said to </a:t>
            </a:r>
            <a:r>
              <a:rPr lang="en-US" sz="2000" u="sng" dirty="0" smtClean="0"/>
              <a:t>perform the right things</a:t>
            </a:r>
            <a:r>
              <a:rPr lang="en-US" sz="2000" dirty="0" smtClean="0"/>
              <a:t>. AI is about creating rational agents to use for </a:t>
            </a:r>
            <a:r>
              <a:rPr lang="en-US" sz="2000" u="sng" dirty="0" smtClean="0"/>
              <a:t>game theory </a:t>
            </a:r>
            <a:r>
              <a:rPr lang="en-US" sz="2000" dirty="0" smtClean="0"/>
              <a:t>and </a:t>
            </a:r>
            <a:r>
              <a:rPr lang="en-US" sz="2000" u="sng" dirty="0" smtClean="0"/>
              <a:t>decision theory </a:t>
            </a:r>
            <a:r>
              <a:rPr lang="en-US" sz="2000" dirty="0" smtClean="0"/>
              <a:t>for various real-world scenarios.</a:t>
            </a:r>
          </a:p>
          <a:p>
            <a:r>
              <a:rPr lang="en-US" sz="2000" i="1" dirty="0" smtClean="0"/>
              <a:t>Rational agents in AI are very similar to intelligent agents.</a:t>
            </a:r>
            <a:endParaRPr lang="en-US" sz="2000" b="1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Structure of an AI Agent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structure of an intelligent agent is a combination of architecture and agent program. It can be viewed as:</a:t>
            </a:r>
          </a:p>
          <a:p>
            <a:pPr lvl="0">
              <a:buNone/>
            </a:pPr>
            <a:r>
              <a:rPr lang="en-US" sz="2000" dirty="0" smtClean="0"/>
              <a:t>		</a:t>
            </a:r>
            <a:r>
              <a:rPr lang="en-US" sz="2800" dirty="0" smtClean="0">
                <a:solidFill>
                  <a:srgbClr val="009900"/>
                </a:solidFill>
              </a:rPr>
              <a:t>Agent = Architecture + Agent program  </a:t>
            </a:r>
          </a:p>
          <a:p>
            <a:pPr lvl="0">
              <a:buNone/>
            </a:pPr>
            <a:endParaRPr lang="en-US" sz="2000" dirty="0" smtClean="0"/>
          </a:p>
          <a:p>
            <a:r>
              <a:rPr lang="en-US" sz="2000" dirty="0" smtClean="0"/>
              <a:t>Following are the main three terms involved in the structure of an AI agent:</a:t>
            </a:r>
          </a:p>
          <a:p>
            <a:pPr>
              <a:buNone/>
            </a:pPr>
            <a:r>
              <a:rPr lang="en-US" sz="2000" b="1" dirty="0" smtClean="0"/>
              <a:t>		Architecture:</a:t>
            </a:r>
            <a:r>
              <a:rPr lang="en-US" sz="2000" dirty="0" smtClean="0"/>
              <a:t> Architecture is machinery that an AI agent executes on.</a:t>
            </a:r>
          </a:p>
          <a:p>
            <a:pPr>
              <a:buNone/>
            </a:pPr>
            <a:r>
              <a:rPr lang="en-US" sz="2000" b="1" dirty="0" smtClean="0"/>
              <a:t>		Agent program:</a:t>
            </a:r>
            <a:r>
              <a:rPr lang="en-US" sz="2000" dirty="0" smtClean="0"/>
              <a:t> Agent program is an implementation of agent function. 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US" sz="2000" b="1" dirty="0" smtClean="0"/>
              <a:t>Agent Function:</a:t>
            </a:r>
            <a:r>
              <a:rPr lang="en-US" sz="2000" dirty="0" smtClean="0"/>
              <a:t> Agent function is used to map a percept to an action.</a:t>
            </a:r>
          </a:p>
          <a:p>
            <a:pPr>
              <a:buNone/>
            </a:pPr>
            <a:r>
              <a:rPr lang="en-US" sz="2000" dirty="0" smtClean="0"/>
              <a:t>				f:P* → A 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PEAS Representation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28800"/>
            <a:ext cx="7010400" cy="42973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PEAS is a type of model on which an AI agent</a:t>
            </a:r>
          </a:p>
          <a:p>
            <a:pPr>
              <a:buNone/>
            </a:pPr>
            <a:r>
              <a:rPr lang="en-US" sz="2000" dirty="0" smtClean="0"/>
              <a:t>works upon.</a:t>
            </a:r>
          </a:p>
          <a:p>
            <a:pPr lvl="0"/>
            <a:r>
              <a:rPr lang="en-US" sz="2000" b="1" dirty="0" smtClean="0"/>
              <a:t>P:</a:t>
            </a:r>
            <a:r>
              <a:rPr lang="en-US" sz="2000" dirty="0" smtClean="0"/>
              <a:t> Performance measure</a:t>
            </a:r>
          </a:p>
          <a:p>
            <a:pPr lvl="0"/>
            <a:r>
              <a:rPr lang="en-US" sz="2000" b="1" dirty="0" smtClean="0"/>
              <a:t>E:</a:t>
            </a:r>
            <a:r>
              <a:rPr lang="en-US" sz="2000" dirty="0" smtClean="0"/>
              <a:t> Environment</a:t>
            </a:r>
          </a:p>
          <a:p>
            <a:pPr lvl="0"/>
            <a:r>
              <a:rPr lang="en-US" sz="2000" b="1" dirty="0" smtClean="0"/>
              <a:t>A:</a:t>
            </a:r>
            <a:r>
              <a:rPr lang="en-US" sz="2000" dirty="0" smtClean="0"/>
              <a:t> Actuators</a:t>
            </a:r>
          </a:p>
          <a:p>
            <a:pPr lvl="0"/>
            <a:r>
              <a:rPr lang="en-US" sz="2000" b="1" dirty="0" smtClean="0"/>
              <a:t>S:</a:t>
            </a:r>
            <a:r>
              <a:rPr lang="en-US" sz="2000" dirty="0" smtClean="0"/>
              <a:t> Sensors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00400"/>
            <a:ext cx="8229600" cy="4068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PEAS for self-driving cars:</a:t>
            </a:r>
          </a:p>
          <a:p>
            <a:pPr>
              <a:buNone/>
            </a:pPr>
            <a:r>
              <a:rPr lang="en-US" sz="2000" dirty="0" smtClean="0"/>
              <a:t>Let's suppose a self-driving car then PEAS representation will be: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Performance:</a:t>
            </a:r>
            <a:r>
              <a:rPr lang="en-US" sz="2000" dirty="0" smtClean="0"/>
              <a:t> Safety, time, legal drive, comfort</a:t>
            </a:r>
          </a:p>
          <a:p>
            <a:r>
              <a:rPr lang="en-US" sz="2000" b="1" dirty="0" smtClean="0"/>
              <a:t>Environment:</a:t>
            </a:r>
            <a:r>
              <a:rPr lang="en-US" sz="2000" dirty="0" smtClean="0"/>
              <a:t> Roads, other vehicles, road signs </a:t>
            </a:r>
          </a:p>
          <a:p>
            <a:r>
              <a:rPr lang="en-US" sz="2000" b="1" dirty="0" smtClean="0"/>
              <a:t>Actuators:</a:t>
            </a:r>
            <a:r>
              <a:rPr lang="en-US" sz="2000" dirty="0" smtClean="0"/>
              <a:t> Steering, accelerator, brake, signal, horn</a:t>
            </a:r>
          </a:p>
          <a:p>
            <a:r>
              <a:rPr lang="en-US" sz="2000" b="1" dirty="0" smtClean="0"/>
              <a:t>Sensors:</a:t>
            </a:r>
            <a:r>
              <a:rPr lang="en-US" sz="2000" dirty="0" smtClean="0"/>
              <a:t> Camera, GPS, speedometer, odometer, accelerometer, sonar.</a:t>
            </a:r>
          </a:p>
          <a:p>
            <a:endParaRPr lang="en-US" dirty="0"/>
          </a:p>
        </p:txBody>
      </p:sp>
      <p:pic>
        <p:nvPicPr>
          <p:cNvPr id="4" name="Picture 3" descr="Agents in A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0"/>
            <a:ext cx="4585607" cy="36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5600" cy="79216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Example :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AI Agents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An intelligent agent is a program that can make decisions or perform a service based on its environment, user input and experiences.</a:t>
            </a:r>
          </a:p>
          <a:p>
            <a:pPr>
              <a:buNone/>
            </a:pPr>
            <a:r>
              <a:rPr lang="en-US" sz="2000" dirty="0" smtClean="0"/>
              <a:t>	Agents can be grouped into five classes based on their degree of perceived intelligence and capability. </a:t>
            </a:r>
          </a:p>
          <a:p>
            <a:pPr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Simple Reflex Agent</a:t>
            </a:r>
          </a:p>
          <a:p>
            <a:pPr lvl="0"/>
            <a:r>
              <a:rPr lang="en-US" sz="2000" dirty="0" smtClean="0"/>
              <a:t>Model-based reflex agent</a:t>
            </a:r>
          </a:p>
          <a:p>
            <a:pPr lvl="0"/>
            <a:r>
              <a:rPr lang="en-US" sz="2000" dirty="0" smtClean="0"/>
              <a:t>Goal-based agents</a:t>
            </a:r>
          </a:p>
          <a:p>
            <a:pPr lvl="0"/>
            <a:r>
              <a:rPr lang="en-US" sz="2000" dirty="0" smtClean="0"/>
              <a:t>Utility-based agent</a:t>
            </a:r>
          </a:p>
          <a:p>
            <a:pPr lvl="0"/>
            <a:r>
              <a:rPr lang="en-US" sz="2000" dirty="0" smtClean="0"/>
              <a:t>Learning agent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lvl="0">
              <a:buNone/>
            </a:pPr>
            <a:r>
              <a:rPr lang="en-IN" sz="2000" dirty="0" smtClean="0"/>
              <a:t>				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336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Agents in Artificial Intelligence </vt:lpstr>
      <vt:lpstr> What is an Agent? </vt:lpstr>
      <vt:lpstr>Slide 3</vt:lpstr>
      <vt:lpstr>Intelligent Agents:</vt:lpstr>
      <vt:lpstr>Rational Agent: </vt:lpstr>
      <vt:lpstr>Structure of an AI Agent </vt:lpstr>
      <vt:lpstr>PEAS Representation </vt:lpstr>
      <vt:lpstr>Example :</vt:lpstr>
      <vt:lpstr>Types of AI Agents </vt:lpstr>
      <vt:lpstr> Simple Reflex Agents </vt:lpstr>
      <vt:lpstr>Model Based Reflex Agents </vt:lpstr>
      <vt:lpstr>Goal Based Agents </vt:lpstr>
      <vt:lpstr>Utility Based Agents </vt:lpstr>
      <vt:lpstr> Learning Agents </vt:lpstr>
      <vt:lpstr>Agent Environment in AI 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 in Artificial Intelligence </dc:title>
  <dc:creator>COMPUTER</dc:creator>
  <cp:lastModifiedBy>Windows User</cp:lastModifiedBy>
  <cp:revision>117</cp:revision>
  <dcterms:created xsi:type="dcterms:W3CDTF">2006-08-16T00:00:00Z</dcterms:created>
  <dcterms:modified xsi:type="dcterms:W3CDTF">2022-08-02T05:49:12Z</dcterms:modified>
</cp:coreProperties>
</file>