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Expert Systems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Interface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 interface </a:t>
            </a:r>
            <a:r>
              <a:rPr lang="en-US" sz="2000" u="sng" dirty="0" smtClean="0"/>
              <a:t>provides interaction between user of the ES and the ES itself.</a:t>
            </a:r>
            <a:r>
              <a:rPr lang="en-US" sz="2000" dirty="0" smtClean="0"/>
              <a:t> It is generally Natural Language Processing so as to be used by the user who is well-versed in the task domain. The user of the ES need not be necessarily an expert in Artificial Intelligence.</a:t>
            </a:r>
          </a:p>
          <a:p>
            <a:r>
              <a:rPr lang="en-US" sz="2000" dirty="0" smtClean="0"/>
              <a:t>It explains how the ES has arrived at a particular recommendation. The explanation may appear in the following forms −</a:t>
            </a:r>
          </a:p>
          <a:p>
            <a:pPr lvl="1"/>
            <a:r>
              <a:rPr lang="en-US" sz="2000" dirty="0" smtClean="0"/>
              <a:t>Natural language displayed on screen.</a:t>
            </a:r>
          </a:p>
          <a:p>
            <a:pPr lvl="1"/>
            <a:r>
              <a:rPr lang="en-US" sz="2000" dirty="0" smtClean="0"/>
              <a:t>Verbal narrations in natural language.</a:t>
            </a:r>
          </a:p>
          <a:p>
            <a:pPr lvl="1"/>
            <a:r>
              <a:rPr lang="en-US" sz="2000" dirty="0" smtClean="0"/>
              <a:t>Listing of rule numbers displayed on the screen.</a:t>
            </a:r>
          </a:p>
          <a:p>
            <a:pPr lvl="1"/>
            <a:r>
              <a:rPr lang="en-US" sz="2000" dirty="0" smtClean="0"/>
              <a:t>The user interface makes it easy to trace the credibility of the deductions.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Expert Systems Limitations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No technology can offer easy and complete solution. Large systems are costly, require significant development time, and computer resources. ESs have their limitations which include −</a:t>
            </a:r>
          </a:p>
          <a:p>
            <a:pPr lvl="1"/>
            <a:r>
              <a:rPr lang="en-US" sz="2000" dirty="0" smtClean="0"/>
              <a:t>Limitations of the technology</a:t>
            </a:r>
          </a:p>
          <a:p>
            <a:pPr lvl="1"/>
            <a:r>
              <a:rPr lang="en-US" sz="2000" dirty="0" smtClean="0"/>
              <a:t>Difficult knowledge acquisition</a:t>
            </a:r>
          </a:p>
          <a:p>
            <a:pPr lvl="1"/>
            <a:r>
              <a:rPr lang="en-US" sz="2000" dirty="0" smtClean="0"/>
              <a:t>ES are difficult to maintain</a:t>
            </a:r>
          </a:p>
          <a:p>
            <a:pPr lvl="1"/>
            <a:r>
              <a:rPr lang="en-US" sz="2000" dirty="0" smtClean="0"/>
              <a:t>High development costs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Expert System Technology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Expert System Development Environment</a:t>
            </a:r>
            <a:r>
              <a:rPr lang="en-US" sz="2000" dirty="0" smtClean="0"/>
              <a:t> − The ES development environment includes hardware and tools.</a:t>
            </a:r>
          </a:p>
          <a:p>
            <a:pPr lvl="0"/>
            <a:r>
              <a:rPr lang="en-US" sz="2000" b="1" dirty="0" smtClean="0"/>
              <a:t>Tools</a:t>
            </a:r>
            <a:r>
              <a:rPr lang="en-US" sz="2000" dirty="0" smtClean="0"/>
              <a:t> − </a:t>
            </a:r>
            <a:r>
              <a:rPr lang="en-US" sz="2000" u="sng" dirty="0" smtClean="0"/>
              <a:t>They reduce the effort and cost involved in developing an expert system to large extent.</a:t>
            </a:r>
          </a:p>
          <a:p>
            <a:r>
              <a:rPr lang="en-US" sz="2000" b="1" dirty="0" smtClean="0"/>
              <a:t>Shells</a:t>
            </a:r>
            <a:r>
              <a:rPr lang="en-US" sz="2000" dirty="0" smtClean="0"/>
              <a:t> − </a:t>
            </a:r>
            <a:r>
              <a:rPr lang="en-US" sz="2000" u="sng" dirty="0" smtClean="0"/>
              <a:t>A shell is nothing but an expert system without knowledge base</a:t>
            </a:r>
            <a:r>
              <a:rPr lang="en-US" sz="2000" dirty="0" smtClean="0"/>
              <a:t>. A shell provides the developers with knowledge acquisition, inference engine, user interface, and explanation facility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Expert Systems: General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Identify Problem Domain</a:t>
            </a:r>
          </a:p>
          <a:p>
            <a:pPr lvl="0"/>
            <a:r>
              <a:rPr lang="en-US" sz="2000" dirty="0" smtClean="0"/>
              <a:t>The problem must be suitable for an expert system to solve it.</a:t>
            </a:r>
          </a:p>
          <a:p>
            <a:pPr lvl="0"/>
            <a:r>
              <a:rPr lang="en-US" sz="2000" dirty="0" smtClean="0"/>
              <a:t>Find the experts in task domain for the ES project.</a:t>
            </a:r>
          </a:p>
          <a:p>
            <a:pPr lvl="0"/>
            <a:r>
              <a:rPr lang="en-US" sz="2000" dirty="0" smtClean="0"/>
              <a:t>Establish cost-effectiveness of the system.</a:t>
            </a:r>
          </a:p>
          <a:p>
            <a:pPr>
              <a:buNone/>
            </a:pPr>
            <a:r>
              <a:rPr lang="en-US" sz="2000" b="1" dirty="0" smtClean="0"/>
              <a:t>Design the System</a:t>
            </a:r>
          </a:p>
          <a:p>
            <a:pPr lvl="0"/>
            <a:r>
              <a:rPr lang="en-US" sz="2000" dirty="0" smtClean="0"/>
              <a:t>Identify the ES Technology</a:t>
            </a:r>
          </a:p>
          <a:p>
            <a:pPr lvl="0"/>
            <a:r>
              <a:rPr lang="en-US" sz="2000" dirty="0" smtClean="0"/>
              <a:t>Know and establish the degree of integration with the other systems and databases.</a:t>
            </a:r>
          </a:p>
          <a:p>
            <a:pPr lvl="0"/>
            <a:r>
              <a:rPr lang="en-US" sz="2000" dirty="0" smtClean="0"/>
              <a:t>Realize how the concepts can represent the domain knowledge best.</a:t>
            </a:r>
          </a:p>
          <a:p>
            <a:pPr>
              <a:buNone/>
            </a:pPr>
            <a:r>
              <a:rPr lang="en-US" sz="2000" b="1" dirty="0" smtClean="0"/>
              <a:t>Develop the Prototype</a:t>
            </a:r>
          </a:p>
          <a:p>
            <a:r>
              <a:rPr lang="en-US" sz="2000" dirty="0" smtClean="0"/>
              <a:t>From Knowledge Base: The knowledge engineer works to −</a:t>
            </a:r>
          </a:p>
          <a:p>
            <a:pPr lvl="0"/>
            <a:r>
              <a:rPr lang="en-US" sz="2000" dirty="0" smtClean="0"/>
              <a:t>Acquire domain knowledge from the expert.</a:t>
            </a:r>
          </a:p>
          <a:p>
            <a:pPr lvl="0"/>
            <a:r>
              <a:rPr lang="en-US" sz="2000" dirty="0" smtClean="0"/>
              <a:t>Represent it in the form of If-THEN-ELSE rules.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smtClean="0"/>
              <a:t>Test and Refine the Prototype</a:t>
            </a:r>
          </a:p>
          <a:p>
            <a:pPr lvl="0"/>
            <a:r>
              <a:rPr lang="en-US" sz="2200" dirty="0" smtClean="0"/>
              <a:t>The knowledge engineer uses sample cases to test the prototype for any deficiencies in performance.</a:t>
            </a:r>
          </a:p>
          <a:p>
            <a:pPr lvl="0"/>
            <a:r>
              <a:rPr lang="en-US" sz="2200" dirty="0" smtClean="0"/>
              <a:t>End users test the prototypes of the ES.</a:t>
            </a:r>
          </a:p>
          <a:p>
            <a:pPr>
              <a:buNone/>
            </a:pPr>
            <a:r>
              <a:rPr lang="en-US" sz="2200" b="1" dirty="0" smtClean="0"/>
              <a:t>Develop and Complete the ES</a:t>
            </a:r>
          </a:p>
          <a:p>
            <a:pPr lvl="0"/>
            <a:r>
              <a:rPr lang="en-US" sz="2200" dirty="0" smtClean="0"/>
              <a:t>Test and ensure the interaction of the ES with all elements of its environment, including end users, databases, and other information systems.</a:t>
            </a:r>
          </a:p>
          <a:p>
            <a:pPr lvl="0"/>
            <a:r>
              <a:rPr lang="en-US" sz="2200" dirty="0" smtClean="0"/>
              <a:t>Document the ES project well.</a:t>
            </a:r>
          </a:p>
          <a:p>
            <a:pPr lvl="0"/>
            <a:r>
              <a:rPr lang="en-US" sz="2200" dirty="0" smtClean="0"/>
              <a:t>Train the user to use ES.</a:t>
            </a:r>
          </a:p>
          <a:p>
            <a:pPr>
              <a:buNone/>
            </a:pPr>
            <a:r>
              <a:rPr lang="en-US" sz="2200" b="1" dirty="0" smtClean="0"/>
              <a:t>Maintain the System</a:t>
            </a:r>
          </a:p>
          <a:p>
            <a:pPr lvl="0"/>
            <a:r>
              <a:rPr lang="en-US" sz="2200" dirty="0" smtClean="0"/>
              <a:t>Keep the knowledge base up-to-date by regular review and update.</a:t>
            </a:r>
          </a:p>
          <a:p>
            <a:pPr lvl="0"/>
            <a:r>
              <a:rPr lang="en-US" sz="2200" dirty="0" smtClean="0"/>
              <a:t>Cater for new interfaces with other information systems, as those systems evolve.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 of Expert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/>
              <a:t>Availability</a:t>
            </a:r>
            <a:r>
              <a:rPr lang="en-US" sz="2000" dirty="0" smtClean="0"/>
              <a:t> − They are easily available due to mass production of software.</a:t>
            </a:r>
          </a:p>
          <a:p>
            <a:pPr lvl="0"/>
            <a:r>
              <a:rPr lang="en-US" sz="2000" b="1" dirty="0" smtClean="0"/>
              <a:t>Less Production Cost</a:t>
            </a:r>
            <a:r>
              <a:rPr lang="en-US" sz="2000" dirty="0" smtClean="0"/>
              <a:t> − Production cost is reasonable. This makes them affordable.</a:t>
            </a:r>
          </a:p>
          <a:p>
            <a:pPr lvl="0"/>
            <a:r>
              <a:rPr lang="en-US" sz="2000" b="1" dirty="0" smtClean="0"/>
              <a:t>Speed</a:t>
            </a:r>
            <a:r>
              <a:rPr lang="en-US" sz="2000" dirty="0" smtClean="0"/>
              <a:t> − They offer great speed. They reduce the amount of work an individual puts in.</a:t>
            </a:r>
          </a:p>
          <a:p>
            <a:pPr lvl="0"/>
            <a:r>
              <a:rPr lang="en-US" sz="2000" b="1" dirty="0" smtClean="0"/>
              <a:t>Less Error Rate</a:t>
            </a:r>
            <a:r>
              <a:rPr lang="en-US" sz="2000" dirty="0" smtClean="0"/>
              <a:t> − Error rate is low as compared to human errors.</a:t>
            </a:r>
          </a:p>
          <a:p>
            <a:pPr lvl="0"/>
            <a:r>
              <a:rPr lang="en-US" sz="2000" b="1" dirty="0" smtClean="0"/>
              <a:t>Reducing Risk</a:t>
            </a:r>
            <a:r>
              <a:rPr lang="en-US" sz="2000" dirty="0" smtClean="0"/>
              <a:t> − They can work in the environment dangerous to humans.</a:t>
            </a:r>
          </a:p>
          <a:p>
            <a:pPr lvl="0"/>
            <a:r>
              <a:rPr lang="en-US" sz="2000" b="1" dirty="0" smtClean="0"/>
              <a:t>Steady response</a:t>
            </a:r>
            <a:r>
              <a:rPr lang="en-US" sz="2000" dirty="0" smtClean="0"/>
              <a:t> − They work steadily without getting motional, tensed or fatigued.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are Expert Systems?</a:t>
            </a:r>
          </a:p>
          <a:p>
            <a:pPr>
              <a:buNone/>
            </a:pPr>
            <a:endParaRPr lang="en-US" sz="30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n-US" dirty="0" smtClean="0"/>
              <a:t>   The expert systems are the </a:t>
            </a:r>
            <a:r>
              <a:rPr lang="en-US" u="sng" dirty="0" smtClean="0"/>
              <a:t>computer applications </a:t>
            </a:r>
            <a:r>
              <a:rPr lang="en-US" dirty="0" smtClean="0"/>
              <a:t>developed </a:t>
            </a:r>
            <a:r>
              <a:rPr lang="en-US" u="sng" dirty="0" smtClean="0"/>
              <a:t>to solve complex problems in a particular domain, </a:t>
            </a:r>
            <a:r>
              <a:rPr lang="en-US" dirty="0" smtClean="0"/>
              <a:t>at the level of </a:t>
            </a:r>
            <a:r>
              <a:rPr lang="en-US" u="sng" dirty="0" smtClean="0"/>
              <a:t>extra-ordinary human intelligence and expertise.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Characteristics of Expert Systems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Understandable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Highly responsive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Capabilities of Expert Systems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/>
              <a:t>The expert systems are capable of −</a:t>
            </a:r>
          </a:p>
          <a:p>
            <a:pPr lvl="0"/>
            <a:r>
              <a:rPr lang="en-US" dirty="0" smtClean="0"/>
              <a:t>Advising</a:t>
            </a:r>
          </a:p>
          <a:p>
            <a:pPr lvl="0"/>
            <a:r>
              <a:rPr lang="en-US" dirty="0" smtClean="0"/>
              <a:t>Instructing and assisting human in decision making</a:t>
            </a:r>
          </a:p>
          <a:p>
            <a:pPr lvl="0"/>
            <a:r>
              <a:rPr lang="en-US" dirty="0" smtClean="0"/>
              <a:t>Demonstrating</a:t>
            </a:r>
          </a:p>
          <a:p>
            <a:pPr lvl="0"/>
            <a:r>
              <a:rPr lang="en-US" dirty="0" smtClean="0"/>
              <a:t>Deriving a solution</a:t>
            </a:r>
          </a:p>
          <a:p>
            <a:pPr lvl="0"/>
            <a:r>
              <a:rPr lang="en-US" dirty="0" smtClean="0"/>
              <a:t>Diagnosing</a:t>
            </a:r>
          </a:p>
          <a:p>
            <a:pPr lvl="0"/>
            <a:r>
              <a:rPr lang="en-US" dirty="0" smtClean="0"/>
              <a:t>Explaining</a:t>
            </a:r>
          </a:p>
          <a:p>
            <a:pPr lvl="0"/>
            <a:r>
              <a:rPr lang="en-US" dirty="0" smtClean="0"/>
              <a:t>Interpreting input</a:t>
            </a:r>
          </a:p>
          <a:p>
            <a:pPr lvl="0"/>
            <a:r>
              <a:rPr lang="en-US" dirty="0" smtClean="0"/>
              <a:t>Predicting results</a:t>
            </a:r>
          </a:p>
          <a:p>
            <a:pPr lvl="0"/>
            <a:r>
              <a:rPr lang="en-US" dirty="0" smtClean="0"/>
              <a:t>Justifying the conclusion</a:t>
            </a:r>
          </a:p>
          <a:p>
            <a:pPr lvl="0"/>
            <a:r>
              <a:rPr lang="en-US" dirty="0" smtClean="0"/>
              <a:t>Suggesting alternative options to a problem</a:t>
            </a:r>
          </a:p>
          <a:p>
            <a:pPr>
              <a:buNone/>
            </a:pPr>
            <a:r>
              <a:rPr lang="en-US" b="1" u="sng" dirty="0" smtClean="0"/>
              <a:t>They are incapable of −</a:t>
            </a:r>
          </a:p>
          <a:p>
            <a:pPr lvl="0"/>
            <a:r>
              <a:rPr lang="en-US" dirty="0" smtClean="0"/>
              <a:t>Substituting human decision makers</a:t>
            </a:r>
          </a:p>
          <a:p>
            <a:pPr lvl="0"/>
            <a:r>
              <a:rPr lang="en-US" dirty="0" smtClean="0"/>
              <a:t>Possessing human capabilities</a:t>
            </a:r>
          </a:p>
          <a:p>
            <a:pPr lvl="0"/>
            <a:r>
              <a:rPr lang="en-US" dirty="0" smtClean="0"/>
              <a:t>Producing accurate output for inadequate knowledge base</a:t>
            </a:r>
          </a:p>
          <a:p>
            <a:pPr lvl="0"/>
            <a:r>
              <a:rPr lang="en-US" dirty="0" smtClean="0"/>
              <a:t>Refining their own knowledge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 of Expert Systems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The components of ES include −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Knowledge Base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Inference Engine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User Interface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Let us see them one by one briefly </a:t>
            </a:r>
            <a:r>
              <a:rPr lang="en-US" dirty="0" smtClean="0"/>
              <a:t>−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xpert Syste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Knowledge Base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Components of Knowledge Base</a:t>
            </a:r>
          </a:p>
          <a:p>
            <a:pPr>
              <a:buNone/>
            </a:pPr>
            <a:r>
              <a:rPr lang="en-US" sz="2000" dirty="0" smtClean="0"/>
              <a:t>The knowledge base of an ES is a store of both, factual and heuristic knowledge.</a:t>
            </a:r>
          </a:p>
          <a:p>
            <a:pPr lvl="0"/>
            <a:r>
              <a:rPr lang="en-US" sz="2000" b="1" dirty="0" smtClean="0"/>
              <a:t>Factual Knowledge</a:t>
            </a:r>
            <a:r>
              <a:rPr lang="en-US" sz="2000" dirty="0" smtClean="0"/>
              <a:t> − </a:t>
            </a:r>
            <a:r>
              <a:rPr lang="en-US" sz="2000" u="sng" dirty="0" smtClean="0"/>
              <a:t>It is the information widely accepted by the Knowledge Engineers and scholars in the task domain.</a:t>
            </a:r>
          </a:p>
          <a:p>
            <a:pPr lvl="0"/>
            <a:r>
              <a:rPr lang="en-US" sz="2000" b="1" dirty="0" smtClean="0"/>
              <a:t>Heuristic Knowledge</a:t>
            </a:r>
            <a:r>
              <a:rPr lang="en-US" sz="2000" dirty="0" smtClean="0"/>
              <a:t> − </a:t>
            </a:r>
            <a:r>
              <a:rPr lang="en-US" sz="2000" u="sng" dirty="0" smtClean="0"/>
              <a:t>It is about practice, accurate judgment, one’s ability of evaluation, and guessing.</a:t>
            </a:r>
          </a:p>
          <a:p>
            <a:pPr>
              <a:buNone/>
            </a:pPr>
            <a:r>
              <a:rPr lang="en-US" sz="2000" dirty="0" smtClean="0"/>
              <a:t>Knowledge representation</a:t>
            </a:r>
          </a:p>
          <a:p>
            <a:r>
              <a:rPr lang="en-US" sz="2000" dirty="0" smtClean="0"/>
              <a:t>It is the method used to </a:t>
            </a:r>
            <a:r>
              <a:rPr lang="en-US" sz="2000" u="sng" dirty="0" smtClean="0"/>
              <a:t>organize and formalize the knowledge in the knowledge base</a:t>
            </a:r>
            <a:r>
              <a:rPr lang="en-US" sz="2000" dirty="0" smtClean="0"/>
              <a:t>. It is in the form of IF-THEN-ELSE rules.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Knowledge Acquisition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knowledge base is formed by readings from various experts, scholars, and the </a:t>
            </a:r>
            <a:r>
              <a:rPr lang="en-US" sz="2000" b="1" dirty="0" smtClean="0"/>
              <a:t>Knowledge Engineers</a:t>
            </a:r>
            <a:r>
              <a:rPr lang="en-US" sz="2000" dirty="0" smtClean="0"/>
              <a:t>. </a:t>
            </a:r>
            <a:r>
              <a:rPr lang="en-US" sz="2000" u="sng" dirty="0" smtClean="0"/>
              <a:t>The knowledge engineer is a person with the qualities of empathy, quick learning, and case analyzing skills.</a:t>
            </a:r>
          </a:p>
          <a:p>
            <a:r>
              <a:rPr lang="en-US" sz="2000" dirty="0" smtClean="0"/>
              <a:t>He acquires information from subject expert by recording, interviewing, and observing him at work, etc. He then categorizes and organizes the information in a meaningful way</a:t>
            </a:r>
            <a:r>
              <a:rPr lang="en-US" sz="2000" u="sng" dirty="0" smtClean="0"/>
              <a:t>, in the form of IF-THEN-ELSE rules, to be used by interference machine. </a:t>
            </a:r>
            <a:r>
              <a:rPr lang="en-US" sz="2000" dirty="0" smtClean="0"/>
              <a:t>The knowledge engineer also monitors the development of the ES.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Inference Engine</a:t>
            </a:r>
            <a:b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Use of </a:t>
            </a:r>
            <a:r>
              <a:rPr lang="en-US" sz="2400" u="sng" dirty="0" smtClean="0"/>
              <a:t>efficient procedures and rules </a:t>
            </a:r>
            <a:r>
              <a:rPr lang="en-US" sz="2400" dirty="0" smtClean="0"/>
              <a:t>by the Inference Engine is essential in </a:t>
            </a:r>
            <a:r>
              <a:rPr lang="en-US" sz="2400" u="sng" dirty="0" smtClean="0"/>
              <a:t>deducting a correct, flawless solution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case of knowledge-based ES, </a:t>
            </a:r>
            <a:r>
              <a:rPr lang="en-US" sz="2400" u="sng" dirty="0" smtClean="0"/>
              <a:t>the Inference Engine acquires and manipulates the knowledge from the knowledge base to arrive at a particular solution.</a:t>
            </a:r>
          </a:p>
          <a:p>
            <a:r>
              <a:rPr lang="en-US" sz="2400" dirty="0" smtClean="0"/>
              <a:t>In case of rule based ES, it −</a:t>
            </a:r>
          </a:p>
          <a:p>
            <a:pPr lvl="1"/>
            <a:r>
              <a:rPr lang="en-US" sz="2400" u="sng" dirty="0" smtClean="0"/>
              <a:t>Applies rules repeatedly to the facts</a:t>
            </a:r>
            <a:r>
              <a:rPr lang="en-US" sz="2400" dirty="0" smtClean="0"/>
              <a:t>, which are obtained from earlier rule application.</a:t>
            </a:r>
          </a:p>
          <a:p>
            <a:pPr lvl="1"/>
            <a:r>
              <a:rPr lang="en-US" sz="2400" u="sng" dirty="0" smtClean="0"/>
              <a:t>Adds new knowledge into the knowledge base if required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u="sng" dirty="0" smtClean="0"/>
              <a:t>Resolves rules conflict </a:t>
            </a:r>
            <a:r>
              <a:rPr lang="en-US" sz="2400" dirty="0" smtClean="0"/>
              <a:t>when multiple rules are applicable to a particular case.</a:t>
            </a:r>
          </a:p>
          <a:p>
            <a:r>
              <a:rPr lang="en-US" sz="2400" dirty="0" smtClean="0"/>
              <a:t>To recommend a solution, the Inference Engine uses the following strategies −</a:t>
            </a:r>
          </a:p>
          <a:p>
            <a:pPr lvl="0"/>
            <a:r>
              <a:rPr lang="en-US" sz="2400" dirty="0" smtClean="0"/>
              <a:t>Forward Chaining</a:t>
            </a:r>
          </a:p>
          <a:p>
            <a:r>
              <a:rPr lang="en-US" sz="2400" dirty="0" smtClean="0"/>
              <a:t>Backward Chaining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Forward Chaining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a strategy of an expert system to answer the question, </a:t>
            </a:r>
            <a:r>
              <a:rPr lang="en-US" sz="2000" b="1" dirty="0" smtClean="0"/>
              <a:t>“What can happen next?”</a:t>
            </a:r>
            <a:endParaRPr lang="en-US" sz="2000" dirty="0" smtClean="0"/>
          </a:p>
          <a:p>
            <a:r>
              <a:rPr lang="en-US" sz="2000" dirty="0" smtClean="0"/>
              <a:t>Here, the Inference Engine </a:t>
            </a:r>
            <a:r>
              <a:rPr lang="en-US" sz="2000" u="sng" dirty="0" smtClean="0"/>
              <a:t>follows the chain of conditions and derivations and finally deduces the outcome</a:t>
            </a:r>
            <a:r>
              <a:rPr lang="en-US" sz="2000" dirty="0" smtClean="0"/>
              <a:t>. It considers all the facts and rules, and sorts them before concluding to a solution.</a:t>
            </a:r>
          </a:p>
          <a:p>
            <a:r>
              <a:rPr lang="en-US" sz="2000" u="sng" dirty="0" smtClean="0"/>
              <a:t>This strategy is followed for working on conclusion, result, or effect</a:t>
            </a:r>
            <a:r>
              <a:rPr lang="en-US" sz="2000" dirty="0" smtClean="0"/>
              <a:t>. For example, prediction of share market status as an effect of changes in interest rates.</a:t>
            </a:r>
          </a:p>
          <a:p>
            <a:endParaRPr lang="en-US" dirty="0"/>
          </a:p>
        </p:txBody>
      </p:sp>
      <p:pic>
        <p:nvPicPr>
          <p:cNvPr id="4" name="Picture 3" descr="Forward Chain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57600"/>
            <a:ext cx="571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Backward Chaining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 smtClean="0"/>
              <a:t>With this strategy, an expert system finds out the answer to the question, </a:t>
            </a:r>
            <a:r>
              <a:rPr lang="en-US" sz="2000" b="1" dirty="0" smtClean="0"/>
              <a:t>“Why this happened?”</a:t>
            </a:r>
            <a:endParaRPr lang="en-US" sz="2000" dirty="0" smtClean="0"/>
          </a:p>
          <a:p>
            <a:r>
              <a:rPr lang="en-US" sz="2000" dirty="0" smtClean="0"/>
              <a:t>On the basis of what has already happened</a:t>
            </a:r>
            <a:r>
              <a:rPr lang="en-US" sz="2000" u="sng" dirty="0" smtClean="0"/>
              <a:t>, the Inference Engine tries to find out which conditions could have happened in the past for this resul</a:t>
            </a:r>
            <a:r>
              <a:rPr lang="en-US" sz="2000" dirty="0" smtClean="0"/>
              <a:t>t. </a:t>
            </a:r>
            <a:r>
              <a:rPr lang="en-US" sz="2000" u="sng" dirty="0" smtClean="0"/>
              <a:t>This strategy is followed for finding out cause or reason. </a:t>
            </a:r>
            <a:r>
              <a:rPr lang="en-US" sz="2000" dirty="0" smtClean="0"/>
              <a:t>For example, diagnosis of blood cancer in humans.</a:t>
            </a:r>
          </a:p>
          <a:p>
            <a:endParaRPr lang="en-US" dirty="0"/>
          </a:p>
        </p:txBody>
      </p:sp>
      <p:pic>
        <p:nvPicPr>
          <p:cNvPr id="4" name="Picture 3" descr="Backward Chain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352800"/>
            <a:ext cx="57150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689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Expert Systems</vt:lpstr>
      <vt:lpstr>Slide 2</vt:lpstr>
      <vt:lpstr>Capabilities of Expert Systems </vt:lpstr>
      <vt:lpstr>Components of Expert Systems </vt:lpstr>
      <vt:lpstr>Knowledge Base </vt:lpstr>
      <vt:lpstr>Slide 6</vt:lpstr>
      <vt:lpstr>Inference Engine </vt:lpstr>
      <vt:lpstr>Forward Chaining </vt:lpstr>
      <vt:lpstr>Backward Chaining </vt:lpstr>
      <vt:lpstr>User Interface </vt:lpstr>
      <vt:lpstr>Expert Systems Limitations </vt:lpstr>
      <vt:lpstr>Expert System Technology </vt:lpstr>
      <vt:lpstr>Development of Expert Systems: General Steps </vt:lpstr>
      <vt:lpstr>Slide 14</vt:lpstr>
      <vt:lpstr>Benefits of Expert Systems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Windows User</cp:lastModifiedBy>
  <cp:revision>55</cp:revision>
  <dcterms:created xsi:type="dcterms:W3CDTF">2006-08-16T00:00:00Z</dcterms:created>
  <dcterms:modified xsi:type="dcterms:W3CDTF">2023-10-04T07:51:31Z</dcterms:modified>
</cp:coreProperties>
</file>