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685800"/>
          </a:xfrm>
        </p:spPr>
        <p:txBody>
          <a:bodyPr>
            <a:normAutofit fontScale="90000"/>
          </a:bodyPr>
          <a:lstStyle/>
          <a:p>
            <a:r>
              <a:rPr lang="en-US" u="sng" dirty="0" smtClean="0"/>
              <a:t>What is Artificial Intelligence</a:t>
            </a:r>
            <a:r>
              <a:rPr lang="en-US" dirty="0" smtClean="0"/>
              <a:t>?</a:t>
            </a:r>
            <a:br>
              <a:rPr lang="en-US" dirty="0" smtClean="0"/>
            </a:br>
            <a:endParaRPr lang="en-US" dirty="0"/>
          </a:p>
        </p:txBody>
      </p:sp>
      <p:sp>
        <p:nvSpPr>
          <p:cNvPr id="3" name="Subtitle 2"/>
          <p:cNvSpPr>
            <a:spLocks noGrp="1"/>
          </p:cNvSpPr>
          <p:nvPr>
            <p:ph type="subTitle" idx="1"/>
          </p:nvPr>
        </p:nvSpPr>
        <p:spPr>
          <a:xfrm>
            <a:off x="533400" y="2286000"/>
            <a:ext cx="8305800" cy="4572000"/>
          </a:xfrm>
        </p:spPr>
        <p:txBody>
          <a:bodyPr>
            <a:normAutofit/>
          </a:bodyPr>
          <a:lstStyle/>
          <a:p>
            <a:pPr algn="l"/>
            <a:r>
              <a:rPr lang="en-US" sz="2400" dirty="0" smtClean="0">
                <a:solidFill>
                  <a:srgbClr val="0066FF"/>
                </a:solidFill>
                <a:ea typeface="Times New Roman"/>
                <a:cs typeface="Times New Roman"/>
              </a:rPr>
              <a:t>By which we can create intelligent machines which can behave like a human, think like humans, and able to make decisions.</a:t>
            </a:r>
          </a:p>
          <a:p>
            <a:pPr algn="l"/>
            <a:endParaRPr lang="en-IN" sz="2400" dirty="0" smtClean="0">
              <a:solidFill>
                <a:srgbClr val="0066FF"/>
              </a:solidFill>
              <a:cs typeface="Times New Roman"/>
            </a:endParaRPr>
          </a:p>
          <a:p>
            <a:pPr algn="l"/>
            <a:r>
              <a:rPr lang="en-US" sz="2400" dirty="0" smtClean="0">
                <a:solidFill>
                  <a:srgbClr val="0066FF"/>
                </a:solidFill>
              </a:rPr>
              <a:t>Artificial Intelligence exists when a machine can have human based skills such as learning, reasoning, and solving problems.</a:t>
            </a:r>
          </a:p>
          <a:p>
            <a:pPr algn="l"/>
            <a:endParaRPr lang="en-US" sz="2000" dirty="0">
              <a:solidFill>
                <a:srgbClr val="0066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u="sng" dirty="0" smtClean="0"/>
              <a:t>1: Based on Capabilities</a:t>
            </a:r>
            <a:endParaRPr lang="en-US" sz="3200" u="sng" dirty="0"/>
          </a:p>
        </p:txBody>
      </p:sp>
      <p:sp>
        <p:nvSpPr>
          <p:cNvPr id="3" name="Content Placeholder 2"/>
          <p:cNvSpPr>
            <a:spLocks noGrp="1"/>
          </p:cNvSpPr>
          <p:nvPr>
            <p:ph idx="1"/>
          </p:nvPr>
        </p:nvSpPr>
        <p:spPr>
          <a:xfrm>
            <a:off x="609600" y="1066800"/>
            <a:ext cx="8229600" cy="5059363"/>
          </a:xfrm>
        </p:spPr>
        <p:txBody>
          <a:bodyPr>
            <a:normAutofit lnSpcReduction="10000"/>
          </a:bodyPr>
          <a:lstStyle/>
          <a:p>
            <a:pPr marL="514350" indent="-514350">
              <a:buAutoNum type="arabicPeriod"/>
            </a:pPr>
            <a:r>
              <a:rPr lang="en-US" sz="2800" u="sng" dirty="0" smtClean="0"/>
              <a:t>Weak AI or Narrow AI:</a:t>
            </a:r>
          </a:p>
          <a:p>
            <a:pPr lvl="0">
              <a:buNone/>
            </a:pPr>
            <a:endParaRPr lang="en-US" dirty="0" smtClean="0"/>
          </a:p>
          <a:p>
            <a:pPr lvl="0"/>
            <a:r>
              <a:rPr lang="en-US" sz="2400" dirty="0" smtClean="0"/>
              <a:t>Narrow AI cannot perform beyond its field or limitations, as it is only trained for one specific task. Hence it is also termed as weak AI. Narrow AI can fail in unpredictable ways if it goes beyond its limits.</a:t>
            </a:r>
          </a:p>
          <a:p>
            <a:pPr lvl="0">
              <a:buNone/>
            </a:pPr>
            <a:endParaRPr lang="en-US" sz="2400" dirty="0" smtClean="0"/>
          </a:p>
          <a:p>
            <a:pPr lvl="0"/>
            <a:r>
              <a:rPr lang="en-US" sz="2400" dirty="0" smtClean="0"/>
              <a:t>Apple </a:t>
            </a:r>
            <a:r>
              <a:rPr lang="en-US" sz="2400" dirty="0" err="1" smtClean="0"/>
              <a:t>Siriis</a:t>
            </a:r>
            <a:r>
              <a:rPr lang="en-US" sz="2400" dirty="0" smtClean="0"/>
              <a:t> a good example of Narrow AI, but it operates with a limited pre-defined range of functions.</a:t>
            </a:r>
          </a:p>
          <a:p>
            <a:pPr lvl="0">
              <a:buNone/>
            </a:pPr>
            <a:endParaRPr lang="en-US" sz="2400" dirty="0" smtClean="0"/>
          </a:p>
          <a:p>
            <a:pPr lvl="0"/>
            <a:r>
              <a:rPr lang="en-US" sz="2400" dirty="0" smtClean="0"/>
              <a:t>Some Examples of Narrow AI are playing chess, purchasing suggestions on e-commerce site, self-driving cars, speech recognition, and image recognition.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pPr>
              <a:buNone/>
            </a:pPr>
            <a:r>
              <a:rPr lang="en-US" u="sng" dirty="0" smtClean="0"/>
              <a:t>2. General AI:</a:t>
            </a:r>
          </a:p>
          <a:p>
            <a:pPr lvl="0">
              <a:buNone/>
            </a:pPr>
            <a:endParaRPr lang="en-US" dirty="0" smtClean="0"/>
          </a:p>
          <a:p>
            <a:pPr lvl="0"/>
            <a:r>
              <a:rPr lang="en-US" sz="2400" dirty="0" smtClean="0"/>
              <a:t>The idea behind the general AI to make such a system which could be smarter and think like a human by its own.</a:t>
            </a:r>
          </a:p>
          <a:p>
            <a:pPr lvl="0">
              <a:buNone/>
            </a:pPr>
            <a:endParaRPr lang="en-US" sz="2400" dirty="0" smtClean="0"/>
          </a:p>
          <a:p>
            <a:pPr lvl="0"/>
            <a:r>
              <a:rPr lang="en-US" sz="2400" dirty="0" smtClean="0"/>
              <a:t>Currently, there is no such system exist which could come under general AI and can perform any task as perfect as a human.</a:t>
            </a:r>
          </a:p>
          <a:p>
            <a:pPr lvl="0">
              <a:buNone/>
            </a:pPr>
            <a:endParaRPr lang="en-US" sz="2400" dirty="0" smtClean="0"/>
          </a:p>
          <a:p>
            <a:pPr lvl="0"/>
            <a:r>
              <a:rPr lang="en-US" sz="2400" dirty="0" smtClean="0"/>
              <a:t>The worldwide researchers are now focused on developing machines with General AI.</a:t>
            </a:r>
          </a:p>
          <a:p>
            <a:pPr lvl="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029200"/>
          </a:xfrm>
        </p:spPr>
        <p:txBody>
          <a:bodyPr>
            <a:normAutofit lnSpcReduction="10000"/>
          </a:bodyPr>
          <a:lstStyle/>
          <a:p>
            <a:pPr>
              <a:buNone/>
            </a:pPr>
            <a:r>
              <a:rPr lang="en-US" dirty="0" smtClean="0"/>
              <a:t>3. Super AI:</a:t>
            </a:r>
          </a:p>
          <a:p>
            <a:pPr>
              <a:buNone/>
            </a:pPr>
            <a:endParaRPr lang="en-US" dirty="0" smtClean="0"/>
          </a:p>
          <a:p>
            <a:pPr lvl="0"/>
            <a:r>
              <a:rPr lang="en-US" sz="2400" dirty="0" smtClean="0"/>
              <a:t>Super AI is a level of Intelligence of Systems at which machines could surpass human intelligence, and can perform any task better than human with cognitive properties. It is an outcome of general AI.</a:t>
            </a:r>
          </a:p>
          <a:p>
            <a:pPr lvl="0"/>
            <a:r>
              <a:rPr lang="en-US" sz="2400" dirty="0" smtClean="0"/>
              <a:t>Some key characteristics of strong AI include capability include the ability to think, to reason, solve the puzzle, make judgments, plan, learn, and communicate by its own.</a:t>
            </a:r>
          </a:p>
          <a:p>
            <a:pPr lvl="0"/>
            <a:r>
              <a:rPr lang="en-US" sz="2400" dirty="0" smtClean="0"/>
              <a:t>Super AI is still a hypothetical concept of Artificial Intelligence. Development of such systems in real is still world changing task.</a:t>
            </a:r>
          </a:p>
          <a:p>
            <a:pPr>
              <a:buNone/>
            </a:pPr>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rtificial Intelligence"/>
          <p:cNvPicPr>
            <a:picLocks noGrp="1"/>
          </p:cNvPicPr>
          <p:nvPr>
            <p:ph idx="1"/>
          </p:nvPr>
        </p:nvPicPr>
        <p:blipFill>
          <a:blip r:embed="rId2"/>
          <a:srcRect/>
          <a:stretch>
            <a:fillRect/>
          </a:stretch>
        </p:blipFill>
        <p:spPr bwMode="auto">
          <a:xfrm>
            <a:off x="914400" y="990600"/>
            <a:ext cx="7467600" cy="411576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u="sng" dirty="0" smtClean="0"/>
              <a:t>2: Based on functionality</a:t>
            </a:r>
            <a:endParaRPr lang="en-US" sz="3200" u="sng" dirty="0"/>
          </a:p>
        </p:txBody>
      </p:sp>
      <p:sp>
        <p:nvSpPr>
          <p:cNvPr id="3" name="Content Placeholder 2"/>
          <p:cNvSpPr>
            <a:spLocks noGrp="1"/>
          </p:cNvSpPr>
          <p:nvPr>
            <p:ph idx="1"/>
          </p:nvPr>
        </p:nvSpPr>
        <p:spPr>
          <a:xfrm>
            <a:off x="457200" y="990600"/>
            <a:ext cx="8229600" cy="5410200"/>
          </a:xfrm>
        </p:spPr>
        <p:txBody>
          <a:bodyPr>
            <a:normAutofit/>
          </a:bodyPr>
          <a:lstStyle/>
          <a:p>
            <a:pPr marL="514350" indent="-514350">
              <a:buAutoNum type="arabicPeriod"/>
            </a:pPr>
            <a:r>
              <a:rPr lang="en-US" sz="2800" dirty="0" smtClean="0"/>
              <a:t>Reactive Machines</a:t>
            </a:r>
          </a:p>
          <a:p>
            <a:pPr lvl="0"/>
            <a:r>
              <a:rPr lang="en-IN" sz="2800" b="1" dirty="0" smtClean="0"/>
              <a:t>	</a:t>
            </a:r>
            <a:r>
              <a:rPr lang="en-US" sz="2000" dirty="0" smtClean="0"/>
              <a:t> Such AI systems do not store memories or past experiences for future actions.</a:t>
            </a:r>
          </a:p>
          <a:p>
            <a:pPr lvl="0"/>
            <a:r>
              <a:rPr lang="en-US" sz="2000" dirty="0" smtClean="0"/>
              <a:t>These machines only focus on current scenarios and react on it as per possible best action</a:t>
            </a:r>
            <a:r>
              <a:rPr lang="en-US" sz="2400" dirty="0" smtClean="0"/>
              <a:t>.</a:t>
            </a:r>
          </a:p>
          <a:p>
            <a:pPr lvl="0">
              <a:buNone/>
            </a:pPr>
            <a:endParaRPr lang="en-US" sz="2400" dirty="0" smtClean="0"/>
          </a:p>
          <a:p>
            <a:pPr marL="514350" indent="-514350">
              <a:buNone/>
            </a:pPr>
            <a:r>
              <a:rPr lang="en-US" sz="2800" dirty="0" smtClean="0"/>
              <a:t>2. Limited Memory</a:t>
            </a:r>
          </a:p>
          <a:p>
            <a:pPr lvl="0"/>
            <a:r>
              <a:rPr lang="en-US" sz="2000" dirty="0" smtClean="0"/>
              <a:t>These machines can use stored data for a limited time period only.</a:t>
            </a:r>
          </a:p>
          <a:p>
            <a:pPr lvl="0"/>
            <a:r>
              <a:rPr lang="en-US" sz="2000" dirty="0" smtClean="0"/>
              <a:t>Self-driving cars are one of the best examples of Limited Memory systems. These cars can store recent speed of nearby cars, the distance of other cars, speed limit, and other information to navigate the road.</a:t>
            </a:r>
          </a:p>
          <a:p>
            <a:pPr marL="914400" lvl="1" indent="-514350">
              <a:buNone/>
            </a:pPr>
            <a:endParaRPr lang="en-US" sz="2400" b="1" dirty="0" smtClean="0"/>
          </a:p>
          <a:p>
            <a:pPr marL="514350" indent="-514350">
              <a:buNone/>
            </a:pPr>
            <a:endParaRPr lang="en-US" sz="2800"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smtClean="0"/>
              <a:t>3. Theory of Mind</a:t>
            </a:r>
            <a:endParaRPr lang="en-US" b="1" dirty="0" smtClean="0"/>
          </a:p>
          <a:p>
            <a:pPr lvl="0"/>
            <a:r>
              <a:rPr lang="en-US" sz="2000" dirty="0" smtClean="0"/>
              <a:t>Theory of Mind AI should understand the human emotions, people, beliefs, and be able to interact socially like humans.</a:t>
            </a:r>
          </a:p>
          <a:p>
            <a:pPr lvl="0"/>
            <a:r>
              <a:rPr lang="en-US" sz="2000" dirty="0" smtClean="0"/>
              <a:t>This type of AI machines are still not developed, but researchers are  going on.</a:t>
            </a:r>
          </a:p>
          <a:p>
            <a:pPr>
              <a:buNone/>
            </a:pPr>
            <a:endParaRPr lang="en-US" dirty="0" smtClean="0"/>
          </a:p>
          <a:p>
            <a:pPr>
              <a:buNone/>
            </a:pPr>
            <a:r>
              <a:rPr lang="en-US" dirty="0" smtClean="0"/>
              <a:t>4. Self-Awareness</a:t>
            </a:r>
            <a:endParaRPr lang="en-US" b="1" dirty="0" smtClean="0"/>
          </a:p>
          <a:p>
            <a:pPr lvl="0"/>
            <a:r>
              <a:rPr lang="en-US" sz="2200" dirty="0" smtClean="0"/>
              <a:t>Self-awareness AI is the future of Artificial Intelligence. These machines will be super intelligent, and will have their own consciousness, sentiments, and self-awareness.</a:t>
            </a:r>
          </a:p>
          <a:p>
            <a:pPr lvl="0"/>
            <a:r>
              <a:rPr lang="en-US" sz="2200" dirty="0" smtClean="0"/>
              <a:t>These machines will be smarter than human mind.</a:t>
            </a:r>
          </a:p>
          <a:p>
            <a:r>
              <a:rPr lang="en-US" sz="2200" dirty="0" smtClean="0"/>
              <a:t>Self-Awareness AI does not exist in reality still and it is a hypothetical concept.</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US" u="sng" dirty="0" smtClean="0"/>
              <a:t>Why Artificial Intelligence?</a:t>
            </a:r>
            <a:br>
              <a:rPr lang="en-US" u="sng" dirty="0" smtClean="0"/>
            </a:br>
            <a:endParaRPr lang="en-US" u="sng" dirty="0"/>
          </a:p>
        </p:txBody>
      </p:sp>
      <p:sp>
        <p:nvSpPr>
          <p:cNvPr id="3" name="Content Placeholder 2"/>
          <p:cNvSpPr>
            <a:spLocks noGrp="1"/>
          </p:cNvSpPr>
          <p:nvPr>
            <p:ph idx="1"/>
          </p:nvPr>
        </p:nvSpPr>
        <p:spPr/>
        <p:txBody>
          <a:bodyPr>
            <a:normAutofit/>
          </a:bodyPr>
          <a:lstStyle/>
          <a:p>
            <a:pPr lvl="0"/>
            <a:r>
              <a:rPr lang="en-US" sz="2200" dirty="0" smtClean="0"/>
              <a:t>With the help of AI, you can create such software or devices which can solve real-world problems very easily and with accuracy such as health issues, marketing, traffic issues, etc.</a:t>
            </a:r>
          </a:p>
          <a:p>
            <a:pPr lvl="0"/>
            <a:r>
              <a:rPr lang="en-US" sz="2200" dirty="0" smtClean="0"/>
              <a:t>With the help of AI, you can create your personal virtual Assistant, such as   Google Assistant,   etc.</a:t>
            </a:r>
          </a:p>
          <a:p>
            <a:pPr lvl="0"/>
            <a:r>
              <a:rPr lang="en-US" sz="2200" dirty="0" smtClean="0"/>
              <a:t>With the help of AI, you can build such Robots which can work in an environment where survival of humans can be at risk.</a:t>
            </a:r>
          </a:p>
          <a:p>
            <a:pPr lvl="0"/>
            <a:r>
              <a:rPr lang="en-US" sz="2200" dirty="0" smtClean="0"/>
              <a:t>AI opens a path for other new technologies, new devices, and new Opportunities.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u="sng" dirty="0" smtClean="0"/>
              <a:t>Goals of Artificial Intelligence</a:t>
            </a:r>
            <a:r>
              <a:rPr lang="en-US" dirty="0" smtClean="0"/>
              <a:t/>
            </a:r>
            <a:br>
              <a:rPr lang="en-US" dirty="0" smtClean="0"/>
            </a:br>
            <a:endParaRPr lang="en-US" dirty="0"/>
          </a:p>
        </p:txBody>
      </p:sp>
      <p:sp>
        <p:nvSpPr>
          <p:cNvPr id="3" name="Content Placeholder 2"/>
          <p:cNvSpPr>
            <a:spLocks noGrp="1"/>
          </p:cNvSpPr>
          <p:nvPr>
            <p:ph idx="1"/>
          </p:nvPr>
        </p:nvSpPr>
        <p:spPr>
          <a:xfrm>
            <a:off x="609600" y="1981200"/>
            <a:ext cx="8229600" cy="4525963"/>
          </a:xfrm>
        </p:spPr>
        <p:txBody>
          <a:bodyPr>
            <a:normAutofit/>
          </a:bodyPr>
          <a:lstStyle/>
          <a:p>
            <a:pPr lvl="0"/>
            <a:r>
              <a:rPr lang="en-US" sz="2600" dirty="0" smtClean="0"/>
              <a:t>Replicate human intelligence</a:t>
            </a:r>
          </a:p>
          <a:p>
            <a:pPr lvl="0"/>
            <a:r>
              <a:rPr lang="en-US" sz="2600" dirty="0" smtClean="0"/>
              <a:t>Solve Knowledge-intensive tasks</a:t>
            </a:r>
          </a:p>
          <a:p>
            <a:pPr lvl="0"/>
            <a:r>
              <a:rPr lang="en-US" sz="2600" dirty="0" smtClean="0"/>
              <a:t>An intelligent connection of perception and action</a:t>
            </a:r>
          </a:p>
          <a:p>
            <a:pPr lvl="0"/>
            <a:r>
              <a:rPr lang="en-US" sz="2600" dirty="0" smtClean="0"/>
              <a:t>Building a machine which can perform tasks that requires human intelligence.</a:t>
            </a:r>
          </a:p>
          <a:p>
            <a:pPr lvl="0"/>
            <a:r>
              <a:rPr lang="en-US" sz="2600" dirty="0" smtClean="0"/>
              <a:t>Creating some system which can exhibit intelligent behavior, learn new things by itself, demonstrate, explain, and can advise to its user.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What Comprises to Artificial Intelligence</a:t>
            </a:r>
            <a:endParaRPr lang="en-US" sz="3600" u="sng" dirty="0"/>
          </a:p>
        </p:txBody>
      </p:sp>
      <p:pic>
        <p:nvPicPr>
          <p:cNvPr id="4" name="Content Placeholder 3" descr="Introduction to AI"/>
          <p:cNvPicPr>
            <a:picLocks noGrp="1"/>
          </p:cNvPicPr>
          <p:nvPr>
            <p:ph idx="1"/>
          </p:nvPr>
        </p:nvPicPr>
        <p:blipFill>
          <a:blip r:embed="rId2" cstate="print"/>
          <a:srcRect/>
          <a:stretch>
            <a:fillRect/>
          </a:stretch>
        </p:blipFill>
        <p:spPr bwMode="auto">
          <a:xfrm>
            <a:off x="1600200" y="1371600"/>
            <a:ext cx="6172200" cy="4876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u="sng" dirty="0" smtClean="0"/>
              <a:t>Advantages of Artificial Intelligence</a:t>
            </a:r>
            <a:r>
              <a:rPr lang="en-US" dirty="0" smtClean="0"/>
              <a:t/>
            </a:r>
            <a:br>
              <a:rPr lang="en-US" dirty="0" smtClean="0"/>
            </a:br>
            <a:endParaRPr lang="en-US" dirty="0"/>
          </a:p>
        </p:txBody>
      </p:sp>
      <p:sp>
        <p:nvSpPr>
          <p:cNvPr id="3" name="Content Placeholder 2"/>
          <p:cNvSpPr>
            <a:spLocks noGrp="1"/>
          </p:cNvSpPr>
          <p:nvPr>
            <p:ph idx="1"/>
          </p:nvPr>
        </p:nvSpPr>
        <p:spPr>
          <a:xfrm>
            <a:off x="838200" y="1447800"/>
            <a:ext cx="7848600" cy="5105400"/>
          </a:xfrm>
        </p:spPr>
        <p:txBody>
          <a:bodyPr>
            <a:normAutofit fontScale="32500" lnSpcReduction="20000"/>
          </a:bodyPr>
          <a:lstStyle/>
          <a:p>
            <a:pPr lvl="0"/>
            <a:r>
              <a:rPr lang="en-US" sz="6000" b="1" dirty="0" smtClean="0"/>
              <a:t>High Accuracy with less errors:</a:t>
            </a:r>
            <a:r>
              <a:rPr lang="en-US" sz="6000" dirty="0" smtClean="0"/>
              <a:t> AI machines or systems are prone to less errors and high accuracy as it takes decisions as per pre-experience or information.</a:t>
            </a:r>
          </a:p>
          <a:p>
            <a:pPr lvl="0"/>
            <a:r>
              <a:rPr lang="en-US" sz="6000" b="1" dirty="0" smtClean="0"/>
              <a:t>High-Speed:</a:t>
            </a:r>
            <a:r>
              <a:rPr lang="en-US" sz="6000" dirty="0" smtClean="0"/>
              <a:t> AI systems can be of very high-speed and fast-decision making </a:t>
            </a:r>
          </a:p>
          <a:p>
            <a:pPr lvl="0"/>
            <a:r>
              <a:rPr lang="en-US" sz="6000" b="1" dirty="0" smtClean="0"/>
              <a:t>High reliability:</a:t>
            </a:r>
            <a:r>
              <a:rPr lang="en-US" sz="6000" dirty="0" smtClean="0"/>
              <a:t> AI machines are highly reliable and can perform the same action multiple times with high accuracy.</a:t>
            </a:r>
          </a:p>
          <a:p>
            <a:pPr lvl="0"/>
            <a:r>
              <a:rPr lang="en-US" sz="6000" b="1" dirty="0" smtClean="0"/>
              <a:t>Useful for risky areas:</a:t>
            </a:r>
            <a:r>
              <a:rPr lang="en-US" sz="6000" dirty="0" smtClean="0"/>
              <a:t> such as defusing a bomb, exploring the ocean floor, where to employ a human can be risky.</a:t>
            </a:r>
          </a:p>
          <a:p>
            <a:pPr lvl="0"/>
            <a:r>
              <a:rPr lang="en-US" sz="6000" b="1" dirty="0" smtClean="0"/>
              <a:t>Digital Assistant:</a:t>
            </a:r>
            <a:r>
              <a:rPr lang="en-US" sz="6000" dirty="0" smtClean="0"/>
              <a:t>  such as AI technology is currently used by various E-commerce websites to show the products as per customer requirement.</a:t>
            </a:r>
          </a:p>
          <a:p>
            <a:pPr lvl="0"/>
            <a:r>
              <a:rPr lang="en-US" sz="6000" b="1" dirty="0" smtClean="0"/>
              <a:t>Useful as a public utility:</a:t>
            </a:r>
            <a:r>
              <a:rPr lang="en-US" sz="6000" dirty="0" smtClean="0"/>
              <a:t>  such as a self-driving car which can make our journey safer and hassle-free, facial recognition for security purpose, Natural language processing to communicate with the human in human-language, etc.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Disadvantages of Artificial Intelligence</a:t>
            </a:r>
            <a:r>
              <a:rPr lang="en-US" dirty="0" smtClean="0"/>
              <a:t/>
            </a:r>
            <a:br>
              <a:rPr lang="en-US" dirty="0" smtClean="0"/>
            </a:br>
            <a:endParaRPr lang="en-US" dirty="0"/>
          </a:p>
        </p:txBody>
      </p:sp>
      <p:sp>
        <p:nvSpPr>
          <p:cNvPr id="3" name="Content Placeholder 2"/>
          <p:cNvSpPr>
            <a:spLocks noGrp="1"/>
          </p:cNvSpPr>
          <p:nvPr>
            <p:ph idx="1"/>
          </p:nvPr>
        </p:nvSpPr>
        <p:spPr>
          <a:xfrm>
            <a:off x="838200" y="1295400"/>
            <a:ext cx="7848600" cy="5410200"/>
          </a:xfrm>
        </p:spPr>
        <p:txBody>
          <a:bodyPr>
            <a:normAutofit fontScale="70000" lnSpcReduction="20000"/>
          </a:bodyPr>
          <a:lstStyle/>
          <a:p>
            <a:pPr lvl="0"/>
            <a:r>
              <a:rPr lang="en-US" b="1" dirty="0" smtClean="0"/>
              <a:t>High Cost:</a:t>
            </a:r>
            <a:r>
              <a:rPr lang="en-US" dirty="0" smtClean="0"/>
              <a:t> The hardware and software requirement of AI is very costly as it requires lots of maintenance to meet current world requirements.</a:t>
            </a:r>
          </a:p>
          <a:p>
            <a:pPr lvl="0"/>
            <a:r>
              <a:rPr lang="en-US" b="1" dirty="0" smtClean="0"/>
              <a:t>Can't think out of the box:</a:t>
            </a:r>
            <a:r>
              <a:rPr lang="en-US" dirty="0" smtClean="0"/>
              <a:t> Even we are making smarter machines with AI, but still they cannot work out of the box, as the robot will only do that work for which they are trained, or programmed.</a:t>
            </a:r>
          </a:p>
          <a:p>
            <a:pPr lvl="0"/>
            <a:r>
              <a:rPr lang="en-US" b="1" dirty="0" smtClean="0"/>
              <a:t>No feelings and emotions:</a:t>
            </a:r>
            <a:r>
              <a:rPr lang="en-US" dirty="0" smtClean="0"/>
              <a:t>  Still it does not have the feeling so it cannot make any kind of emotional attachment with human, and may sometime be harmful for users if the proper care is not taken.</a:t>
            </a:r>
          </a:p>
          <a:p>
            <a:pPr lvl="0"/>
            <a:r>
              <a:rPr lang="en-US" b="1" dirty="0" smtClean="0"/>
              <a:t>Increase dependency on machines:</a:t>
            </a:r>
            <a:r>
              <a:rPr lang="en-US" dirty="0" smtClean="0"/>
              <a:t> With the increment of technology, people are getting more dependent on devices and hence they are losing their mental capabilities.</a:t>
            </a:r>
          </a:p>
          <a:p>
            <a:pPr lvl="0"/>
            <a:r>
              <a:rPr lang="en-US" b="1" dirty="0" smtClean="0"/>
              <a:t>No Original Creativity:</a:t>
            </a:r>
            <a:r>
              <a:rPr lang="en-US" dirty="0" smtClean="0"/>
              <a:t> As humans are so creative and can imagine some new ideas but still AI machines cannot beat this power of human intelligence and cannot be creative and imaginative.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u="sng" dirty="0" smtClean="0"/>
              <a:t>Application of AI</a:t>
            </a:r>
            <a:r>
              <a:rPr lang="en-US" b="1" u="sng" dirty="0" smtClean="0"/>
              <a:t/>
            </a:r>
            <a:br>
              <a:rPr lang="en-US" b="1" u="sng" dirty="0" smtClean="0"/>
            </a:br>
            <a:endParaRPr lang="en-US" u="sng" dirty="0"/>
          </a:p>
        </p:txBody>
      </p:sp>
      <p:pic>
        <p:nvPicPr>
          <p:cNvPr id="4" name="Content Placeholder 3" descr="Application of AI"/>
          <p:cNvPicPr>
            <a:picLocks noGrp="1"/>
          </p:cNvPicPr>
          <p:nvPr>
            <p:ph idx="1"/>
          </p:nvPr>
        </p:nvPicPr>
        <p:blipFill>
          <a:blip r:embed="rId2"/>
          <a:srcRect/>
          <a:stretch>
            <a:fillRect/>
          </a:stretch>
        </p:blipFill>
        <p:spPr bwMode="auto">
          <a:xfrm>
            <a:off x="914400" y="838200"/>
            <a:ext cx="7238999" cy="5638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Types of Artificial Intelligence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	</a:t>
            </a:r>
            <a:r>
              <a:rPr lang="en-US" sz="2400" dirty="0" smtClean="0"/>
              <a:t>There are mainly </a:t>
            </a:r>
            <a:r>
              <a:rPr lang="en-US" sz="2400" u="sng" dirty="0" smtClean="0"/>
              <a:t>two types </a:t>
            </a:r>
            <a:r>
              <a:rPr lang="en-US" sz="2400" dirty="0" smtClean="0"/>
              <a:t>of main categorization which are </a:t>
            </a:r>
          </a:p>
          <a:p>
            <a:pPr>
              <a:buNone/>
            </a:pPr>
            <a:endParaRPr lang="en-US" sz="2400" dirty="0" smtClean="0"/>
          </a:p>
          <a:p>
            <a:pPr>
              <a:buNone/>
            </a:pPr>
            <a:r>
              <a:rPr lang="en-US" sz="2400" dirty="0" smtClean="0"/>
              <a:t>			1.  Based on capabilities   </a:t>
            </a:r>
          </a:p>
          <a:p>
            <a:pPr>
              <a:buNone/>
            </a:pPr>
            <a:endParaRPr lang="en-US" sz="2400" dirty="0" smtClean="0"/>
          </a:p>
          <a:p>
            <a:pPr>
              <a:buNone/>
            </a:pPr>
            <a:r>
              <a:rPr lang="en-US" sz="2400" dirty="0" smtClean="0"/>
              <a:t>			2.  Based on functionally</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 </a:t>
            </a:r>
            <a:endParaRPr lang="en-US" sz="3200" u="sng" dirty="0"/>
          </a:p>
        </p:txBody>
      </p:sp>
      <p:pic>
        <p:nvPicPr>
          <p:cNvPr id="4" name="Content Placeholder 3" descr="types-of-artificial-intelligence.png"/>
          <p:cNvPicPr>
            <a:picLocks noGrp="1" noChangeAspect="1"/>
          </p:cNvPicPr>
          <p:nvPr>
            <p:ph idx="1"/>
          </p:nvPr>
        </p:nvPicPr>
        <p:blipFill>
          <a:blip r:embed="rId2"/>
          <a:stretch>
            <a:fillRect/>
          </a:stretch>
        </p:blipFill>
        <p:spPr>
          <a:xfrm>
            <a:off x="457200" y="838200"/>
            <a:ext cx="8305800" cy="457199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608</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What is Artificial Intelligence? </vt:lpstr>
      <vt:lpstr>Why Artificial Intelligence? </vt:lpstr>
      <vt:lpstr>Goals of Artificial Intelligence </vt:lpstr>
      <vt:lpstr>What Comprises to Artificial Intelligence</vt:lpstr>
      <vt:lpstr>Advantages of Artificial Intelligence </vt:lpstr>
      <vt:lpstr>Disadvantages of Artificial Intelligence </vt:lpstr>
      <vt:lpstr>Application of AI </vt:lpstr>
      <vt:lpstr>Types of Artificial Intelligence </vt:lpstr>
      <vt:lpstr> </vt:lpstr>
      <vt:lpstr>1: Based on Capabilities</vt:lpstr>
      <vt:lpstr>Slide 11</vt:lpstr>
      <vt:lpstr>Slide 12</vt:lpstr>
      <vt:lpstr>Slide 13</vt:lpstr>
      <vt:lpstr>2: Based on functionality</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Artificial Intelligence? </dc:title>
  <dc:creator>COMPUTER</dc:creator>
  <cp:lastModifiedBy>Windows User</cp:lastModifiedBy>
  <cp:revision>61</cp:revision>
  <dcterms:created xsi:type="dcterms:W3CDTF">2006-08-16T00:00:00Z</dcterms:created>
  <dcterms:modified xsi:type="dcterms:W3CDTF">2023-08-01T07:39:07Z</dcterms:modified>
</cp:coreProperties>
</file>