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solidFill>
                  <a:schemeClr val="accent5">
                    <a:lumMod val="75000"/>
                  </a:schemeClr>
                </a:solidFill>
              </a:rPr>
              <a:t>Knowledge Representation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nowledge Representation in Artificial intelligence"/>
          <p:cNvPicPr>
            <a:picLocks noGrp="1"/>
          </p:cNvPicPr>
          <p:nvPr>
            <p:ph idx="1"/>
          </p:nvPr>
        </p:nvPicPr>
        <p:blipFill>
          <a:blip r:embed="rId2"/>
          <a:srcRect/>
          <a:stretch>
            <a:fillRect/>
          </a:stretch>
        </p:blipFill>
        <p:spPr bwMode="auto">
          <a:xfrm>
            <a:off x="1981200" y="609600"/>
            <a:ext cx="5715000" cy="5334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lstStyle/>
          <a:p>
            <a:pPr>
              <a:buNone/>
            </a:pPr>
            <a:r>
              <a:rPr lang="en-US" b="1" dirty="0" smtClean="0"/>
              <a:t>	</a:t>
            </a:r>
            <a:r>
              <a:rPr lang="en-US" sz="2000" b="1" u="sng" dirty="0" smtClean="0"/>
              <a:t>3</a:t>
            </a:r>
            <a:r>
              <a:rPr lang="en-US" sz="2000" b="1" u="sng" dirty="0" smtClean="0"/>
              <a:t>. Inferential knowledge:</a:t>
            </a:r>
            <a:endParaRPr lang="en-US" sz="2000" dirty="0" smtClean="0"/>
          </a:p>
          <a:p>
            <a:pPr lvl="0"/>
            <a:r>
              <a:rPr lang="en-US" sz="2000" dirty="0" smtClean="0"/>
              <a:t>Inferential knowledge </a:t>
            </a:r>
            <a:r>
              <a:rPr lang="en-US" sz="2000" u="sng" dirty="0" smtClean="0">
                <a:solidFill>
                  <a:schemeClr val="accent5">
                    <a:lumMod val="75000"/>
                  </a:schemeClr>
                </a:solidFill>
              </a:rPr>
              <a:t>approach represents knowledge in the form of formal logics.</a:t>
            </a:r>
          </a:p>
          <a:p>
            <a:pPr lvl="0"/>
            <a:r>
              <a:rPr lang="en-US" sz="2000" dirty="0" smtClean="0"/>
              <a:t>This approach can be used to derive more facts.</a:t>
            </a:r>
          </a:p>
          <a:p>
            <a:pPr lvl="0"/>
            <a:r>
              <a:rPr lang="en-US" sz="2000" dirty="0" smtClean="0"/>
              <a:t>It guaranteed correctness.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pPr>
              <a:buNone/>
            </a:pPr>
            <a:r>
              <a:rPr lang="en-US" dirty="0" smtClean="0"/>
              <a:t>	</a:t>
            </a:r>
            <a:r>
              <a:rPr lang="en-US" sz="2000" b="1" u="sng" dirty="0" smtClean="0"/>
              <a:t>4</a:t>
            </a:r>
            <a:r>
              <a:rPr lang="en-US" sz="2000" b="1" u="sng" dirty="0" smtClean="0"/>
              <a:t>. Procedural knowledge:</a:t>
            </a:r>
          </a:p>
          <a:p>
            <a:pPr lvl="0"/>
            <a:r>
              <a:rPr lang="en-US" sz="2000" dirty="0" smtClean="0"/>
              <a:t>Procedural knowledge </a:t>
            </a:r>
            <a:r>
              <a:rPr lang="en-US" sz="2000" u="sng" dirty="0" smtClean="0">
                <a:solidFill>
                  <a:schemeClr val="accent5">
                    <a:lumMod val="75000"/>
                  </a:schemeClr>
                </a:solidFill>
              </a:rPr>
              <a:t>approach uses small programs and codes which describes how to do specific things, and how to proceed.</a:t>
            </a:r>
          </a:p>
          <a:p>
            <a:pPr lvl="0"/>
            <a:r>
              <a:rPr lang="en-US" sz="2000" dirty="0" smtClean="0"/>
              <a:t>In this approach, one important rule is used which is </a:t>
            </a:r>
            <a:r>
              <a:rPr lang="en-US" sz="2000" b="1" dirty="0" smtClean="0"/>
              <a:t>If-Then rule</a:t>
            </a:r>
            <a:r>
              <a:rPr lang="en-US" sz="2000" dirty="0" smtClean="0"/>
              <a:t>.</a:t>
            </a:r>
          </a:p>
          <a:p>
            <a:pPr lvl="0"/>
            <a:r>
              <a:rPr lang="en-US" sz="2000" dirty="0" smtClean="0"/>
              <a:t>In this knowledge, we can use various coding languages such as </a:t>
            </a:r>
            <a:r>
              <a:rPr lang="en-US" sz="2000" b="1" dirty="0" smtClean="0"/>
              <a:t>LISP language</a:t>
            </a:r>
            <a:r>
              <a:rPr lang="en-US" sz="2000" dirty="0" smtClean="0"/>
              <a:t> and </a:t>
            </a:r>
            <a:r>
              <a:rPr lang="en-US" sz="2000" b="1" dirty="0" smtClean="0"/>
              <a:t>Prolog language</a:t>
            </a:r>
            <a:r>
              <a:rPr lang="en-US" sz="2000" dirty="0" smtClean="0"/>
              <a:t>.</a:t>
            </a:r>
          </a:p>
          <a:p>
            <a:pPr lvl="0"/>
            <a:r>
              <a:rPr lang="en-US" sz="2000" dirty="0" smtClean="0"/>
              <a:t>We can easily </a:t>
            </a:r>
            <a:r>
              <a:rPr lang="en-US" sz="2000" u="sng" dirty="0" smtClean="0"/>
              <a:t>represent heuristic or domain-specific knowledge </a:t>
            </a:r>
            <a:r>
              <a:rPr lang="en-US" sz="2000" dirty="0" smtClean="0"/>
              <a:t>using this approach.</a:t>
            </a:r>
          </a:p>
          <a:p>
            <a:pPr lvl="0"/>
            <a:r>
              <a:rPr lang="en-US" sz="2000" dirty="0" smtClean="0"/>
              <a:t>But it is not necessary that we can represent all cases in this approach.</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8229600" cy="5638800"/>
          </a:xfrm>
        </p:spPr>
        <p:txBody>
          <a:bodyPr>
            <a:normAutofit fontScale="62500" lnSpcReduction="20000"/>
          </a:bodyPr>
          <a:lstStyle/>
          <a:p>
            <a:pPr>
              <a:buNone/>
            </a:pPr>
            <a:r>
              <a:rPr lang="en-US" b="1" dirty="0" smtClean="0"/>
              <a:t>	</a:t>
            </a:r>
            <a:r>
              <a:rPr lang="en-US" sz="3800" b="1" u="sng" dirty="0" smtClean="0">
                <a:solidFill>
                  <a:schemeClr val="accent5">
                    <a:lumMod val="75000"/>
                  </a:schemeClr>
                </a:solidFill>
              </a:rPr>
              <a:t>Requirements </a:t>
            </a:r>
            <a:r>
              <a:rPr lang="en-US" sz="3800" b="1" u="sng" dirty="0" smtClean="0">
                <a:solidFill>
                  <a:schemeClr val="accent5">
                    <a:lumMod val="75000"/>
                  </a:schemeClr>
                </a:solidFill>
              </a:rPr>
              <a:t>for knowledge Representation system</a:t>
            </a:r>
            <a:r>
              <a:rPr lang="en-US" sz="3800" b="1" u="sng" dirty="0" smtClean="0">
                <a:solidFill>
                  <a:schemeClr val="accent5">
                    <a:lumMod val="75000"/>
                  </a:schemeClr>
                </a:solidFill>
              </a:rPr>
              <a:t>:</a:t>
            </a:r>
          </a:p>
          <a:p>
            <a:pPr>
              <a:buNone/>
            </a:pPr>
            <a:endParaRPr lang="en-US" dirty="0" smtClean="0"/>
          </a:p>
          <a:p>
            <a:pPr>
              <a:buNone/>
            </a:pPr>
            <a:r>
              <a:rPr lang="en-US" dirty="0" smtClean="0"/>
              <a:t>	A </a:t>
            </a:r>
            <a:r>
              <a:rPr lang="en-US" dirty="0" smtClean="0"/>
              <a:t>good knowledge representation system must possess the following properties.</a:t>
            </a:r>
          </a:p>
          <a:p>
            <a:pPr lvl="0"/>
            <a:r>
              <a:rPr lang="en-US" b="1" dirty="0" smtClean="0"/>
              <a:t>1. Representational Accuracy:</a:t>
            </a:r>
            <a:r>
              <a:rPr lang="en-US" dirty="0" smtClean="0"/>
              <a:t/>
            </a:r>
            <a:br>
              <a:rPr lang="en-US" dirty="0" smtClean="0"/>
            </a:br>
            <a:r>
              <a:rPr lang="en-US" dirty="0" smtClean="0"/>
              <a:t>KR system should have the ability to represent all kind of required knowledge</a:t>
            </a:r>
            <a:r>
              <a:rPr lang="en-US" dirty="0" smtClean="0"/>
              <a:t>.</a:t>
            </a:r>
          </a:p>
          <a:p>
            <a:pPr lvl="0">
              <a:buNone/>
            </a:pPr>
            <a:endParaRPr lang="en-US" dirty="0" smtClean="0"/>
          </a:p>
          <a:p>
            <a:pPr lvl="0"/>
            <a:r>
              <a:rPr lang="en-US" b="1" dirty="0" smtClean="0"/>
              <a:t>2. Inferential Adequacy:</a:t>
            </a:r>
            <a:r>
              <a:rPr lang="en-US" dirty="0" smtClean="0"/>
              <a:t/>
            </a:r>
            <a:br>
              <a:rPr lang="en-US" dirty="0" smtClean="0"/>
            </a:br>
            <a:r>
              <a:rPr lang="en-US" dirty="0" smtClean="0"/>
              <a:t>KR system should have </a:t>
            </a:r>
            <a:r>
              <a:rPr lang="en-US" u="sng" dirty="0" smtClean="0"/>
              <a:t>ability to manipulate the representational structures to produce new knowledge corresponding to existing structure</a:t>
            </a:r>
            <a:r>
              <a:rPr lang="en-US" u="sng" dirty="0" smtClean="0"/>
              <a:t>.</a:t>
            </a:r>
          </a:p>
          <a:p>
            <a:pPr lvl="0">
              <a:buNone/>
            </a:pPr>
            <a:endParaRPr lang="en-US" u="sng" dirty="0" smtClean="0"/>
          </a:p>
          <a:p>
            <a:pPr lvl="0"/>
            <a:r>
              <a:rPr lang="en-US" b="1" dirty="0" smtClean="0"/>
              <a:t>3. Inferential Efficiency</a:t>
            </a:r>
            <a:r>
              <a:rPr lang="en-US" b="1" dirty="0" smtClean="0"/>
              <a:t>:</a:t>
            </a:r>
          </a:p>
          <a:p>
            <a:pPr lvl="0">
              <a:buNone/>
            </a:pPr>
            <a:r>
              <a:rPr lang="en-US" dirty="0" smtClean="0"/>
              <a:t>	The </a:t>
            </a:r>
            <a:r>
              <a:rPr lang="en-US" dirty="0" smtClean="0"/>
              <a:t>ability to direct </a:t>
            </a:r>
            <a:r>
              <a:rPr lang="en-US" u="sng" dirty="0" smtClean="0"/>
              <a:t>the inferential knowledge mechanism into the most productive directions by storing appropriate guides</a:t>
            </a:r>
            <a:r>
              <a:rPr lang="en-US" u="sng" dirty="0" smtClean="0"/>
              <a:t>.</a:t>
            </a:r>
            <a:endParaRPr lang="en-US" u="sng" dirty="0" smtClean="0"/>
          </a:p>
          <a:p>
            <a:pPr lvl="0">
              <a:buNone/>
            </a:pPr>
            <a:endParaRPr lang="en-US" u="sng" dirty="0" smtClean="0"/>
          </a:p>
          <a:p>
            <a:pPr lvl="0"/>
            <a:r>
              <a:rPr lang="en-US" b="1" dirty="0" smtClean="0"/>
              <a:t>4. </a:t>
            </a:r>
            <a:r>
              <a:rPr lang="en-US" b="1" dirty="0" err="1" smtClean="0"/>
              <a:t>Acquisitional</a:t>
            </a:r>
            <a:r>
              <a:rPr lang="en-US" b="1" dirty="0" smtClean="0"/>
              <a:t> efficiency-</a:t>
            </a:r>
            <a:r>
              <a:rPr lang="en-US" dirty="0" smtClean="0"/>
              <a:t> The ability to acquire the new knowledge easily using automatic methods.</a:t>
            </a:r>
          </a:p>
          <a:p>
            <a:pPr>
              <a:buNone/>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8229600" cy="4525963"/>
          </a:xfrm>
        </p:spPr>
        <p:txBody>
          <a:bodyPr>
            <a:normAutofit/>
          </a:bodyPr>
          <a:lstStyle/>
          <a:p>
            <a:pPr>
              <a:buNone/>
            </a:pPr>
            <a:r>
              <a:rPr lang="en-US" sz="2000" b="1" u="sng" dirty="0" smtClean="0">
                <a:solidFill>
                  <a:schemeClr val="accent5">
                    <a:lumMod val="75000"/>
                  </a:schemeClr>
                </a:solidFill>
              </a:rPr>
              <a:t>What </a:t>
            </a:r>
            <a:r>
              <a:rPr lang="en-US" sz="2000" b="1" u="sng" dirty="0" smtClean="0">
                <a:solidFill>
                  <a:schemeClr val="accent5">
                    <a:lumMod val="75000"/>
                  </a:schemeClr>
                </a:solidFill>
              </a:rPr>
              <a:t>is Knowledge?</a:t>
            </a:r>
            <a:endParaRPr lang="en-US" sz="2000" dirty="0" smtClean="0">
              <a:solidFill>
                <a:schemeClr val="accent5">
                  <a:lumMod val="75000"/>
                </a:schemeClr>
              </a:solidFill>
            </a:endParaRPr>
          </a:p>
          <a:p>
            <a:pPr lvl="0">
              <a:buNone/>
            </a:pPr>
            <a:endParaRPr lang="en-US" sz="2000" dirty="0" smtClean="0"/>
          </a:p>
          <a:p>
            <a:pPr>
              <a:buNone/>
            </a:pPr>
            <a:r>
              <a:rPr lang="en-US" sz="2000" dirty="0" smtClean="0"/>
              <a:t> </a:t>
            </a:r>
            <a:r>
              <a:rPr lang="en-US" sz="2000" dirty="0" smtClean="0"/>
              <a:t> Knowledge </a:t>
            </a:r>
            <a:r>
              <a:rPr lang="en-US" sz="2000" dirty="0" smtClean="0"/>
              <a:t>is awareness or familiarity gained by experiences of facts, data, and </a:t>
            </a:r>
            <a:r>
              <a:rPr lang="en-US" sz="2000" dirty="0" smtClean="0"/>
              <a:t>situations.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u="sng" dirty="0" smtClean="0">
                <a:solidFill>
                  <a:schemeClr val="accent5">
                    <a:lumMod val="75000"/>
                  </a:schemeClr>
                </a:solidFill>
              </a:rPr>
              <a:t>What is Knowledge Representation</a:t>
            </a:r>
            <a:r>
              <a:rPr lang="en-US" sz="2000" b="1" u="sng" dirty="0" smtClean="0">
                <a:solidFill>
                  <a:schemeClr val="accent5">
                    <a:lumMod val="75000"/>
                  </a:schemeClr>
                </a:solidFill>
              </a:rPr>
              <a:t>?</a:t>
            </a:r>
          </a:p>
          <a:p>
            <a:pPr>
              <a:buNone/>
            </a:pPr>
            <a:endParaRPr lang="en-US" sz="2000" dirty="0" smtClean="0"/>
          </a:p>
          <a:p>
            <a:pPr lvl="0">
              <a:buNone/>
            </a:pPr>
            <a:r>
              <a:rPr lang="en-US" sz="2000" dirty="0" smtClean="0"/>
              <a:t>     The </a:t>
            </a:r>
            <a:r>
              <a:rPr lang="en-US" sz="2000" dirty="0" smtClean="0"/>
              <a:t>main objective of AI system is to design the programs that provide information to the computer, which can be helpful to interact with humans and  solve problems in various fields which require human intelligence.</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334000"/>
          </a:xfrm>
        </p:spPr>
        <p:txBody>
          <a:bodyPr>
            <a:normAutofit fontScale="62500" lnSpcReduction="20000"/>
          </a:bodyPr>
          <a:lstStyle/>
          <a:p>
            <a:pPr>
              <a:buNone/>
            </a:pPr>
            <a:r>
              <a:rPr lang="en-US" sz="3800" b="1" u="sng" dirty="0" smtClean="0">
                <a:solidFill>
                  <a:schemeClr val="accent5">
                    <a:lumMod val="75000"/>
                  </a:schemeClr>
                </a:solidFill>
              </a:rPr>
              <a:t>What to Represent</a:t>
            </a:r>
            <a:r>
              <a:rPr lang="en-US" sz="3800" b="1" u="sng" dirty="0" smtClean="0">
                <a:solidFill>
                  <a:schemeClr val="accent5">
                    <a:lumMod val="75000"/>
                  </a:schemeClr>
                </a:solidFill>
              </a:rPr>
              <a:t>:</a:t>
            </a:r>
          </a:p>
          <a:p>
            <a:pPr>
              <a:buNone/>
            </a:pPr>
            <a:endParaRPr lang="en-IN" b="1" u="sng" dirty="0" smtClean="0"/>
          </a:p>
          <a:p>
            <a:pPr>
              <a:buNone/>
            </a:pPr>
            <a:endParaRPr lang="en-US" dirty="0" smtClean="0"/>
          </a:p>
          <a:p>
            <a:pPr>
              <a:buNone/>
            </a:pPr>
            <a:r>
              <a:rPr lang="en-US" dirty="0" smtClean="0"/>
              <a:t>      Following </a:t>
            </a:r>
            <a:r>
              <a:rPr lang="en-US" dirty="0" smtClean="0"/>
              <a:t>are the kind of knowledge which needs to be represented in AI systems:</a:t>
            </a:r>
          </a:p>
          <a:p>
            <a:pPr lvl="0"/>
            <a:r>
              <a:rPr lang="en-US" b="1" dirty="0" smtClean="0"/>
              <a:t>Object:</a:t>
            </a:r>
            <a:r>
              <a:rPr lang="en-US" dirty="0" smtClean="0"/>
              <a:t> All the facts about objects in our world domain. E.g., Guitars contains </a:t>
            </a:r>
            <a:r>
              <a:rPr lang="en-US" dirty="0" smtClean="0"/>
              <a:t>strings .</a:t>
            </a:r>
            <a:endParaRPr lang="en-US" dirty="0" smtClean="0"/>
          </a:p>
          <a:p>
            <a:pPr lvl="0"/>
            <a:r>
              <a:rPr lang="en-US" b="1" dirty="0" smtClean="0"/>
              <a:t>Events:</a:t>
            </a:r>
            <a:r>
              <a:rPr lang="en-US" dirty="0" smtClean="0"/>
              <a:t> Events are the actions which occur in our world.</a:t>
            </a:r>
          </a:p>
          <a:p>
            <a:pPr lvl="0"/>
            <a:r>
              <a:rPr lang="en-US" b="1" dirty="0" smtClean="0"/>
              <a:t>Performance:</a:t>
            </a:r>
            <a:r>
              <a:rPr lang="en-US" dirty="0" smtClean="0"/>
              <a:t> It describe behavior which involves knowledge about how to do things.</a:t>
            </a:r>
          </a:p>
          <a:p>
            <a:pPr lvl="0"/>
            <a:r>
              <a:rPr lang="en-US" b="1" dirty="0" smtClean="0"/>
              <a:t>Meta-knowledge:</a:t>
            </a:r>
            <a:r>
              <a:rPr lang="en-US" dirty="0" smtClean="0"/>
              <a:t> It is knowledge about what we know.</a:t>
            </a:r>
          </a:p>
          <a:p>
            <a:pPr lvl="0"/>
            <a:r>
              <a:rPr lang="en-US" b="1" dirty="0" smtClean="0"/>
              <a:t>Facts:</a:t>
            </a:r>
            <a:r>
              <a:rPr lang="en-US" dirty="0" smtClean="0"/>
              <a:t> Facts are the truths about the real world and what we represent.</a:t>
            </a:r>
          </a:p>
          <a:p>
            <a:pPr lvl="0"/>
            <a:r>
              <a:rPr lang="en-US" b="1" dirty="0" smtClean="0"/>
              <a:t>Knowledge-Base:</a:t>
            </a:r>
            <a:r>
              <a:rPr lang="en-US" dirty="0" smtClean="0"/>
              <a:t> The central component of the knowledge-based agents is the knowledge base. It is represented as KB. The Knowledgebase is a group of the Sentences (Here, sentences are used as a technical term and not identical with the English language).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sz="2800" b="1" u="sng" dirty="0" smtClean="0">
                <a:solidFill>
                  <a:schemeClr val="accent5">
                    <a:lumMod val="75000"/>
                  </a:schemeClr>
                </a:solidFill>
              </a:rPr>
              <a:t>Types of knowledge in AI</a:t>
            </a:r>
            <a:endParaRPr lang="en-US" sz="2800" dirty="0">
              <a:solidFill>
                <a:schemeClr val="accent5">
                  <a:lumMod val="75000"/>
                </a:schemeClr>
              </a:solidFill>
            </a:endParaRPr>
          </a:p>
        </p:txBody>
      </p:sp>
      <p:pic>
        <p:nvPicPr>
          <p:cNvPr id="4" name="Content Placeholder 3" descr="Knowledge Representation in Artificial intelligence"/>
          <p:cNvPicPr>
            <a:picLocks noGrp="1"/>
          </p:cNvPicPr>
          <p:nvPr>
            <p:ph idx="1"/>
          </p:nvPr>
        </p:nvPicPr>
        <p:blipFill>
          <a:blip r:embed="rId2"/>
          <a:srcRect/>
          <a:stretch>
            <a:fillRect/>
          </a:stretch>
        </p:blipFill>
        <p:spPr bwMode="auto">
          <a:xfrm>
            <a:off x="1295400" y="1219200"/>
            <a:ext cx="6400800" cy="5334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buNone/>
            </a:pPr>
            <a:r>
              <a:rPr lang="en-US" b="1" dirty="0" smtClean="0"/>
              <a:t> </a:t>
            </a:r>
            <a:r>
              <a:rPr lang="en-US" b="1" dirty="0" smtClean="0"/>
              <a:t>  </a:t>
            </a:r>
            <a:r>
              <a:rPr lang="en-US" sz="2800" b="1" u="sng" dirty="0" smtClean="0">
                <a:solidFill>
                  <a:schemeClr val="accent5">
                    <a:lumMod val="75000"/>
                  </a:schemeClr>
                </a:solidFill>
              </a:rPr>
              <a:t>The </a:t>
            </a:r>
            <a:r>
              <a:rPr lang="en-US" sz="2800" b="1" u="sng" dirty="0" smtClean="0">
                <a:solidFill>
                  <a:schemeClr val="accent5">
                    <a:lumMod val="75000"/>
                  </a:schemeClr>
                </a:solidFill>
              </a:rPr>
              <a:t>relation between knowledge and intelligence:</a:t>
            </a:r>
            <a:endParaRPr lang="en-US" sz="2800" dirty="0" smtClean="0">
              <a:solidFill>
                <a:schemeClr val="accent5">
                  <a:lumMod val="75000"/>
                </a:schemeClr>
              </a:solidFill>
            </a:endParaRPr>
          </a:p>
          <a:p>
            <a:pPr>
              <a:buNone/>
            </a:pPr>
            <a:endParaRPr lang="en-US" dirty="0" smtClean="0"/>
          </a:p>
          <a:p>
            <a:endParaRPr lang="en-US" dirty="0"/>
          </a:p>
        </p:txBody>
      </p:sp>
      <p:pic>
        <p:nvPicPr>
          <p:cNvPr id="4" name="Picture 3" descr="Knowledge Representation in Artificial intelligence"/>
          <p:cNvPicPr/>
          <p:nvPr/>
        </p:nvPicPr>
        <p:blipFill>
          <a:blip r:embed="rId2"/>
          <a:srcRect/>
          <a:stretch>
            <a:fillRect/>
          </a:stretch>
        </p:blipFill>
        <p:spPr bwMode="auto">
          <a:xfrm>
            <a:off x="1447800" y="1600200"/>
            <a:ext cx="6553200" cy="4267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rmAutofit/>
          </a:bodyPr>
          <a:lstStyle/>
          <a:p>
            <a:pPr>
              <a:buNone/>
            </a:pPr>
            <a:r>
              <a:rPr lang="en-US" b="1" dirty="0" smtClean="0"/>
              <a:t>  </a:t>
            </a:r>
            <a:r>
              <a:rPr lang="en-US" sz="2800" b="1" u="sng" dirty="0" smtClean="0">
                <a:solidFill>
                  <a:schemeClr val="accent5">
                    <a:lumMod val="75000"/>
                  </a:schemeClr>
                </a:solidFill>
              </a:rPr>
              <a:t>AI </a:t>
            </a:r>
            <a:r>
              <a:rPr lang="en-US" sz="2800" b="1" u="sng" dirty="0" smtClean="0">
                <a:solidFill>
                  <a:schemeClr val="accent5">
                    <a:lumMod val="75000"/>
                  </a:schemeClr>
                </a:solidFill>
              </a:rPr>
              <a:t>knowledge cycle:</a:t>
            </a:r>
            <a:endParaRPr lang="en-US" sz="2800" dirty="0" smtClean="0">
              <a:solidFill>
                <a:schemeClr val="accent5">
                  <a:lumMod val="75000"/>
                </a:schemeClr>
              </a:solidFill>
            </a:endParaRPr>
          </a:p>
          <a:p>
            <a:r>
              <a:rPr lang="en-US" sz="2000" dirty="0" smtClean="0"/>
              <a:t>An Artificial intelligence system has the following components for displaying intelligent behavior:</a:t>
            </a:r>
          </a:p>
          <a:p>
            <a:pPr lvl="0"/>
            <a:r>
              <a:rPr lang="en-US" sz="2000" dirty="0" smtClean="0"/>
              <a:t>Perception</a:t>
            </a:r>
          </a:p>
          <a:p>
            <a:pPr lvl="0"/>
            <a:r>
              <a:rPr lang="en-US" sz="2000" dirty="0" smtClean="0"/>
              <a:t>Learning</a:t>
            </a:r>
          </a:p>
          <a:p>
            <a:pPr lvl="0"/>
            <a:r>
              <a:rPr lang="en-US" sz="2000" dirty="0" smtClean="0"/>
              <a:t>Knowledge Representation and Reasoning</a:t>
            </a:r>
          </a:p>
          <a:p>
            <a:pPr lvl="0"/>
            <a:r>
              <a:rPr lang="en-US" sz="2000" dirty="0" smtClean="0"/>
              <a:t>Planning</a:t>
            </a:r>
          </a:p>
          <a:p>
            <a:pPr lvl="0"/>
            <a:r>
              <a:rPr lang="en-US" sz="2000" dirty="0" smtClean="0"/>
              <a:t>Execution</a:t>
            </a:r>
          </a:p>
          <a:p>
            <a:endParaRPr lang="en-US" dirty="0"/>
          </a:p>
        </p:txBody>
      </p:sp>
      <p:pic>
        <p:nvPicPr>
          <p:cNvPr id="4" name="Picture 3" descr="Knowledge Representation in Artificial intelligence"/>
          <p:cNvPicPr/>
          <p:nvPr/>
        </p:nvPicPr>
        <p:blipFill>
          <a:blip r:embed="rId2"/>
          <a:srcRect/>
          <a:stretch>
            <a:fillRect/>
          </a:stretch>
        </p:blipFill>
        <p:spPr bwMode="auto">
          <a:xfrm>
            <a:off x="2133600" y="2667000"/>
            <a:ext cx="5791200" cy="3733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38800"/>
          </a:xfrm>
        </p:spPr>
        <p:txBody>
          <a:bodyPr>
            <a:normAutofit/>
          </a:bodyPr>
          <a:lstStyle/>
          <a:p>
            <a:pPr>
              <a:buNone/>
            </a:pPr>
            <a:r>
              <a:rPr lang="en-US" sz="2600" b="1" u="sng" dirty="0" smtClean="0">
                <a:solidFill>
                  <a:schemeClr val="accent5">
                    <a:lumMod val="75000"/>
                  </a:schemeClr>
                </a:solidFill>
              </a:rPr>
              <a:t>Approaches to knowledge representation</a:t>
            </a:r>
            <a:r>
              <a:rPr lang="en-US" sz="2600" b="1" u="sng" dirty="0" smtClean="0">
                <a:solidFill>
                  <a:schemeClr val="accent5">
                    <a:lumMod val="75000"/>
                  </a:schemeClr>
                </a:solidFill>
              </a:rPr>
              <a:t>:</a:t>
            </a:r>
          </a:p>
          <a:p>
            <a:pPr>
              <a:buNone/>
            </a:pPr>
            <a:endParaRPr lang="en-US" sz="2600" dirty="0" smtClean="0"/>
          </a:p>
          <a:p>
            <a:pPr marL="514350" indent="-514350">
              <a:buAutoNum type="arabicPeriod"/>
            </a:pPr>
            <a:r>
              <a:rPr lang="en-US" sz="2000" b="1" u="sng" dirty="0" smtClean="0"/>
              <a:t>Simple </a:t>
            </a:r>
            <a:r>
              <a:rPr lang="en-US" sz="2000" b="1" u="sng" dirty="0" smtClean="0"/>
              <a:t>relational knowledge</a:t>
            </a:r>
            <a:r>
              <a:rPr lang="en-US" sz="2000" b="1" u="sng" dirty="0" smtClean="0"/>
              <a:t>:</a:t>
            </a:r>
          </a:p>
          <a:p>
            <a:pPr marL="514350" indent="-514350">
              <a:buNone/>
            </a:pPr>
            <a:endParaRPr lang="en-US" sz="2600" dirty="0" smtClean="0"/>
          </a:p>
          <a:p>
            <a:pPr lvl="0"/>
            <a:r>
              <a:rPr lang="en-US" sz="2000" dirty="0" smtClean="0"/>
              <a:t>It is the </a:t>
            </a:r>
            <a:r>
              <a:rPr lang="en-US" sz="2000" u="sng" dirty="0" smtClean="0"/>
              <a:t>simplest way of storing facts </a:t>
            </a:r>
            <a:r>
              <a:rPr lang="en-US" sz="2000" dirty="0" smtClean="0"/>
              <a:t>which </a:t>
            </a:r>
            <a:r>
              <a:rPr lang="en-US" sz="2000" u="sng" dirty="0" smtClean="0"/>
              <a:t>uses the relational method, and each fact about a set of the object is set out systematically </a:t>
            </a:r>
            <a:r>
              <a:rPr lang="en-US" sz="2000" dirty="0" smtClean="0"/>
              <a:t>in columns.</a:t>
            </a:r>
          </a:p>
          <a:p>
            <a:pPr lvl="0"/>
            <a:r>
              <a:rPr lang="en-US" sz="2000" dirty="0" smtClean="0"/>
              <a:t>This approach of knowledge representation is </a:t>
            </a:r>
            <a:r>
              <a:rPr lang="en-US" sz="2000" u="sng" dirty="0" smtClean="0"/>
              <a:t>famous in database systems where the relationship between different entities is represented.</a:t>
            </a:r>
          </a:p>
          <a:p>
            <a:pPr lvl="0"/>
            <a:r>
              <a:rPr lang="en-US" sz="2000" dirty="0" smtClean="0"/>
              <a:t>This approach has little opportunity for inference.</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5486400"/>
          </a:xfrm>
        </p:spPr>
        <p:txBody>
          <a:bodyPr>
            <a:normAutofit/>
          </a:bodyPr>
          <a:lstStyle/>
          <a:p>
            <a:pPr>
              <a:buNone/>
            </a:pPr>
            <a:r>
              <a:rPr lang="en-US" sz="2000" b="1" dirty="0" smtClean="0"/>
              <a:t>	</a:t>
            </a:r>
            <a:r>
              <a:rPr lang="en-US" sz="2000" b="1" u="sng" dirty="0" smtClean="0"/>
              <a:t>2</a:t>
            </a:r>
            <a:r>
              <a:rPr lang="en-US" sz="2000" b="1" u="sng" dirty="0" smtClean="0"/>
              <a:t>. Inheritable knowledge</a:t>
            </a:r>
            <a:r>
              <a:rPr lang="en-US" sz="2000" b="1" u="sng" dirty="0" smtClean="0"/>
              <a:t>:</a:t>
            </a:r>
          </a:p>
          <a:p>
            <a:pPr>
              <a:buNone/>
            </a:pPr>
            <a:endParaRPr lang="en-US" sz="2000" dirty="0" smtClean="0"/>
          </a:p>
          <a:p>
            <a:pPr lvl="0"/>
            <a:r>
              <a:rPr lang="en-US" sz="2000" dirty="0" smtClean="0"/>
              <a:t>In the inheritable knowledge approach, </a:t>
            </a:r>
            <a:r>
              <a:rPr lang="en-US" sz="2000" u="sng" dirty="0" smtClean="0"/>
              <a:t>all data must be stored into a hierarchy of classes.</a:t>
            </a:r>
          </a:p>
          <a:p>
            <a:pPr lvl="0"/>
            <a:r>
              <a:rPr lang="en-US" sz="2000" u="sng" dirty="0" smtClean="0"/>
              <a:t>All classes should be arranged in a generalized form or a hierarchal manner</a:t>
            </a:r>
            <a:r>
              <a:rPr lang="en-US" sz="2000" dirty="0" smtClean="0"/>
              <a:t>.</a:t>
            </a:r>
          </a:p>
          <a:p>
            <a:pPr lvl="0"/>
            <a:r>
              <a:rPr lang="en-US" sz="2000" dirty="0" smtClean="0"/>
              <a:t>In this approach, we apply </a:t>
            </a:r>
            <a:r>
              <a:rPr lang="en-US" sz="2000" u="sng" dirty="0" smtClean="0"/>
              <a:t>inheritance property</a:t>
            </a:r>
            <a:r>
              <a:rPr lang="en-US" sz="2000" dirty="0" smtClean="0"/>
              <a:t>.</a:t>
            </a:r>
          </a:p>
          <a:p>
            <a:pPr lvl="0"/>
            <a:r>
              <a:rPr lang="en-US" sz="2000" dirty="0" smtClean="0"/>
              <a:t>Elements </a:t>
            </a:r>
            <a:r>
              <a:rPr lang="en-US" sz="2000" u="sng" dirty="0" smtClean="0"/>
              <a:t>inherit values from other members of a class</a:t>
            </a:r>
            <a:r>
              <a:rPr lang="en-US" sz="2000" dirty="0" smtClean="0"/>
              <a:t>.</a:t>
            </a:r>
          </a:p>
          <a:p>
            <a:pPr lvl="0"/>
            <a:r>
              <a:rPr lang="en-US" sz="2000" dirty="0" smtClean="0"/>
              <a:t>This approach contains inheritable knowledge which shows </a:t>
            </a:r>
            <a:r>
              <a:rPr lang="en-US" sz="2000" u="sng" dirty="0" smtClean="0"/>
              <a:t>a relation between instance and class, and it is called instance relation</a:t>
            </a:r>
            <a:r>
              <a:rPr lang="en-US" sz="2000" dirty="0" smtClean="0"/>
              <a:t>.</a:t>
            </a:r>
          </a:p>
          <a:p>
            <a:pPr lvl="0"/>
            <a:r>
              <a:rPr lang="en-US" sz="2000" dirty="0" smtClean="0"/>
              <a:t>Every individual frame can represent the collection of attributes and its value.</a:t>
            </a:r>
          </a:p>
          <a:p>
            <a:pPr lvl="0"/>
            <a:r>
              <a:rPr lang="en-US" sz="2000" dirty="0" smtClean="0"/>
              <a:t>In this approach, objects and values are represented in Boxed nodes.</a:t>
            </a:r>
          </a:p>
          <a:p>
            <a:pPr lvl="0"/>
            <a:r>
              <a:rPr lang="en-US" sz="2000" dirty="0" smtClean="0"/>
              <a:t>We use Arrows which point from objects to their values.</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166</Words>
  <Application>Microsoft Office PowerPoint</Application>
  <PresentationFormat>On-screen Show (4:3)</PresentationFormat>
  <Paragraphs>64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Knowledge Representation</vt:lpstr>
      <vt:lpstr>Slide 2</vt:lpstr>
      <vt:lpstr>Slide 3</vt:lpstr>
      <vt:lpstr>Slide 4</vt:lpstr>
      <vt:lpstr>Types of knowledge in AI</vt:lpstr>
      <vt:lpstr>Slide 6</vt:lpstr>
      <vt:lpstr>Slide 7</vt:lpstr>
      <vt:lpstr>Slide 8</vt:lpstr>
      <vt:lpstr>Slide 9</vt:lpstr>
      <vt:lpstr>Slide 10</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COMPUTER</dc:creator>
  <cp:lastModifiedBy>Windows User</cp:lastModifiedBy>
  <cp:revision>33</cp:revision>
  <dcterms:created xsi:type="dcterms:W3CDTF">2006-08-16T00:00:00Z</dcterms:created>
  <dcterms:modified xsi:type="dcterms:W3CDTF">2023-09-26T08:42:10Z</dcterms:modified>
</cp:coreProperties>
</file>