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0" r:id="rId2"/>
    <p:sldId id="309" r:id="rId3"/>
    <p:sldId id="269" r:id="rId4"/>
    <p:sldId id="258" r:id="rId5"/>
    <p:sldId id="270" r:id="rId6"/>
    <p:sldId id="260" r:id="rId7"/>
    <p:sldId id="261" r:id="rId8"/>
    <p:sldId id="262" r:id="rId9"/>
    <p:sldId id="263" r:id="rId10"/>
    <p:sldId id="264" r:id="rId11"/>
    <p:sldId id="271" r:id="rId12"/>
    <p:sldId id="272" r:id="rId13"/>
    <p:sldId id="273" r:id="rId14"/>
    <p:sldId id="274" r:id="rId15"/>
    <p:sldId id="275" r:id="rId16"/>
    <p:sldId id="276" r:id="rId17"/>
    <p:sldId id="315" r:id="rId18"/>
    <p:sldId id="279" r:id="rId19"/>
    <p:sldId id="280" r:id="rId20"/>
    <p:sldId id="313" r:id="rId21"/>
    <p:sldId id="311" r:id="rId22"/>
    <p:sldId id="312" r:id="rId23"/>
    <p:sldId id="316"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300" r:id="rId41"/>
    <p:sldId id="298" r:id="rId42"/>
    <p:sldId id="299" r:id="rId43"/>
    <p:sldId id="301"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1728C7"/>
    <a:srgbClr val="33CCFF"/>
    <a:srgbClr val="FF3399"/>
    <a:srgbClr val="0000FF"/>
    <a:srgbClr val="FF66FF"/>
    <a:srgbClr val="14762B"/>
    <a:srgbClr val="21A4CD"/>
    <a:srgbClr val="EE00E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8229600" cy="1143000"/>
          </a:xfrm>
        </p:spPr>
        <p:txBody>
          <a:bodyPr>
            <a:normAutofit/>
          </a:bodyPr>
          <a:lstStyle/>
          <a:p>
            <a:r>
              <a:rPr lang="en-IN" sz="4000" b="1" u="sng" dirty="0" smtClean="0">
                <a:solidFill>
                  <a:srgbClr val="009900"/>
                </a:solidFill>
              </a:rPr>
              <a:t>Problem Solving</a:t>
            </a:r>
            <a:endParaRPr lang="en-US" sz="4000" b="1" u="sng" dirty="0">
              <a:solidFill>
                <a:srgbClr val="00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Autofit/>
          </a:bodyPr>
          <a:lstStyle/>
          <a:p>
            <a:pPr lvl="0" algn="l"/>
            <a:r>
              <a:rPr lang="en-IN" sz="3600" b="1" u="sng" dirty="0" smtClean="0">
                <a:solidFill>
                  <a:srgbClr val="1728C7"/>
                </a:solidFill>
              </a:rPr>
              <a:t>Informed search or Heuristic search</a:t>
            </a:r>
            <a:r>
              <a:rPr lang="en-US" sz="3600" u="sng" dirty="0" smtClean="0">
                <a:solidFill>
                  <a:srgbClr val="1728C7"/>
                </a:solidFill>
              </a:rPr>
              <a:t/>
            </a:r>
            <a:br>
              <a:rPr lang="en-US" sz="3600" u="sng" dirty="0" smtClean="0">
                <a:solidFill>
                  <a:srgbClr val="1728C7"/>
                </a:solidFill>
              </a:rPr>
            </a:br>
            <a:endParaRPr lang="en-US" sz="3600" u="sng" dirty="0">
              <a:solidFill>
                <a:srgbClr val="1728C7"/>
              </a:solidFill>
            </a:endParaRPr>
          </a:p>
        </p:txBody>
      </p:sp>
      <p:sp>
        <p:nvSpPr>
          <p:cNvPr id="3" name="Content Placeholder 2"/>
          <p:cNvSpPr>
            <a:spLocks noGrp="1"/>
          </p:cNvSpPr>
          <p:nvPr>
            <p:ph idx="1"/>
          </p:nvPr>
        </p:nvSpPr>
        <p:spPr>
          <a:xfrm>
            <a:off x="1447800" y="1447800"/>
            <a:ext cx="8229600" cy="4525963"/>
          </a:xfrm>
        </p:spPr>
        <p:txBody>
          <a:bodyPr>
            <a:normAutofit fontScale="92500" lnSpcReduction="20000"/>
          </a:bodyPr>
          <a:lstStyle/>
          <a:p>
            <a:pPr>
              <a:buNone/>
            </a:pPr>
            <a:r>
              <a:rPr lang="en-IN" sz="2200" dirty="0" smtClean="0"/>
              <a:t>1. </a:t>
            </a:r>
            <a:r>
              <a:rPr lang="en-IN" sz="2200" b="1" dirty="0" smtClean="0"/>
              <a:t>Simple heuristic search</a:t>
            </a:r>
            <a:endParaRPr lang="en-US" sz="2200" dirty="0" smtClean="0"/>
          </a:p>
          <a:p>
            <a:pPr lvl="1">
              <a:buNone/>
            </a:pPr>
            <a:r>
              <a:rPr lang="en-IN" sz="2200" dirty="0" smtClean="0"/>
              <a:t>Greedy best-first search</a:t>
            </a:r>
            <a:endParaRPr lang="en-US" sz="2200" dirty="0" smtClean="0"/>
          </a:p>
          <a:p>
            <a:pPr lvl="1">
              <a:buNone/>
            </a:pPr>
            <a:r>
              <a:rPr lang="en-IN" sz="2200" dirty="0" smtClean="0"/>
              <a:t>A* search algorithm</a:t>
            </a:r>
            <a:endParaRPr lang="en-US" sz="2200" dirty="0" smtClean="0"/>
          </a:p>
          <a:p>
            <a:pPr>
              <a:buNone/>
            </a:pPr>
            <a:r>
              <a:rPr lang="en-IN" sz="2200" dirty="0" smtClean="0"/>
              <a:t>2</a:t>
            </a:r>
            <a:r>
              <a:rPr lang="en-IN" sz="2200" b="1" dirty="0" smtClean="0"/>
              <a:t>. Memory bounded heuristic</a:t>
            </a:r>
            <a:endParaRPr lang="en-US" sz="2200" dirty="0" smtClean="0"/>
          </a:p>
          <a:p>
            <a:pPr>
              <a:buNone/>
            </a:pPr>
            <a:r>
              <a:rPr lang="en-IN" sz="2200" dirty="0" smtClean="0"/>
              <a:t>                  a. Iterative deepening A*(IDA*)</a:t>
            </a:r>
            <a:endParaRPr lang="en-US" sz="2200" dirty="0" smtClean="0"/>
          </a:p>
          <a:p>
            <a:pPr>
              <a:buNone/>
            </a:pPr>
            <a:r>
              <a:rPr lang="en-IN" sz="2200" dirty="0" smtClean="0"/>
              <a:t>                  b. Recursive best-first search</a:t>
            </a:r>
            <a:endParaRPr lang="en-US" sz="2200" dirty="0" smtClean="0"/>
          </a:p>
          <a:p>
            <a:pPr>
              <a:buNone/>
            </a:pPr>
            <a:r>
              <a:rPr lang="en-IN" sz="2200" dirty="0" smtClean="0"/>
              <a:t>                  c. Simplified memory bounded A*</a:t>
            </a:r>
            <a:endParaRPr lang="en-US" sz="2200" dirty="0" smtClean="0"/>
          </a:p>
          <a:p>
            <a:pPr>
              <a:buNone/>
            </a:pPr>
            <a:r>
              <a:rPr lang="en-IN" sz="2200" dirty="0" smtClean="0"/>
              <a:t>3. </a:t>
            </a:r>
            <a:r>
              <a:rPr lang="en-IN" sz="2200" b="1" dirty="0" smtClean="0"/>
              <a:t>Local search algorithms &amp; optimization problems</a:t>
            </a:r>
            <a:endParaRPr lang="en-US" sz="2200" dirty="0" smtClean="0"/>
          </a:p>
          <a:p>
            <a:pPr>
              <a:buNone/>
            </a:pPr>
            <a:r>
              <a:rPr lang="en-IN" sz="2200" b="1" dirty="0" smtClean="0"/>
              <a:t>                a.</a:t>
            </a:r>
            <a:r>
              <a:rPr lang="en-IN" sz="2200" dirty="0" smtClean="0"/>
              <a:t> Hill climbing search</a:t>
            </a:r>
            <a:endParaRPr lang="en-US" sz="2200" dirty="0" smtClean="0"/>
          </a:p>
          <a:p>
            <a:pPr>
              <a:buNone/>
            </a:pPr>
            <a:r>
              <a:rPr lang="en-IN" sz="2200" dirty="0" smtClean="0"/>
              <a:t>                b. simulated annealing search</a:t>
            </a:r>
            <a:endParaRPr lang="en-US" sz="2200" dirty="0" smtClean="0"/>
          </a:p>
          <a:p>
            <a:pPr>
              <a:buNone/>
            </a:pPr>
            <a:r>
              <a:rPr lang="en-IN" sz="2200" dirty="0" smtClean="0"/>
              <a:t>                c. local beam search</a:t>
            </a:r>
            <a:endParaRPr lang="en-US" sz="2200" dirty="0" smtClean="0"/>
          </a:p>
          <a:p>
            <a:pPr>
              <a:buNone/>
            </a:pPr>
            <a:r>
              <a:rPr lang="en-IN" sz="2200" dirty="0" smtClean="0"/>
              <a:t>               d. genetic algorithms</a:t>
            </a:r>
          </a:p>
          <a:p>
            <a:pPr lvl="0">
              <a:buNone/>
            </a:pPr>
            <a:r>
              <a:rPr lang="en-IN" sz="2200" b="1" dirty="0" smtClean="0"/>
              <a:t>4. Constraint satisfaction search</a:t>
            </a:r>
            <a:endParaRPr lang="en-US" sz="2200" dirty="0" smtClean="0"/>
          </a:p>
          <a:p>
            <a:pPr lvl="0">
              <a:buNone/>
            </a:pPr>
            <a:r>
              <a:rPr lang="en-IN" sz="2200" b="1" dirty="0" smtClean="0"/>
              <a:t>5. Adversary search</a:t>
            </a:r>
            <a:endParaRPr lang="en-US" sz="2200" dirty="0" smtClean="0"/>
          </a:p>
          <a:p>
            <a:pPr>
              <a:buNone/>
            </a:pPr>
            <a:endParaRPr lang="en-US" sz="22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ln>
            <a:noFill/>
          </a:ln>
        </p:spPr>
        <p:txBody>
          <a:bodyPr>
            <a:normAutofit fontScale="90000"/>
          </a:bodyPr>
          <a:lstStyle/>
          <a:p>
            <a:pPr algn="l"/>
            <a:r>
              <a:rPr lang="en-US" sz="3100" u="sng" dirty="0" smtClean="0">
                <a:solidFill>
                  <a:srgbClr val="0000FF"/>
                </a:solidFill>
              </a:rPr>
              <a:t>1. Breadth-first Search:</a:t>
            </a:r>
            <a:r>
              <a:rPr lang="en-US" b="1" dirty="0" smtClean="0"/>
              <a:t/>
            </a:r>
            <a:br>
              <a:rPr lang="en-US" b="1" dirty="0" smtClean="0"/>
            </a:br>
            <a:endParaRPr lang="en-US" dirty="0"/>
          </a:p>
        </p:txBody>
      </p:sp>
      <p:sp>
        <p:nvSpPr>
          <p:cNvPr id="3" name="Content Placeholder 2"/>
          <p:cNvSpPr>
            <a:spLocks noGrp="1"/>
          </p:cNvSpPr>
          <p:nvPr>
            <p:ph idx="1"/>
          </p:nvPr>
        </p:nvSpPr>
        <p:spPr>
          <a:xfrm>
            <a:off x="457200" y="609600"/>
            <a:ext cx="8229600" cy="4525963"/>
          </a:xfrm>
        </p:spPr>
        <p:txBody>
          <a:bodyPr/>
          <a:lstStyle/>
          <a:p>
            <a:pPr lvl="0"/>
            <a:r>
              <a:rPr lang="en-US" sz="2000" dirty="0" smtClean="0"/>
              <a:t>Breadth-first search is the most common search strategy for traversing a tree or graph. This algorithm searches breadth wise in a tree or graph, so it is called breadth-first search.</a:t>
            </a:r>
          </a:p>
          <a:p>
            <a:pPr lvl="0"/>
            <a:r>
              <a:rPr lang="en-US" sz="2000" dirty="0" smtClean="0"/>
              <a:t>BFS algorithm starts searching from the root node of the tree and expands all successor node at the current level before moving to nodes of next level.</a:t>
            </a:r>
          </a:p>
          <a:p>
            <a:r>
              <a:rPr lang="en-US" sz="2000" dirty="0" smtClean="0"/>
              <a:t>	S---&gt; A---&gt;B----&gt;C---&gt;D----&gt;G---&gt;H---&gt;E----&gt;F----&gt;I----&gt;K  </a:t>
            </a:r>
          </a:p>
          <a:p>
            <a:pPr lvl="0">
              <a:buNone/>
            </a:pPr>
            <a:endParaRPr lang="en-US" sz="2000" dirty="0" smtClean="0"/>
          </a:p>
          <a:p>
            <a:pPr>
              <a:buNone/>
            </a:pPr>
            <a:endParaRPr lang="en-US" dirty="0"/>
          </a:p>
        </p:txBody>
      </p:sp>
      <p:pic>
        <p:nvPicPr>
          <p:cNvPr id="6" name="Picture 5" descr="Uninformed Search Algorithms"/>
          <p:cNvPicPr/>
          <p:nvPr/>
        </p:nvPicPr>
        <p:blipFill>
          <a:blip r:embed="rId2"/>
          <a:srcRect/>
          <a:stretch>
            <a:fillRect/>
          </a:stretch>
        </p:blipFill>
        <p:spPr bwMode="auto">
          <a:xfrm>
            <a:off x="1828800" y="3048000"/>
            <a:ext cx="4724400" cy="3505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8229600" cy="4525963"/>
          </a:xfrm>
        </p:spPr>
        <p:txBody>
          <a:bodyPr/>
          <a:lstStyle/>
          <a:p>
            <a:pPr lvl="0">
              <a:buNone/>
            </a:pPr>
            <a:r>
              <a:rPr lang="en-US" sz="2000" dirty="0" smtClean="0"/>
              <a:t>	S---&gt; A---&gt;B----&gt;C---&gt;D----&gt;G---&gt;H---&gt;E----&gt;F----&gt;I----&gt;K </a:t>
            </a:r>
            <a:r>
              <a:rPr lang="en-US" dirty="0" smtClean="0"/>
              <a:t> </a:t>
            </a:r>
          </a:p>
          <a:p>
            <a:pPr>
              <a:buNone/>
            </a:pPr>
            <a:endParaRPr lang="en-US" dirty="0"/>
          </a:p>
        </p:txBody>
      </p:sp>
      <p:pic>
        <p:nvPicPr>
          <p:cNvPr id="6" name="Picture 5" descr="Uninformed Search Algorithms"/>
          <p:cNvPicPr/>
          <p:nvPr/>
        </p:nvPicPr>
        <p:blipFill>
          <a:blip r:embed="rId2"/>
          <a:srcRect/>
          <a:stretch>
            <a:fillRect/>
          </a:stretch>
        </p:blipFill>
        <p:spPr bwMode="auto">
          <a:xfrm>
            <a:off x="1828800" y="1524000"/>
            <a:ext cx="5181600" cy="419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229600" cy="1143000"/>
          </a:xfrm>
        </p:spPr>
        <p:txBody>
          <a:bodyPr>
            <a:normAutofit fontScale="90000"/>
          </a:bodyPr>
          <a:lstStyle/>
          <a:p>
            <a:pPr algn="l"/>
            <a:r>
              <a:rPr lang="en-US" sz="3100" u="sng" dirty="0" smtClean="0">
                <a:solidFill>
                  <a:srgbClr val="0000FF"/>
                </a:solidFill>
              </a:rPr>
              <a:t>2. Depth-first Search</a:t>
            </a:r>
            <a:r>
              <a:rPr lang="en-US" b="1" dirty="0" smtClean="0"/>
              <a:t/>
            </a:r>
            <a:br>
              <a:rPr lang="en-US" b="1" dirty="0" smtClean="0"/>
            </a:br>
            <a:endParaRPr lang="en-US" dirty="0"/>
          </a:p>
        </p:txBody>
      </p:sp>
      <p:sp>
        <p:nvSpPr>
          <p:cNvPr id="3" name="Content Placeholder 2"/>
          <p:cNvSpPr>
            <a:spLocks noGrp="1"/>
          </p:cNvSpPr>
          <p:nvPr>
            <p:ph idx="1"/>
          </p:nvPr>
        </p:nvSpPr>
        <p:spPr>
          <a:xfrm>
            <a:off x="457200" y="2057400"/>
            <a:ext cx="8229600" cy="4525963"/>
          </a:xfrm>
        </p:spPr>
        <p:txBody>
          <a:bodyPr/>
          <a:lstStyle/>
          <a:p>
            <a:pPr lvl="0"/>
            <a:r>
              <a:rPr lang="en-US" sz="2000" dirty="0" smtClean="0"/>
              <a:t>Depth-first search is a recursive algorithm for traversing a tree or graph data structure.</a:t>
            </a:r>
          </a:p>
          <a:p>
            <a:pPr lvl="0"/>
            <a:r>
              <a:rPr lang="en-US" sz="2000" dirty="0" smtClean="0"/>
              <a:t>It is called the depth-first search because it starts from the root node and follows each path to its greatest depth node before moving to the next path.</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sz="2000" dirty="0" smtClean="0"/>
              <a:t>It will start searching from root node S, and traverse A, then B, then D and E, after traversing E, it will backtrack the tree as E has no other successor and still goal node is not found. After backtracking it will traverse node C and then G, and here it will terminate as it found goal node.</a:t>
            </a:r>
          </a:p>
          <a:p>
            <a:endParaRPr lang="en-US" dirty="0"/>
          </a:p>
        </p:txBody>
      </p:sp>
      <p:pic>
        <p:nvPicPr>
          <p:cNvPr id="4" name="Picture 3" descr="Uninformed Search Algorithms"/>
          <p:cNvPicPr/>
          <p:nvPr/>
        </p:nvPicPr>
        <p:blipFill>
          <a:blip r:embed="rId2"/>
          <a:srcRect/>
          <a:stretch>
            <a:fillRect/>
          </a:stretch>
        </p:blipFill>
        <p:spPr bwMode="auto">
          <a:xfrm>
            <a:off x="1295400" y="1676400"/>
            <a:ext cx="6096000" cy="4724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2800" u="sng" dirty="0" smtClean="0">
                <a:solidFill>
                  <a:srgbClr val="0000FF"/>
                </a:solidFill>
              </a:rPr>
              <a:t>3. Depth-Limited Search Algorithm</a:t>
            </a:r>
            <a:endParaRPr lang="en-US" sz="2800" u="sng" dirty="0">
              <a:solidFill>
                <a:srgbClr val="0000FF"/>
              </a:solidFill>
            </a:endParaRPr>
          </a:p>
        </p:txBody>
      </p:sp>
      <p:sp>
        <p:nvSpPr>
          <p:cNvPr id="3" name="Content Placeholder 2"/>
          <p:cNvSpPr>
            <a:spLocks noGrp="1"/>
          </p:cNvSpPr>
          <p:nvPr>
            <p:ph idx="1"/>
          </p:nvPr>
        </p:nvSpPr>
        <p:spPr>
          <a:xfrm>
            <a:off x="381000" y="1066800"/>
            <a:ext cx="8229600" cy="4525963"/>
          </a:xfrm>
        </p:spPr>
        <p:txBody>
          <a:bodyPr>
            <a:normAutofit/>
          </a:bodyPr>
          <a:lstStyle/>
          <a:p>
            <a:r>
              <a:rPr lang="en-US" sz="2000" dirty="0" smtClean="0"/>
              <a:t>A depth-limited search algorithm is similar to depth-first search with a predetermined limit. Depth-limited search can solve the drawback of the infinite path in the Depth-first search. In this algorithm, the node at the depth limit will treat as it has no successor nodes further.</a:t>
            </a:r>
          </a:p>
          <a:p>
            <a:pPr>
              <a:buNone/>
            </a:pPr>
            <a:endParaRPr lang="en-US" sz="2000" dirty="0" smtClean="0"/>
          </a:p>
          <a:p>
            <a:r>
              <a:rPr lang="en-US" sz="2000" dirty="0" smtClean="0"/>
              <a:t>Depth-limited search can be terminated with two Conditions of failure:</a:t>
            </a:r>
          </a:p>
          <a:p>
            <a:pPr lvl="2"/>
            <a:r>
              <a:rPr lang="en-US" sz="2000" dirty="0" smtClean="0"/>
              <a:t>Standard failure value: It indicates that problem does not have any solution.</a:t>
            </a:r>
          </a:p>
          <a:p>
            <a:pPr lvl="2"/>
            <a:r>
              <a:rPr lang="en-US" sz="2000" dirty="0" smtClean="0"/>
              <a:t>Cutoff failure value: It defines no solution for the problem within a given depth limit.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nformed Search Algorithms"/>
          <p:cNvPicPr>
            <a:picLocks noGrp="1"/>
          </p:cNvPicPr>
          <p:nvPr>
            <p:ph idx="1"/>
          </p:nvPr>
        </p:nvPicPr>
        <p:blipFill>
          <a:blip r:embed="rId2"/>
          <a:srcRect/>
          <a:stretch>
            <a:fillRect/>
          </a:stretch>
        </p:blipFill>
        <p:spPr bwMode="auto">
          <a:xfrm>
            <a:off x="1447800" y="457200"/>
            <a:ext cx="6172200" cy="495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lstStyle/>
          <a:p>
            <a:pPr>
              <a:buNone/>
            </a:pPr>
            <a:r>
              <a:rPr lang="en-US" sz="2400" u="sng" dirty="0" smtClean="0">
                <a:solidFill>
                  <a:srgbClr val="1728C7"/>
                </a:solidFill>
              </a:rPr>
              <a:t>Advantages:</a:t>
            </a:r>
          </a:p>
          <a:p>
            <a:r>
              <a:rPr lang="en-US" sz="2000" dirty="0" smtClean="0"/>
              <a:t>Depth-limited search is Memory efficient.</a:t>
            </a:r>
          </a:p>
          <a:p>
            <a:pPr>
              <a:buNone/>
            </a:pPr>
            <a:endParaRPr lang="en-US" dirty="0" smtClean="0"/>
          </a:p>
          <a:p>
            <a:pPr>
              <a:buNone/>
            </a:pPr>
            <a:r>
              <a:rPr lang="en-US" sz="2400" u="sng" dirty="0" smtClean="0">
                <a:solidFill>
                  <a:srgbClr val="1728C7"/>
                </a:solidFill>
              </a:rPr>
              <a:t>Disadvantages:</a:t>
            </a:r>
          </a:p>
          <a:p>
            <a:r>
              <a:rPr lang="en-US" sz="2000" dirty="0" smtClean="0"/>
              <a:t>Depth-limited search also has a disadvantage of incompleteness.</a:t>
            </a:r>
          </a:p>
          <a:p>
            <a:r>
              <a:rPr lang="en-US" sz="2000" dirty="0" smtClean="0"/>
              <a:t>It may not be optimal if the problem has more than one solution.</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a:bodyPr>
          <a:lstStyle/>
          <a:p>
            <a:pPr algn="l"/>
            <a:r>
              <a:rPr lang="en-US" sz="2800" u="sng" dirty="0" smtClean="0">
                <a:solidFill>
                  <a:srgbClr val="0000FF"/>
                </a:solidFill>
              </a:rPr>
              <a:t>4. Iterative deepening depth-first Search</a:t>
            </a:r>
            <a:endParaRPr lang="en-US" sz="2800" u="sng" dirty="0">
              <a:solidFill>
                <a:srgbClr val="0000FF"/>
              </a:solidFill>
            </a:endParaRPr>
          </a:p>
        </p:txBody>
      </p:sp>
      <p:sp>
        <p:nvSpPr>
          <p:cNvPr id="3" name="Content Placeholder 2"/>
          <p:cNvSpPr>
            <a:spLocks noGrp="1"/>
          </p:cNvSpPr>
          <p:nvPr>
            <p:ph idx="1"/>
          </p:nvPr>
        </p:nvSpPr>
        <p:spPr>
          <a:xfrm>
            <a:off x="381000" y="1600200"/>
            <a:ext cx="8229600" cy="4525963"/>
          </a:xfrm>
        </p:spPr>
        <p:txBody>
          <a:bodyPr>
            <a:normAutofit/>
          </a:bodyPr>
          <a:lstStyle/>
          <a:p>
            <a:r>
              <a:rPr lang="en-US" sz="2000" dirty="0" smtClean="0"/>
              <a:t>This algorithm performs depth-first search up to a certain "depth limit", and it keeps increasing the depth limit after each iteration until the goal node is found.</a:t>
            </a:r>
          </a:p>
          <a:p>
            <a:r>
              <a:rPr lang="en-US" sz="2000" dirty="0" smtClean="0"/>
              <a:t>This Search algorithm combines the benefits of Breadth-first search's fast search and depth-first search's memory efficiency.</a:t>
            </a:r>
          </a:p>
          <a:p>
            <a:r>
              <a:rPr lang="en-US" sz="2000" dirty="0" smtClean="0"/>
              <a:t>The iterative search algorithm is useful uninformed search when search space is large, and depth of goal node is unknown.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US" sz="2000" dirty="0" smtClean="0"/>
              <a:t>1'st Iteration-----&gt; A</a:t>
            </a:r>
            <a:br>
              <a:rPr lang="en-US" sz="2000" dirty="0" smtClean="0"/>
            </a:br>
            <a:r>
              <a:rPr lang="en-US" sz="2000" dirty="0" smtClean="0"/>
              <a:t>2'nd Iteration----&gt; A, B, C</a:t>
            </a:r>
            <a:br>
              <a:rPr lang="en-US" sz="2000" dirty="0" smtClean="0"/>
            </a:br>
            <a:r>
              <a:rPr lang="en-US" sz="2000" dirty="0" smtClean="0"/>
              <a:t>3'rd Iteration------&gt;A, B, D, E, C, F, G</a:t>
            </a:r>
            <a:br>
              <a:rPr lang="en-US" sz="2000" dirty="0" smtClean="0"/>
            </a:br>
            <a:r>
              <a:rPr lang="en-US" sz="2000" dirty="0" smtClean="0"/>
              <a:t>4'th Iteration------&gt;A, B, D, H, I, E, C, F, K, G</a:t>
            </a:r>
            <a:br>
              <a:rPr lang="en-US" sz="2000" dirty="0" smtClean="0"/>
            </a:br>
            <a:r>
              <a:rPr lang="en-US" sz="2000" dirty="0" smtClean="0"/>
              <a:t>In the fourth iteration, the algorithm will find the goal node.</a:t>
            </a:r>
          </a:p>
          <a:p>
            <a:pPr>
              <a:buNone/>
            </a:pPr>
            <a:endParaRPr lang="en-US" sz="2000" dirty="0"/>
          </a:p>
        </p:txBody>
      </p:sp>
      <p:pic>
        <p:nvPicPr>
          <p:cNvPr id="5" name="Picture 4" descr="Uninformed Search Algorithms"/>
          <p:cNvPicPr/>
          <p:nvPr/>
        </p:nvPicPr>
        <p:blipFill>
          <a:blip r:embed="rId2"/>
          <a:srcRect/>
          <a:stretch>
            <a:fillRect/>
          </a:stretch>
        </p:blipFill>
        <p:spPr bwMode="auto">
          <a:xfrm>
            <a:off x="1371600" y="2133600"/>
            <a:ext cx="5943600" cy="4419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8229600" cy="4525963"/>
          </a:xfrm>
        </p:spPr>
        <p:txBody>
          <a:bodyPr>
            <a:normAutofit fontScale="62500" lnSpcReduction="20000"/>
          </a:bodyPr>
          <a:lstStyle/>
          <a:p>
            <a:r>
              <a:rPr lang="en-US" dirty="0" smtClean="0"/>
              <a:t>Since artificial intelligence (AI) is mainly related to the </a:t>
            </a:r>
            <a:r>
              <a:rPr lang="en-US" b="1" dirty="0" smtClean="0"/>
              <a:t>search process</a:t>
            </a:r>
            <a:r>
              <a:rPr lang="en-US" dirty="0" smtClean="0"/>
              <a:t>, it is important to have some methodology to choose the best possible solution.</a:t>
            </a:r>
          </a:p>
          <a:p>
            <a:r>
              <a:rPr lang="en-US" dirty="0" smtClean="0"/>
              <a:t>To choose an appropriate method for a particular problem first we need to categorize the problem based on the following characteristics.</a:t>
            </a:r>
          </a:p>
          <a:p>
            <a:endParaRPr lang="en-US" dirty="0" smtClean="0"/>
          </a:p>
          <a:p>
            <a:pPr marL="514350" lvl="0" indent="-514350">
              <a:buFont typeface="+mj-lt"/>
              <a:buAutoNum type="arabicPeriod"/>
            </a:pPr>
            <a:r>
              <a:rPr lang="en-US" dirty="0" smtClean="0"/>
              <a:t>Is the problem decomposable into small sub-problems which are easy to solve?</a:t>
            </a:r>
          </a:p>
          <a:p>
            <a:pPr marL="514350" lvl="0" indent="-514350">
              <a:buFont typeface="+mj-lt"/>
              <a:buAutoNum type="arabicPeriod"/>
            </a:pPr>
            <a:r>
              <a:rPr lang="en-US" dirty="0" smtClean="0"/>
              <a:t>Can solution steps be ignored or undone?</a:t>
            </a:r>
          </a:p>
          <a:p>
            <a:pPr marL="514350" lvl="0" indent="-514350">
              <a:buFont typeface="+mj-lt"/>
              <a:buAutoNum type="arabicPeriod"/>
            </a:pPr>
            <a:r>
              <a:rPr lang="en-US" dirty="0" smtClean="0"/>
              <a:t>Is the universe of the problem is predictable?</a:t>
            </a:r>
          </a:p>
          <a:p>
            <a:pPr marL="514350" lvl="0" indent="-514350">
              <a:buFont typeface="+mj-lt"/>
              <a:buAutoNum type="arabicPeriod"/>
            </a:pPr>
            <a:r>
              <a:rPr lang="en-US" dirty="0" smtClean="0"/>
              <a:t>Is a good solution to the problem is absolute or relative?</a:t>
            </a:r>
          </a:p>
          <a:p>
            <a:pPr marL="514350" lvl="0" indent="-514350">
              <a:buFont typeface="+mj-lt"/>
              <a:buAutoNum type="arabicPeriod"/>
            </a:pPr>
            <a:r>
              <a:rPr lang="en-US" dirty="0" smtClean="0"/>
              <a:t>Is the solution to the problem a state or a path?</a:t>
            </a:r>
          </a:p>
          <a:p>
            <a:pPr marL="514350" lvl="0" indent="-514350">
              <a:buFont typeface="+mj-lt"/>
              <a:buAutoNum type="arabicPeriod"/>
            </a:pPr>
            <a:r>
              <a:rPr lang="en-US" dirty="0" smtClean="0"/>
              <a:t>What is the role of knowledge in solving a problem using artificial intelligence?</a:t>
            </a:r>
          </a:p>
          <a:p>
            <a:pPr marL="514350" lvl="0" indent="-514350">
              <a:buFont typeface="+mj-lt"/>
              <a:buAutoNum type="arabicPeriod"/>
            </a:pPr>
            <a:r>
              <a:rPr lang="en-US" dirty="0" smtClean="0"/>
              <a:t>Does the task of solving a problem require human interaction?</a:t>
            </a:r>
          </a:p>
          <a:p>
            <a:endParaRPr lang="en-US" dirty="0"/>
          </a:p>
        </p:txBody>
      </p:sp>
      <p:sp>
        <p:nvSpPr>
          <p:cNvPr id="4" name="Title 1"/>
          <p:cNvSpPr txBox="1">
            <a:spLocks/>
          </p:cNvSpPr>
          <p:nvPr/>
        </p:nvSpPr>
        <p:spPr>
          <a:xfrm>
            <a:off x="685800" y="381000"/>
            <a:ext cx="7772400" cy="147002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sng" strike="noStrike" kern="1200" cap="none" spc="0" normalizeH="0" baseline="0" noProof="0" dirty="0" smtClean="0">
                <a:ln>
                  <a:noFill/>
                </a:ln>
                <a:solidFill>
                  <a:srgbClr val="1728C7"/>
                </a:solidFill>
                <a:effectLst/>
                <a:uLnTx/>
                <a:uFillTx/>
                <a:latin typeface="+mj-lt"/>
                <a:ea typeface="+mj-ea"/>
                <a:cs typeface="+mj-cs"/>
              </a:rPr>
              <a:t>Problem Characteristics in Artificial Intelligence</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239000" cy="914400"/>
          </a:xfrm>
        </p:spPr>
        <p:txBody>
          <a:bodyPr>
            <a:normAutofit/>
          </a:bodyPr>
          <a:lstStyle/>
          <a:p>
            <a:pPr algn="l"/>
            <a:r>
              <a:rPr lang="en-IN" sz="2800" u="sng" dirty="0" smtClean="0">
                <a:solidFill>
                  <a:srgbClr val="1728C7"/>
                </a:solidFill>
              </a:rPr>
              <a:t>Advantages  </a:t>
            </a:r>
            <a:endParaRPr lang="en-US" sz="2800" u="sng" dirty="0">
              <a:solidFill>
                <a:srgbClr val="1728C7"/>
              </a:solidFill>
            </a:endParaRPr>
          </a:p>
        </p:txBody>
      </p:sp>
      <p:sp>
        <p:nvSpPr>
          <p:cNvPr id="3" name="Content Placeholder 2"/>
          <p:cNvSpPr>
            <a:spLocks noGrp="1"/>
          </p:cNvSpPr>
          <p:nvPr>
            <p:ph idx="1"/>
          </p:nvPr>
        </p:nvSpPr>
        <p:spPr>
          <a:xfrm>
            <a:off x="457200" y="838200"/>
            <a:ext cx="8229600" cy="5562600"/>
          </a:xfrm>
        </p:spPr>
        <p:txBody>
          <a:bodyPr>
            <a:normAutofit/>
          </a:bodyPr>
          <a:lstStyle/>
          <a:p>
            <a:pPr lvl="0"/>
            <a:r>
              <a:rPr lang="en-US" sz="2000" dirty="0" smtClean="0"/>
              <a:t>IDDFS gives us the hope to find the solution if it exists in the tree.</a:t>
            </a:r>
          </a:p>
          <a:p>
            <a:pPr lvl="0">
              <a:buNone/>
            </a:pPr>
            <a:endParaRPr lang="en-US" sz="2000" dirty="0" smtClean="0"/>
          </a:p>
          <a:p>
            <a:r>
              <a:rPr lang="en-US" sz="2000" dirty="0" smtClean="0"/>
              <a:t>IDS is memory-efficient.  IDS minimizes the algorithm's memory footprint by only storing the nodes up to the current depth limit.</a:t>
            </a:r>
          </a:p>
          <a:p>
            <a:pPr>
              <a:buNone/>
            </a:pPr>
            <a:endParaRPr lang="en-US" sz="2000" dirty="0" smtClean="0"/>
          </a:p>
          <a:p>
            <a:r>
              <a:rPr lang="en-US" sz="2000" dirty="0" smtClean="0"/>
              <a:t>IDS's ability to be utilized for both tree and graph search is its third benefit. This is due to the fact that IDS is a generic search algorithm that works on any search space, including a tree or a graph.</a:t>
            </a:r>
          </a:p>
          <a:p>
            <a:endParaRPr lang="en-IN" sz="2000" dirty="0" smtClean="0"/>
          </a:p>
          <a:p>
            <a:pPr>
              <a:buNone/>
            </a:pPr>
            <a:r>
              <a:rPr lang="en-US" sz="2000" b="1" dirty="0" smtClean="0"/>
              <a:t> </a:t>
            </a:r>
            <a:endParaRPr lang="en-IN" sz="2000" dirty="0" smtClean="0"/>
          </a:p>
          <a:p>
            <a:pPr lvl="0"/>
            <a:r>
              <a:rPr lang="en-US" sz="2000" dirty="0" smtClean="0"/>
              <a:t> The time taken is exponential to reach the goal node.</a:t>
            </a:r>
          </a:p>
          <a:p>
            <a:pPr lvl="0">
              <a:buNone/>
            </a:pPr>
            <a:endParaRPr lang="en-US" sz="2000" dirty="0" smtClean="0"/>
          </a:p>
          <a:p>
            <a:pPr lvl="0"/>
            <a:r>
              <a:rPr lang="en-US" sz="2000" dirty="0" smtClean="0"/>
              <a:t>The main problem with IDDFS is the time and wasted calculations that take place at each depth.</a:t>
            </a:r>
          </a:p>
          <a:p>
            <a:endParaRPr lang="en-US" sz="2000" dirty="0" smtClean="0"/>
          </a:p>
          <a:p>
            <a:endParaRPr lang="en-US" sz="2000" dirty="0" smtClean="0"/>
          </a:p>
          <a:p>
            <a:pPr>
              <a:buNone/>
            </a:pPr>
            <a:endParaRPr lang="en-US" dirty="0"/>
          </a:p>
        </p:txBody>
      </p:sp>
      <p:sp>
        <p:nvSpPr>
          <p:cNvPr id="4" name="Title 1"/>
          <p:cNvSpPr txBox="1">
            <a:spLocks/>
          </p:cNvSpPr>
          <p:nvPr/>
        </p:nvSpPr>
        <p:spPr>
          <a:xfrm>
            <a:off x="1143000" y="3505200"/>
            <a:ext cx="72390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2800" u="sng" dirty="0" smtClean="0">
                <a:solidFill>
                  <a:srgbClr val="1728C7"/>
                </a:solidFill>
                <a:latin typeface="+mj-lt"/>
                <a:ea typeface="+mj-ea"/>
                <a:cs typeface="+mj-cs"/>
              </a:rPr>
              <a:t>Disa</a:t>
            </a:r>
            <a:r>
              <a:rPr kumimoji="0" lang="en-IN" sz="2800" b="0" i="0" u="sng" strike="noStrike" kern="1200" cap="none" spc="0" normalizeH="0" baseline="0" noProof="0" dirty="0" smtClean="0">
                <a:ln>
                  <a:noFill/>
                </a:ln>
                <a:solidFill>
                  <a:srgbClr val="1728C7"/>
                </a:solidFill>
                <a:effectLst/>
                <a:uLnTx/>
                <a:uFillTx/>
                <a:latin typeface="+mj-lt"/>
                <a:ea typeface="+mj-ea"/>
                <a:cs typeface="+mj-cs"/>
              </a:rPr>
              <a:t>dvantages   </a:t>
            </a:r>
            <a:endParaRPr kumimoji="0" lang="en-US" sz="2800" b="0" i="0" u="sng" strike="noStrike" kern="1200" cap="none" spc="0" normalizeH="0" baseline="0" noProof="0" dirty="0">
              <a:ln>
                <a:noFill/>
              </a:ln>
              <a:solidFill>
                <a:srgbClr val="1728C7"/>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u="sng" dirty="0" smtClean="0">
                <a:solidFill>
                  <a:srgbClr val="0000FF"/>
                </a:solidFill>
              </a:rPr>
              <a:t>5. Uniform-cost Search Algorithm:</a:t>
            </a: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2000" dirty="0" smtClean="0"/>
              <a:t>Uniform-cost search is a searching algorithm used for traversing a weighted tree or graph </a:t>
            </a:r>
          </a:p>
          <a:p>
            <a:r>
              <a:rPr lang="en-US" sz="2000" dirty="0" smtClean="0"/>
              <a:t>The primary goal of the uniform-cost search is to find a path to the goal node which has the lowest cumulative cost. </a:t>
            </a:r>
          </a:p>
          <a:p>
            <a:r>
              <a:rPr lang="en-US" sz="2000" dirty="0" smtClean="0"/>
              <a:t> It can be used to solve any graph/tree where the optimal cost is in demand. </a:t>
            </a:r>
          </a:p>
          <a:p>
            <a:r>
              <a:rPr lang="en-US" sz="2000" dirty="0" smtClean="0"/>
              <a:t>A uniform-cost search algorithm is implemented by the priority queue.</a:t>
            </a:r>
          </a:p>
          <a:p>
            <a:r>
              <a:rPr lang="en-US" sz="2000" dirty="0" smtClean="0"/>
              <a:t> It gives maximum priority to the lowest cumulative cost.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nformed Search Algorithms"/>
          <p:cNvPicPr>
            <a:picLocks noGrp="1"/>
          </p:cNvPicPr>
          <p:nvPr>
            <p:ph idx="1"/>
          </p:nvPr>
        </p:nvPicPr>
        <p:blipFill>
          <a:blip r:embed="rId2"/>
          <a:srcRect/>
          <a:stretch>
            <a:fillRect/>
          </a:stretch>
        </p:blipFill>
        <p:spPr bwMode="auto">
          <a:xfrm>
            <a:off x="1219200" y="838200"/>
            <a:ext cx="6477000" cy="4724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pPr>
              <a:buNone/>
            </a:pPr>
            <a:r>
              <a:rPr lang="en-US" sz="2400" u="sng" dirty="0" smtClean="0">
                <a:solidFill>
                  <a:srgbClr val="1728C7"/>
                </a:solidFill>
              </a:rPr>
              <a:t>Advantages:</a:t>
            </a:r>
          </a:p>
          <a:p>
            <a:r>
              <a:rPr lang="en-US" sz="2000" dirty="0" smtClean="0"/>
              <a:t>Uniform cost search is optimal because at every state the path with the least cost is chosen.</a:t>
            </a:r>
          </a:p>
          <a:p>
            <a:pPr>
              <a:buNone/>
            </a:pPr>
            <a:r>
              <a:rPr lang="en-US" sz="2400" u="sng" dirty="0" smtClean="0">
                <a:solidFill>
                  <a:srgbClr val="1728C7"/>
                </a:solidFill>
              </a:rPr>
              <a:t>Disadvantages:</a:t>
            </a:r>
          </a:p>
          <a:p>
            <a:r>
              <a:rPr lang="en-US" sz="2000" dirty="0" smtClean="0"/>
              <a:t>It does not care about the number of steps involve in searching and only concerned about path cost. Due to which this algorithm may be stuck in an infinite loop.</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u="sng" dirty="0" smtClean="0">
                <a:solidFill>
                  <a:srgbClr val="0000FF"/>
                </a:solidFill>
              </a:rPr>
              <a:t>6. Bidirectional Search Algorithm:</a:t>
            </a:r>
            <a:r>
              <a:rPr lang="en-US" sz="2800" b="1" u="sng" dirty="0" smtClean="0">
                <a:solidFill>
                  <a:srgbClr val="0000FF"/>
                </a:solidFill>
              </a:rPr>
              <a:t/>
            </a:r>
            <a:br>
              <a:rPr lang="en-US" sz="2800" b="1" u="sng" dirty="0" smtClean="0">
                <a:solidFill>
                  <a:srgbClr val="0000FF"/>
                </a:solidFill>
              </a:rPr>
            </a:br>
            <a:endParaRPr lang="en-US" sz="2800" u="sng" dirty="0">
              <a:solidFill>
                <a:srgbClr val="0000FF"/>
              </a:solidFill>
            </a:endParaRPr>
          </a:p>
        </p:txBody>
      </p:sp>
      <p:sp>
        <p:nvSpPr>
          <p:cNvPr id="3" name="Content Placeholder 2"/>
          <p:cNvSpPr>
            <a:spLocks noGrp="1"/>
          </p:cNvSpPr>
          <p:nvPr>
            <p:ph idx="1"/>
          </p:nvPr>
        </p:nvSpPr>
        <p:spPr/>
        <p:txBody>
          <a:bodyPr>
            <a:normAutofit/>
          </a:bodyPr>
          <a:lstStyle/>
          <a:p>
            <a:r>
              <a:rPr lang="en-US" sz="2000" dirty="0" smtClean="0"/>
              <a:t>Bidirectional search algorithm runs two simultaneous searches, one form initial state called as forward-search and other from goal node called as backward-search, to find the goal node. Bidirectional search replaces one single search graph with two small sub-graphs in which one starts the search from an initial vertex and other starts from goal vertex. The search stops when these two graphs intersect each other.</a:t>
            </a:r>
          </a:p>
          <a:p>
            <a:pPr>
              <a:buNone/>
            </a:pPr>
            <a:endParaRPr lang="en-US" sz="2000" dirty="0" smtClean="0"/>
          </a:p>
          <a:p>
            <a:r>
              <a:rPr lang="en-US" sz="2000" b="1" dirty="0" smtClean="0"/>
              <a:t>Bidirectional search can use search techniques such as BFS, DFS, DLS, etc.</a:t>
            </a:r>
          </a:p>
          <a:p>
            <a:pPr>
              <a:buNone/>
            </a:pPr>
            <a:endParaRPr lang="en-US" sz="2000" b="1" dirty="0" smtClean="0"/>
          </a:p>
          <a:p>
            <a:pPr lvl="0"/>
            <a:r>
              <a:rPr lang="en-US" sz="2000" b="1" dirty="0" smtClean="0"/>
              <a:t>In bidirectional search, one should know the goal state in advance.</a:t>
            </a:r>
            <a:endParaRPr lang="en-US" sz="2000" dirty="0" smtClean="0"/>
          </a:p>
          <a:p>
            <a:pPr>
              <a:buNone/>
            </a:pPr>
            <a:endParaRPr lang="en-US" sz="2000"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sz="2000" dirty="0" smtClean="0"/>
              <a:t>In the below search tree, bidirectional search algorithm is applied. This algorithm divides one graph/tree into two sub-graphs. It starts traversing from node 1 in the forward direction and starts from goal node 16 in the backward direction.</a:t>
            </a:r>
          </a:p>
          <a:p>
            <a:r>
              <a:rPr lang="en-US" sz="2000" dirty="0" smtClean="0"/>
              <a:t>The algorithm terminates at node 9 where two searches meet.</a:t>
            </a:r>
          </a:p>
          <a:p>
            <a:pPr>
              <a:buNone/>
            </a:pPr>
            <a:endParaRPr lang="en-US" dirty="0"/>
          </a:p>
        </p:txBody>
      </p:sp>
      <p:pic>
        <p:nvPicPr>
          <p:cNvPr id="4" name="Picture 3" descr="Uninformed Search Algorithms"/>
          <p:cNvPicPr/>
          <p:nvPr/>
        </p:nvPicPr>
        <p:blipFill>
          <a:blip r:embed="rId2"/>
          <a:srcRect/>
          <a:stretch>
            <a:fillRect/>
          </a:stretch>
        </p:blipFill>
        <p:spPr bwMode="auto">
          <a:xfrm>
            <a:off x="1600200" y="2362200"/>
            <a:ext cx="5715000" cy="4191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Informed Search Algorithms</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b="1" dirty="0" smtClean="0"/>
              <a:t>Heuristics function:</a:t>
            </a:r>
          </a:p>
          <a:p>
            <a:pPr lvl="2"/>
            <a:r>
              <a:rPr lang="en-US" sz="2000" dirty="0" smtClean="0"/>
              <a:t>Heuristic is a function which is used in Informed Search, and it finds the most promising path.</a:t>
            </a:r>
          </a:p>
          <a:p>
            <a:pPr lvl="2"/>
            <a:r>
              <a:rPr lang="en-US" sz="2000" dirty="0" smtClean="0"/>
              <a:t>It might not always give the best solution, but it guaranteed to find a good solution in reasonable time.</a:t>
            </a:r>
          </a:p>
          <a:p>
            <a:pPr lvl="1">
              <a:buNone/>
            </a:pPr>
            <a:r>
              <a:rPr lang="en-US" sz="2000" dirty="0" smtClean="0"/>
              <a:t>Admissibility of the heuristic function is given as:</a:t>
            </a:r>
          </a:p>
          <a:p>
            <a:pPr lvl="7">
              <a:buNone/>
            </a:pPr>
            <a:r>
              <a:rPr lang="en-US" b="1" dirty="0" smtClean="0"/>
              <a:t>h(n) &lt;= h*(n)  </a:t>
            </a:r>
          </a:p>
          <a:p>
            <a:pPr lvl="1">
              <a:buNone/>
            </a:pPr>
            <a:r>
              <a:rPr lang="en-US" sz="2000" dirty="0" smtClean="0"/>
              <a:t>Here </a:t>
            </a:r>
            <a:r>
              <a:rPr lang="en-US" sz="2000" u="sng" dirty="0" smtClean="0"/>
              <a:t>h(n) is heuristic cost</a:t>
            </a:r>
            <a:r>
              <a:rPr lang="en-US" sz="2000" dirty="0" smtClean="0"/>
              <a:t>, and </a:t>
            </a:r>
            <a:r>
              <a:rPr lang="en-US" sz="2000" u="sng" dirty="0" smtClean="0"/>
              <a:t>h*(n) is the estimated cost</a:t>
            </a:r>
            <a:r>
              <a:rPr lang="en-US" sz="2000" dirty="0" smtClean="0"/>
              <a:t>. Hence heuristic cost should be less than or equal to the estimated cost.</a:t>
            </a:r>
          </a:p>
          <a:p>
            <a:pPr lvl="1">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u="sng" dirty="0" smtClean="0">
                <a:solidFill>
                  <a:srgbClr val="009900"/>
                </a:solidFill>
              </a:rPr>
              <a:t>Pure Heuristic Search:</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000" dirty="0" smtClean="0"/>
              <a:t>Pure heuristic search is the simplest form of heuristic search algorithms. It expands nodes based on their heuristic value h(n).</a:t>
            </a:r>
          </a:p>
          <a:p>
            <a:r>
              <a:rPr lang="en-US" sz="2000" dirty="0" smtClean="0"/>
              <a:t> In the informed search we will discuss two main algorithms which are given below:</a:t>
            </a:r>
          </a:p>
          <a:p>
            <a:pPr lvl="2"/>
            <a:r>
              <a:rPr lang="en-US" sz="2000" b="1" dirty="0" smtClean="0"/>
              <a:t>Best First Search Algorithm(Greedy search)</a:t>
            </a:r>
            <a:endParaRPr lang="en-US" sz="2000" dirty="0" smtClean="0"/>
          </a:p>
          <a:p>
            <a:pPr lvl="2"/>
            <a:r>
              <a:rPr lang="en-US" sz="2000" b="1" dirty="0" smtClean="0"/>
              <a:t>A* Search Algorithm</a:t>
            </a:r>
            <a:endParaRPr lang="en-US" sz="2000"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u="sng" dirty="0" smtClean="0">
                <a:solidFill>
                  <a:srgbClr val="009900"/>
                </a:solidFill>
              </a:rPr>
              <a:t>1.Best-first Search Algorithm (Greedy Search)</a:t>
            </a:r>
            <a:br>
              <a:rPr lang="en-US" sz="2800" b="1" u="sng" dirty="0" smtClean="0">
                <a:solidFill>
                  <a:srgbClr val="009900"/>
                </a:solidFill>
              </a:rPr>
            </a:br>
            <a:endParaRPr lang="en-US" sz="2800" b="1" u="sng" dirty="0">
              <a:solidFill>
                <a:srgbClr val="009900"/>
              </a:solidFill>
            </a:endParaRPr>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pPr>
              <a:spcBef>
                <a:spcPts val="0"/>
              </a:spcBef>
              <a:buNone/>
            </a:pPr>
            <a:r>
              <a:rPr lang="en-US" sz="2000" dirty="0" smtClean="0"/>
              <a:t>	</a:t>
            </a:r>
            <a:r>
              <a:rPr lang="en-US" sz="2400" dirty="0" smtClean="0"/>
              <a:t>Greedy best-first search algorithm always selects the path which appears best at that moment. With the help of best-first search, at each step, we can choose the most promising node.</a:t>
            </a:r>
          </a:p>
          <a:p>
            <a:pPr>
              <a:buNone/>
            </a:pPr>
            <a:r>
              <a:rPr lang="en-US" sz="2400" dirty="0" smtClean="0"/>
              <a:t>	Best first search algorithm:</a:t>
            </a:r>
          </a:p>
          <a:p>
            <a:pPr lvl="2"/>
            <a:r>
              <a:rPr lang="en-US" b="1" dirty="0" smtClean="0"/>
              <a:t>Step 1:</a:t>
            </a:r>
            <a:r>
              <a:rPr lang="en-US" dirty="0" smtClean="0"/>
              <a:t> Place the starting node into the OPEN list.</a:t>
            </a:r>
          </a:p>
          <a:p>
            <a:pPr lvl="2"/>
            <a:r>
              <a:rPr lang="en-US" b="1" dirty="0" smtClean="0"/>
              <a:t>Step 2:</a:t>
            </a:r>
            <a:r>
              <a:rPr lang="en-US" dirty="0" smtClean="0"/>
              <a:t> If the OPEN list is empty, Stop and return failure.</a:t>
            </a:r>
          </a:p>
          <a:p>
            <a:pPr lvl="2"/>
            <a:r>
              <a:rPr lang="en-US" b="1" dirty="0" smtClean="0"/>
              <a:t>Step 3:</a:t>
            </a:r>
            <a:r>
              <a:rPr lang="en-US" dirty="0" smtClean="0"/>
              <a:t> Remove the node n, from the OPEN list which has the lowest value of h(n), and places it in the CLOSED list.</a:t>
            </a:r>
          </a:p>
          <a:p>
            <a:pPr lvl="2"/>
            <a:r>
              <a:rPr lang="en-US" b="1" dirty="0" smtClean="0"/>
              <a:t>Step 4:</a:t>
            </a:r>
            <a:r>
              <a:rPr lang="en-US" dirty="0" smtClean="0"/>
              <a:t> Expand the node n, and generate the successors of node n.</a:t>
            </a:r>
          </a:p>
          <a:p>
            <a:pPr lvl="2"/>
            <a:r>
              <a:rPr lang="en-US" b="1" dirty="0" smtClean="0"/>
              <a:t>Step 5:</a:t>
            </a:r>
            <a:r>
              <a:rPr lang="en-US" dirty="0" smtClean="0"/>
              <a:t> Check each successor of node n, and find whether any node is a goal node or not. If any successor node is goal node, then return success and terminate the search, else proceed to Step 6.</a:t>
            </a:r>
          </a:p>
          <a:p>
            <a:pPr lvl="2"/>
            <a:r>
              <a:rPr lang="en-US" b="1" dirty="0" smtClean="0"/>
              <a:t>Step 6:</a:t>
            </a:r>
            <a:r>
              <a:rPr lang="en-US" dirty="0" smtClean="0"/>
              <a:t> For each successor node, algorithm checks for evaluation function f(n), and then check if the node has been in either OPEN or CLOSED list. If the node has not been in both list, then add it to the OPEN list.</a:t>
            </a:r>
          </a:p>
          <a:p>
            <a:pPr lvl="2"/>
            <a:r>
              <a:rPr lang="en-US" b="1" dirty="0" smtClean="0"/>
              <a:t>Step 7:</a:t>
            </a:r>
            <a:r>
              <a:rPr lang="en-US" dirty="0" smtClean="0"/>
              <a:t> Return to Step 2.</a:t>
            </a:r>
          </a:p>
          <a:p>
            <a:pPr>
              <a:spcBef>
                <a:spcPts val="0"/>
              </a:spcBef>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525963"/>
          </a:xfrm>
        </p:spPr>
        <p:txBody>
          <a:bodyPr>
            <a:normAutofit/>
          </a:bodyPr>
          <a:lstStyle/>
          <a:p>
            <a:r>
              <a:rPr lang="en-US" sz="2000" b="1" u="sng" dirty="0" smtClean="0"/>
              <a:t>Advantages:</a:t>
            </a:r>
          </a:p>
          <a:p>
            <a:pPr lvl="1"/>
            <a:r>
              <a:rPr lang="en-US" sz="2000" dirty="0" smtClean="0"/>
              <a:t>Best first search can switch between BFS and DFS by gaining the advantages of both the algorithms.</a:t>
            </a:r>
          </a:p>
          <a:p>
            <a:pPr lvl="1"/>
            <a:r>
              <a:rPr lang="en-US" sz="2000" dirty="0" smtClean="0"/>
              <a:t>This algorithm is more efficient than BFS and DFS algorithms.</a:t>
            </a:r>
          </a:p>
          <a:p>
            <a:r>
              <a:rPr lang="en-US" sz="2000" b="1" u="sng" dirty="0" smtClean="0"/>
              <a:t>Disadvantages:</a:t>
            </a:r>
          </a:p>
          <a:p>
            <a:pPr lvl="1"/>
            <a:r>
              <a:rPr lang="en-US" sz="2000" dirty="0" smtClean="0"/>
              <a:t>It can behave as an unguided depth-first search in the worst case scenario.</a:t>
            </a:r>
          </a:p>
          <a:p>
            <a:pPr lvl="1"/>
            <a:r>
              <a:rPr lang="en-US" sz="2000" dirty="0" smtClean="0"/>
              <a:t>It can get stuck in a loop as DFS.</a:t>
            </a:r>
          </a:p>
          <a:p>
            <a:pPr lvl="1"/>
            <a:r>
              <a:rPr lang="en-US" sz="2000" dirty="0" smtClean="0"/>
              <a:t>This algorithm is not optimal.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en-IN" sz="3200" b="1" u="sng" dirty="0" smtClean="0">
                <a:solidFill>
                  <a:srgbClr val="1728C7"/>
                </a:solidFill>
                <a:latin typeface="Arial" pitchFamily="34" charset="0"/>
                <a:cs typeface="Arial" pitchFamily="34" charset="0"/>
              </a:rPr>
              <a:t>State space search </a:t>
            </a:r>
            <a:endParaRPr lang="en-US" sz="3200" u="sng" dirty="0">
              <a:solidFill>
                <a:srgbClr val="1728C7"/>
              </a:solidFill>
              <a:latin typeface="Arial" pitchFamily="34" charset="0"/>
              <a:cs typeface="Arial" pitchFamily="34" charset="0"/>
            </a:endParaRPr>
          </a:p>
        </p:txBody>
      </p:sp>
      <p:sp>
        <p:nvSpPr>
          <p:cNvPr id="3" name="Content Placeholder 2"/>
          <p:cNvSpPr>
            <a:spLocks noGrp="1"/>
          </p:cNvSpPr>
          <p:nvPr>
            <p:ph idx="1"/>
          </p:nvPr>
        </p:nvSpPr>
        <p:spPr>
          <a:xfrm>
            <a:off x="457200" y="1447800"/>
            <a:ext cx="8229600" cy="4525963"/>
          </a:xfrm>
        </p:spPr>
        <p:txBody>
          <a:bodyPr>
            <a:normAutofit/>
          </a:bodyPr>
          <a:lstStyle/>
          <a:p>
            <a:pPr>
              <a:buNone/>
            </a:pPr>
            <a:r>
              <a:rPr lang="en-US" sz="2000" dirty="0" smtClean="0"/>
              <a:t>Before an agent can start searching for solutions, a </a:t>
            </a:r>
            <a:r>
              <a:rPr lang="en-US" sz="2000" u="sng" dirty="0" smtClean="0"/>
              <a:t>goal must be identified </a:t>
            </a:r>
            <a:r>
              <a:rPr lang="en-US" sz="2000" dirty="0" smtClean="0"/>
              <a:t>and </a:t>
            </a:r>
            <a:r>
              <a:rPr lang="en-US" sz="2000" b="1" u="sng" dirty="0" smtClean="0"/>
              <a:t>a well defined problem must be formulated</a:t>
            </a:r>
            <a:r>
              <a:rPr lang="en-US" sz="2000" dirty="0" smtClean="0"/>
              <a:t>.</a:t>
            </a:r>
          </a:p>
          <a:p>
            <a:pPr>
              <a:buNone/>
            </a:pPr>
            <a:r>
              <a:rPr lang="en-US" sz="2000" dirty="0" smtClean="0"/>
              <a:t>A problem can be defined formally by  these components:  </a:t>
            </a:r>
          </a:p>
          <a:p>
            <a:pPr lvl="0"/>
            <a:r>
              <a:rPr lang="en-US" sz="2000" dirty="0" smtClean="0"/>
              <a:t>The </a:t>
            </a:r>
            <a:r>
              <a:rPr lang="en-US" sz="2000" b="1" u="sng" dirty="0" smtClean="0"/>
              <a:t>initial state </a:t>
            </a:r>
            <a:r>
              <a:rPr lang="en-US" sz="2000" dirty="0" smtClean="0"/>
              <a:t>that the agent starts in.    </a:t>
            </a:r>
          </a:p>
          <a:p>
            <a:pPr lvl="0"/>
            <a:r>
              <a:rPr lang="en-US" sz="2000" dirty="0" smtClean="0"/>
              <a:t>A description of the possible </a:t>
            </a:r>
            <a:r>
              <a:rPr lang="en-US" sz="2000" b="1" u="sng" dirty="0" smtClean="0"/>
              <a:t>actions</a:t>
            </a:r>
            <a:r>
              <a:rPr lang="en-US" sz="2000" dirty="0" smtClean="0"/>
              <a:t> available to the agent.</a:t>
            </a:r>
          </a:p>
          <a:p>
            <a:pPr lvl="0"/>
            <a:r>
              <a:rPr lang="en-US" sz="2000" dirty="0" smtClean="0"/>
              <a:t>A description of what each action does; the formal name for this is the </a:t>
            </a:r>
            <a:r>
              <a:rPr lang="en-US" sz="2000" b="1" u="sng" dirty="0" smtClean="0"/>
              <a:t>transition model.</a:t>
            </a:r>
          </a:p>
          <a:p>
            <a:pPr lvl="0">
              <a:buNone/>
            </a:pPr>
            <a:endParaRPr lang="en-US" sz="2000" dirty="0" smtClean="0"/>
          </a:p>
          <a:p>
            <a:pPr>
              <a:buNone/>
            </a:pPr>
            <a:r>
              <a:rPr lang="en-US" sz="2000" b="1" dirty="0" smtClean="0"/>
              <a:t>	</a:t>
            </a:r>
            <a:r>
              <a:rPr lang="en-US" sz="2000" u="sng" dirty="0" smtClean="0"/>
              <a:t>Together, the initial state, actions, and transition model implicitly define the </a:t>
            </a:r>
            <a:r>
              <a:rPr lang="en-US" sz="2000" b="1" u="sng" dirty="0" smtClean="0"/>
              <a:t>state space of the problem</a:t>
            </a:r>
            <a:r>
              <a:rPr lang="en-US" sz="2000" u="sng" dirty="0" smtClean="0"/>
              <a:t>—the set of all states reachable from the initial state by any sequence  of actions.</a:t>
            </a:r>
          </a:p>
          <a:p>
            <a:pPr lvl="0">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nformed Search Algorithms"/>
          <p:cNvPicPr>
            <a:picLocks noGrp="1"/>
          </p:cNvPicPr>
          <p:nvPr>
            <p:ph idx="1"/>
          </p:nvPr>
        </p:nvPicPr>
        <p:blipFill>
          <a:blip r:embed="rId2"/>
          <a:stretch>
            <a:fillRect/>
          </a:stretch>
        </p:blipFill>
        <p:spPr bwMode="auto">
          <a:xfrm>
            <a:off x="2042759" y="1838836"/>
            <a:ext cx="5058481" cy="404869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r>
              <a:rPr lang="en-US" sz="2200" dirty="0" smtClean="0"/>
              <a:t>In this search example, we are using two lists which are </a:t>
            </a:r>
            <a:r>
              <a:rPr lang="en-US" sz="2200" b="1" dirty="0" smtClean="0"/>
              <a:t>OPEN</a:t>
            </a:r>
            <a:r>
              <a:rPr lang="en-US" sz="2200" dirty="0" smtClean="0"/>
              <a:t> and </a:t>
            </a:r>
            <a:r>
              <a:rPr lang="en-US" sz="2200" b="1" dirty="0" smtClean="0"/>
              <a:t>CLOSED</a:t>
            </a:r>
            <a:r>
              <a:rPr lang="en-US" sz="2200" dirty="0" smtClean="0"/>
              <a:t> Lists. Following are the iteration for traversing the above example.</a:t>
            </a:r>
          </a:p>
          <a:p>
            <a:pPr lvl="2"/>
            <a:r>
              <a:rPr lang="en-US" sz="2200" b="1" dirty="0" smtClean="0"/>
              <a:t>Expand the nodes of S and put in the CLOSED list</a:t>
            </a:r>
            <a:endParaRPr lang="en-US" sz="2200" dirty="0" smtClean="0"/>
          </a:p>
          <a:p>
            <a:pPr lvl="2"/>
            <a:r>
              <a:rPr lang="en-US" sz="2200" b="1" dirty="0" smtClean="0"/>
              <a:t>Initialization:</a:t>
            </a:r>
            <a:r>
              <a:rPr lang="en-US" sz="2200" dirty="0" smtClean="0"/>
              <a:t> Open [A, B], Closed [S]</a:t>
            </a:r>
          </a:p>
          <a:p>
            <a:pPr lvl="2"/>
            <a:r>
              <a:rPr lang="en-US" sz="2200" b="1" dirty="0" smtClean="0"/>
              <a:t>Iteration 1:</a:t>
            </a:r>
            <a:r>
              <a:rPr lang="en-US" sz="2200" dirty="0" smtClean="0"/>
              <a:t> Open [A], Closed [S, B]</a:t>
            </a:r>
          </a:p>
          <a:p>
            <a:pPr lvl="2"/>
            <a:r>
              <a:rPr lang="en-US" sz="2200" b="1" dirty="0" smtClean="0"/>
              <a:t>Iteration 2:</a:t>
            </a:r>
            <a:r>
              <a:rPr lang="en-US" sz="2200" dirty="0" smtClean="0"/>
              <a:t> Open [E, F, A], Closed [S, B]</a:t>
            </a:r>
            <a:br>
              <a:rPr lang="en-US" sz="2200" dirty="0" smtClean="0"/>
            </a:br>
            <a:r>
              <a:rPr lang="en-US" sz="2200" dirty="0" smtClean="0"/>
              <a:t>                  : Open [E, A], Closed [S, B, F]</a:t>
            </a:r>
          </a:p>
          <a:p>
            <a:pPr lvl="2"/>
            <a:r>
              <a:rPr lang="en-US" sz="2200" b="1" dirty="0" smtClean="0"/>
              <a:t>Iteration 3:</a:t>
            </a:r>
            <a:r>
              <a:rPr lang="en-US" sz="2200" dirty="0" smtClean="0"/>
              <a:t> Open [I, G, E, A], Closed [S, B, F]</a:t>
            </a:r>
            <a:br>
              <a:rPr lang="en-US" sz="2200" dirty="0" smtClean="0"/>
            </a:br>
            <a:r>
              <a:rPr lang="en-US" sz="2200" dirty="0" smtClean="0"/>
              <a:t>                  : Open [I, E, A], Closed [S, B, F, G]</a:t>
            </a:r>
          </a:p>
          <a:p>
            <a:pPr lvl="2"/>
            <a:r>
              <a:rPr lang="en-US" sz="2200" dirty="0" smtClean="0"/>
              <a:t>Hence the final solution path will be: </a:t>
            </a:r>
            <a:r>
              <a:rPr lang="en-US" sz="2200" b="1" dirty="0" smtClean="0"/>
              <a:t>S----&gt; B-----&gt;F----&gt; G</a:t>
            </a:r>
          </a:p>
          <a:p>
            <a:pPr lvl="2">
              <a:buNone/>
            </a:pPr>
            <a:endParaRPr lang="en-IN" sz="2200" b="1" dirty="0" smtClean="0"/>
          </a:p>
          <a:p>
            <a:pPr lvl="2">
              <a:buNone/>
            </a:pPr>
            <a:endParaRPr lang="en-US" sz="2200" dirty="0" smtClean="0"/>
          </a:p>
          <a:p>
            <a:r>
              <a:rPr lang="en-US" sz="2200" b="1" dirty="0" smtClean="0"/>
              <a:t>Time Complexity:</a:t>
            </a:r>
            <a:r>
              <a:rPr lang="en-US" sz="2200" dirty="0" smtClean="0"/>
              <a:t> The worst case time complexity of Greedy best first search is O(</a:t>
            </a:r>
            <a:r>
              <a:rPr lang="en-US" sz="2200" dirty="0" err="1" smtClean="0"/>
              <a:t>b</a:t>
            </a:r>
            <a:r>
              <a:rPr lang="en-US" sz="2200" baseline="30000" dirty="0" err="1" smtClean="0"/>
              <a:t>m</a:t>
            </a:r>
            <a:r>
              <a:rPr lang="en-US" sz="2200" dirty="0" smtClean="0"/>
              <a:t>).</a:t>
            </a:r>
          </a:p>
          <a:p>
            <a:r>
              <a:rPr lang="en-US" sz="2200" b="1" dirty="0" smtClean="0"/>
              <a:t>Space Complexity:</a:t>
            </a:r>
            <a:r>
              <a:rPr lang="en-US" sz="2200" dirty="0" smtClean="0"/>
              <a:t> The worst case space complexity of Greedy best first search is O(</a:t>
            </a:r>
            <a:r>
              <a:rPr lang="en-US" sz="2200" dirty="0" err="1" smtClean="0"/>
              <a:t>b</a:t>
            </a:r>
            <a:r>
              <a:rPr lang="en-US" sz="2200" baseline="30000" dirty="0" err="1" smtClean="0"/>
              <a:t>m</a:t>
            </a:r>
            <a:r>
              <a:rPr lang="en-US" sz="2200" dirty="0" smtClean="0"/>
              <a:t>). Where, m is the maximum depth of the search space.</a:t>
            </a:r>
          </a:p>
          <a:p>
            <a:r>
              <a:rPr lang="en-US" sz="2200" b="1" dirty="0" smtClean="0"/>
              <a:t>Complete:</a:t>
            </a:r>
            <a:r>
              <a:rPr lang="en-US" sz="2200" dirty="0" smtClean="0"/>
              <a:t> Greedy best-first search is also incomplete, even if the given state space is finite.</a:t>
            </a:r>
          </a:p>
          <a:p>
            <a:r>
              <a:rPr lang="en-US" sz="2200" b="1" dirty="0" smtClean="0"/>
              <a:t>Optimal:</a:t>
            </a:r>
            <a:r>
              <a:rPr lang="en-US" sz="2200" dirty="0" smtClean="0"/>
              <a:t> Greedy best first search algorithm is not optimal.</a:t>
            </a: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800" b="1" u="sng" dirty="0" smtClean="0">
                <a:solidFill>
                  <a:srgbClr val="009900"/>
                </a:solidFill>
              </a:rPr>
              <a:t>2. A* Search Algorithm:</a:t>
            </a:r>
            <a:br>
              <a:rPr lang="en-US" sz="2800" b="1" u="sng" dirty="0" smtClean="0">
                <a:solidFill>
                  <a:srgbClr val="009900"/>
                </a:solidFill>
              </a:rPr>
            </a:br>
            <a:endParaRPr lang="en-US" sz="2800" b="1" u="sng" dirty="0">
              <a:solidFill>
                <a:srgbClr val="009900"/>
              </a:solidFill>
            </a:endParaRPr>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r>
              <a:rPr lang="en-US" sz="2000" dirty="0" smtClean="0"/>
              <a:t>It uses </a:t>
            </a:r>
            <a:r>
              <a:rPr lang="en-US" sz="2000" u="sng" dirty="0" smtClean="0"/>
              <a:t>heuristic function h(n</a:t>
            </a:r>
            <a:r>
              <a:rPr lang="en-US" sz="2000" dirty="0" smtClean="0"/>
              <a:t>), and </a:t>
            </a:r>
            <a:r>
              <a:rPr lang="en-US" sz="2000" u="sng" dirty="0" smtClean="0"/>
              <a:t>cost to reach the node n from the start state g(n). </a:t>
            </a:r>
          </a:p>
          <a:p>
            <a:r>
              <a:rPr lang="en-US" sz="2000" dirty="0" smtClean="0"/>
              <a:t>A* search algorithm finds the </a:t>
            </a:r>
            <a:r>
              <a:rPr lang="en-US" sz="2000" u="sng" dirty="0" smtClean="0"/>
              <a:t>shortest path through the search space using the heuristic function. </a:t>
            </a:r>
          </a:p>
          <a:p>
            <a:r>
              <a:rPr lang="en-US" sz="2000" dirty="0" smtClean="0"/>
              <a:t>This search algorithm expands </a:t>
            </a:r>
            <a:r>
              <a:rPr lang="en-US" sz="2000" u="sng" dirty="0" smtClean="0"/>
              <a:t>less search tree and provides optimal result faster</a:t>
            </a:r>
          </a:p>
          <a:p>
            <a:r>
              <a:rPr lang="en-US" sz="2000" dirty="0" smtClean="0"/>
              <a:t>In A* search algorithm, we use search heuristic as well as the cost to reach the node. Hence we can </a:t>
            </a:r>
            <a:r>
              <a:rPr lang="en-US" sz="2000" u="sng" dirty="0" smtClean="0"/>
              <a:t>combine both costs as following, and this sum is called as a </a:t>
            </a:r>
            <a:r>
              <a:rPr lang="en-US" sz="2000" b="1" u="sng" dirty="0" smtClean="0"/>
              <a:t>fitness number</a:t>
            </a:r>
            <a:r>
              <a:rPr lang="en-US" sz="2000" u="sng" dirty="0" smtClean="0"/>
              <a:t>.</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US" sz="2000" dirty="0" smtClean="0"/>
              <a:t>At each point in the search space, only those node is expanded which have the </a:t>
            </a:r>
            <a:r>
              <a:rPr lang="en-US" sz="2000" u="sng" dirty="0" smtClean="0"/>
              <a:t>lowest value of f(n)</a:t>
            </a:r>
          </a:p>
          <a:p>
            <a:pPr>
              <a:buNone/>
            </a:pPr>
            <a:endParaRPr lang="en-US" sz="2000" dirty="0"/>
          </a:p>
        </p:txBody>
      </p:sp>
      <p:pic>
        <p:nvPicPr>
          <p:cNvPr id="4" name="Picture 3" descr="Informed Search Algorithms"/>
          <p:cNvPicPr/>
          <p:nvPr/>
        </p:nvPicPr>
        <p:blipFill>
          <a:blip r:embed="rId2"/>
          <a:srcRect/>
          <a:stretch>
            <a:fillRect/>
          </a:stretch>
        </p:blipFill>
        <p:spPr bwMode="auto">
          <a:xfrm>
            <a:off x="1447800" y="3429000"/>
            <a:ext cx="6400800" cy="177419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u="sng" dirty="0" smtClean="0">
                <a:solidFill>
                  <a:srgbClr val="1728C7"/>
                </a:solidFill>
              </a:rPr>
              <a:t>Algorithm of A* search:</a:t>
            </a:r>
            <a:br>
              <a:rPr lang="en-US" sz="2800" b="1" u="sng" dirty="0" smtClean="0">
                <a:solidFill>
                  <a:srgbClr val="1728C7"/>
                </a:solidFill>
              </a:rPr>
            </a:br>
            <a:endParaRPr lang="en-US" sz="2800" b="1" u="sng" dirty="0">
              <a:solidFill>
                <a:srgbClr val="1728C7"/>
              </a:solidFill>
            </a:endParaRPr>
          </a:p>
        </p:txBody>
      </p:sp>
      <p:sp>
        <p:nvSpPr>
          <p:cNvPr id="3" name="Content Placeholder 2"/>
          <p:cNvSpPr>
            <a:spLocks noGrp="1"/>
          </p:cNvSpPr>
          <p:nvPr>
            <p:ph idx="1"/>
          </p:nvPr>
        </p:nvSpPr>
        <p:spPr>
          <a:xfrm>
            <a:off x="457200" y="1295400"/>
            <a:ext cx="8229600" cy="4525963"/>
          </a:xfrm>
        </p:spPr>
        <p:txBody>
          <a:bodyPr>
            <a:normAutofit fontScale="92500"/>
          </a:bodyPr>
          <a:lstStyle/>
          <a:p>
            <a:r>
              <a:rPr lang="en-US" sz="2200" b="1" dirty="0" smtClean="0"/>
              <a:t>Step1:</a:t>
            </a:r>
            <a:r>
              <a:rPr lang="en-US" sz="2200" dirty="0" smtClean="0"/>
              <a:t> Place the starting node in the OPEN list.</a:t>
            </a:r>
          </a:p>
          <a:p>
            <a:r>
              <a:rPr lang="en-US" sz="2200" b="1" dirty="0" smtClean="0"/>
              <a:t>Step 2:</a:t>
            </a:r>
            <a:r>
              <a:rPr lang="en-US" sz="2200" dirty="0" smtClean="0"/>
              <a:t> Check if the OPEN list is empty or not, if the list is empty then return failure and stops.</a:t>
            </a:r>
          </a:p>
          <a:p>
            <a:r>
              <a:rPr lang="en-US" sz="2200" b="1" dirty="0" smtClean="0"/>
              <a:t>Step 3:</a:t>
            </a:r>
            <a:r>
              <a:rPr lang="en-US" sz="2200" dirty="0" smtClean="0"/>
              <a:t> Select the node from the OPEN list which has the smallest value of evaluation function (</a:t>
            </a:r>
            <a:r>
              <a:rPr lang="en-US" sz="2200" dirty="0" err="1" smtClean="0"/>
              <a:t>g+h</a:t>
            </a:r>
            <a:r>
              <a:rPr lang="en-US" sz="2200" dirty="0" smtClean="0"/>
              <a:t>), if node n is goal node then return success and stop, otherwise</a:t>
            </a:r>
          </a:p>
          <a:p>
            <a:r>
              <a:rPr lang="en-US" sz="2200" b="1" dirty="0" smtClean="0"/>
              <a:t>Step 4:</a:t>
            </a:r>
            <a:r>
              <a:rPr lang="en-US" sz="2200" dirty="0" smtClean="0"/>
              <a:t> Expand node n and generate all of its successors, and put n into the closed list. For each successor n', check whether n' is already in the OPEN or CLOSED list, if not then compute evaluation function for n' and place into Open list.</a:t>
            </a:r>
          </a:p>
          <a:p>
            <a:r>
              <a:rPr lang="en-US" sz="2200" b="1" dirty="0" smtClean="0"/>
              <a:t>Step 5:</a:t>
            </a:r>
            <a:r>
              <a:rPr lang="en-US" sz="2200" dirty="0" smtClean="0"/>
              <a:t> Else if node n' is already in OPEN and CLOSED, then it should be attached to the back pointer which reflects the lowest g(n') value.</a:t>
            </a:r>
          </a:p>
          <a:p>
            <a:r>
              <a:rPr lang="en-US" sz="2200" b="1" dirty="0" smtClean="0"/>
              <a:t>Step 6:</a:t>
            </a:r>
            <a:r>
              <a:rPr lang="en-US" sz="2200" dirty="0" smtClean="0"/>
              <a:t> Return to </a:t>
            </a:r>
            <a:r>
              <a:rPr lang="en-US" sz="2200" b="1" dirty="0" smtClean="0"/>
              <a:t>Step 2</a:t>
            </a:r>
            <a:r>
              <a:rPr lang="en-US" sz="2200"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sz="2000" dirty="0" smtClean="0"/>
              <a:t>Example:</a:t>
            </a:r>
          </a:p>
          <a:p>
            <a:pPr>
              <a:buNone/>
            </a:pPr>
            <a:r>
              <a:rPr lang="en-US" sz="2000" dirty="0" smtClean="0"/>
              <a:t>	In this example, we will traverse the given graph using the A* algorithm. The heuristic value of all states is given in the below table so we will calculate the f(n) of each state using the formula f(n)= g(n) + h(n), where g(n) is the cost to reach any node from start state.</a:t>
            </a:r>
          </a:p>
          <a:p>
            <a:pPr>
              <a:buNone/>
            </a:pPr>
            <a:r>
              <a:rPr lang="en-US" sz="2000" dirty="0" smtClean="0"/>
              <a:t>	Here we will use OPEN and CLOSED list.</a:t>
            </a:r>
          </a:p>
          <a:p>
            <a:pPr>
              <a:buNone/>
            </a:pPr>
            <a:endParaRPr lang="en-US" sz="2000" dirty="0" smtClean="0"/>
          </a:p>
          <a:p>
            <a:pPr>
              <a:buNone/>
            </a:pPr>
            <a:endParaRPr lang="en-US" dirty="0"/>
          </a:p>
        </p:txBody>
      </p:sp>
      <p:pic>
        <p:nvPicPr>
          <p:cNvPr id="4" name="Picture 3" descr="Informed Search Algorithms"/>
          <p:cNvPicPr/>
          <p:nvPr/>
        </p:nvPicPr>
        <p:blipFill>
          <a:blip r:embed="rId2"/>
          <a:srcRect/>
          <a:stretch>
            <a:fillRect/>
          </a:stretch>
        </p:blipFill>
        <p:spPr bwMode="auto">
          <a:xfrm>
            <a:off x="1600200" y="2362200"/>
            <a:ext cx="6019800" cy="4495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formed Search Algorithms"/>
          <p:cNvPicPr>
            <a:picLocks noGrp="1"/>
          </p:cNvPicPr>
          <p:nvPr>
            <p:ph sz="half" idx="1"/>
          </p:nvPr>
        </p:nvPicPr>
        <p:blipFill>
          <a:blip r:embed="rId2"/>
          <a:srcRect/>
          <a:stretch>
            <a:fillRect/>
          </a:stretch>
        </p:blipFill>
        <p:spPr bwMode="auto">
          <a:xfrm>
            <a:off x="4953000" y="1219200"/>
            <a:ext cx="3886200" cy="4038600"/>
          </a:xfrm>
          <a:prstGeom prst="rect">
            <a:avLst/>
          </a:prstGeom>
          <a:noFill/>
          <a:ln w="9525">
            <a:noFill/>
            <a:miter lim="800000"/>
            <a:headEnd/>
            <a:tailEnd/>
          </a:ln>
        </p:spPr>
      </p:pic>
      <p:sp>
        <p:nvSpPr>
          <p:cNvPr id="4" name="Content Placeholder 3"/>
          <p:cNvSpPr>
            <a:spLocks noGrp="1"/>
          </p:cNvSpPr>
          <p:nvPr>
            <p:ph sz="half" idx="2"/>
          </p:nvPr>
        </p:nvSpPr>
        <p:spPr>
          <a:xfrm>
            <a:off x="381000" y="228600"/>
            <a:ext cx="4800600" cy="3886200"/>
          </a:xfrm>
        </p:spPr>
        <p:txBody>
          <a:bodyPr/>
          <a:lstStyle/>
          <a:p>
            <a:r>
              <a:rPr lang="en-US" sz="2000" b="1" dirty="0" smtClean="0"/>
              <a:t>Initialization:</a:t>
            </a:r>
            <a:r>
              <a:rPr lang="en-US" sz="2000" dirty="0" smtClean="0"/>
              <a:t> {(S, 5)}</a:t>
            </a:r>
          </a:p>
          <a:p>
            <a:r>
              <a:rPr lang="en-US" sz="2000" b="1" dirty="0" smtClean="0"/>
              <a:t>Iteration1:</a:t>
            </a:r>
            <a:r>
              <a:rPr lang="en-US" sz="2000" dirty="0" smtClean="0"/>
              <a:t> {(S--&gt; A, 4), (S--&gt;G, 10)}</a:t>
            </a:r>
          </a:p>
          <a:p>
            <a:r>
              <a:rPr lang="en-US" sz="2000" b="1" dirty="0" smtClean="0"/>
              <a:t>Iteration2:</a:t>
            </a:r>
            <a:r>
              <a:rPr lang="en-US" sz="2000" dirty="0" smtClean="0"/>
              <a:t> {(S--&gt; A--&gt;C, 4), (S--&gt; A--&gt;B, 7), (S--&gt;G, 10)}</a:t>
            </a:r>
          </a:p>
          <a:p>
            <a:r>
              <a:rPr lang="en-US" sz="2000" b="1" dirty="0" smtClean="0"/>
              <a:t>Iteration3:</a:t>
            </a:r>
            <a:r>
              <a:rPr lang="en-US" sz="2000" dirty="0" smtClean="0"/>
              <a:t> {(S--&gt; A--&gt;C---&gt;G, 6), (S--&gt; A--&gt;C---&gt;D, 11), (S--&gt; A--&gt;B, 7), (S--&gt;G, 10)}</a:t>
            </a:r>
          </a:p>
          <a:p>
            <a:r>
              <a:rPr lang="en-US" sz="2000" b="1" dirty="0" smtClean="0"/>
              <a:t>Iteration 4</a:t>
            </a:r>
            <a:r>
              <a:rPr lang="en-US" sz="2000" dirty="0" smtClean="0"/>
              <a:t> will give the final result, as </a:t>
            </a:r>
            <a:r>
              <a:rPr lang="en-US" sz="2000" b="1" dirty="0" smtClean="0"/>
              <a:t>S---&gt;A---&gt;C---&gt;G</a:t>
            </a:r>
            <a:r>
              <a:rPr lang="en-US" sz="2000" dirty="0" smtClean="0"/>
              <a:t> it provides the optimal path with cost 6.</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formed Search Algorithms"/>
          <p:cNvPicPr/>
          <p:nvPr/>
        </p:nvPicPr>
        <p:blipFill>
          <a:blip r:embed="rId2"/>
          <a:srcRect/>
          <a:stretch>
            <a:fillRect/>
          </a:stretch>
        </p:blipFill>
        <p:spPr bwMode="auto">
          <a:xfrm>
            <a:off x="2209800" y="304800"/>
            <a:ext cx="6248400" cy="4114800"/>
          </a:xfrm>
          <a:prstGeom prst="rect">
            <a:avLst/>
          </a:prstGeom>
          <a:noFill/>
          <a:ln w="9525">
            <a:noFill/>
            <a:miter lim="800000"/>
            <a:headEnd/>
            <a:tailEnd/>
          </a:ln>
        </p:spPr>
      </p:pic>
      <p:sp>
        <p:nvSpPr>
          <p:cNvPr id="1025" name="Rectangle 1"/>
          <p:cNvSpPr>
            <a:spLocks noChangeArrowheads="1"/>
          </p:cNvSpPr>
          <p:nvPr/>
        </p:nvSpPr>
        <p:spPr bwMode="auto">
          <a:xfrm>
            <a:off x="609600" y="4191000"/>
            <a:ext cx="76962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Initialization:</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{(S, 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Iteration1:</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{(S--&gt; A, 4), (S--&gt;G, 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Iteration2:</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{(S--&gt; A--&gt;C, 4), (S--&gt; A--&gt;B, 7), (S--&gt;G, 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Iteration3:</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{(S--&gt; A--&gt;C---&gt;G, 6), (S--&gt; A--&gt;C---&gt;D, 11), (S--&gt; A--&gt;B, 7), (S--&gt;G, 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Iteration 4</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will give the final result, as</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1"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S---&gt;A---&gt;C---&gt;G</a:t>
            </a:r>
            <a:r>
              <a:rPr kumimoji="0" lang="en-US" sz="2000" b="0" i="0" u="none" strike="noStrike" cap="none" normalizeH="0" baseline="0" dirty="0" smtClean="0">
                <a:ln>
                  <a:noFill/>
                </a:ln>
                <a:solidFill>
                  <a:srgbClr val="333333"/>
                </a:solidFill>
                <a:effectLst/>
                <a:latin typeface="Calibri"/>
                <a:ea typeface="Times New Roman" pitchFamily="18" charset="0"/>
                <a:cs typeface="Segoe UI" pitchFamily="34" charset="0"/>
              </a:rPr>
              <a:t> </a:t>
            </a: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it provides the optimal path with cost 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fontScale="92500" lnSpcReduction="10000"/>
          </a:bodyPr>
          <a:lstStyle/>
          <a:p>
            <a:pPr>
              <a:buNone/>
            </a:pPr>
            <a:r>
              <a:rPr lang="en-US" sz="2600" u="sng" dirty="0" smtClean="0"/>
              <a:t>Advantages:</a:t>
            </a:r>
          </a:p>
          <a:p>
            <a:pPr lvl="2"/>
            <a:r>
              <a:rPr lang="en-US" sz="2200" dirty="0" smtClean="0"/>
              <a:t>A* search algorithm is the best algorithm than other search algorithms.</a:t>
            </a:r>
          </a:p>
          <a:p>
            <a:pPr lvl="2"/>
            <a:r>
              <a:rPr lang="en-US" sz="2200" dirty="0" smtClean="0"/>
              <a:t>A* search algorithm is optimal and complete.</a:t>
            </a:r>
          </a:p>
          <a:p>
            <a:pPr lvl="2"/>
            <a:r>
              <a:rPr lang="en-US" sz="2200" dirty="0" smtClean="0"/>
              <a:t>This algorithm can solve very complex problems.</a:t>
            </a:r>
          </a:p>
          <a:p>
            <a:pPr>
              <a:buNone/>
            </a:pPr>
            <a:endParaRPr lang="en-US" dirty="0" smtClean="0"/>
          </a:p>
          <a:p>
            <a:pPr>
              <a:buNone/>
            </a:pPr>
            <a:r>
              <a:rPr lang="en-US" sz="2600" u="sng" dirty="0" smtClean="0"/>
              <a:t>Disadvantages:</a:t>
            </a:r>
          </a:p>
          <a:p>
            <a:pPr lvl="2"/>
            <a:r>
              <a:rPr lang="en-US" sz="2200" dirty="0" smtClean="0"/>
              <a:t>It does not always produce the shortest path as it mostly based on heuristics and approximation.</a:t>
            </a:r>
          </a:p>
          <a:p>
            <a:pPr lvl="2"/>
            <a:r>
              <a:rPr lang="en-US" sz="2200" dirty="0" smtClean="0"/>
              <a:t>A* search algorithm has some complexity issues.</a:t>
            </a:r>
          </a:p>
          <a:p>
            <a:pPr lvl="2"/>
            <a:r>
              <a:rPr lang="en-US" sz="2200" dirty="0" smtClean="0"/>
              <a:t>The main drawback of A* is memory requirement as it keeps all generated nodes in the memory, so it is not practical for various large-scale problems.</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000" b="1" dirty="0" smtClean="0"/>
              <a:t>Optimal:</a:t>
            </a:r>
            <a:r>
              <a:rPr lang="en-US" sz="2000" dirty="0" smtClean="0"/>
              <a:t> A* search algorithm is optimal if it follows below two conditions:</a:t>
            </a:r>
          </a:p>
          <a:p>
            <a:pPr>
              <a:buNone/>
            </a:pPr>
            <a:endParaRPr lang="en-US" sz="2000" dirty="0" smtClean="0"/>
          </a:p>
          <a:p>
            <a:pPr lvl="2"/>
            <a:r>
              <a:rPr lang="en-US" sz="2000" b="1" dirty="0" smtClean="0"/>
              <a:t>Admissible:</a:t>
            </a:r>
            <a:r>
              <a:rPr lang="en-US" sz="2000" dirty="0" smtClean="0"/>
              <a:t> the first condition requires for optimality is that h(n) should be an admissible heuristic for A* tree search. An admissible heuristic is optimistic in nature.</a:t>
            </a:r>
          </a:p>
          <a:p>
            <a:pPr lvl="2"/>
            <a:r>
              <a:rPr lang="en-US" sz="2000" b="1" dirty="0" smtClean="0"/>
              <a:t>Consistency:</a:t>
            </a:r>
            <a:r>
              <a:rPr lang="en-US" sz="2000" dirty="0" smtClean="0"/>
              <a:t> Second required condition is consistency for only A* graph-search.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u="sng" dirty="0" smtClean="0">
                <a:solidFill>
                  <a:srgbClr val="009900"/>
                </a:solidFill>
              </a:rPr>
              <a:t>Hill Climbing Algorithm</a:t>
            </a:r>
            <a:endParaRPr lang="en-US" sz="2800" b="1" u="sng" dirty="0">
              <a:solidFill>
                <a:srgbClr val="0099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lvl="0">
              <a:buNone/>
            </a:pPr>
            <a:r>
              <a:rPr lang="en-US" sz="2200" dirty="0" smtClean="0"/>
              <a:t>	 One of the widely discussed examples of Hill climbing algorithm is Traveling-salesman Problem in which we need to minimize the distance traveled by the salesman.</a:t>
            </a:r>
          </a:p>
          <a:p>
            <a:pPr lvl="0">
              <a:buNone/>
            </a:pPr>
            <a:r>
              <a:rPr lang="en-US" sz="2200" dirty="0" smtClean="0"/>
              <a:t>	It is also called </a:t>
            </a:r>
            <a:r>
              <a:rPr lang="en-US" sz="2200" u="sng" dirty="0" smtClean="0"/>
              <a:t>greedy local search </a:t>
            </a:r>
            <a:r>
              <a:rPr lang="en-US" sz="2200" dirty="0" smtClean="0"/>
              <a:t>as it only looks </a:t>
            </a:r>
            <a:r>
              <a:rPr lang="en-US" sz="2200" u="sng" dirty="0" smtClean="0"/>
              <a:t>to its good immediate neighbor state and not beyond that</a:t>
            </a:r>
            <a:r>
              <a:rPr lang="en-US" sz="2200" dirty="0" smtClean="0"/>
              <a:t>.</a:t>
            </a:r>
          </a:p>
          <a:p>
            <a:pPr>
              <a:buNone/>
            </a:pPr>
            <a:r>
              <a:rPr lang="en-US" sz="2200" dirty="0" smtClean="0"/>
              <a:t>	Features of Hill Climbing:</a:t>
            </a:r>
          </a:p>
          <a:p>
            <a:r>
              <a:rPr lang="en-US" sz="2200" dirty="0" smtClean="0"/>
              <a:t>Following are some main features of Hill Climbing Algorithm:</a:t>
            </a:r>
          </a:p>
          <a:p>
            <a:pPr lvl="0"/>
            <a:r>
              <a:rPr lang="en-US" sz="2200" b="1" dirty="0" smtClean="0"/>
              <a:t>Generate and Test variant:</a:t>
            </a:r>
            <a:r>
              <a:rPr lang="en-US" sz="2200" dirty="0" smtClean="0"/>
              <a:t> Hill Climbing is the variant of Generate and Test method. The Generate and Test method produce feedback which helps to decide which direction to move in the search space.</a:t>
            </a:r>
          </a:p>
          <a:p>
            <a:pPr lvl="0"/>
            <a:r>
              <a:rPr lang="en-US" sz="2200" b="1" dirty="0" smtClean="0"/>
              <a:t>Greedy approach:</a:t>
            </a:r>
            <a:r>
              <a:rPr lang="en-US" sz="2200" dirty="0" smtClean="0"/>
              <a:t> Hill-climbing algorithm search moves in the direction which optimizes the cost.</a:t>
            </a:r>
          </a:p>
          <a:p>
            <a:pPr lvl="0"/>
            <a:r>
              <a:rPr lang="en-US" sz="2200" b="1" dirty="0" smtClean="0"/>
              <a:t>No backtracking:</a:t>
            </a:r>
            <a:r>
              <a:rPr lang="en-US" sz="2200" dirty="0" smtClean="0"/>
              <a:t> It does not backtrack the search space, as it does not remember the previous states.</a:t>
            </a:r>
          </a:p>
          <a:p>
            <a:pPr lvl="0"/>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rmAutofit/>
          </a:bodyPr>
          <a:lstStyle/>
          <a:p>
            <a:pPr>
              <a:buNone/>
            </a:pPr>
            <a:r>
              <a:rPr lang="en-IN" sz="2800" b="1" u="sng" dirty="0" smtClean="0">
                <a:solidFill>
                  <a:srgbClr val="00B050"/>
                </a:solidFill>
              </a:rPr>
              <a:t>Simple algorithm for any search problem:</a:t>
            </a:r>
          </a:p>
          <a:p>
            <a:pPr>
              <a:buNone/>
            </a:pPr>
            <a:endParaRPr lang="en-US" sz="2000" dirty="0" smtClean="0"/>
          </a:p>
          <a:p>
            <a:pPr>
              <a:buNone/>
            </a:pPr>
            <a:r>
              <a:rPr lang="en-IN" sz="2000" dirty="0" smtClean="0"/>
              <a:t>Do until a solution is found or the state space is exhausted. </a:t>
            </a:r>
            <a:endParaRPr lang="en-US" sz="2000" dirty="0" smtClean="0"/>
          </a:p>
          <a:p>
            <a:pPr lvl="3">
              <a:buNone/>
            </a:pPr>
            <a:r>
              <a:rPr lang="en-IN" dirty="0" smtClean="0"/>
              <a:t>1. Check the current </a:t>
            </a:r>
            <a:r>
              <a:rPr lang="en-IN" u="sng" dirty="0" smtClean="0"/>
              <a:t>state </a:t>
            </a:r>
            <a:endParaRPr lang="en-US" u="sng" dirty="0" smtClean="0"/>
          </a:p>
          <a:p>
            <a:pPr lvl="3">
              <a:buNone/>
            </a:pPr>
            <a:r>
              <a:rPr lang="en-IN" dirty="0" smtClean="0"/>
              <a:t>2. Execute allowable </a:t>
            </a:r>
            <a:r>
              <a:rPr lang="en-IN" u="sng" dirty="0" smtClean="0"/>
              <a:t>actions</a:t>
            </a:r>
            <a:r>
              <a:rPr lang="en-IN" dirty="0" smtClean="0"/>
              <a:t> to find the successor states. </a:t>
            </a:r>
            <a:endParaRPr lang="en-US" dirty="0" smtClean="0"/>
          </a:p>
          <a:p>
            <a:pPr lvl="3">
              <a:buNone/>
            </a:pPr>
            <a:r>
              <a:rPr lang="en-IN" dirty="0" smtClean="0"/>
              <a:t>3. Pick one of the </a:t>
            </a:r>
            <a:r>
              <a:rPr lang="en-IN" u="sng" dirty="0" smtClean="0"/>
              <a:t>new states</a:t>
            </a:r>
            <a:r>
              <a:rPr lang="en-IN" dirty="0" smtClean="0"/>
              <a:t>. </a:t>
            </a:r>
            <a:endParaRPr lang="en-US" dirty="0" smtClean="0"/>
          </a:p>
          <a:p>
            <a:pPr lvl="3">
              <a:buNone/>
            </a:pPr>
            <a:r>
              <a:rPr lang="en-IN" dirty="0" smtClean="0"/>
              <a:t>4. Check if the new state is a </a:t>
            </a:r>
            <a:r>
              <a:rPr lang="en-IN" u="sng" dirty="0" smtClean="0"/>
              <a:t>solution state </a:t>
            </a:r>
            <a:endParaRPr lang="en-US" u="sng" dirty="0" smtClean="0"/>
          </a:p>
          <a:p>
            <a:pPr>
              <a:buNone/>
            </a:pPr>
            <a:r>
              <a:rPr lang="en-IN" sz="2000" dirty="0" smtClean="0"/>
              <a:t>If it is not, the new state becomes the </a:t>
            </a:r>
            <a:r>
              <a:rPr lang="en-IN" sz="2000" u="sng" dirty="0" smtClean="0"/>
              <a:t>current state </a:t>
            </a:r>
            <a:r>
              <a:rPr lang="en-IN" sz="2000" dirty="0" smtClean="0"/>
              <a:t>and the process is </a:t>
            </a:r>
            <a:r>
              <a:rPr lang="en-IN" sz="2000" u="sng" dirty="0" smtClean="0"/>
              <a:t>repeated</a:t>
            </a:r>
            <a:r>
              <a:rPr lang="en-IN" sz="2000" dirty="0" smtClean="0"/>
              <a:t>.</a:t>
            </a:r>
            <a:endParaRPr lang="en-US" sz="2000"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4525963"/>
          </a:xfrm>
        </p:spPr>
        <p:txBody>
          <a:bodyPr>
            <a:normAutofit/>
          </a:bodyPr>
          <a:lstStyle/>
          <a:p>
            <a:r>
              <a:rPr lang="en-US" sz="1800" dirty="0" smtClean="0"/>
              <a:t>Different regions in the state space landscape:</a:t>
            </a:r>
          </a:p>
          <a:p>
            <a:r>
              <a:rPr lang="en-US" sz="1800" b="1" dirty="0" smtClean="0"/>
              <a:t>Local Maximum:</a:t>
            </a:r>
            <a:r>
              <a:rPr lang="en-US" sz="1800" dirty="0" smtClean="0"/>
              <a:t> Local maximum is a state which is better than its neighbor states, but there is also another state which is higher than it.</a:t>
            </a:r>
          </a:p>
          <a:p>
            <a:r>
              <a:rPr lang="en-US" sz="1800" b="1" dirty="0" smtClean="0"/>
              <a:t>Global Maximum:</a:t>
            </a:r>
            <a:r>
              <a:rPr lang="en-US" sz="1800" dirty="0" smtClean="0"/>
              <a:t> Global maximum is the best possible state of state space landscape. It has the highest value of objective function.</a:t>
            </a:r>
          </a:p>
          <a:p>
            <a:r>
              <a:rPr lang="en-US" sz="1800" b="1" dirty="0" smtClean="0"/>
              <a:t>Current state:</a:t>
            </a:r>
            <a:r>
              <a:rPr lang="en-US" sz="1800" dirty="0" smtClean="0"/>
              <a:t> It is a state in a landscape diagram where an agent is currently present.</a:t>
            </a:r>
          </a:p>
          <a:p>
            <a:r>
              <a:rPr lang="en-US" sz="1800" b="1" dirty="0" smtClean="0"/>
              <a:t>Flat local maximum:</a:t>
            </a:r>
            <a:r>
              <a:rPr lang="en-US" sz="1800" dirty="0" smtClean="0"/>
              <a:t> It is a flat space in the landscape where all the neighbor states of current states have the same value.</a:t>
            </a:r>
          </a:p>
          <a:p>
            <a:r>
              <a:rPr lang="en-US" sz="1800" b="1" dirty="0" smtClean="0"/>
              <a:t>Shoulder:</a:t>
            </a:r>
            <a:r>
              <a:rPr lang="en-US" sz="1800" dirty="0" smtClean="0"/>
              <a:t> It is a plateau region which has an uphill edge.</a:t>
            </a:r>
          </a:p>
          <a:p>
            <a:endParaRPr lang="en-IN" dirty="0" smtClean="0"/>
          </a:p>
          <a:p>
            <a:endParaRPr lang="en-US" dirty="0"/>
          </a:p>
        </p:txBody>
      </p:sp>
      <p:pic>
        <p:nvPicPr>
          <p:cNvPr id="4" name="Picture 3" descr="Hill Climbing Algorithm in AI"/>
          <p:cNvPicPr/>
          <p:nvPr/>
        </p:nvPicPr>
        <p:blipFill>
          <a:blip r:embed="rId2"/>
          <a:srcRect/>
          <a:stretch>
            <a:fillRect/>
          </a:stretch>
        </p:blipFill>
        <p:spPr bwMode="auto">
          <a:xfrm>
            <a:off x="2133600" y="3276600"/>
            <a:ext cx="5257800" cy="3276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55000" lnSpcReduction="20000"/>
          </a:bodyPr>
          <a:lstStyle/>
          <a:p>
            <a:r>
              <a:rPr lang="en-US" dirty="0" smtClean="0"/>
              <a:t>Simple Hill Climbing:</a:t>
            </a:r>
            <a:endParaRPr lang="en-US" sz="1800" dirty="0" smtClean="0"/>
          </a:p>
          <a:p>
            <a:r>
              <a:rPr lang="en-US" dirty="0" smtClean="0"/>
              <a:t>Simple hill climbing is the simplest way to implement a hill climbing algorithm. </a:t>
            </a:r>
            <a:r>
              <a:rPr lang="en-US" b="1" dirty="0" smtClean="0"/>
              <a:t>It only evaluates the neighbor node state at a time and selects the first one which optimizes current cost and set it as a current state</a:t>
            </a:r>
            <a:r>
              <a:rPr lang="en-US" dirty="0" smtClean="0"/>
              <a:t>. It only checks it's one successor state, and if it finds better than the current state, then move else be in the same state. This algorithm has the following features:</a:t>
            </a:r>
            <a:endParaRPr lang="en-US" sz="2400" dirty="0" smtClean="0"/>
          </a:p>
          <a:p>
            <a:pPr lvl="0"/>
            <a:r>
              <a:rPr lang="en-US" dirty="0" smtClean="0"/>
              <a:t>Less time consuming</a:t>
            </a:r>
            <a:endParaRPr lang="en-US" sz="2400" dirty="0" smtClean="0"/>
          </a:p>
          <a:p>
            <a:pPr lvl="0"/>
            <a:r>
              <a:rPr lang="en-US" dirty="0" smtClean="0"/>
              <a:t>Less optimal solution and the solution is not guaranteed</a:t>
            </a:r>
            <a:endParaRPr lang="en-US" sz="2400" dirty="0" smtClean="0"/>
          </a:p>
          <a:p>
            <a:r>
              <a:rPr lang="en-US" dirty="0" smtClean="0"/>
              <a:t>Algorithm for Simple Hill Climbing:</a:t>
            </a:r>
            <a:endParaRPr lang="en-US" sz="2000" dirty="0" smtClean="0"/>
          </a:p>
          <a:p>
            <a:pPr lvl="0"/>
            <a:r>
              <a:rPr lang="en-US" b="1" dirty="0" smtClean="0"/>
              <a:t>Step 1:</a:t>
            </a:r>
            <a:r>
              <a:rPr lang="en-US" dirty="0" smtClean="0"/>
              <a:t> Evaluate the initial state, if it is goal state then return success and Stop.</a:t>
            </a:r>
            <a:endParaRPr lang="en-US" sz="2400" dirty="0" smtClean="0"/>
          </a:p>
          <a:p>
            <a:pPr lvl="0"/>
            <a:r>
              <a:rPr lang="en-US" b="1" dirty="0" smtClean="0"/>
              <a:t>Step 2:</a:t>
            </a:r>
            <a:r>
              <a:rPr lang="en-US" dirty="0" smtClean="0"/>
              <a:t> Loop Until a solution is found or there is no new operator left to apply.</a:t>
            </a:r>
            <a:endParaRPr lang="en-US" sz="2400" dirty="0" smtClean="0"/>
          </a:p>
          <a:p>
            <a:pPr lvl="0"/>
            <a:r>
              <a:rPr lang="en-US" b="1" dirty="0" smtClean="0"/>
              <a:t>Step 3:</a:t>
            </a:r>
            <a:r>
              <a:rPr lang="en-US" dirty="0" smtClean="0"/>
              <a:t> Select and apply an operator to the current state.</a:t>
            </a:r>
            <a:endParaRPr lang="en-US" sz="2400" dirty="0" smtClean="0"/>
          </a:p>
          <a:p>
            <a:pPr lvl="0"/>
            <a:r>
              <a:rPr lang="en-US" b="1" dirty="0" smtClean="0"/>
              <a:t>Step 4:</a:t>
            </a:r>
            <a:r>
              <a:rPr lang="en-US" dirty="0" smtClean="0"/>
              <a:t> Check new state:</a:t>
            </a:r>
            <a:endParaRPr lang="en-US" sz="2400" dirty="0" smtClean="0"/>
          </a:p>
          <a:p>
            <a:pPr lvl="1"/>
            <a:r>
              <a:rPr lang="en-US" dirty="0" smtClean="0"/>
              <a:t>If it is goal state, then return success and quit.</a:t>
            </a:r>
            <a:endParaRPr lang="en-US" sz="2000" dirty="0" smtClean="0"/>
          </a:p>
          <a:p>
            <a:pPr lvl="1"/>
            <a:r>
              <a:rPr lang="en-US" dirty="0" smtClean="0"/>
              <a:t>Else if it is better than the current state then assign new state as a current state.</a:t>
            </a:r>
            <a:endParaRPr lang="en-US" sz="2000" dirty="0" smtClean="0"/>
          </a:p>
          <a:p>
            <a:pPr lvl="1"/>
            <a:r>
              <a:rPr lang="en-US" dirty="0" smtClean="0"/>
              <a:t>Else if not better than the current state, then return to step2.</a:t>
            </a:r>
            <a:endParaRPr lang="en-US" sz="2000" dirty="0" smtClean="0"/>
          </a:p>
          <a:p>
            <a:pPr lvl="0"/>
            <a:r>
              <a:rPr lang="en-US" b="1" dirty="0" smtClean="0"/>
              <a:t>Step 5:</a:t>
            </a:r>
            <a:r>
              <a:rPr lang="en-US" dirty="0" smtClean="0"/>
              <a:t> Exit.</a:t>
            </a:r>
            <a:endParaRPr lang="en-US" sz="240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in Hill Climbing Algorithm:</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b="1" dirty="0" smtClean="0"/>
              <a:t>1. Local Maximum:</a:t>
            </a:r>
            <a:r>
              <a:rPr lang="en-US" sz="2200" dirty="0" smtClean="0"/>
              <a:t> A local maximum is a peak state in the landscape which is better than each of its neighboring states, but there is another state also present which is higher than the local maximum.</a:t>
            </a:r>
          </a:p>
          <a:p>
            <a:r>
              <a:rPr lang="en-US" sz="2200" b="1" dirty="0" smtClean="0"/>
              <a:t>Solution:</a:t>
            </a:r>
            <a:r>
              <a:rPr lang="en-US" sz="2200" dirty="0" smtClean="0"/>
              <a:t> Backtracking technique can be a solution of the local maximum in state space landscape. Create a list of the promising path so that the algorithm can backtrack the search space and explore other paths as well.</a:t>
            </a:r>
          </a:p>
          <a:p>
            <a:endParaRPr lang="en-US" dirty="0"/>
          </a:p>
        </p:txBody>
      </p:sp>
      <p:pic>
        <p:nvPicPr>
          <p:cNvPr id="4" name="Picture 3" descr="Hill Climbing Algorithm in AI"/>
          <p:cNvPicPr/>
          <p:nvPr/>
        </p:nvPicPr>
        <p:blipFill>
          <a:blip r:embed="rId2"/>
          <a:srcRect/>
          <a:stretch>
            <a:fillRect/>
          </a:stretch>
        </p:blipFill>
        <p:spPr bwMode="auto">
          <a:xfrm>
            <a:off x="1981200" y="4495800"/>
            <a:ext cx="5094605" cy="202501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a:bodyPr>
          <a:lstStyle/>
          <a:p>
            <a:r>
              <a:rPr lang="en-US" sz="2000" b="1" dirty="0" smtClean="0"/>
              <a:t>2. Plateau:</a:t>
            </a:r>
            <a:r>
              <a:rPr lang="en-US" sz="2000" dirty="0" smtClean="0"/>
              <a:t> A plateau is the flat area of the search space in which all the neighbor states of the current state contains the same value, because of this algorithm does not find any best direction to move. A hill-climbing search might be lost in the plateau area.</a:t>
            </a:r>
          </a:p>
          <a:p>
            <a:r>
              <a:rPr lang="en-US" sz="2000" b="1" dirty="0" smtClean="0"/>
              <a:t>Solution:</a:t>
            </a:r>
            <a:r>
              <a:rPr lang="en-US" sz="2000" dirty="0" smtClean="0"/>
              <a:t> The solution for the plateau is to take big steps or very little steps while searching, to solve the problem. Randomly select a state which is far away from the current state so it is possible that the algorithm could find non-plateau region.</a:t>
            </a:r>
          </a:p>
          <a:p>
            <a:endParaRPr lang="en-US" sz="2000" dirty="0" smtClean="0"/>
          </a:p>
          <a:p>
            <a:endParaRPr lang="en-IN" sz="2000" dirty="0" smtClean="0"/>
          </a:p>
          <a:p>
            <a:endParaRPr lang="en-US" sz="2000" dirty="0"/>
          </a:p>
        </p:txBody>
      </p:sp>
      <p:pic>
        <p:nvPicPr>
          <p:cNvPr id="4" name="Picture 3" descr="Hill Climbing Algorithm in AI"/>
          <p:cNvPicPr/>
          <p:nvPr/>
        </p:nvPicPr>
        <p:blipFill>
          <a:blip r:embed="rId2"/>
          <a:srcRect/>
          <a:stretch>
            <a:fillRect/>
          </a:stretch>
        </p:blipFill>
        <p:spPr bwMode="auto">
          <a:xfrm>
            <a:off x="2209800" y="4267200"/>
            <a:ext cx="4735195" cy="210121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t>3. Ridges:</a:t>
            </a:r>
            <a:r>
              <a:rPr lang="en-US" sz="2000" dirty="0" smtClean="0"/>
              <a:t> A ridge is a special form of the local maximum. It has an area which is higher than its surrounding areas, but itself has a slope, and cannot be reached in a single move.</a:t>
            </a:r>
          </a:p>
          <a:p>
            <a:r>
              <a:rPr lang="en-US" sz="2000" b="1" dirty="0" smtClean="0"/>
              <a:t>Solution:</a:t>
            </a:r>
            <a:r>
              <a:rPr lang="en-US" sz="2000" dirty="0" smtClean="0"/>
              <a:t> With the use of bidirectional search, or by moving in different directions, we can improve this problem.</a:t>
            </a:r>
          </a:p>
          <a:p>
            <a:endParaRPr lang="en-US" dirty="0"/>
          </a:p>
        </p:txBody>
      </p:sp>
      <p:pic>
        <p:nvPicPr>
          <p:cNvPr id="4" name="Picture 3" descr="Hill Climbing Algorithm in AI"/>
          <p:cNvPicPr/>
          <p:nvPr/>
        </p:nvPicPr>
        <p:blipFill>
          <a:blip r:embed="rId2"/>
          <a:srcRect/>
          <a:stretch>
            <a:fillRect/>
          </a:stretch>
        </p:blipFill>
        <p:spPr bwMode="auto">
          <a:xfrm>
            <a:off x="2514600" y="3657600"/>
            <a:ext cx="4017010" cy="227520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000" b="1" u="sng" dirty="0" smtClean="0">
                <a:solidFill>
                  <a:srgbClr val="1728C7"/>
                </a:solidFill>
              </a:rPr>
              <a:t>Real world search problems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a:buNone/>
            </a:pPr>
            <a:r>
              <a:rPr lang="en-IN" sz="2000" dirty="0" smtClean="0"/>
              <a:t>Route-finding problems</a:t>
            </a:r>
            <a:endParaRPr lang="en-US" sz="2000" dirty="0" smtClean="0"/>
          </a:p>
          <a:p>
            <a:pPr>
              <a:buNone/>
            </a:pPr>
            <a:r>
              <a:rPr lang="en-IN" sz="2000" dirty="0" smtClean="0"/>
              <a:t>• GPS-based navigation systems, Google maps</a:t>
            </a:r>
            <a:endParaRPr lang="en-US" sz="2000" dirty="0" smtClean="0"/>
          </a:p>
          <a:p>
            <a:pPr>
              <a:buNone/>
            </a:pPr>
            <a:r>
              <a:rPr lang="en-IN" sz="2000" dirty="0" smtClean="0"/>
              <a:t>Touring problems</a:t>
            </a:r>
            <a:endParaRPr lang="en-US" sz="2000" dirty="0" smtClean="0"/>
          </a:p>
          <a:p>
            <a:pPr>
              <a:buNone/>
            </a:pPr>
            <a:r>
              <a:rPr lang="en-IN" sz="2000" dirty="0" smtClean="0"/>
              <a:t>• TSP problem</a:t>
            </a:r>
            <a:endParaRPr lang="en-US" sz="2000" dirty="0" smtClean="0"/>
          </a:p>
          <a:p>
            <a:pPr>
              <a:buNone/>
            </a:pPr>
            <a:r>
              <a:rPr lang="en-IN" sz="2000" dirty="0" smtClean="0"/>
              <a:t>• VLSI layout problems</a:t>
            </a:r>
            <a:endParaRPr lang="en-US" sz="2000" dirty="0" smtClean="0"/>
          </a:p>
          <a:p>
            <a:pPr>
              <a:buNone/>
            </a:pPr>
            <a:r>
              <a:rPr lang="en-IN" sz="2000" dirty="0" smtClean="0"/>
              <a:t>• Robot navigation problems</a:t>
            </a:r>
            <a:endParaRPr lang="en-US" sz="2000" dirty="0" smtClean="0"/>
          </a:p>
          <a:p>
            <a:pPr>
              <a:buNone/>
            </a:pPr>
            <a:r>
              <a:rPr lang="en-IN" sz="2000" dirty="0" smtClean="0"/>
              <a:t>• Internet searching</a:t>
            </a:r>
            <a:endParaRPr lang="en-US" sz="2000" dirty="0" smtClean="0"/>
          </a:p>
          <a:p>
            <a:pPr>
              <a:buNone/>
            </a:pPr>
            <a:r>
              <a:rPr lang="en-IN" sz="2000" dirty="0" smtClean="0"/>
              <a:t>• Searching paths in metabolic networks in bioinformatics</a:t>
            </a:r>
            <a:endParaRPr lang="en-US" sz="2000"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87362"/>
          </a:xfrm>
        </p:spPr>
        <p:txBody>
          <a:bodyPr>
            <a:noAutofit/>
          </a:bodyPr>
          <a:lstStyle/>
          <a:p>
            <a:pPr algn="l"/>
            <a:r>
              <a:rPr lang="en-US" sz="3600" b="1" u="sng" dirty="0" smtClean="0">
                <a:solidFill>
                  <a:srgbClr val="1728C7"/>
                </a:solidFill>
              </a:rPr>
              <a:t>Search Algorithm Terminologies</a:t>
            </a:r>
            <a:endParaRPr lang="en-US" sz="3600" b="1" u="sng" dirty="0">
              <a:solidFill>
                <a:srgbClr val="1728C7"/>
              </a:solidFill>
            </a:endParaRPr>
          </a:p>
        </p:txBody>
      </p:sp>
      <p:sp>
        <p:nvSpPr>
          <p:cNvPr id="3" name="Content Placeholder 2"/>
          <p:cNvSpPr>
            <a:spLocks noGrp="1"/>
          </p:cNvSpPr>
          <p:nvPr>
            <p:ph idx="1"/>
          </p:nvPr>
        </p:nvSpPr>
        <p:spPr>
          <a:xfrm>
            <a:off x="381000" y="838200"/>
            <a:ext cx="8229600" cy="5486400"/>
          </a:xfrm>
        </p:spPr>
        <p:txBody>
          <a:bodyPr>
            <a:normAutofit fontScale="70000" lnSpcReduction="20000"/>
          </a:bodyPr>
          <a:lstStyle/>
          <a:p>
            <a:pPr>
              <a:buNone/>
            </a:pPr>
            <a:endParaRPr lang="en-US" sz="2900" dirty="0" smtClean="0"/>
          </a:p>
          <a:p>
            <a:pPr lvl="0"/>
            <a:r>
              <a:rPr lang="en-US" sz="2900" b="1" dirty="0" smtClean="0"/>
              <a:t>Search:</a:t>
            </a:r>
            <a:r>
              <a:rPr lang="en-US" sz="2900" dirty="0" smtClean="0"/>
              <a:t> Searching is a </a:t>
            </a:r>
            <a:r>
              <a:rPr lang="en-US" sz="2900" u="sng" dirty="0" smtClean="0"/>
              <a:t>step by step procedure </a:t>
            </a:r>
            <a:r>
              <a:rPr lang="en-US" sz="2900" dirty="0" smtClean="0"/>
              <a:t>to solve a search-problem in a given search space. A search problem can have </a:t>
            </a:r>
            <a:r>
              <a:rPr lang="en-US" sz="2900" u="sng" dirty="0" smtClean="0"/>
              <a:t>three main factors</a:t>
            </a:r>
            <a:r>
              <a:rPr lang="en-US" sz="2900" dirty="0" smtClean="0"/>
              <a:t>:</a:t>
            </a:r>
          </a:p>
          <a:p>
            <a:pPr lvl="1"/>
            <a:r>
              <a:rPr lang="en-US" sz="2900" b="1" dirty="0" smtClean="0"/>
              <a:t>Search Space:</a:t>
            </a:r>
            <a:r>
              <a:rPr lang="en-US" sz="2900" dirty="0" smtClean="0"/>
              <a:t> Search space represents a set of possible solutions, which a system may have.</a:t>
            </a:r>
          </a:p>
          <a:p>
            <a:pPr lvl="1"/>
            <a:r>
              <a:rPr lang="en-US" sz="2900" b="1" dirty="0" smtClean="0"/>
              <a:t>Start State:</a:t>
            </a:r>
            <a:r>
              <a:rPr lang="en-US" sz="2900" dirty="0" smtClean="0"/>
              <a:t> It is a state from where agent begins </a:t>
            </a:r>
            <a:r>
              <a:rPr lang="en-US" sz="2900" b="1" dirty="0" smtClean="0"/>
              <a:t>the search</a:t>
            </a:r>
            <a:r>
              <a:rPr lang="en-US" sz="2900" dirty="0" smtClean="0"/>
              <a:t>.</a:t>
            </a:r>
          </a:p>
          <a:p>
            <a:pPr lvl="1"/>
            <a:r>
              <a:rPr lang="en-US" sz="2900" b="1" dirty="0" smtClean="0"/>
              <a:t>Goal test:</a:t>
            </a:r>
            <a:r>
              <a:rPr lang="en-US" sz="2900" dirty="0" smtClean="0"/>
              <a:t> It is a function which observe the current state and returns whether the goal state is achieved or not.</a:t>
            </a:r>
          </a:p>
          <a:p>
            <a:pPr lvl="0"/>
            <a:r>
              <a:rPr lang="en-US" sz="2900" b="1" dirty="0" smtClean="0"/>
              <a:t>Search tree:</a:t>
            </a:r>
            <a:r>
              <a:rPr lang="en-US" sz="2900" dirty="0" smtClean="0"/>
              <a:t> </a:t>
            </a:r>
            <a:r>
              <a:rPr lang="en-US" sz="2900" u="sng" dirty="0" smtClean="0"/>
              <a:t>A tree representation of search problem is called Search tree. </a:t>
            </a:r>
            <a:r>
              <a:rPr lang="en-US" sz="2900" dirty="0" smtClean="0"/>
              <a:t>The root of the search tree is the root node which is corresponding to the initial state.</a:t>
            </a:r>
          </a:p>
          <a:p>
            <a:pPr lvl="0"/>
            <a:r>
              <a:rPr lang="en-US" sz="2900" b="1" dirty="0" smtClean="0"/>
              <a:t>Actions:</a:t>
            </a:r>
            <a:r>
              <a:rPr lang="en-US" sz="2900" dirty="0" smtClean="0"/>
              <a:t> It gives the description of all the available actions to the agent.</a:t>
            </a:r>
          </a:p>
          <a:p>
            <a:pPr lvl="0"/>
            <a:r>
              <a:rPr lang="en-US" sz="2900" b="1" dirty="0" smtClean="0"/>
              <a:t>Transition model:</a:t>
            </a:r>
            <a:r>
              <a:rPr lang="en-US" sz="2900" dirty="0" smtClean="0"/>
              <a:t> A description of what each action do, can be represented as a transition model.</a:t>
            </a:r>
          </a:p>
          <a:p>
            <a:pPr lvl="0"/>
            <a:r>
              <a:rPr lang="en-US" sz="2900" b="1" dirty="0" smtClean="0"/>
              <a:t>Path Cost:</a:t>
            </a:r>
            <a:r>
              <a:rPr lang="en-US" sz="2900" dirty="0" smtClean="0"/>
              <a:t> It is a function which assigns </a:t>
            </a:r>
            <a:r>
              <a:rPr lang="en-US" sz="2900" u="sng" dirty="0" smtClean="0"/>
              <a:t>a numeric cost to each path.</a:t>
            </a:r>
          </a:p>
          <a:p>
            <a:pPr lvl="0"/>
            <a:r>
              <a:rPr lang="en-US" sz="2900" b="1" dirty="0" smtClean="0"/>
              <a:t>Solution:</a:t>
            </a:r>
            <a:r>
              <a:rPr lang="en-US" sz="2900" dirty="0" smtClean="0"/>
              <a:t> It is an action sequence </a:t>
            </a:r>
            <a:r>
              <a:rPr lang="en-US" sz="2900" u="sng" dirty="0" smtClean="0"/>
              <a:t>which leads from the start node to the goal node.</a:t>
            </a:r>
          </a:p>
          <a:p>
            <a:pPr lvl="0"/>
            <a:r>
              <a:rPr lang="en-US" sz="2900" b="1" dirty="0" smtClean="0"/>
              <a:t>Optimal Solution:</a:t>
            </a:r>
            <a:r>
              <a:rPr lang="en-US" sz="2900" dirty="0" smtClean="0"/>
              <a:t> If a solution has the </a:t>
            </a:r>
            <a:r>
              <a:rPr lang="en-US" sz="2900" u="sng" dirty="0" smtClean="0"/>
              <a:t>lowest cost among all solutions</a:t>
            </a:r>
            <a:r>
              <a:rPr lang="en-US" sz="2900" dirty="0" smtClean="0"/>
              <a:t>.</a:t>
            </a:r>
          </a:p>
          <a:p>
            <a:pPr lvl="0"/>
            <a:endParaRPr lang="en-US" sz="24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Autofit/>
          </a:bodyPr>
          <a:lstStyle/>
          <a:p>
            <a:pPr algn="l"/>
            <a:r>
              <a:rPr lang="en-US" sz="3600" b="1" u="sng" dirty="0" smtClean="0">
                <a:solidFill>
                  <a:srgbClr val="1728C7"/>
                </a:solidFill>
              </a:rPr>
              <a:t>Properties of Search Algorithms</a:t>
            </a:r>
            <a:br>
              <a:rPr lang="en-US" sz="3600" b="1" u="sng" dirty="0" smtClean="0">
                <a:solidFill>
                  <a:srgbClr val="1728C7"/>
                </a:solidFill>
              </a:rPr>
            </a:br>
            <a:endParaRPr lang="en-US" sz="3600" b="1" u="sng" dirty="0">
              <a:solidFill>
                <a:srgbClr val="1728C7"/>
              </a:solidFill>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000" b="1" dirty="0" smtClean="0"/>
              <a:t>Completeness:</a:t>
            </a:r>
            <a:r>
              <a:rPr lang="en-US" sz="2000" dirty="0" smtClean="0"/>
              <a:t> A search algorithm is said to be complete </a:t>
            </a:r>
            <a:r>
              <a:rPr lang="en-US" sz="2000" u="sng" dirty="0" smtClean="0"/>
              <a:t>if it guarantees to return a solution </a:t>
            </a:r>
            <a:r>
              <a:rPr lang="en-US" sz="2000" dirty="0" smtClean="0"/>
              <a:t>if at least any solution exists for any random input.</a:t>
            </a:r>
          </a:p>
          <a:p>
            <a:endParaRPr lang="en-US" sz="2000" dirty="0" smtClean="0"/>
          </a:p>
          <a:p>
            <a:r>
              <a:rPr lang="en-US" sz="2000" b="1" dirty="0" smtClean="0"/>
              <a:t>Optimality:</a:t>
            </a:r>
            <a:r>
              <a:rPr lang="en-US" sz="2000" dirty="0" smtClean="0"/>
              <a:t> If a solution </a:t>
            </a:r>
            <a:r>
              <a:rPr lang="en-US" sz="2000" u="sng" dirty="0" smtClean="0"/>
              <a:t>found for an algorithm is guaranteed to be the best solution </a:t>
            </a:r>
            <a:r>
              <a:rPr lang="en-US" sz="2000" dirty="0" smtClean="0"/>
              <a:t>(lowest path cost) among all other solutions, then such a solution for is said to be an optimal solution.</a:t>
            </a:r>
          </a:p>
          <a:p>
            <a:pPr>
              <a:buNone/>
            </a:pPr>
            <a:endParaRPr lang="en-US" sz="2000" dirty="0" smtClean="0"/>
          </a:p>
          <a:p>
            <a:r>
              <a:rPr lang="en-US" sz="2000" b="1" dirty="0" smtClean="0"/>
              <a:t>Time Complexity:</a:t>
            </a:r>
            <a:r>
              <a:rPr lang="en-US" sz="2000" dirty="0" smtClean="0"/>
              <a:t> Time complexity is a measure </a:t>
            </a:r>
            <a:r>
              <a:rPr lang="en-US" sz="2000" u="sng" dirty="0" smtClean="0"/>
              <a:t>of time for an algorithm to complete its task</a:t>
            </a:r>
            <a:r>
              <a:rPr lang="en-US" sz="2000" dirty="0" smtClean="0"/>
              <a:t>.</a:t>
            </a:r>
          </a:p>
          <a:p>
            <a:endParaRPr lang="en-US" sz="2000" dirty="0" smtClean="0"/>
          </a:p>
          <a:p>
            <a:r>
              <a:rPr lang="en-US" sz="2000" b="1" dirty="0" smtClean="0"/>
              <a:t>Space Complexity:</a:t>
            </a:r>
            <a:r>
              <a:rPr lang="en-US" sz="2000" dirty="0" smtClean="0"/>
              <a:t> It is the </a:t>
            </a:r>
            <a:r>
              <a:rPr lang="en-US" sz="2000" u="sng" dirty="0" smtClean="0"/>
              <a:t>maximum storage space required</a:t>
            </a:r>
            <a:r>
              <a:rPr lang="en-US" sz="2000" dirty="0" smtClean="0"/>
              <a:t> at any point during the search, as the complexity of the problem</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63562"/>
          </a:xfrm>
        </p:spPr>
        <p:txBody>
          <a:bodyPr>
            <a:normAutofit fontScale="90000"/>
          </a:bodyPr>
          <a:lstStyle/>
          <a:p>
            <a:pPr algn="l"/>
            <a:r>
              <a:rPr lang="en-US" sz="3100" b="1" u="sng" dirty="0" smtClean="0">
                <a:solidFill>
                  <a:srgbClr val="1728C7"/>
                </a:solidFill>
              </a:rPr>
              <a:t>Types of search algorithms</a:t>
            </a:r>
            <a:r>
              <a:rPr lang="en-US" dirty="0" smtClean="0"/>
              <a:t/>
            </a:r>
            <a:br>
              <a:rPr lang="en-US" dirty="0" smtClean="0"/>
            </a:br>
            <a:endParaRPr lang="en-US" dirty="0"/>
          </a:p>
        </p:txBody>
      </p:sp>
      <p:pic>
        <p:nvPicPr>
          <p:cNvPr id="4" name="Content Placeholder 3" descr="Search Algorithms in Artificial Intelligence"/>
          <p:cNvPicPr>
            <a:picLocks noGrp="1"/>
          </p:cNvPicPr>
          <p:nvPr>
            <p:ph idx="1"/>
          </p:nvPr>
        </p:nvPicPr>
        <p:blipFill>
          <a:blip r:embed="rId2"/>
          <a:srcRect/>
          <a:stretch>
            <a:fillRect/>
          </a:stretch>
        </p:blipFill>
        <p:spPr bwMode="auto">
          <a:xfrm>
            <a:off x="1371600" y="1219200"/>
            <a:ext cx="6438900" cy="509190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u="sng" dirty="0" smtClean="0">
                <a:solidFill>
                  <a:srgbClr val="1728C7"/>
                </a:solidFill>
              </a:rPr>
              <a:t>Uninformed search</a:t>
            </a:r>
            <a:endParaRPr lang="en-US" sz="3600" b="1" u="sng" dirty="0">
              <a:solidFill>
                <a:srgbClr val="1728C7"/>
              </a:solidFill>
            </a:endParaRPr>
          </a:p>
        </p:txBody>
      </p:sp>
      <p:sp>
        <p:nvSpPr>
          <p:cNvPr id="3" name="Content Placeholder 2"/>
          <p:cNvSpPr>
            <a:spLocks noGrp="1"/>
          </p:cNvSpPr>
          <p:nvPr>
            <p:ph idx="1"/>
          </p:nvPr>
        </p:nvSpPr>
        <p:spPr/>
        <p:txBody>
          <a:bodyPr>
            <a:normAutofit/>
          </a:bodyPr>
          <a:lstStyle/>
          <a:p>
            <a:r>
              <a:rPr lang="en-US" sz="2000" dirty="0" smtClean="0"/>
              <a:t>Uninformed search applies a way in which search tree is searched without any information about the search space like initial state operators and test for the goal, so it is also called blind search.</a:t>
            </a:r>
          </a:p>
          <a:p>
            <a:r>
              <a:rPr lang="en-US" sz="2000" dirty="0" smtClean="0"/>
              <a:t>It can be divided into these main types:</a:t>
            </a:r>
          </a:p>
          <a:p>
            <a:pPr marL="2286000" lvl="4" indent="-457200">
              <a:buFont typeface="+mj-lt"/>
              <a:buAutoNum type="arabicPeriod"/>
            </a:pPr>
            <a:r>
              <a:rPr lang="en-US" dirty="0" smtClean="0"/>
              <a:t>Breadth-first Search</a:t>
            </a:r>
          </a:p>
          <a:p>
            <a:pPr marL="2286000" lvl="4" indent="-457200">
              <a:buFont typeface="+mj-lt"/>
              <a:buAutoNum type="arabicPeriod"/>
            </a:pPr>
            <a:r>
              <a:rPr lang="en-US" dirty="0" smtClean="0"/>
              <a:t>Depth-first Search</a:t>
            </a:r>
          </a:p>
          <a:p>
            <a:pPr marL="2286000" lvl="4" indent="-457200">
              <a:buFont typeface="+mj-lt"/>
              <a:buAutoNum type="arabicPeriod"/>
            </a:pPr>
            <a:r>
              <a:rPr lang="en-US" dirty="0" smtClean="0"/>
              <a:t>Depth-limited Search</a:t>
            </a:r>
          </a:p>
          <a:p>
            <a:pPr marL="2286000" lvl="4" indent="-457200">
              <a:buFont typeface="+mj-lt"/>
              <a:buAutoNum type="arabicPeriod"/>
            </a:pPr>
            <a:r>
              <a:rPr lang="en-US" dirty="0" smtClean="0"/>
              <a:t>Iterative deepening depth-first search</a:t>
            </a:r>
          </a:p>
          <a:p>
            <a:pPr marL="2286000" lvl="4" indent="-457200">
              <a:buFont typeface="+mj-lt"/>
              <a:buAutoNum type="arabicPeriod"/>
            </a:pPr>
            <a:r>
              <a:rPr lang="en-US" dirty="0" smtClean="0"/>
              <a:t>Uniform cost search</a:t>
            </a:r>
          </a:p>
          <a:p>
            <a:pPr marL="2286000" lvl="4" indent="-457200">
              <a:buFont typeface="+mj-lt"/>
              <a:buAutoNum type="arabicPeriod"/>
            </a:pPr>
            <a:r>
              <a:rPr lang="en-US" dirty="0" smtClean="0"/>
              <a:t>Bidirectional Search</a:t>
            </a:r>
          </a:p>
          <a:p>
            <a:pPr marL="2228850" lvl="4" indent="-514350">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723</TotalTime>
  <Words>1573</Words>
  <Application>Microsoft Office PowerPoint</Application>
  <PresentationFormat>On-screen Show (4:3)</PresentationFormat>
  <Paragraphs>261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Problem Solving</vt:lpstr>
      <vt:lpstr>Slide 2</vt:lpstr>
      <vt:lpstr>State space search </vt:lpstr>
      <vt:lpstr>Slide 4</vt:lpstr>
      <vt:lpstr>Real world search problems  </vt:lpstr>
      <vt:lpstr>Search Algorithm Terminologies</vt:lpstr>
      <vt:lpstr>Properties of Search Algorithms </vt:lpstr>
      <vt:lpstr>Types of search algorithms </vt:lpstr>
      <vt:lpstr>Uninformed search</vt:lpstr>
      <vt:lpstr>Informed search or Heuristic search </vt:lpstr>
      <vt:lpstr>1. Breadth-first Search: </vt:lpstr>
      <vt:lpstr>Slide 12</vt:lpstr>
      <vt:lpstr>2. Depth-first Search </vt:lpstr>
      <vt:lpstr>Slide 14</vt:lpstr>
      <vt:lpstr>3. Depth-Limited Search Algorithm</vt:lpstr>
      <vt:lpstr>Slide 16</vt:lpstr>
      <vt:lpstr>Slide 17</vt:lpstr>
      <vt:lpstr>4. Iterative deepening depth-first Search</vt:lpstr>
      <vt:lpstr>Slide 19</vt:lpstr>
      <vt:lpstr>Advantages  </vt:lpstr>
      <vt:lpstr>5. Uniform-cost Search Algorithm: </vt:lpstr>
      <vt:lpstr>Slide 22</vt:lpstr>
      <vt:lpstr>Slide 23</vt:lpstr>
      <vt:lpstr>6. Bidirectional Search Algorithm: </vt:lpstr>
      <vt:lpstr>Slide 25</vt:lpstr>
      <vt:lpstr>Informed Search Algorithms </vt:lpstr>
      <vt:lpstr>Pure Heuristic Search: </vt:lpstr>
      <vt:lpstr>1.Best-first Search Algorithm (Greedy Search) </vt:lpstr>
      <vt:lpstr>Slide 29</vt:lpstr>
      <vt:lpstr>Slide 30</vt:lpstr>
      <vt:lpstr>Slide 31</vt:lpstr>
      <vt:lpstr>2. A* Search Algorithm: </vt:lpstr>
      <vt:lpstr>Algorithm of A* search: </vt:lpstr>
      <vt:lpstr>Slide 34</vt:lpstr>
      <vt:lpstr>Slide 35</vt:lpstr>
      <vt:lpstr>Slide 36</vt:lpstr>
      <vt:lpstr>Slide 37</vt:lpstr>
      <vt:lpstr>Slide 38</vt:lpstr>
      <vt:lpstr>Hill Climbing Algorithm</vt:lpstr>
      <vt:lpstr>Slide 40</vt:lpstr>
      <vt:lpstr>Slide 41</vt:lpstr>
      <vt:lpstr>Problems in Hill Climbing Algorithm: </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Windows User</cp:lastModifiedBy>
  <cp:revision>217</cp:revision>
  <dcterms:created xsi:type="dcterms:W3CDTF">2006-08-16T00:00:00Z</dcterms:created>
  <dcterms:modified xsi:type="dcterms:W3CDTF">2023-09-12T04:36:05Z</dcterms:modified>
</cp:coreProperties>
</file>