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60" r:id="rId6"/>
    <p:sldId id="259"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64" autoAdjust="0"/>
    <p:restoredTop sz="94660"/>
  </p:normalViewPr>
  <p:slideViewPr>
    <p:cSldViewPr snapToGrid="0">
      <p:cViewPr varScale="1">
        <p:scale>
          <a:sx n="82" d="100"/>
          <a:sy n="82" d="100"/>
        </p:scale>
        <p:origin x="30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CA153BC-88FC-42D4-B47D-FC4E874F9998}"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15757-4A2C-4383-AF45-B0F7A2B41408}" type="slidenum">
              <a:rPr lang="en-IN" smtClean="0"/>
              <a:t>‹#›</a:t>
            </a:fld>
            <a:endParaRPr lang="en-IN"/>
          </a:p>
        </p:txBody>
      </p:sp>
    </p:spTree>
    <p:extLst>
      <p:ext uri="{BB962C8B-B14F-4D97-AF65-F5344CB8AC3E}">
        <p14:creationId xmlns:p14="http://schemas.microsoft.com/office/powerpoint/2010/main" val="654206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A153BC-88FC-42D4-B47D-FC4E874F9998}"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15757-4A2C-4383-AF45-B0F7A2B41408}" type="slidenum">
              <a:rPr lang="en-IN" smtClean="0"/>
              <a:t>‹#›</a:t>
            </a:fld>
            <a:endParaRPr lang="en-IN"/>
          </a:p>
        </p:txBody>
      </p:sp>
    </p:spTree>
    <p:extLst>
      <p:ext uri="{BB962C8B-B14F-4D97-AF65-F5344CB8AC3E}">
        <p14:creationId xmlns:p14="http://schemas.microsoft.com/office/powerpoint/2010/main" val="2972336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A153BC-88FC-42D4-B47D-FC4E874F9998}"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15757-4A2C-4383-AF45-B0F7A2B41408}" type="slidenum">
              <a:rPr lang="en-IN" smtClean="0"/>
              <a:t>‹#›</a:t>
            </a:fld>
            <a:endParaRPr lang="en-IN"/>
          </a:p>
        </p:txBody>
      </p:sp>
    </p:spTree>
    <p:extLst>
      <p:ext uri="{BB962C8B-B14F-4D97-AF65-F5344CB8AC3E}">
        <p14:creationId xmlns:p14="http://schemas.microsoft.com/office/powerpoint/2010/main" val="2263657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A153BC-88FC-42D4-B47D-FC4E874F9998}"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15757-4A2C-4383-AF45-B0F7A2B41408}" type="slidenum">
              <a:rPr lang="en-IN" smtClean="0"/>
              <a:t>‹#›</a:t>
            </a:fld>
            <a:endParaRPr lang="en-IN"/>
          </a:p>
        </p:txBody>
      </p:sp>
    </p:spTree>
    <p:extLst>
      <p:ext uri="{BB962C8B-B14F-4D97-AF65-F5344CB8AC3E}">
        <p14:creationId xmlns:p14="http://schemas.microsoft.com/office/powerpoint/2010/main" val="1602750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A153BC-88FC-42D4-B47D-FC4E874F9998}"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15757-4A2C-4383-AF45-B0F7A2B41408}" type="slidenum">
              <a:rPr lang="en-IN" smtClean="0"/>
              <a:t>‹#›</a:t>
            </a:fld>
            <a:endParaRPr lang="en-IN"/>
          </a:p>
        </p:txBody>
      </p:sp>
    </p:spTree>
    <p:extLst>
      <p:ext uri="{BB962C8B-B14F-4D97-AF65-F5344CB8AC3E}">
        <p14:creationId xmlns:p14="http://schemas.microsoft.com/office/powerpoint/2010/main" val="2844156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CA153BC-88FC-42D4-B47D-FC4E874F9998}" type="datetimeFigureOut">
              <a:rPr lang="en-IN" smtClean="0"/>
              <a:t>05-01-2023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515757-4A2C-4383-AF45-B0F7A2B41408}" type="slidenum">
              <a:rPr lang="en-IN" smtClean="0"/>
              <a:t>‹#›</a:t>
            </a:fld>
            <a:endParaRPr lang="en-IN"/>
          </a:p>
        </p:txBody>
      </p:sp>
    </p:spTree>
    <p:extLst>
      <p:ext uri="{BB962C8B-B14F-4D97-AF65-F5344CB8AC3E}">
        <p14:creationId xmlns:p14="http://schemas.microsoft.com/office/powerpoint/2010/main" val="1317924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CA153BC-88FC-42D4-B47D-FC4E874F9998}" type="datetimeFigureOut">
              <a:rPr lang="en-IN" smtClean="0"/>
              <a:t>05-01-2023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515757-4A2C-4383-AF45-B0F7A2B41408}" type="slidenum">
              <a:rPr lang="en-IN" smtClean="0"/>
              <a:t>‹#›</a:t>
            </a:fld>
            <a:endParaRPr lang="en-IN"/>
          </a:p>
        </p:txBody>
      </p:sp>
    </p:spTree>
    <p:extLst>
      <p:ext uri="{BB962C8B-B14F-4D97-AF65-F5344CB8AC3E}">
        <p14:creationId xmlns:p14="http://schemas.microsoft.com/office/powerpoint/2010/main" val="429937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CA153BC-88FC-42D4-B47D-FC4E874F9998}" type="datetimeFigureOut">
              <a:rPr lang="en-IN" smtClean="0"/>
              <a:t>05-01-2023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515757-4A2C-4383-AF45-B0F7A2B41408}" type="slidenum">
              <a:rPr lang="en-IN" smtClean="0"/>
              <a:t>‹#›</a:t>
            </a:fld>
            <a:endParaRPr lang="en-IN"/>
          </a:p>
        </p:txBody>
      </p:sp>
    </p:spTree>
    <p:extLst>
      <p:ext uri="{BB962C8B-B14F-4D97-AF65-F5344CB8AC3E}">
        <p14:creationId xmlns:p14="http://schemas.microsoft.com/office/powerpoint/2010/main" val="331196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A153BC-88FC-42D4-B47D-FC4E874F9998}" type="datetimeFigureOut">
              <a:rPr lang="en-IN" smtClean="0"/>
              <a:t>05-01-2023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515757-4A2C-4383-AF45-B0F7A2B41408}" type="slidenum">
              <a:rPr lang="en-IN" smtClean="0"/>
              <a:t>‹#›</a:t>
            </a:fld>
            <a:endParaRPr lang="en-IN"/>
          </a:p>
        </p:txBody>
      </p:sp>
    </p:spTree>
    <p:extLst>
      <p:ext uri="{BB962C8B-B14F-4D97-AF65-F5344CB8AC3E}">
        <p14:creationId xmlns:p14="http://schemas.microsoft.com/office/powerpoint/2010/main" val="800975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A153BC-88FC-42D4-B47D-FC4E874F9998}" type="datetimeFigureOut">
              <a:rPr lang="en-IN" smtClean="0"/>
              <a:t>05-01-2023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515757-4A2C-4383-AF45-B0F7A2B41408}" type="slidenum">
              <a:rPr lang="en-IN" smtClean="0"/>
              <a:t>‹#›</a:t>
            </a:fld>
            <a:endParaRPr lang="en-IN"/>
          </a:p>
        </p:txBody>
      </p:sp>
    </p:spTree>
    <p:extLst>
      <p:ext uri="{BB962C8B-B14F-4D97-AF65-F5344CB8AC3E}">
        <p14:creationId xmlns:p14="http://schemas.microsoft.com/office/powerpoint/2010/main" val="3726057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A153BC-88FC-42D4-B47D-FC4E874F9998}" type="datetimeFigureOut">
              <a:rPr lang="en-IN" smtClean="0"/>
              <a:t>05-01-2023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515757-4A2C-4383-AF45-B0F7A2B41408}" type="slidenum">
              <a:rPr lang="en-IN" smtClean="0"/>
              <a:t>‹#›</a:t>
            </a:fld>
            <a:endParaRPr lang="en-IN"/>
          </a:p>
        </p:txBody>
      </p:sp>
    </p:spTree>
    <p:extLst>
      <p:ext uri="{BB962C8B-B14F-4D97-AF65-F5344CB8AC3E}">
        <p14:creationId xmlns:p14="http://schemas.microsoft.com/office/powerpoint/2010/main" val="3369997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A153BC-88FC-42D4-B47D-FC4E874F9998}" type="datetimeFigureOut">
              <a:rPr lang="en-IN" smtClean="0"/>
              <a:t>05-01-2023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15757-4A2C-4383-AF45-B0F7A2B41408}" type="slidenum">
              <a:rPr lang="en-IN" smtClean="0"/>
              <a:t>‹#›</a:t>
            </a:fld>
            <a:endParaRPr lang="en-IN"/>
          </a:p>
        </p:txBody>
      </p:sp>
    </p:spTree>
    <p:extLst>
      <p:ext uri="{BB962C8B-B14F-4D97-AF65-F5344CB8AC3E}">
        <p14:creationId xmlns:p14="http://schemas.microsoft.com/office/powerpoint/2010/main" val="2008798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6934" y="1122363"/>
            <a:ext cx="8471065" cy="825190"/>
          </a:xfrm>
        </p:spPr>
        <p:txBody>
          <a:bodyPr>
            <a:normAutofit fontScale="90000"/>
          </a:bodyPr>
          <a:lstStyle/>
          <a:p>
            <a:r>
              <a:rPr lang="en-IN" dirty="0"/>
              <a:t>Ensemble Learning</a:t>
            </a:r>
          </a:p>
        </p:txBody>
      </p:sp>
      <p:sp>
        <p:nvSpPr>
          <p:cNvPr id="3" name="Subtitle 2"/>
          <p:cNvSpPr>
            <a:spLocks noGrp="1"/>
          </p:cNvSpPr>
          <p:nvPr>
            <p:ph type="subTitle" idx="1"/>
          </p:nvPr>
        </p:nvSpPr>
        <p:spPr>
          <a:xfrm>
            <a:off x="1524000" y="2125683"/>
            <a:ext cx="9144000" cy="3132117"/>
          </a:xfrm>
        </p:spPr>
        <p:txBody>
          <a:bodyPr>
            <a:normAutofit fontScale="77500" lnSpcReduction="20000"/>
          </a:bodyPr>
          <a:lstStyle/>
          <a:p>
            <a:pPr algn="l"/>
            <a:r>
              <a:rPr lang="en-US" dirty="0"/>
              <a:t>When you want to purchase a new car, will you walk up to the first car shop and purchase one based on the advice of the dealer? It’s highly unlikely.</a:t>
            </a:r>
          </a:p>
          <a:p>
            <a:pPr algn="l"/>
            <a:r>
              <a:rPr lang="en-US" dirty="0"/>
              <a:t>You would likely browser a few web portals where people have posted their reviews and compare different car models, checking for their features and prices. You will also probably ask your friends and colleagues for their opinion. In short, you wouldn’t directly reach a conclusion, but will instead make a decision considering the opinions of other people as well.</a:t>
            </a:r>
          </a:p>
          <a:p>
            <a:pPr algn="l"/>
            <a:r>
              <a:rPr lang="en-US" dirty="0"/>
              <a:t>Ensemble models in machine learning operate on a similar idea. They combine the decisions from multiple models to improve the overall performance. The objective of this article is to introduce the concept of ensemble learning and understand the algorithms which use this technique. </a:t>
            </a:r>
          </a:p>
          <a:p>
            <a:br>
              <a:rPr lang="en-US" dirty="0"/>
            </a:br>
            <a:endParaRPr lang="en-IN" dirty="0"/>
          </a:p>
        </p:txBody>
      </p:sp>
    </p:spTree>
    <p:extLst>
      <p:ext uri="{BB962C8B-B14F-4D97-AF65-F5344CB8AC3E}">
        <p14:creationId xmlns:p14="http://schemas.microsoft.com/office/powerpoint/2010/main" val="1354964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Multiplying the values of M1 by 2</a:t>
            </a:r>
            <a:endParaRPr lang="en-IN" dirty="0"/>
          </a:p>
        </p:txBody>
      </p:sp>
      <p:pic>
        <p:nvPicPr>
          <p:cNvPr id="8194" name="Picture 2" descr="factor of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44715" y="1825625"/>
            <a:ext cx="630256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590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Similarly, We’ll multiply M2 by a factor of 1. So basically no values change there. And M3, we’ll multiply by a factor of 2 again,</a:t>
            </a:r>
            <a:endParaRPr lang="en-IN" sz="2400" dirty="0"/>
          </a:p>
        </p:txBody>
      </p:sp>
      <p:sp>
        <p:nvSpPr>
          <p:cNvPr id="3" name="Content Placeholder 2"/>
          <p:cNvSpPr>
            <a:spLocks noGrp="1"/>
          </p:cNvSpPr>
          <p:nvPr>
            <p:ph idx="1"/>
          </p:nvPr>
        </p:nvSpPr>
        <p:spPr/>
        <p:txBody>
          <a:bodyPr/>
          <a:lstStyle/>
          <a:p>
            <a:endParaRPr lang="en-IN" dirty="0"/>
          </a:p>
        </p:txBody>
      </p:sp>
      <p:sp>
        <p:nvSpPr>
          <p:cNvPr id="5" name="Rectangle 3"/>
          <p:cNvSpPr>
            <a:spLocks noChangeArrowheads="1"/>
          </p:cNvSpPr>
          <p:nvPr/>
        </p:nvSpPr>
        <p:spPr bwMode="auto">
          <a:xfrm>
            <a:off x="755650" y="1673067"/>
            <a:ext cx="169099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rgbClr val="222222"/>
                </a:solidFill>
                <a:effectLst/>
                <a:latin typeface="Lato"/>
              </a:rPr>
              <a:t>n,</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rgbClr val="222222"/>
                </a:solidFill>
                <a:effectLst/>
                <a:latin typeface="Lato"/>
              </a:rPr>
              <a:t>  </a:t>
            </a:r>
            <a:endParaRPr kumimoji="0" lang="en-US" sz="25200" b="0" i="0" u="none" strike="noStrike" cap="none" normalizeH="0" baseline="0">
              <a:ln>
                <a:noFill/>
              </a:ln>
              <a:solidFill>
                <a:srgbClr val="222222"/>
              </a:solidFill>
              <a:effectLst/>
              <a:latin typeface="Lato"/>
            </a:endParaRPr>
          </a:p>
        </p:txBody>
      </p:sp>
      <p:pic>
        <p:nvPicPr>
          <p:cNvPr id="9220" name="Picture 4" descr="basically no valu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408670"/>
            <a:ext cx="8058665" cy="4282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04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solidFill>
                  <a:srgbClr val="222222"/>
                </a:solidFill>
                <a:latin typeface="Lato"/>
                <a:ea typeface="+mn-ea"/>
                <a:cs typeface="+mn-cs"/>
              </a:rPr>
              <a:t>Now we take an average of all of these by dividing it by </a:t>
            </a:r>
            <a:r>
              <a:rPr lang="en-US" sz="2400" dirty="0"/>
              <a:t>5(2+1+2)</a:t>
            </a:r>
            <a:endParaRPr lang="en-IN" sz="2400" dirty="0"/>
          </a:p>
        </p:txBody>
      </p:sp>
      <p:pic>
        <p:nvPicPr>
          <p:cNvPr id="10242" name="Picture 2" descr="I take an average of all of these by divid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714976"/>
            <a:ext cx="7686675" cy="37333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38201" y="1389413"/>
            <a:ext cx="8305800" cy="1200329"/>
          </a:xfrm>
          <a:prstGeom prst="rect">
            <a:avLst/>
          </a:prstGeom>
        </p:spPr>
        <p:txBody>
          <a:bodyPr wrap="square">
            <a:spAutoFit/>
          </a:bodyPr>
          <a:lstStyle/>
          <a:p>
            <a:r>
              <a:rPr lang="en-US" b="0" i="0" dirty="0">
                <a:solidFill>
                  <a:srgbClr val="222222"/>
                </a:solidFill>
                <a:effectLst/>
                <a:latin typeface="Lato"/>
              </a:rPr>
              <a:t>So what we have done is, taken weighted average from these models, but the weights were decided by us. That should give us better results(average values are closer to actual values) because we understand that these models work better and </a:t>
            </a:r>
            <a:r>
              <a:rPr lang="en-US" dirty="0">
                <a:solidFill>
                  <a:srgbClr val="222222"/>
                </a:solidFill>
                <a:latin typeface="Lato"/>
              </a:rPr>
              <a:t>we ha</a:t>
            </a:r>
            <a:r>
              <a:rPr lang="en-US" b="0" i="0" dirty="0">
                <a:solidFill>
                  <a:srgbClr val="222222"/>
                </a:solidFill>
                <a:effectLst/>
                <a:latin typeface="Lato"/>
              </a:rPr>
              <a:t>ve given them more weight.</a:t>
            </a:r>
            <a:endParaRPr lang="en-IN" dirty="0"/>
          </a:p>
        </p:txBody>
      </p:sp>
    </p:spTree>
    <p:extLst>
      <p:ext uri="{BB962C8B-B14F-4D97-AF65-F5344CB8AC3E}">
        <p14:creationId xmlns:p14="http://schemas.microsoft.com/office/powerpoint/2010/main" val="548871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miro.medium.com/max/1400/1*pkRmArH7fqKLfGdhvjQuIQ.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4421" y="1246909"/>
            <a:ext cx="7964052" cy="4930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159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Simple Ensemble Techniques</a:t>
            </a:r>
          </a:p>
        </p:txBody>
      </p:sp>
      <p:sp>
        <p:nvSpPr>
          <p:cNvPr id="3" name="Content Placeholder 2"/>
          <p:cNvSpPr>
            <a:spLocks noGrp="1"/>
          </p:cNvSpPr>
          <p:nvPr>
            <p:ph idx="1"/>
          </p:nvPr>
        </p:nvSpPr>
        <p:spPr/>
        <p:txBody>
          <a:bodyPr/>
          <a:lstStyle/>
          <a:p>
            <a:r>
              <a:rPr lang="en-US" dirty="0"/>
              <a:t>We will look at a few simple but powerful techniques, namely:</a:t>
            </a:r>
          </a:p>
          <a:p>
            <a:r>
              <a:rPr lang="en-US" dirty="0"/>
              <a:t>Max Voting</a:t>
            </a:r>
          </a:p>
          <a:p>
            <a:r>
              <a:rPr lang="en-US" dirty="0"/>
              <a:t>Averaging</a:t>
            </a:r>
          </a:p>
          <a:p>
            <a:r>
              <a:rPr lang="en-US" dirty="0"/>
              <a:t>Weighted Averaging</a:t>
            </a:r>
          </a:p>
        </p:txBody>
      </p:sp>
    </p:spTree>
    <p:extLst>
      <p:ext uri="{BB962C8B-B14F-4D97-AF65-F5344CB8AC3E}">
        <p14:creationId xmlns:p14="http://schemas.microsoft.com/office/powerpoint/2010/main" val="2449335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4561"/>
          </a:xfrm>
        </p:spPr>
        <p:txBody>
          <a:bodyPr>
            <a:normAutofit fontScale="90000"/>
          </a:bodyPr>
          <a:lstStyle/>
          <a:p>
            <a:r>
              <a:rPr lang="en-IN" dirty="0">
                <a:solidFill>
                  <a:schemeClr val="accent1"/>
                </a:solidFill>
              </a:rPr>
              <a:t>Max Voting</a:t>
            </a:r>
          </a:p>
        </p:txBody>
      </p:sp>
      <p:sp>
        <p:nvSpPr>
          <p:cNvPr id="3" name="Content Placeholder 2"/>
          <p:cNvSpPr>
            <a:spLocks noGrp="1"/>
          </p:cNvSpPr>
          <p:nvPr>
            <p:ph idx="1"/>
          </p:nvPr>
        </p:nvSpPr>
        <p:spPr>
          <a:xfrm>
            <a:off x="838200" y="889686"/>
            <a:ext cx="10515600" cy="5724870"/>
          </a:xfrm>
        </p:spPr>
        <p:txBody>
          <a:bodyPr/>
          <a:lstStyle/>
          <a:p>
            <a:r>
              <a:rPr lang="en-US" dirty="0"/>
              <a:t>The max voting method is generally used for classification problems. In this technique, multiple models are used to make predictions for each data point. The predictions by each model are considered as a ‘vote’. The predictions which we get from the majority of the models are used as the final prediction.</a:t>
            </a:r>
          </a:p>
          <a:p>
            <a:r>
              <a:rPr lang="en-US" dirty="0"/>
              <a:t>For example, when you asked 5 of your colleagues to rate your movie (out of 5); we’ll assume three of them rated it as 4 while two of them gave it a 5. Since the majority gave a rating of 4, the final rating will be taken as 4. </a:t>
            </a:r>
            <a:r>
              <a:rPr lang="en-US" b="1" dirty="0"/>
              <a:t>You can consider this as taking the model of all the predictions.</a:t>
            </a:r>
          </a:p>
          <a:p>
            <a:endParaRPr lang="en-US" b="1"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06880592"/>
              </p:ext>
            </p:extLst>
          </p:nvPr>
        </p:nvGraphicFramePr>
        <p:xfrm>
          <a:off x="1551669" y="5721178"/>
          <a:ext cx="8309022" cy="766118"/>
        </p:xfrm>
        <a:graphic>
          <a:graphicData uri="http://schemas.openxmlformats.org/drawingml/2006/table">
            <a:tbl>
              <a:tblPr/>
              <a:tblGrid>
                <a:gridCol w="1384837">
                  <a:extLst>
                    <a:ext uri="{9D8B030D-6E8A-4147-A177-3AD203B41FA5}">
                      <a16:colId xmlns:a16="http://schemas.microsoft.com/office/drawing/2014/main" val="20000"/>
                    </a:ext>
                  </a:extLst>
                </a:gridCol>
                <a:gridCol w="1384837">
                  <a:extLst>
                    <a:ext uri="{9D8B030D-6E8A-4147-A177-3AD203B41FA5}">
                      <a16:colId xmlns:a16="http://schemas.microsoft.com/office/drawing/2014/main" val="20001"/>
                    </a:ext>
                  </a:extLst>
                </a:gridCol>
                <a:gridCol w="1384837">
                  <a:extLst>
                    <a:ext uri="{9D8B030D-6E8A-4147-A177-3AD203B41FA5}">
                      <a16:colId xmlns:a16="http://schemas.microsoft.com/office/drawing/2014/main" val="20002"/>
                    </a:ext>
                  </a:extLst>
                </a:gridCol>
                <a:gridCol w="1384837">
                  <a:extLst>
                    <a:ext uri="{9D8B030D-6E8A-4147-A177-3AD203B41FA5}">
                      <a16:colId xmlns:a16="http://schemas.microsoft.com/office/drawing/2014/main" val="20003"/>
                    </a:ext>
                  </a:extLst>
                </a:gridCol>
                <a:gridCol w="1384837">
                  <a:extLst>
                    <a:ext uri="{9D8B030D-6E8A-4147-A177-3AD203B41FA5}">
                      <a16:colId xmlns:a16="http://schemas.microsoft.com/office/drawing/2014/main" val="20004"/>
                    </a:ext>
                  </a:extLst>
                </a:gridCol>
                <a:gridCol w="1384837">
                  <a:extLst>
                    <a:ext uri="{9D8B030D-6E8A-4147-A177-3AD203B41FA5}">
                      <a16:colId xmlns:a16="http://schemas.microsoft.com/office/drawing/2014/main" val="20005"/>
                    </a:ext>
                  </a:extLst>
                </a:gridCol>
              </a:tblGrid>
              <a:tr h="383059">
                <a:tc>
                  <a:txBody>
                    <a:bodyPr/>
                    <a:lstStyle/>
                    <a:p>
                      <a:r>
                        <a:rPr lang="en-IN" dirty="0">
                          <a:effectLst/>
                        </a:rPr>
                        <a:t>Colleague 1</a:t>
                      </a:r>
                    </a:p>
                  </a:txBody>
                  <a:tcPr anchor="ctr">
                    <a:lnL>
                      <a:noFill/>
                    </a:lnL>
                    <a:lnR>
                      <a:noFill/>
                    </a:lnR>
                    <a:lnT>
                      <a:noFill/>
                    </a:lnT>
                    <a:lnB>
                      <a:noFill/>
                    </a:lnB>
                    <a:solidFill>
                      <a:srgbClr val="FFFFFF"/>
                    </a:solidFill>
                  </a:tcPr>
                </a:tc>
                <a:tc>
                  <a:txBody>
                    <a:bodyPr/>
                    <a:lstStyle/>
                    <a:p>
                      <a:r>
                        <a:rPr lang="en-IN">
                          <a:effectLst/>
                        </a:rPr>
                        <a:t>Colleague 2</a:t>
                      </a:r>
                    </a:p>
                  </a:txBody>
                  <a:tcPr anchor="ctr">
                    <a:lnL>
                      <a:noFill/>
                    </a:lnL>
                    <a:lnR>
                      <a:noFill/>
                    </a:lnR>
                    <a:lnT>
                      <a:noFill/>
                    </a:lnT>
                    <a:lnB>
                      <a:noFill/>
                    </a:lnB>
                    <a:solidFill>
                      <a:srgbClr val="FFFFFF"/>
                    </a:solidFill>
                  </a:tcPr>
                </a:tc>
                <a:tc>
                  <a:txBody>
                    <a:bodyPr/>
                    <a:lstStyle/>
                    <a:p>
                      <a:r>
                        <a:rPr lang="en-IN">
                          <a:effectLst/>
                        </a:rPr>
                        <a:t>Colleague 3</a:t>
                      </a:r>
                    </a:p>
                  </a:txBody>
                  <a:tcPr anchor="ctr">
                    <a:lnL>
                      <a:noFill/>
                    </a:lnL>
                    <a:lnR>
                      <a:noFill/>
                    </a:lnR>
                    <a:lnT>
                      <a:noFill/>
                    </a:lnT>
                    <a:lnB>
                      <a:noFill/>
                    </a:lnB>
                    <a:solidFill>
                      <a:srgbClr val="FFFFFF"/>
                    </a:solidFill>
                  </a:tcPr>
                </a:tc>
                <a:tc>
                  <a:txBody>
                    <a:bodyPr/>
                    <a:lstStyle/>
                    <a:p>
                      <a:r>
                        <a:rPr lang="en-IN">
                          <a:effectLst/>
                        </a:rPr>
                        <a:t>Colleague 4</a:t>
                      </a:r>
                    </a:p>
                  </a:txBody>
                  <a:tcPr anchor="ctr">
                    <a:lnL>
                      <a:noFill/>
                    </a:lnL>
                    <a:lnR>
                      <a:noFill/>
                    </a:lnR>
                    <a:lnT>
                      <a:noFill/>
                    </a:lnT>
                    <a:lnB>
                      <a:noFill/>
                    </a:lnB>
                    <a:solidFill>
                      <a:srgbClr val="FFFFFF"/>
                    </a:solidFill>
                  </a:tcPr>
                </a:tc>
                <a:tc>
                  <a:txBody>
                    <a:bodyPr/>
                    <a:lstStyle/>
                    <a:p>
                      <a:r>
                        <a:rPr lang="en-IN" dirty="0">
                          <a:effectLst/>
                        </a:rPr>
                        <a:t>Colleague 5</a:t>
                      </a:r>
                    </a:p>
                  </a:txBody>
                  <a:tcPr anchor="ctr">
                    <a:lnL>
                      <a:noFill/>
                    </a:lnL>
                    <a:lnR>
                      <a:noFill/>
                    </a:lnR>
                    <a:lnT>
                      <a:noFill/>
                    </a:lnT>
                    <a:lnB>
                      <a:noFill/>
                    </a:lnB>
                    <a:solidFill>
                      <a:srgbClr val="FFFFFF"/>
                    </a:solidFill>
                  </a:tcPr>
                </a:tc>
                <a:tc>
                  <a:txBody>
                    <a:bodyPr/>
                    <a:lstStyle/>
                    <a:p>
                      <a:r>
                        <a:rPr lang="en-IN">
                          <a:effectLst/>
                        </a:rPr>
                        <a:t>Final rating</a:t>
                      </a: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r h="383059">
                <a:tc>
                  <a:txBody>
                    <a:bodyPr/>
                    <a:lstStyle/>
                    <a:p>
                      <a:r>
                        <a:rPr lang="en-IN">
                          <a:effectLst/>
                        </a:rPr>
                        <a:t>5</a:t>
                      </a:r>
                    </a:p>
                  </a:txBody>
                  <a:tcPr anchor="ctr">
                    <a:lnL>
                      <a:noFill/>
                    </a:lnL>
                    <a:lnR>
                      <a:noFill/>
                    </a:lnR>
                    <a:lnT>
                      <a:noFill/>
                    </a:lnT>
                    <a:lnB>
                      <a:noFill/>
                    </a:lnB>
                    <a:solidFill>
                      <a:srgbClr val="FFFFFF"/>
                    </a:solidFill>
                  </a:tcPr>
                </a:tc>
                <a:tc>
                  <a:txBody>
                    <a:bodyPr/>
                    <a:lstStyle/>
                    <a:p>
                      <a:r>
                        <a:rPr lang="en-IN">
                          <a:effectLst/>
                        </a:rPr>
                        <a:t>4</a:t>
                      </a:r>
                    </a:p>
                  </a:txBody>
                  <a:tcPr anchor="ctr">
                    <a:lnL>
                      <a:noFill/>
                    </a:lnL>
                    <a:lnR>
                      <a:noFill/>
                    </a:lnR>
                    <a:lnT>
                      <a:noFill/>
                    </a:lnT>
                    <a:lnB>
                      <a:noFill/>
                    </a:lnB>
                    <a:solidFill>
                      <a:srgbClr val="FFFFFF"/>
                    </a:solidFill>
                  </a:tcPr>
                </a:tc>
                <a:tc>
                  <a:txBody>
                    <a:bodyPr/>
                    <a:lstStyle/>
                    <a:p>
                      <a:r>
                        <a:rPr lang="en-IN">
                          <a:effectLst/>
                        </a:rPr>
                        <a:t>5</a:t>
                      </a:r>
                    </a:p>
                  </a:txBody>
                  <a:tcPr anchor="ctr">
                    <a:lnL>
                      <a:noFill/>
                    </a:lnL>
                    <a:lnR>
                      <a:noFill/>
                    </a:lnR>
                    <a:lnT>
                      <a:noFill/>
                    </a:lnT>
                    <a:lnB>
                      <a:noFill/>
                    </a:lnB>
                    <a:solidFill>
                      <a:srgbClr val="FFFFFF"/>
                    </a:solidFill>
                  </a:tcPr>
                </a:tc>
                <a:tc>
                  <a:txBody>
                    <a:bodyPr/>
                    <a:lstStyle/>
                    <a:p>
                      <a:r>
                        <a:rPr lang="en-IN">
                          <a:effectLst/>
                        </a:rPr>
                        <a:t>4</a:t>
                      </a:r>
                    </a:p>
                  </a:txBody>
                  <a:tcPr anchor="ctr">
                    <a:lnL>
                      <a:noFill/>
                    </a:lnL>
                    <a:lnR>
                      <a:noFill/>
                    </a:lnR>
                    <a:lnT>
                      <a:noFill/>
                    </a:lnT>
                    <a:lnB>
                      <a:noFill/>
                    </a:lnB>
                    <a:solidFill>
                      <a:srgbClr val="FFFFFF"/>
                    </a:solidFill>
                  </a:tcPr>
                </a:tc>
                <a:tc>
                  <a:txBody>
                    <a:bodyPr/>
                    <a:lstStyle/>
                    <a:p>
                      <a:r>
                        <a:rPr lang="en-IN">
                          <a:effectLst/>
                        </a:rPr>
                        <a:t>4</a:t>
                      </a:r>
                    </a:p>
                  </a:txBody>
                  <a:tcPr anchor="ctr">
                    <a:lnL>
                      <a:noFill/>
                    </a:lnL>
                    <a:lnR>
                      <a:noFill/>
                    </a:lnR>
                    <a:lnT>
                      <a:noFill/>
                    </a:lnT>
                    <a:lnB>
                      <a:noFill/>
                    </a:lnB>
                    <a:solidFill>
                      <a:srgbClr val="FFFFFF"/>
                    </a:solidFill>
                  </a:tcPr>
                </a:tc>
                <a:tc>
                  <a:txBody>
                    <a:bodyPr/>
                    <a:lstStyle/>
                    <a:p>
                      <a:r>
                        <a:rPr lang="en-IN" dirty="0">
                          <a:effectLst/>
                        </a:rPr>
                        <a:t>4</a:t>
                      </a:r>
                    </a:p>
                  </a:txBody>
                  <a:tcPr anchor="ctr">
                    <a:lnL>
                      <a:noFill/>
                    </a:lnL>
                    <a:lnR>
                      <a:noFill/>
                    </a:lnR>
                    <a:lnT>
                      <a:noFill/>
                    </a:lnT>
                    <a:lnB>
                      <a:noFill/>
                    </a:lnB>
                    <a:solidFill>
                      <a:srgbClr val="FFFFFF"/>
                    </a:solidFill>
                  </a:tcPr>
                </a:tc>
                <a:extLst>
                  <a:ext uri="{0D108BD9-81ED-4DB2-BD59-A6C34878D82A}">
                    <a16:rowId xmlns:a16="http://schemas.microsoft.com/office/drawing/2014/main" val="10001"/>
                  </a:ext>
                </a:extLst>
              </a:tr>
            </a:tbl>
          </a:graphicData>
        </a:graphic>
      </p:graphicFrame>
      <p:sp>
        <p:nvSpPr>
          <p:cNvPr id="7" name="Rectangle 2"/>
          <p:cNvSpPr>
            <a:spLocks noChangeArrowheads="1"/>
          </p:cNvSpPr>
          <p:nvPr/>
        </p:nvSpPr>
        <p:spPr bwMode="auto">
          <a:xfrm>
            <a:off x="1551675" y="545121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a:ln>
                  <a:noFill/>
                </a:ln>
                <a:solidFill>
                  <a:srgbClr val="222222"/>
                </a:solidFill>
                <a:effectLst/>
                <a:latin typeface="Lato"/>
              </a:rPr>
              <a:t>The result of max voting would be something like this:</a:t>
            </a:r>
            <a:endParaRPr kumimoji="0" 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dirty="0">
                <a:ln>
                  <a:noFill/>
                </a:ln>
                <a:solidFill>
                  <a:schemeClr val="tx1"/>
                </a:solidFill>
                <a:effectLst/>
                <a:latin typeface="Arial" panose="020B0604020202020204" pitchFamily="34" charset="0"/>
              </a:rPr>
            </a:b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0855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6776"/>
          </a:xfrm>
        </p:spPr>
        <p:txBody>
          <a:bodyPr>
            <a:normAutofit fontScale="90000"/>
          </a:bodyPr>
          <a:lstStyle/>
          <a:p>
            <a:r>
              <a:rPr lang="en-IN" dirty="0"/>
              <a:t>Averaging</a:t>
            </a:r>
          </a:p>
        </p:txBody>
      </p:sp>
      <p:sp>
        <p:nvSpPr>
          <p:cNvPr id="3" name="Content Placeholder 2"/>
          <p:cNvSpPr>
            <a:spLocks noGrp="1"/>
          </p:cNvSpPr>
          <p:nvPr>
            <p:ph idx="1"/>
          </p:nvPr>
        </p:nvSpPr>
        <p:spPr>
          <a:xfrm>
            <a:off x="838200" y="1092530"/>
            <a:ext cx="10515600" cy="5084433"/>
          </a:xfrm>
        </p:spPr>
        <p:txBody>
          <a:bodyPr/>
          <a:lstStyle/>
          <a:p>
            <a:r>
              <a:rPr lang="en-US" dirty="0"/>
              <a:t>Similar to the max voting technique, multiple predictions are made for each data point in averaging. In this method, we take an average of predictions from all the models and use it to make the final prediction. Averaging can be used for making predictions in regression problems or while calculating probabilities for classification problems.</a:t>
            </a:r>
          </a:p>
          <a:p>
            <a:r>
              <a:rPr lang="en-US" dirty="0"/>
              <a:t>For example, in the below case, the averaging method would take the average of all the values. i.e. (5+4+5+4+4)/5 = 4.4</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564420218"/>
              </p:ext>
            </p:extLst>
          </p:nvPr>
        </p:nvGraphicFramePr>
        <p:xfrm>
          <a:off x="1187533" y="4607625"/>
          <a:ext cx="9595260" cy="1318162"/>
        </p:xfrm>
        <a:graphic>
          <a:graphicData uri="http://schemas.openxmlformats.org/drawingml/2006/table">
            <a:tbl>
              <a:tblPr/>
              <a:tblGrid>
                <a:gridCol w="1599210">
                  <a:extLst>
                    <a:ext uri="{9D8B030D-6E8A-4147-A177-3AD203B41FA5}">
                      <a16:colId xmlns:a16="http://schemas.microsoft.com/office/drawing/2014/main" val="20000"/>
                    </a:ext>
                  </a:extLst>
                </a:gridCol>
                <a:gridCol w="1599210">
                  <a:extLst>
                    <a:ext uri="{9D8B030D-6E8A-4147-A177-3AD203B41FA5}">
                      <a16:colId xmlns:a16="http://schemas.microsoft.com/office/drawing/2014/main" val="20001"/>
                    </a:ext>
                  </a:extLst>
                </a:gridCol>
                <a:gridCol w="1599210">
                  <a:extLst>
                    <a:ext uri="{9D8B030D-6E8A-4147-A177-3AD203B41FA5}">
                      <a16:colId xmlns:a16="http://schemas.microsoft.com/office/drawing/2014/main" val="20002"/>
                    </a:ext>
                  </a:extLst>
                </a:gridCol>
                <a:gridCol w="1599210">
                  <a:extLst>
                    <a:ext uri="{9D8B030D-6E8A-4147-A177-3AD203B41FA5}">
                      <a16:colId xmlns:a16="http://schemas.microsoft.com/office/drawing/2014/main" val="20003"/>
                    </a:ext>
                  </a:extLst>
                </a:gridCol>
                <a:gridCol w="1599210">
                  <a:extLst>
                    <a:ext uri="{9D8B030D-6E8A-4147-A177-3AD203B41FA5}">
                      <a16:colId xmlns:a16="http://schemas.microsoft.com/office/drawing/2014/main" val="20004"/>
                    </a:ext>
                  </a:extLst>
                </a:gridCol>
                <a:gridCol w="1599210">
                  <a:extLst>
                    <a:ext uri="{9D8B030D-6E8A-4147-A177-3AD203B41FA5}">
                      <a16:colId xmlns:a16="http://schemas.microsoft.com/office/drawing/2014/main" val="20005"/>
                    </a:ext>
                  </a:extLst>
                </a:gridCol>
              </a:tblGrid>
              <a:tr h="659081">
                <a:tc>
                  <a:txBody>
                    <a:bodyPr/>
                    <a:lstStyle/>
                    <a:p>
                      <a:r>
                        <a:rPr lang="en-IN">
                          <a:effectLst/>
                        </a:rPr>
                        <a:t>Colleague 1</a:t>
                      </a:r>
                    </a:p>
                  </a:txBody>
                  <a:tcPr anchor="ctr">
                    <a:lnL>
                      <a:noFill/>
                    </a:lnL>
                    <a:lnR>
                      <a:noFill/>
                    </a:lnR>
                    <a:lnT>
                      <a:noFill/>
                    </a:lnT>
                    <a:lnB>
                      <a:noFill/>
                    </a:lnB>
                    <a:solidFill>
                      <a:srgbClr val="FFFFFF"/>
                    </a:solidFill>
                  </a:tcPr>
                </a:tc>
                <a:tc>
                  <a:txBody>
                    <a:bodyPr/>
                    <a:lstStyle/>
                    <a:p>
                      <a:r>
                        <a:rPr lang="en-IN">
                          <a:effectLst/>
                        </a:rPr>
                        <a:t>Colleague 2</a:t>
                      </a:r>
                    </a:p>
                  </a:txBody>
                  <a:tcPr anchor="ctr">
                    <a:lnL>
                      <a:noFill/>
                    </a:lnL>
                    <a:lnR>
                      <a:noFill/>
                    </a:lnR>
                    <a:lnT>
                      <a:noFill/>
                    </a:lnT>
                    <a:lnB>
                      <a:noFill/>
                    </a:lnB>
                    <a:solidFill>
                      <a:srgbClr val="FFFFFF"/>
                    </a:solidFill>
                  </a:tcPr>
                </a:tc>
                <a:tc>
                  <a:txBody>
                    <a:bodyPr/>
                    <a:lstStyle/>
                    <a:p>
                      <a:r>
                        <a:rPr lang="en-IN">
                          <a:effectLst/>
                        </a:rPr>
                        <a:t>Colleague 3</a:t>
                      </a:r>
                    </a:p>
                  </a:txBody>
                  <a:tcPr anchor="ctr">
                    <a:lnL>
                      <a:noFill/>
                    </a:lnL>
                    <a:lnR>
                      <a:noFill/>
                    </a:lnR>
                    <a:lnT>
                      <a:noFill/>
                    </a:lnT>
                    <a:lnB>
                      <a:noFill/>
                    </a:lnB>
                    <a:solidFill>
                      <a:srgbClr val="FFFFFF"/>
                    </a:solidFill>
                  </a:tcPr>
                </a:tc>
                <a:tc>
                  <a:txBody>
                    <a:bodyPr/>
                    <a:lstStyle/>
                    <a:p>
                      <a:r>
                        <a:rPr lang="en-IN">
                          <a:effectLst/>
                        </a:rPr>
                        <a:t>Colleague 4</a:t>
                      </a:r>
                    </a:p>
                  </a:txBody>
                  <a:tcPr anchor="ctr">
                    <a:lnL>
                      <a:noFill/>
                    </a:lnL>
                    <a:lnR>
                      <a:noFill/>
                    </a:lnR>
                    <a:lnT>
                      <a:noFill/>
                    </a:lnT>
                    <a:lnB>
                      <a:noFill/>
                    </a:lnB>
                    <a:solidFill>
                      <a:srgbClr val="FFFFFF"/>
                    </a:solidFill>
                  </a:tcPr>
                </a:tc>
                <a:tc>
                  <a:txBody>
                    <a:bodyPr/>
                    <a:lstStyle/>
                    <a:p>
                      <a:r>
                        <a:rPr lang="en-IN">
                          <a:effectLst/>
                        </a:rPr>
                        <a:t>Colleague 5</a:t>
                      </a:r>
                    </a:p>
                  </a:txBody>
                  <a:tcPr anchor="ctr">
                    <a:lnL>
                      <a:noFill/>
                    </a:lnL>
                    <a:lnR>
                      <a:noFill/>
                    </a:lnR>
                    <a:lnT>
                      <a:noFill/>
                    </a:lnT>
                    <a:lnB>
                      <a:noFill/>
                    </a:lnB>
                    <a:solidFill>
                      <a:srgbClr val="FFFFFF"/>
                    </a:solidFill>
                  </a:tcPr>
                </a:tc>
                <a:tc>
                  <a:txBody>
                    <a:bodyPr/>
                    <a:lstStyle/>
                    <a:p>
                      <a:r>
                        <a:rPr lang="en-IN">
                          <a:effectLst/>
                        </a:rPr>
                        <a:t>Final rating</a:t>
                      </a: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r h="659081">
                <a:tc>
                  <a:txBody>
                    <a:bodyPr/>
                    <a:lstStyle/>
                    <a:p>
                      <a:pPr algn="ctr"/>
                      <a:r>
                        <a:rPr lang="en-IN">
                          <a:effectLst/>
                        </a:rPr>
                        <a:t>5</a:t>
                      </a:r>
                    </a:p>
                  </a:txBody>
                  <a:tcPr anchor="ctr">
                    <a:lnL>
                      <a:noFill/>
                    </a:lnL>
                    <a:lnR>
                      <a:noFill/>
                    </a:lnR>
                    <a:lnT>
                      <a:noFill/>
                    </a:lnT>
                    <a:lnB>
                      <a:noFill/>
                    </a:lnB>
                    <a:solidFill>
                      <a:srgbClr val="FFFFFF"/>
                    </a:solidFill>
                  </a:tcPr>
                </a:tc>
                <a:tc>
                  <a:txBody>
                    <a:bodyPr/>
                    <a:lstStyle/>
                    <a:p>
                      <a:pPr algn="ctr"/>
                      <a:r>
                        <a:rPr lang="en-IN">
                          <a:effectLst/>
                        </a:rPr>
                        <a:t>4</a:t>
                      </a:r>
                    </a:p>
                  </a:txBody>
                  <a:tcPr anchor="ctr">
                    <a:lnL>
                      <a:noFill/>
                    </a:lnL>
                    <a:lnR>
                      <a:noFill/>
                    </a:lnR>
                    <a:lnT>
                      <a:noFill/>
                    </a:lnT>
                    <a:lnB>
                      <a:noFill/>
                    </a:lnB>
                    <a:solidFill>
                      <a:srgbClr val="FFFFFF"/>
                    </a:solidFill>
                  </a:tcPr>
                </a:tc>
                <a:tc>
                  <a:txBody>
                    <a:bodyPr/>
                    <a:lstStyle/>
                    <a:p>
                      <a:pPr algn="ctr"/>
                      <a:r>
                        <a:rPr lang="en-IN">
                          <a:effectLst/>
                        </a:rPr>
                        <a:t>5</a:t>
                      </a:r>
                    </a:p>
                  </a:txBody>
                  <a:tcPr anchor="ctr">
                    <a:lnL>
                      <a:noFill/>
                    </a:lnL>
                    <a:lnR>
                      <a:noFill/>
                    </a:lnR>
                    <a:lnT>
                      <a:noFill/>
                    </a:lnT>
                    <a:lnB>
                      <a:noFill/>
                    </a:lnB>
                    <a:solidFill>
                      <a:srgbClr val="FFFFFF"/>
                    </a:solidFill>
                  </a:tcPr>
                </a:tc>
                <a:tc>
                  <a:txBody>
                    <a:bodyPr/>
                    <a:lstStyle/>
                    <a:p>
                      <a:pPr algn="ctr"/>
                      <a:r>
                        <a:rPr lang="en-IN">
                          <a:effectLst/>
                        </a:rPr>
                        <a:t>4</a:t>
                      </a:r>
                    </a:p>
                  </a:txBody>
                  <a:tcPr anchor="ctr">
                    <a:lnL>
                      <a:noFill/>
                    </a:lnL>
                    <a:lnR>
                      <a:noFill/>
                    </a:lnR>
                    <a:lnT>
                      <a:noFill/>
                    </a:lnT>
                    <a:lnB>
                      <a:noFill/>
                    </a:lnB>
                    <a:solidFill>
                      <a:srgbClr val="FFFFFF"/>
                    </a:solidFill>
                  </a:tcPr>
                </a:tc>
                <a:tc>
                  <a:txBody>
                    <a:bodyPr/>
                    <a:lstStyle/>
                    <a:p>
                      <a:pPr algn="ctr"/>
                      <a:r>
                        <a:rPr lang="en-IN">
                          <a:effectLst/>
                        </a:rPr>
                        <a:t>4</a:t>
                      </a:r>
                    </a:p>
                  </a:txBody>
                  <a:tcPr anchor="ctr">
                    <a:lnL>
                      <a:noFill/>
                    </a:lnL>
                    <a:lnR>
                      <a:noFill/>
                    </a:lnR>
                    <a:lnT>
                      <a:noFill/>
                    </a:lnT>
                    <a:lnB>
                      <a:noFill/>
                    </a:lnB>
                    <a:solidFill>
                      <a:srgbClr val="FFFFFF"/>
                    </a:solidFill>
                  </a:tcPr>
                </a:tc>
                <a:tc>
                  <a:txBody>
                    <a:bodyPr/>
                    <a:lstStyle/>
                    <a:p>
                      <a:pPr algn="ctr"/>
                      <a:r>
                        <a:rPr lang="en-IN" dirty="0">
                          <a:effectLst/>
                        </a:rPr>
                        <a:t>4.4</a:t>
                      </a:r>
                    </a:p>
                  </a:txBody>
                  <a:tcPr anchor="ctr">
                    <a:lnL>
                      <a:noFill/>
                    </a:lnL>
                    <a:lnR>
                      <a:noFill/>
                    </a:lnR>
                    <a:lnT>
                      <a:noFill/>
                    </a:lnT>
                    <a:lnB>
                      <a:noFill/>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00175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232075" cy="691779"/>
          </a:xfrm>
        </p:spPr>
        <p:txBody>
          <a:bodyPr>
            <a:normAutofit fontScale="90000"/>
          </a:bodyPr>
          <a:lstStyle/>
          <a:p>
            <a:r>
              <a:rPr lang="en-IN" dirty="0"/>
              <a:t>Weighted Average</a:t>
            </a:r>
          </a:p>
        </p:txBody>
      </p:sp>
      <p:sp>
        <p:nvSpPr>
          <p:cNvPr id="3" name="Content Placeholder 2"/>
          <p:cNvSpPr>
            <a:spLocks noGrp="1"/>
          </p:cNvSpPr>
          <p:nvPr>
            <p:ph idx="1"/>
          </p:nvPr>
        </p:nvSpPr>
        <p:spPr>
          <a:xfrm>
            <a:off x="838200" y="1056904"/>
            <a:ext cx="10515600" cy="5120059"/>
          </a:xfrm>
        </p:spPr>
        <p:txBody>
          <a:bodyPr/>
          <a:lstStyle/>
          <a:p>
            <a:r>
              <a:rPr lang="en-US" dirty="0"/>
              <a:t>This is an extension of the averaging method. All models are assigned different weights defining the importance of each model for prediction. For instance, if two of your colleagues are critics, while others have no prior experience in this field, then the answers by these two friends are given more importance as compared to the other people.</a:t>
            </a:r>
          </a:p>
          <a:p>
            <a:r>
              <a:rPr lang="en-US" dirty="0"/>
              <a:t>The result is calculated as [(5*0.23) + (4*0.23) + (5*0.18) + (4*0.18) + (4*0.18)] = 4.41</a:t>
            </a:r>
          </a:p>
          <a:p>
            <a:pPr lvl="3"/>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54821544"/>
              </p:ext>
            </p:extLst>
          </p:nvPr>
        </p:nvGraphicFramePr>
        <p:xfrm>
          <a:off x="2619375" y="4417621"/>
          <a:ext cx="8056542" cy="771896"/>
        </p:xfrm>
        <a:graphic>
          <a:graphicData uri="http://schemas.openxmlformats.org/drawingml/2006/table">
            <a:tbl>
              <a:tblPr/>
              <a:tblGrid>
                <a:gridCol w="1342757">
                  <a:extLst>
                    <a:ext uri="{9D8B030D-6E8A-4147-A177-3AD203B41FA5}">
                      <a16:colId xmlns:a16="http://schemas.microsoft.com/office/drawing/2014/main" val="20000"/>
                    </a:ext>
                  </a:extLst>
                </a:gridCol>
                <a:gridCol w="1342757">
                  <a:extLst>
                    <a:ext uri="{9D8B030D-6E8A-4147-A177-3AD203B41FA5}">
                      <a16:colId xmlns:a16="http://schemas.microsoft.com/office/drawing/2014/main" val="20001"/>
                    </a:ext>
                  </a:extLst>
                </a:gridCol>
                <a:gridCol w="1342757">
                  <a:extLst>
                    <a:ext uri="{9D8B030D-6E8A-4147-A177-3AD203B41FA5}">
                      <a16:colId xmlns:a16="http://schemas.microsoft.com/office/drawing/2014/main" val="20002"/>
                    </a:ext>
                  </a:extLst>
                </a:gridCol>
                <a:gridCol w="1342757">
                  <a:extLst>
                    <a:ext uri="{9D8B030D-6E8A-4147-A177-3AD203B41FA5}">
                      <a16:colId xmlns:a16="http://schemas.microsoft.com/office/drawing/2014/main" val="20003"/>
                    </a:ext>
                  </a:extLst>
                </a:gridCol>
                <a:gridCol w="1342757">
                  <a:extLst>
                    <a:ext uri="{9D8B030D-6E8A-4147-A177-3AD203B41FA5}">
                      <a16:colId xmlns:a16="http://schemas.microsoft.com/office/drawing/2014/main" val="20004"/>
                    </a:ext>
                  </a:extLst>
                </a:gridCol>
                <a:gridCol w="1342757">
                  <a:extLst>
                    <a:ext uri="{9D8B030D-6E8A-4147-A177-3AD203B41FA5}">
                      <a16:colId xmlns:a16="http://schemas.microsoft.com/office/drawing/2014/main" val="20005"/>
                    </a:ext>
                  </a:extLst>
                </a:gridCol>
              </a:tblGrid>
              <a:tr h="771896">
                <a:tc>
                  <a:txBody>
                    <a:bodyPr/>
                    <a:lstStyle/>
                    <a:p>
                      <a:r>
                        <a:rPr lang="en-IN">
                          <a:effectLst/>
                        </a:rPr>
                        <a:t>Colleague 1</a:t>
                      </a:r>
                    </a:p>
                  </a:txBody>
                  <a:tcPr anchor="ctr">
                    <a:lnL>
                      <a:noFill/>
                    </a:lnL>
                    <a:lnR>
                      <a:noFill/>
                    </a:lnR>
                    <a:lnT>
                      <a:noFill/>
                    </a:lnT>
                    <a:lnB>
                      <a:noFill/>
                    </a:lnB>
                    <a:solidFill>
                      <a:srgbClr val="FFFFFF"/>
                    </a:solidFill>
                  </a:tcPr>
                </a:tc>
                <a:tc>
                  <a:txBody>
                    <a:bodyPr/>
                    <a:lstStyle/>
                    <a:p>
                      <a:r>
                        <a:rPr lang="en-IN">
                          <a:effectLst/>
                        </a:rPr>
                        <a:t>Colleague 2</a:t>
                      </a:r>
                    </a:p>
                  </a:txBody>
                  <a:tcPr anchor="ctr">
                    <a:lnL>
                      <a:noFill/>
                    </a:lnL>
                    <a:lnR>
                      <a:noFill/>
                    </a:lnR>
                    <a:lnT>
                      <a:noFill/>
                    </a:lnT>
                    <a:lnB>
                      <a:noFill/>
                    </a:lnB>
                    <a:solidFill>
                      <a:srgbClr val="FFFFFF"/>
                    </a:solidFill>
                  </a:tcPr>
                </a:tc>
                <a:tc>
                  <a:txBody>
                    <a:bodyPr/>
                    <a:lstStyle/>
                    <a:p>
                      <a:r>
                        <a:rPr lang="en-IN">
                          <a:effectLst/>
                        </a:rPr>
                        <a:t>Colleague 3</a:t>
                      </a:r>
                    </a:p>
                  </a:txBody>
                  <a:tcPr anchor="ctr">
                    <a:lnL>
                      <a:noFill/>
                    </a:lnL>
                    <a:lnR>
                      <a:noFill/>
                    </a:lnR>
                    <a:lnT>
                      <a:noFill/>
                    </a:lnT>
                    <a:lnB>
                      <a:noFill/>
                    </a:lnB>
                    <a:solidFill>
                      <a:srgbClr val="FFFFFF"/>
                    </a:solidFill>
                  </a:tcPr>
                </a:tc>
                <a:tc>
                  <a:txBody>
                    <a:bodyPr/>
                    <a:lstStyle/>
                    <a:p>
                      <a:r>
                        <a:rPr lang="en-IN">
                          <a:effectLst/>
                        </a:rPr>
                        <a:t>Colleague 4</a:t>
                      </a:r>
                    </a:p>
                  </a:txBody>
                  <a:tcPr anchor="ctr">
                    <a:lnL>
                      <a:noFill/>
                    </a:lnL>
                    <a:lnR>
                      <a:noFill/>
                    </a:lnR>
                    <a:lnT>
                      <a:noFill/>
                    </a:lnT>
                    <a:lnB>
                      <a:noFill/>
                    </a:lnB>
                    <a:solidFill>
                      <a:srgbClr val="FFFFFF"/>
                    </a:solidFill>
                  </a:tcPr>
                </a:tc>
                <a:tc>
                  <a:txBody>
                    <a:bodyPr/>
                    <a:lstStyle/>
                    <a:p>
                      <a:r>
                        <a:rPr lang="en-IN">
                          <a:effectLst/>
                        </a:rPr>
                        <a:t>Colleague 5</a:t>
                      </a:r>
                    </a:p>
                  </a:txBody>
                  <a:tcPr anchor="ctr">
                    <a:lnL>
                      <a:noFill/>
                    </a:lnL>
                    <a:lnR>
                      <a:noFill/>
                    </a:lnR>
                    <a:lnT>
                      <a:noFill/>
                    </a:lnT>
                    <a:lnB>
                      <a:noFill/>
                    </a:lnB>
                    <a:solidFill>
                      <a:srgbClr val="FFFFFF"/>
                    </a:solidFill>
                  </a:tcPr>
                </a:tc>
                <a:tc>
                  <a:txBody>
                    <a:bodyPr/>
                    <a:lstStyle/>
                    <a:p>
                      <a:r>
                        <a:rPr lang="en-IN" dirty="0">
                          <a:effectLst/>
                        </a:rPr>
                        <a:t>Final rating</a:t>
                      </a: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75696560"/>
              </p:ext>
            </p:extLst>
          </p:nvPr>
        </p:nvGraphicFramePr>
        <p:xfrm>
          <a:off x="1971301" y="5260768"/>
          <a:ext cx="8514611" cy="1056904"/>
        </p:xfrm>
        <a:graphic>
          <a:graphicData uri="http://schemas.openxmlformats.org/drawingml/2006/table">
            <a:tbl>
              <a:tblPr/>
              <a:tblGrid>
                <a:gridCol w="1216373">
                  <a:extLst>
                    <a:ext uri="{9D8B030D-6E8A-4147-A177-3AD203B41FA5}">
                      <a16:colId xmlns:a16="http://schemas.microsoft.com/office/drawing/2014/main" val="20000"/>
                    </a:ext>
                  </a:extLst>
                </a:gridCol>
                <a:gridCol w="1216373">
                  <a:extLst>
                    <a:ext uri="{9D8B030D-6E8A-4147-A177-3AD203B41FA5}">
                      <a16:colId xmlns:a16="http://schemas.microsoft.com/office/drawing/2014/main" val="20001"/>
                    </a:ext>
                  </a:extLst>
                </a:gridCol>
                <a:gridCol w="1216373">
                  <a:extLst>
                    <a:ext uri="{9D8B030D-6E8A-4147-A177-3AD203B41FA5}">
                      <a16:colId xmlns:a16="http://schemas.microsoft.com/office/drawing/2014/main" val="20002"/>
                    </a:ext>
                  </a:extLst>
                </a:gridCol>
                <a:gridCol w="1216373">
                  <a:extLst>
                    <a:ext uri="{9D8B030D-6E8A-4147-A177-3AD203B41FA5}">
                      <a16:colId xmlns:a16="http://schemas.microsoft.com/office/drawing/2014/main" val="20003"/>
                    </a:ext>
                  </a:extLst>
                </a:gridCol>
                <a:gridCol w="1216373">
                  <a:extLst>
                    <a:ext uri="{9D8B030D-6E8A-4147-A177-3AD203B41FA5}">
                      <a16:colId xmlns:a16="http://schemas.microsoft.com/office/drawing/2014/main" val="20004"/>
                    </a:ext>
                  </a:extLst>
                </a:gridCol>
                <a:gridCol w="1216373">
                  <a:extLst>
                    <a:ext uri="{9D8B030D-6E8A-4147-A177-3AD203B41FA5}">
                      <a16:colId xmlns:a16="http://schemas.microsoft.com/office/drawing/2014/main" val="20005"/>
                    </a:ext>
                  </a:extLst>
                </a:gridCol>
                <a:gridCol w="1216373">
                  <a:extLst>
                    <a:ext uri="{9D8B030D-6E8A-4147-A177-3AD203B41FA5}">
                      <a16:colId xmlns:a16="http://schemas.microsoft.com/office/drawing/2014/main" val="20006"/>
                    </a:ext>
                  </a:extLst>
                </a:gridCol>
              </a:tblGrid>
              <a:tr h="528452">
                <a:tc>
                  <a:txBody>
                    <a:bodyPr/>
                    <a:lstStyle/>
                    <a:p>
                      <a:r>
                        <a:rPr lang="en-IN">
                          <a:effectLst/>
                        </a:rPr>
                        <a:t>weight</a:t>
                      </a:r>
                    </a:p>
                  </a:txBody>
                  <a:tcPr anchor="ctr">
                    <a:lnL>
                      <a:noFill/>
                    </a:lnL>
                    <a:lnR>
                      <a:noFill/>
                    </a:lnR>
                    <a:lnT>
                      <a:noFill/>
                    </a:lnT>
                    <a:lnB>
                      <a:noFill/>
                    </a:lnB>
                    <a:solidFill>
                      <a:srgbClr val="FFFFFF"/>
                    </a:solidFill>
                  </a:tcPr>
                </a:tc>
                <a:tc>
                  <a:txBody>
                    <a:bodyPr/>
                    <a:lstStyle/>
                    <a:p>
                      <a:r>
                        <a:rPr lang="en-IN">
                          <a:effectLst/>
                        </a:rPr>
                        <a:t>0.23</a:t>
                      </a:r>
                    </a:p>
                  </a:txBody>
                  <a:tcPr anchor="ctr">
                    <a:lnL>
                      <a:noFill/>
                    </a:lnL>
                    <a:lnR>
                      <a:noFill/>
                    </a:lnR>
                    <a:lnT>
                      <a:noFill/>
                    </a:lnT>
                    <a:lnB>
                      <a:noFill/>
                    </a:lnB>
                    <a:solidFill>
                      <a:srgbClr val="FFFFFF"/>
                    </a:solidFill>
                  </a:tcPr>
                </a:tc>
                <a:tc>
                  <a:txBody>
                    <a:bodyPr/>
                    <a:lstStyle/>
                    <a:p>
                      <a:r>
                        <a:rPr lang="en-IN">
                          <a:effectLst/>
                        </a:rPr>
                        <a:t>0.23</a:t>
                      </a:r>
                    </a:p>
                  </a:txBody>
                  <a:tcPr anchor="ctr">
                    <a:lnL>
                      <a:noFill/>
                    </a:lnL>
                    <a:lnR>
                      <a:noFill/>
                    </a:lnR>
                    <a:lnT>
                      <a:noFill/>
                    </a:lnT>
                    <a:lnB>
                      <a:noFill/>
                    </a:lnB>
                    <a:solidFill>
                      <a:srgbClr val="FFFFFF"/>
                    </a:solidFill>
                  </a:tcPr>
                </a:tc>
                <a:tc>
                  <a:txBody>
                    <a:bodyPr/>
                    <a:lstStyle/>
                    <a:p>
                      <a:r>
                        <a:rPr lang="en-IN">
                          <a:effectLst/>
                        </a:rPr>
                        <a:t>0.18</a:t>
                      </a:r>
                    </a:p>
                  </a:txBody>
                  <a:tcPr anchor="ctr">
                    <a:lnL>
                      <a:noFill/>
                    </a:lnL>
                    <a:lnR>
                      <a:noFill/>
                    </a:lnR>
                    <a:lnT>
                      <a:noFill/>
                    </a:lnT>
                    <a:lnB>
                      <a:noFill/>
                    </a:lnB>
                    <a:solidFill>
                      <a:srgbClr val="FFFFFF"/>
                    </a:solidFill>
                  </a:tcPr>
                </a:tc>
                <a:tc>
                  <a:txBody>
                    <a:bodyPr/>
                    <a:lstStyle/>
                    <a:p>
                      <a:r>
                        <a:rPr lang="en-IN">
                          <a:effectLst/>
                        </a:rPr>
                        <a:t>0.18</a:t>
                      </a:r>
                    </a:p>
                  </a:txBody>
                  <a:tcPr anchor="ctr">
                    <a:lnL>
                      <a:noFill/>
                    </a:lnL>
                    <a:lnR>
                      <a:noFill/>
                    </a:lnR>
                    <a:lnT>
                      <a:noFill/>
                    </a:lnT>
                    <a:lnB>
                      <a:noFill/>
                    </a:lnB>
                    <a:solidFill>
                      <a:srgbClr val="FFFFFF"/>
                    </a:solidFill>
                  </a:tcPr>
                </a:tc>
                <a:tc>
                  <a:txBody>
                    <a:bodyPr/>
                    <a:lstStyle/>
                    <a:p>
                      <a:r>
                        <a:rPr lang="en-IN">
                          <a:effectLst/>
                        </a:rPr>
                        <a:t>0.18</a:t>
                      </a:r>
                    </a:p>
                  </a:txBody>
                  <a:tcPr anchor="ctr">
                    <a:lnL>
                      <a:noFill/>
                    </a:lnL>
                    <a:lnR>
                      <a:noFill/>
                    </a:lnR>
                    <a:lnT>
                      <a:noFill/>
                    </a:lnT>
                    <a:lnB>
                      <a:noFill/>
                    </a:lnB>
                    <a:solidFill>
                      <a:srgbClr val="FFFFFF"/>
                    </a:solidFill>
                  </a:tcPr>
                </a:tc>
                <a:tc>
                  <a:txBody>
                    <a:bodyPr/>
                    <a:lstStyle/>
                    <a:p>
                      <a:endParaRPr lang="en-IN">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r h="528452">
                <a:tc>
                  <a:txBody>
                    <a:bodyPr/>
                    <a:lstStyle/>
                    <a:p>
                      <a:r>
                        <a:rPr lang="en-IN">
                          <a:effectLst/>
                        </a:rPr>
                        <a:t>rating</a:t>
                      </a:r>
                    </a:p>
                  </a:txBody>
                  <a:tcPr anchor="ctr">
                    <a:lnL>
                      <a:noFill/>
                    </a:lnL>
                    <a:lnR>
                      <a:noFill/>
                    </a:lnR>
                    <a:lnT>
                      <a:noFill/>
                    </a:lnT>
                    <a:lnB>
                      <a:noFill/>
                    </a:lnB>
                    <a:solidFill>
                      <a:srgbClr val="FFFFFF"/>
                    </a:solidFill>
                  </a:tcPr>
                </a:tc>
                <a:tc>
                  <a:txBody>
                    <a:bodyPr/>
                    <a:lstStyle/>
                    <a:p>
                      <a:r>
                        <a:rPr lang="en-IN">
                          <a:effectLst/>
                        </a:rPr>
                        <a:t>5</a:t>
                      </a:r>
                    </a:p>
                  </a:txBody>
                  <a:tcPr anchor="ctr">
                    <a:lnL>
                      <a:noFill/>
                    </a:lnL>
                    <a:lnR>
                      <a:noFill/>
                    </a:lnR>
                    <a:lnT>
                      <a:noFill/>
                    </a:lnT>
                    <a:lnB>
                      <a:noFill/>
                    </a:lnB>
                    <a:solidFill>
                      <a:srgbClr val="FFFFFF"/>
                    </a:solidFill>
                  </a:tcPr>
                </a:tc>
                <a:tc>
                  <a:txBody>
                    <a:bodyPr/>
                    <a:lstStyle/>
                    <a:p>
                      <a:r>
                        <a:rPr lang="en-IN">
                          <a:effectLst/>
                        </a:rPr>
                        <a:t>4</a:t>
                      </a:r>
                    </a:p>
                  </a:txBody>
                  <a:tcPr anchor="ctr">
                    <a:lnL>
                      <a:noFill/>
                    </a:lnL>
                    <a:lnR>
                      <a:noFill/>
                    </a:lnR>
                    <a:lnT>
                      <a:noFill/>
                    </a:lnT>
                    <a:lnB>
                      <a:noFill/>
                    </a:lnB>
                    <a:solidFill>
                      <a:srgbClr val="FFFFFF"/>
                    </a:solidFill>
                  </a:tcPr>
                </a:tc>
                <a:tc>
                  <a:txBody>
                    <a:bodyPr/>
                    <a:lstStyle/>
                    <a:p>
                      <a:r>
                        <a:rPr lang="en-IN">
                          <a:effectLst/>
                        </a:rPr>
                        <a:t>5</a:t>
                      </a:r>
                    </a:p>
                  </a:txBody>
                  <a:tcPr anchor="ctr">
                    <a:lnL>
                      <a:noFill/>
                    </a:lnL>
                    <a:lnR>
                      <a:noFill/>
                    </a:lnR>
                    <a:lnT>
                      <a:noFill/>
                    </a:lnT>
                    <a:lnB>
                      <a:noFill/>
                    </a:lnB>
                    <a:solidFill>
                      <a:srgbClr val="FFFFFF"/>
                    </a:solidFill>
                  </a:tcPr>
                </a:tc>
                <a:tc>
                  <a:txBody>
                    <a:bodyPr/>
                    <a:lstStyle/>
                    <a:p>
                      <a:r>
                        <a:rPr lang="en-IN">
                          <a:effectLst/>
                        </a:rPr>
                        <a:t>4</a:t>
                      </a:r>
                    </a:p>
                  </a:txBody>
                  <a:tcPr anchor="ctr">
                    <a:lnL>
                      <a:noFill/>
                    </a:lnL>
                    <a:lnR>
                      <a:noFill/>
                    </a:lnR>
                    <a:lnT>
                      <a:noFill/>
                    </a:lnT>
                    <a:lnB>
                      <a:noFill/>
                    </a:lnB>
                    <a:solidFill>
                      <a:srgbClr val="FFFFFF"/>
                    </a:solidFill>
                  </a:tcPr>
                </a:tc>
                <a:tc>
                  <a:txBody>
                    <a:bodyPr/>
                    <a:lstStyle/>
                    <a:p>
                      <a:r>
                        <a:rPr lang="en-IN">
                          <a:effectLst/>
                        </a:rPr>
                        <a:t>4</a:t>
                      </a:r>
                    </a:p>
                  </a:txBody>
                  <a:tcPr anchor="ctr">
                    <a:lnL>
                      <a:noFill/>
                    </a:lnL>
                    <a:lnR>
                      <a:noFill/>
                    </a:lnR>
                    <a:lnT>
                      <a:noFill/>
                    </a:lnT>
                    <a:lnB>
                      <a:noFill/>
                    </a:lnB>
                    <a:solidFill>
                      <a:srgbClr val="FFFFFF"/>
                    </a:solidFill>
                  </a:tcPr>
                </a:tc>
                <a:tc>
                  <a:txBody>
                    <a:bodyPr/>
                    <a:lstStyle/>
                    <a:p>
                      <a:r>
                        <a:rPr lang="en-IN" dirty="0">
                          <a:effectLst/>
                        </a:rPr>
                        <a:t>4.41</a:t>
                      </a:r>
                    </a:p>
                  </a:txBody>
                  <a:tcPr anchor="ctr">
                    <a:lnL>
                      <a:noFill/>
                    </a:lnL>
                    <a:lnR>
                      <a:noFill/>
                    </a:lnR>
                    <a:lnT>
                      <a:noFill/>
                    </a:lnT>
                    <a:lnB>
                      <a:noFill/>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00344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0005"/>
            <a:ext cx="10515600" cy="1635620"/>
          </a:xfrm>
        </p:spPr>
        <p:txBody>
          <a:bodyPr>
            <a:noAutofit/>
          </a:bodyPr>
          <a:lstStyle/>
          <a:p>
            <a:r>
              <a:rPr lang="en-US" sz="2400" b="1" dirty="0"/>
              <a:t>Another example on weighted average technique </a:t>
            </a:r>
            <a:r>
              <a:rPr lang="en-US" sz="2400" dirty="0"/>
              <a:t>- Car example, if I know that a person has more knowledge about cars, I would like to give his or her recommendation a higher rate.</a:t>
            </a:r>
            <a:br>
              <a:rPr lang="en-US" sz="2400" dirty="0"/>
            </a:br>
            <a:r>
              <a:rPr lang="en-US" sz="2400" dirty="0"/>
              <a:t>So coming back, let’s say that these three models M1, M2, and M3 have an R-square on validation of 0.6, 0.4, and 0.7 respectively.</a:t>
            </a:r>
          </a:p>
        </p:txBody>
      </p:sp>
      <p:sp>
        <p:nvSpPr>
          <p:cNvPr id="3" name="Content Placeholder 2"/>
          <p:cNvSpPr>
            <a:spLocks noGrp="1"/>
          </p:cNvSpPr>
          <p:nvPr>
            <p:ph idx="1"/>
          </p:nvPr>
        </p:nvSpPr>
        <p:spPr/>
        <p:txBody>
          <a:bodyPr/>
          <a:lstStyle/>
          <a:p>
            <a:r>
              <a:rPr lang="en-US" dirty="0"/>
              <a:t>So what does this mean? This means that M2 is not performing great as compared to M1 and M3. So M3 is my best model. And M2 is my worst model.</a:t>
            </a:r>
          </a:p>
          <a:p>
            <a:r>
              <a:rPr lang="en-US" dirty="0"/>
              <a:t>Now, if I have to somehow combine them more intelligently, what I can do is I can give them some sort of weights and these weights would be representative of how much weight do I give to their predictions, since in this particular case, my model M2 is not the best model, I’ll give it a lower weight whereas M1 and m3 are better models. I’ll give them higher weights. So let’s give them the following weights-</a:t>
            </a:r>
            <a:endParaRPr lang="en-IN" dirty="0"/>
          </a:p>
        </p:txBody>
      </p:sp>
    </p:spTree>
    <p:extLst>
      <p:ext uri="{BB962C8B-B14F-4D97-AF65-F5344CB8AC3E}">
        <p14:creationId xmlns:p14="http://schemas.microsoft.com/office/powerpoint/2010/main" val="1637668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What I would do now is I’ll basically multiply these weights to individual predictions and then take their mean. So M1 predictions which are, 3900, 390, </a:t>
            </a:r>
            <a:r>
              <a:rPr lang="en-US" sz="2400" dirty="0" err="1"/>
              <a:t>etc</a:t>
            </a:r>
            <a:r>
              <a:rPr lang="en-US" sz="2400" dirty="0"/>
              <a:t>, we’ll multiply them by a factor of 2-</a:t>
            </a:r>
            <a:endParaRPr lang="en-IN" sz="2400" dirty="0"/>
          </a:p>
        </p:txBody>
      </p:sp>
      <p:pic>
        <p:nvPicPr>
          <p:cNvPr id="6146" name="Picture 2" descr="weigh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4950" y="1905794"/>
            <a:ext cx="91821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961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Lets say this is the data given for each model M1,M2 and M3.</a:t>
            </a:r>
          </a:p>
        </p:txBody>
      </p:sp>
      <p:pic>
        <p:nvPicPr>
          <p:cNvPr id="7170" name="Picture 2" descr="Ensemble Technique: Averag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8182" y="1690688"/>
            <a:ext cx="6590074"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285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899</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Lato</vt:lpstr>
      <vt:lpstr>Office Theme</vt:lpstr>
      <vt:lpstr>Ensemble Learning</vt:lpstr>
      <vt:lpstr>PowerPoint Presentation</vt:lpstr>
      <vt:lpstr>Simple Ensemble Techniques</vt:lpstr>
      <vt:lpstr>Max Voting</vt:lpstr>
      <vt:lpstr>Averaging</vt:lpstr>
      <vt:lpstr>Weighted Average</vt:lpstr>
      <vt:lpstr>Another example on weighted average technique - Car example, if I know that a person has more knowledge about cars, I would like to give his or her recommendation a higher rate. So coming back, let’s say that these three models M1, M2, and M3 have an R-square on validation of 0.6, 0.4, and 0.7 respectively.</vt:lpstr>
      <vt:lpstr>What I would do now is I’ll basically multiply these weights to individual predictions and then take their mean. So M1 predictions which are, 3900, 390, etc, we’ll multiply them by a factor of 2-</vt:lpstr>
      <vt:lpstr>Lets say this is the data given for each model M1,M2 and M3.</vt:lpstr>
      <vt:lpstr>After Multiplying the values of M1 by 2</vt:lpstr>
      <vt:lpstr>Similarly, We’ll multiply M2 by a factor of 1. So basically no values change there. And M3, we’ll multiply by a factor of 2 again,</vt:lpstr>
      <vt:lpstr>Now we take an average of all of these by dividing it by 5(2+1+2)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Ensemble Learning</dc:title>
  <dc:creator>Microsoft account</dc:creator>
  <cp:lastModifiedBy>Jheelam Mondal</cp:lastModifiedBy>
  <cp:revision>12</cp:revision>
  <dcterms:created xsi:type="dcterms:W3CDTF">2022-06-03T05:42:21Z</dcterms:created>
  <dcterms:modified xsi:type="dcterms:W3CDTF">2023-01-05T10:24:28Z</dcterms:modified>
</cp:coreProperties>
</file>