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46F6-1B86-478F-7DB1-1C48C75F19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A79212-FFAA-ABBC-5805-4A382CDEEC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AD123C-3FFF-2DA6-1F45-AD836F51364F}"/>
              </a:ext>
            </a:extLst>
          </p:cNvPr>
          <p:cNvSpPr>
            <a:spLocks noGrp="1"/>
          </p:cNvSpPr>
          <p:nvPr>
            <p:ph type="dt" sz="half" idx="10"/>
          </p:nvPr>
        </p:nvSpPr>
        <p:spPr/>
        <p:txBody>
          <a:bodyPr/>
          <a:lstStyle/>
          <a:p>
            <a:fld id="{71BA3A91-154F-455D-9415-E540D27EDF79}" type="datetimeFigureOut">
              <a:rPr lang="en-IN" smtClean="0"/>
              <a:t>18-10-2023</a:t>
            </a:fld>
            <a:endParaRPr lang="en-IN"/>
          </a:p>
        </p:txBody>
      </p:sp>
      <p:sp>
        <p:nvSpPr>
          <p:cNvPr id="5" name="Footer Placeholder 4">
            <a:extLst>
              <a:ext uri="{FF2B5EF4-FFF2-40B4-BE49-F238E27FC236}">
                <a16:creationId xmlns:a16="http://schemas.microsoft.com/office/drawing/2014/main" id="{85310823-1BFA-BE0B-2DAA-EA741B551C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D75B89-2621-67AE-C32F-B1568CDEF765}"/>
              </a:ext>
            </a:extLst>
          </p:cNvPr>
          <p:cNvSpPr>
            <a:spLocks noGrp="1"/>
          </p:cNvSpPr>
          <p:nvPr>
            <p:ph type="sldNum" sz="quarter" idx="12"/>
          </p:nvPr>
        </p:nvSpPr>
        <p:spPr/>
        <p:txBody>
          <a:bodyPr/>
          <a:lstStyle/>
          <a:p>
            <a:fld id="{9819F9CA-FC63-4C63-9324-9FCC86C27656}" type="slidenum">
              <a:rPr lang="en-IN" smtClean="0"/>
              <a:t>‹#›</a:t>
            </a:fld>
            <a:endParaRPr lang="en-IN"/>
          </a:p>
        </p:txBody>
      </p:sp>
    </p:spTree>
    <p:extLst>
      <p:ext uri="{BB962C8B-B14F-4D97-AF65-F5344CB8AC3E}">
        <p14:creationId xmlns:p14="http://schemas.microsoft.com/office/powerpoint/2010/main" val="1782226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DEE8-1C75-2C9F-6BBC-CC4C5EF24B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FEA16C-4D88-D286-1471-C02C69CBE5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897BB5-71E1-C305-550A-720E6935F451}"/>
              </a:ext>
            </a:extLst>
          </p:cNvPr>
          <p:cNvSpPr>
            <a:spLocks noGrp="1"/>
          </p:cNvSpPr>
          <p:nvPr>
            <p:ph type="dt" sz="half" idx="10"/>
          </p:nvPr>
        </p:nvSpPr>
        <p:spPr/>
        <p:txBody>
          <a:bodyPr/>
          <a:lstStyle/>
          <a:p>
            <a:fld id="{71BA3A91-154F-455D-9415-E540D27EDF79}" type="datetimeFigureOut">
              <a:rPr lang="en-IN" smtClean="0"/>
              <a:t>18-10-2023</a:t>
            </a:fld>
            <a:endParaRPr lang="en-IN"/>
          </a:p>
        </p:txBody>
      </p:sp>
      <p:sp>
        <p:nvSpPr>
          <p:cNvPr id="5" name="Footer Placeholder 4">
            <a:extLst>
              <a:ext uri="{FF2B5EF4-FFF2-40B4-BE49-F238E27FC236}">
                <a16:creationId xmlns:a16="http://schemas.microsoft.com/office/drawing/2014/main" id="{C66BE5DA-D0E9-A402-9EFE-1935E02F59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1B8A8C-1CF1-49B3-7CA7-748777DF659B}"/>
              </a:ext>
            </a:extLst>
          </p:cNvPr>
          <p:cNvSpPr>
            <a:spLocks noGrp="1"/>
          </p:cNvSpPr>
          <p:nvPr>
            <p:ph type="sldNum" sz="quarter" idx="12"/>
          </p:nvPr>
        </p:nvSpPr>
        <p:spPr/>
        <p:txBody>
          <a:bodyPr/>
          <a:lstStyle/>
          <a:p>
            <a:fld id="{9819F9CA-FC63-4C63-9324-9FCC86C27656}" type="slidenum">
              <a:rPr lang="en-IN" smtClean="0"/>
              <a:t>‹#›</a:t>
            </a:fld>
            <a:endParaRPr lang="en-IN"/>
          </a:p>
        </p:txBody>
      </p:sp>
    </p:spTree>
    <p:extLst>
      <p:ext uri="{BB962C8B-B14F-4D97-AF65-F5344CB8AC3E}">
        <p14:creationId xmlns:p14="http://schemas.microsoft.com/office/powerpoint/2010/main" val="328784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A48A83-AE0B-9825-716B-303DD2EA30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A77D9C-9273-CF31-EF70-D06561F8F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32D190-B450-7C6D-B57B-D920BA5D9235}"/>
              </a:ext>
            </a:extLst>
          </p:cNvPr>
          <p:cNvSpPr>
            <a:spLocks noGrp="1"/>
          </p:cNvSpPr>
          <p:nvPr>
            <p:ph type="dt" sz="half" idx="10"/>
          </p:nvPr>
        </p:nvSpPr>
        <p:spPr/>
        <p:txBody>
          <a:bodyPr/>
          <a:lstStyle/>
          <a:p>
            <a:fld id="{71BA3A91-154F-455D-9415-E540D27EDF79}" type="datetimeFigureOut">
              <a:rPr lang="en-IN" smtClean="0"/>
              <a:t>18-10-2023</a:t>
            </a:fld>
            <a:endParaRPr lang="en-IN"/>
          </a:p>
        </p:txBody>
      </p:sp>
      <p:sp>
        <p:nvSpPr>
          <p:cNvPr id="5" name="Footer Placeholder 4">
            <a:extLst>
              <a:ext uri="{FF2B5EF4-FFF2-40B4-BE49-F238E27FC236}">
                <a16:creationId xmlns:a16="http://schemas.microsoft.com/office/drawing/2014/main" id="{B1C42EFC-F824-9BD0-B365-EBFB0DDEF1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9A5223-F913-9F95-B4F9-E922C216695C}"/>
              </a:ext>
            </a:extLst>
          </p:cNvPr>
          <p:cNvSpPr>
            <a:spLocks noGrp="1"/>
          </p:cNvSpPr>
          <p:nvPr>
            <p:ph type="sldNum" sz="quarter" idx="12"/>
          </p:nvPr>
        </p:nvSpPr>
        <p:spPr/>
        <p:txBody>
          <a:bodyPr/>
          <a:lstStyle/>
          <a:p>
            <a:fld id="{9819F9CA-FC63-4C63-9324-9FCC86C27656}" type="slidenum">
              <a:rPr lang="en-IN" smtClean="0"/>
              <a:t>‹#›</a:t>
            </a:fld>
            <a:endParaRPr lang="en-IN"/>
          </a:p>
        </p:txBody>
      </p:sp>
    </p:spTree>
    <p:extLst>
      <p:ext uri="{BB962C8B-B14F-4D97-AF65-F5344CB8AC3E}">
        <p14:creationId xmlns:p14="http://schemas.microsoft.com/office/powerpoint/2010/main" val="1236569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1F77-FC9B-550F-AC1C-9445505A33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B3671D-26D5-26AE-491E-C9695C122B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A1D6E2-B5B5-0F06-50DF-8CC91390D129}"/>
              </a:ext>
            </a:extLst>
          </p:cNvPr>
          <p:cNvSpPr>
            <a:spLocks noGrp="1"/>
          </p:cNvSpPr>
          <p:nvPr>
            <p:ph type="dt" sz="half" idx="10"/>
          </p:nvPr>
        </p:nvSpPr>
        <p:spPr/>
        <p:txBody>
          <a:bodyPr/>
          <a:lstStyle/>
          <a:p>
            <a:fld id="{71BA3A91-154F-455D-9415-E540D27EDF79}" type="datetimeFigureOut">
              <a:rPr lang="en-IN" smtClean="0"/>
              <a:t>18-10-2023</a:t>
            </a:fld>
            <a:endParaRPr lang="en-IN"/>
          </a:p>
        </p:txBody>
      </p:sp>
      <p:sp>
        <p:nvSpPr>
          <p:cNvPr id="5" name="Footer Placeholder 4">
            <a:extLst>
              <a:ext uri="{FF2B5EF4-FFF2-40B4-BE49-F238E27FC236}">
                <a16:creationId xmlns:a16="http://schemas.microsoft.com/office/drawing/2014/main" id="{C3E8C31F-EC53-0D01-2C5B-491127C575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97E38B-6BB2-2723-B5CC-57EC7F0924C6}"/>
              </a:ext>
            </a:extLst>
          </p:cNvPr>
          <p:cNvSpPr>
            <a:spLocks noGrp="1"/>
          </p:cNvSpPr>
          <p:nvPr>
            <p:ph type="sldNum" sz="quarter" idx="12"/>
          </p:nvPr>
        </p:nvSpPr>
        <p:spPr/>
        <p:txBody>
          <a:bodyPr/>
          <a:lstStyle/>
          <a:p>
            <a:fld id="{9819F9CA-FC63-4C63-9324-9FCC86C27656}" type="slidenum">
              <a:rPr lang="en-IN" smtClean="0"/>
              <a:t>‹#›</a:t>
            </a:fld>
            <a:endParaRPr lang="en-IN"/>
          </a:p>
        </p:txBody>
      </p:sp>
    </p:spTree>
    <p:extLst>
      <p:ext uri="{BB962C8B-B14F-4D97-AF65-F5344CB8AC3E}">
        <p14:creationId xmlns:p14="http://schemas.microsoft.com/office/powerpoint/2010/main" val="2494219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37AE-4877-B3CF-56EF-265DC66309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B571C9-8344-787F-2141-2673987865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DB46C6-1A9F-60BF-CEAA-4CC82FA22282}"/>
              </a:ext>
            </a:extLst>
          </p:cNvPr>
          <p:cNvSpPr>
            <a:spLocks noGrp="1"/>
          </p:cNvSpPr>
          <p:nvPr>
            <p:ph type="dt" sz="half" idx="10"/>
          </p:nvPr>
        </p:nvSpPr>
        <p:spPr/>
        <p:txBody>
          <a:bodyPr/>
          <a:lstStyle/>
          <a:p>
            <a:fld id="{71BA3A91-154F-455D-9415-E540D27EDF79}" type="datetimeFigureOut">
              <a:rPr lang="en-IN" smtClean="0"/>
              <a:t>18-10-2023</a:t>
            </a:fld>
            <a:endParaRPr lang="en-IN"/>
          </a:p>
        </p:txBody>
      </p:sp>
      <p:sp>
        <p:nvSpPr>
          <p:cNvPr id="5" name="Footer Placeholder 4">
            <a:extLst>
              <a:ext uri="{FF2B5EF4-FFF2-40B4-BE49-F238E27FC236}">
                <a16:creationId xmlns:a16="http://schemas.microsoft.com/office/drawing/2014/main" id="{BE844C4C-6A75-586E-AE42-7FE86B244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5CFFAA-DBB6-C932-E2D8-A511C15309CE}"/>
              </a:ext>
            </a:extLst>
          </p:cNvPr>
          <p:cNvSpPr>
            <a:spLocks noGrp="1"/>
          </p:cNvSpPr>
          <p:nvPr>
            <p:ph type="sldNum" sz="quarter" idx="12"/>
          </p:nvPr>
        </p:nvSpPr>
        <p:spPr/>
        <p:txBody>
          <a:bodyPr/>
          <a:lstStyle/>
          <a:p>
            <a:fld id="{9819F9CA-FC63-4C63-9324-9FCC86C27656}" type="slidenum">
              <a:rPr lang="en-IN" smtClean="0"/>
              <a:t>‹#›</a:t>
            </a:fld>
            <a:endParaRPr lang="en-IN"/>
          </a:p>
        </p:txBody>
      </p:sp>
    </p:spTree>
    <p:extLst>
      <p:ext uri="{BB962C8B-B14F-4D97-AF65-F5344CB8AC3E}">
        <p14:creationId xmlns:p14="http://schemas.microsoft.com/office/powerpoint/2010/main" val="1413259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7B6C-ED02-08A7-4452-C2C3DF7B56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259FB5-B1AE-6357-3D2D-04E5892BA5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53C630-1387-D40D-AA8B-DED8D38F36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CD0E02-A79D-958F-939C-9732A8A19FEC}"/>
              </a:ext>
            </a:extLst>
          </p:cNvPr>
          <p:cNvSpPr>
            <a:spLocks noGrp="1"/>
          </p:cNvSpPr>
          <p:nvPr>
            <p:ph type="dt" sz="half" idx="10"/>
          </p:nvPr>
        </p:nvSpPr>
        <p:spPr/>
        <p:txBody>
          <a:bodyPr/>
          <a:lstStyle/>
          <a:p>
            <a:fld id="{71BA3A91-154F-455D-9415-E540D27EDF79}" type="datetimeFigureOut">
              <a:rPr lang="en-IN" smtClean="0"/>
              <a:t>18-10-2023</a:t>
            </a:fld>
            <a:endParaRPr lang="en-IN"/>
          </a:p>
        </p:txBody>
      </p:sp>
      <p:sp>
        <p:nvSpPr>
          <p:cNvPr id="6" name="Footer Placeholder 5">
            <a:extLst>
              <a:ext uri="{FF2B5EF4-FFF2-40B4-BE49-F238E27FC236}">
                <a16:creationId xmlns:a16="http://schemas.microsoft.com/office/drawing/2014/main" id="{E50CD729-A9DB-4F1F-FBF5-F293A087D3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6BBCF9-0FF8-F03A-A1E6-1203B13467FF}"/>
              </a:ext>
            </a:extLst>
          </p:cNvPr>
          <p:cNvSpPr>
            <a:spLocks noGrp="1"/>
          </p:cNvSpPr>
          <p:nvPr>
            <p:ph type="sldNum" sz="quarter" idx="12"/>
          </p:nvPr>
        </p:nvSpPr>
        <p:spPr/>
        <p:txBody>
          <a:bodyPr/>
          <a:lstStyle/>
          <a:p>
            <a:fld id="{9819F9CA-FC63-4C63-9324-9FCC86C27656}" type="slidenum">
              <a:rPr lang="en-IN" smtClean="0"/>
              <a:t>‹#›</a:t>
            </a:fld>
            <a:endParaRPr lang="en-IN"/>
          </a:p>
        </p:txBody>
      </p:sp>
    </p:spTree>
    <p:extLst>
      <p:ext uri="{BB962C8B-B14F-4D97-AF65-F5344CB8AC3E}">
        <p14:creationId xmlns:p14="http://schemas.microsoft.com/office/powerpoint/2010/main" val="2058828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7F7B-6B3C-DFCA-A229-8999BC71D9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73503-A1EF-1A8F-5727-EBED254E9A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3734C0-2850-CC9B-6494-7518057F76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A47A80-9C23-EEE2-B69E-E05484486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F284C4-0EA5-CB66-F577-38CBE9E25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219C65-83F5-D0A5-5A88-8502BCB0828D}"/>
              </a:ext>
            </a:extLst>
          </p:cNvPr>
          <p:cNvSpPr>
            <a:spLocks noGrp="1"/>
          </p:cNvSpPr>
          <p:nvPr>
            <p:ph type="dt" sz="half" idx="10"/>
          </p:nvPr>
        </p:nvSpPr>
        <p:spPr/>
        <p:txBody>
          <a:bodyPr/>
          <a:lstStyle/>
          <a:p>
            <a:fld id="{71BA3A91-154F-455D-9415-E540D27EDF79}" type="datetimeFigureOut">
              <a:rPr lang="en-IN" smtClean="0"/>
              <a:t>18-10-2023</a:t>
            </a:fld>
            <a:endParaRPr lang="en-IN"/>
          </a:p>
        </p:txBody>
      </p:sp>
      <p:sp>
        <p:nvSpPr>
          <p:cNvPr id="8" name="Footer Placeholder 7">
            <a:extLst>
              <a:ext uri="{FF2B5EF4-FFF2-40B4-BE49-F238E27FC236}">
                <a16:creationId xmlns:a16="http://schemas.microsoft.com/office/drawing/2014/main" id="{B00E9F03-B60B-C10C-9F43-AA4B6B1022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8CC500-2759-A7FD-CB73-3CDEF110CF2B}"/>
              </a:ext>
            </a:extLst>
          </p:cNvPr>
          <p:cNvSpPr>
            <a:spLocks noGrp="1"/>
          </p:cNvSpPr>
          <p:nvPr>
            <p:ph type="sldNum" sz="quarter" idx="12"/>
          </p:nvPr>
        </p:nvSpPr>
        <p:spPr/>
        <p:txBody>
          <a:bodyPr/>
          <a:lstStyle/>
          <a:p>
            <a:fld id="{9819F9CA-FC63-4C63-9324-9FCC86C27656}" type="slidenum">
              <a:rPr lang="en-IN" smtClean="0"/>
              <a:t>‹#›</a:t>
            </a:fld>
            <a:endParaRPr lang="en-IN"/>
          </a:p>
        </p:txBody>
      </p:sp>
    </p:spTree>
    <p:extLst>
      <p:ext uri="{BB962C8B-B14F-4D97-AF65-F5344CB8AC3E}">
        <p14:creationId xmlns:p14="http://schemas.microsoft.com/office/powerpoint/2010/main" val="147973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AC98E-0368-0FEB-9E41-848126739A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9305D7-644B-AF18-8C52-B521E74EF13F}"/>
              </a:ext>
            </a:extLst>
          </p:cNvPr>
          <p:cNvSpPr>
            <a:spLocks noGrp="1"/>
          </p:cNvSpPr>
          <p:nvPr>
            <p:ph type="dt" sz="half" idx="10"/>
          </p:nvPr>
        </p:nvSpPr>
        <p:spPr/>
        <p:txBody>
          <a:bodyPr/>
          <a:lstStyle/>
          <a:p>
            <a:fld id="{71BA3A91-154F-455D-9415-E540D27EDF79}" type="datetimeFigureOut">
              <a:rPr lang="en-IN" smtClean="0"/>
              <a:t>18-10-2023</a:t>
            </a:fld>
            <a:endParaRPr lang="en-IN"/>
          </a:p>
        </p:txBody>
      </p:sp>
      <p:sp>
        <p:nvSpPr>
          <p:cNvPr id="4" name="Footer Placeholder 3">
            <a:extLst>
              <a:ext uri="{FF2B5EF4-FFF2-40B4-BE49-F238E27FC236}">
                <a16:creationId xmlns:a16="http://schemas.microsoft.com/office/drawing/2014/main" id="{600FF6D7-E402-9DC5-B778-9CFB347724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3F72C0-CF0B-85EB-52A3-9E9951E9DF07}"/>
              </a:ext>
            </a:extLst>
          </p:cNvPr>
          <p:cNvSpPr>
            <a:spLocks noGrp="1"/>
          </p:cNvSpPr>
          <p:nvPr>
            <p:ph type="sldNum" sz="quarter" idx="12"/>
          </p:nvPr>
        </p:nvSpPr>
        <p:spPr/>
        <p:txBody>
          <a:bodyPr/>
          <a:lstStyle/>
          <a:p>
            <a:fld id="{9819F9CA-FC63-4C63-9324-9FCC86C27656}" type="slidenum">
              <a:rPr lang="en-IN" smtClean="0"/>
              <a:t>‹#›</a:t>
            </a:fld>
            <a:endParaRPr lang="en-IN"/>
          </a:p>
        </p:txBody>
      </p:sp>
    </p:spTree>
    <p:extLst>
      <p:ext uri="{BB962C8B-B14F-4D97-AF65-F5344CB8AC3E}">
        <p14:creationId xmlns:p14="http://schemas.microsoft.com/office/powerpoint/2010/main" val="3158796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4D375E-48F6-9F6C-734C-A7628599F587}"/>
              </a:ext>
            </a:extLst>
          </p:cNvPr>
          <p:cNvSpPr>
            <a:spLocks noGrp="1"/>
          </p:cNvSpPr>
          <p:nvPr>
            <p:ph type="dt" sz="half" idx="10"/>
          </p:nvPr>
        </p:nvSpPr>
        <p:spPr/>
        <p:txBody>
          <a:bodyPr/>
          <a:lstStyle/>
          <a:p>
            <a:fld id="{71BA3A91-154F-455D-9415-E540D27EDF79}" type="datetimeFigureOut">
              <a:rPr lang="en-IN" smtClean="0"/>
              <a:t>18-10-2023</a:t>
            </a:fld>
            <a:endParaRPr lang="en-IN"/>
          </a:p>
        </p:txBody>
      </p:sp>
      <p:sp>
        <p:nvSpPr>
          <p:cNvPr id="3" name="Footer Placeholder 2">
            <a:extLst>
              <a:ext uri="{FF2B5EF4-FFF2-40B4-BE49-F238E27FC236}">
                <a16:creationId xmlns:a16="http://schemas.microsoft.com/office/drawing/2014/main" id="{607224CE-4C33-2847-1219-C51994974F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32A3F1-7F71-3357-64FA-416417E2AFA6}"/>
              </a:ext>
            </a:extLst>
          </p:cNvPr>
          <p:cNvSpPr>
            <a:spLocks noGrp="1"/>
          </p:cNvSpPr>
          <p:nvPr>
            <p:ph type="sldNum" sz="quarter" idx="12"/>
          </p:nvPr>
        </p:nvSpPr>
        <p:spPr/>
        <p:txBody>
          <a:bodyPr/>
          <a:lstStyle/>
          <a:p>
            <a:fld id="{9819F9CA-FC63-4C63-9324-9FCC86C27656}" type="slidenum">
              <a:rPr lang="en-IN" smtClean="0"/>
              <a:t>‹#›</a:t>
            </a:fld>
            <a:endParaRPr lang="en-IN"/>
          </a:p>
        </p:txBody>
      </p:sp>
    </p:spTree>
    <p:extLst>
      <p:ext uri="{BB962C8B-B14F-4D97-AF65-F5344CB8AC3E}">
        <p14:creationId xmlns:p14="http://schemas.microsoft.com/office/powerpoint/2010/main" val="34927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0FEE-1A29-46D1-578E-93385368D1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924E67-B862-5BB6-069D-90FFE5AA0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ED336E-C2AB-4288-7031-F1100E0D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D232A-21C3-8EE9-1DAB-FA04950066C3}"/>
              </a:ext>
            </a:extLst>
          </p:cNvPr>
          <p:cNvSpPr>
            <a:spLocks noGrp="1"/>
          </p:cNvSpPr>
          <p:nvPr>
            <p:ph type="dt" sz="half" idx="10"/>
          </p:nvPr>
        </p:nvSpPr>
        <p:spPr/>
        <p:txBody>
          <a:bodyPr/>
          <a:lstStyle/>
          <a:p>
            <a:fld id="{71BA3A91-154F-455D-9415-E540D27EDF79}" type="datetimeFigureOut">
              <a:rPr lang="en-IN" smtClean="0"/>
              <a:t>18-10-2023</a:t>
            </a:fld>
            <a:endParaRPr lang="en-IN"/>
          </a:p>
        </p:txBody>
      </p:sp>
      <p:sp>
        <p:nvSpPr>
          <p:cNvPr id="6" name="Footer Placeholder 5">
            <a:extLst>
              <a:ext uri="{FF2B5EF4-FFF2-40B4-BE49-F238E27FC236}">
                <a16:creationId xmlns:a16="http://schemas.microsoft.com/office/drawing/2014/main" id="{026BCA7F-572B-1C45-0327-E5A31722B9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6F7910-D922-A1DE-CC5B-3B28E9368065}"/>
              </a:ext>
            </a:extLst>
          </p:cNvPr>
          <p:cNvSpPr>
            <a:spLocks noGrp="1"/>
          </p:cNvSpPr>
          <p:nvPr>
            <p:ph type="sldNum" sz="quarter" idx="12"/>
          </p:nvPr>
        </p:nvSpPr>
        <p:spPr/>
        <p:txBody>
          <a:bodyPr/>
          <a:lstStyle/>
          <a:p>
            <a:fld id="{9819F9CA-FC63-4C63-9324-9FCC86C27656}" type="slidenum">
              <a:rPr lang="en-IN" smtClean="0"/>
              <a:t>‹#›</a:t>
            </a:fld>
            <a:endParaRPr lang="en-IN"/>
          </a:p>
        </p:txBody>
      </p:sp>
    </p:spTree>
    <p:extLst>
      <p:ext uri="{BB962C8B-B14F-4D97-AF65-F5344CB8AC3E}">
        <p14:creationId xmlns:p14="http://schemas.microsoft.com/office/powerpoint/2010/main" val="128572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1C55-1F64-5718-4BD1-09C02B300A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0F0E3A-EA2A-4F3E-C877-48C1D57333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30C4EB-3902-D320-7875-96E5C6DDB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45D3E-7580-4D12-B44A-38F6AC6C50CB}"/>
              </a:ext>
            </a:extLst>
          </p:cNvPr>
          <p:cNvSpPr>
            <a:spLocks noGrp="1"/>
          </p:cNvSpPr>
          <p:nvPr>
            <p:ph type="dt" sz="half" idx="10"/>
          </p:nvPr>
        </p:nvSpPr>
        <p:spPr/>
        <p:txBody>
          <a:bodyPr/>
          <a:lstStyle/>
          <a:p>
            <a:fld id="{71BA3A91-154F-455D-9415-E540D27EDF79}" type="datetimeFigureOut">
              <a:rPr lang="en-IN" smtClean="0"/>
              <a:t>18-10-2023</a:t>
            </a:fld>
            <a:endParaRPr lang="en-IN"/>
          </a:p>
        </p:txBody>
      </p:sp>
      <p:sp>
        <p:nvSpPr>
          <p:cNvPr id="6" name="Footer Placeholder 5">
            <a:extLst>
              <a:ext uri="{FF2B5EF4-FFF2-40B4-BE49-F238E27FC236}">
                <a16:creationId xmlns:a16="http://schemas.microsoft.com/office/drawing/2014/main" id="{C5025C93-9405-6926-3313-160B32F8C7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862360-76F7-8AE0-6E36-491904D73841}"/>
              </a:ext>
            </a:extLst>
          </p:cNvPr>
          <p:cNvSpPr>
            <a:spLocks noGrp="1"/>
          </p:cNvSpPr>
          <p:nvPr>
            <p:ph type="sldNum" sz="quarter" idx="12"/>
          </p:nvPr>
        </p:nvSpPr>
        <p:spPr/>
        <p:txBody>
          <a:bodyPr/>
          <a:lstStyle/>
          <a:p>
            <a:fld id="{9819F9CA-FC63-4C63-9324-9FCC86C27656}" type="slidenum">
              <a:rPr lang="en-IN" smtClean="0"/>
              <a:t>‹#›</a:t>
            </a:fld>
            <a:endParaRPr lang="en-IN"/>
          </a:p>
        </p:txBody>
      </p:sp>
    </p:spTree>
    <p:extLst>
      <p:ext uri="{BB962C8B-B14F-4D97-AF65-F5344CB8AC3E}">
        <p14:creationId xmlns:p14="http://schemas.microsoft.com/office/powerpoint/2010/main" val="792332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BD31A2-307C-4E45-4E82-44D5384007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EE8105-4A38-B1ED-FC5F-A831CA64CC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1199BB-327F-2AC4-E81A-A44CB41B55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A3A91-154F-455D-9415-E540D27EDF79}" type="datetimeFigureOut">
              <a:rPr lang="en-IN" smtClean="0"/>
              <a:t>18-10-2023</a:t>
            </a:fld>
            <a:endParaRPr lang="en-IN"/>
          </a:p>
        </p:txBody>
      </p:sp>
      <p:sp>
        <p:nvSpPr>
          <p:cNvPr id="5" name="Footer Placeholder 4">
            <a:extLst>
              <a:ext uri="{FF2B5EF4-FFF2-40B4-BE49-F238E27FC236}">
                <a16:creationId xmlns:a16="http://schemas.microsoft.com/office/drawing/2014/main" id="{C0C921C0-A05E-D992-C1A6-FEA4AD421F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598E41-643B-93EE-BAA4-33DBDEDC27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9F9CA-FC63-4C63-9324-9FCC86C27656}" type="slidenum">
              <a:rPr lang="en-IN" smtClean="0"/>
              <a:t>‹#›</a:t>
            </a:fld>
            <a:endParaRPr lang="en-IN"/>
          </a:p>
        </p:txBody>
      </p:sp>
    </p:spTree>
    <p:extLst>
      <p:ext uri="{BB962C8B-B14F-4D97-AF65-F5344CB8AC3E}">
        <p14:creationId xmlns:p14="http://schemas.microsoft.com/office/powerpoint/2010/main" val="311103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470FC-EA45-1877-FD7C-9F956CD413AA}"/>
              </a:ext>
            </a:extLst>
          </p:cNvPr>
          <p:cNvSpPr>
            <a:spLocks noGrp="1"/>
          </p:cNvSpPr>
          <p:nvPr>
            <p:ph type="ctrTitle"/>
          </p:nvPr>
        </p:nvSpPr>
        <p:spPr>
          <a:xfrm>
            <a:off x="1524000" y="634483"/>
            <a:ext cx="9144000" cy="802431"/>
          </a:xfrm>
        </p:spPr>
        <p:txBody>
          <a:bodyPr>
            <a:normAutofit fontScale="90000"/>
          </a:bodyPr>
          <a:lstStyle/>
          <a:p>
            <a:pPr algn="l"/>
            <a:r>
              <a:rPr lang="en-IN" b="1" dirty="0">
                <a:solidFill>
                  <a:schemeClr val="accent1"/>
                </a:solidFill>
              </a:rPr>
              <a:t>Recall of linear regression line</a:t>
            </a:r>
          </a:p>
        </p:txBody>
      </p:sp>
      <p:sp>
        <p:nvSpPr>
          <p:cNvPr id="3" name="Subtitle 2">
            <a:extLst>
              <a:ext uri="{FF2B5EF4-FFF2-40B4-BE49-F238E27FC236}">
                <a16:creationId xmlns:a16="http://schemas.microsoft.com/office/drawing/2014/main" id="{241DA7EC-1357-6394-B475-4BFED60D5967}"/>
              </a:ext>
            </a:extLst>
          </p:cNvPr>
          <p:cNvSpPr>
            <a:spLocks noGrp="1"/>
          </p:cNvSpPr>
          <p:nvPr>
            <p:ph type="subTitle" idx="1"/>
          </p:nvPr>
        </p:nvSpPr>
        <p:spPr>
          <a:xfrm>
            <a:off x="1524000" y="1436915"/>
            <a:ext cx="9144000" cy="3820886"/>
          </a:xfrm>
        </p:spPr>
        <p:txBody>
          <a:bodyPr/>
          <a:lstStyle/>
          <a:p>
            <a:pPr algn="l"/>
            <a:r>
              <a:rPr lang="en-US" b="0" i="0" dirty="0">
                <a:solidFill>
                  <a:srgbClr val="242424"/>
                </a:solidFill>
                <a:effectLst/>
                <a:latin typeface="source-serif-pro"/>
              </a:rPr>
              <a:t>As we know that in linear regression to find the best fitting we start with some data and we fit a line to them using the least-squares i.e. we measure the residuals (the distance between the data and the line) then square them, so that negative values do not cancel out positive values. 					Then we rotate the line a little bit 					and do the same. The line with the 					smallest sum of squared residuals 					is the line chosen to fit best.</a:t>
            </a:r>
          </a:p>
          <a:p>
            <a:pPr algn="l"/>
            <a:endParaRPr lang="en-US" dirty="0">
              <a:solidFill>
                <a:srgbClr val="242424"/>
              </a:solidFill>
              <a:latin typeface="source-serif-pro"/>
            </a:endParaRPr>
          </a:p>
          <a:p>
            <a:pPr algn="l"/>
            <a:endParaRPr lang="en-IN" dirty="0"/>
          </a:p>
        </p:txBody>
      </p:sp>
      <p:pic>
        <p:nvPicPr>
          <p:cNvPr id="5" name="Picture 4">
            <a:extLst>
              <a:ext uri="{FF2B5EF4-FFF2-40B4-BE49-F238E27FC236}">
                <a16:creationId xmlns:a16="http://schemas.microsoft.com/office/drawing/2014/main" id="{EB19C825-046B-1D6B-89EA-0CFA0D003D4E}"/>
              </a:ext>
            </a:extLst>
          </p:cNvPr>
          <p:cNvPicPr>
            <a:picLocks noChangeAspect="1"/>
          </p:cNvPicPr>
          <p:nvPr/>
        </p:nvPicPr>
        <p:blipFill>
          <a:blip r:embed="rId2"/>
          <a:stretch>
            <a:fillRect/>
          </a:stretch>
        </p:blipFill>
        <p:spPr>
          <a:xfrm>
            <a:off x="1205297" y="2752530"/>
            <a:ext cx="4890703" cy="3339169"/>
          </a:xfrm>
          <a:prstGeom prst="rect">
            <a:avLst/>
          </a:prstGeom>
        </p:spPr>
      </p:pic>
    </p:spTree>
    <p:extLst>
      <p:ext uri="{BB962C8B-B14F-4D97-AF65-F5344CB8AC3E}">
        <p14:creationId xmlns:p14="http://schemas.microsoft.com/office/powerpoint/2010/main" val="241737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003F-D1E7-D8B6-6195-9C07B168C77E}"/>
              </a:ext>
            </a:extLst>
          </p:cNvPr>
          <p:cNvSpPr>
            <a:spLocks noGrp="1"/>
          </p:cNvSpPr>
          <p:nvPr>
            <p:ph type="title"/>
          </p:nvPr>
        </p:nvSpPr>
        <p:spPr>
          <a:xfrm>
            <a:off x="838200" y="365125"/>
            <a:ext cx="10515600" cy="885177"/>
          </a:xfrm>
        </p:spPr>
        <p:txBody>
          <a:bodyPr/>
          <a:lstStyle/>
          <a:p>
            <a:r>
              <a:rPr lang="en-IN" b="1" dirty="0">
                <a:solidFill>
                  <a:schemeClr val="accent1"/>
                </a:solidFill>
              </a:rPr>
              <a:t>What is Log loss?</a:t>
            </a:r>
          </a:p>
        </p:txBody>
      </p:sp>
      <p:sp>
        <p:nvSpPr>
          <p:cNvPr id="3" name="Content Placeholder 2">
            <a:extLst>
              <a:ext uri="{FF2B5EF4-FFF2-40B4-BE49-F238E27FC236}">
                <a16:creationId xmlns:a16="http://schemas.microsoft.com/office/drawing/2014/main" id="{0876CA4E-0E3E-5A4E-FC39-1D01A2577BDE}"/>
              </a:ext>
            </a:extLst>
          </p:cNvPr>
          <p:cNvSpPr>
            <a:spLocks noGrp="1"/>
          </p:cNvSpPr>
          <p:nvPr>
            <p:ph idx="1"/>
          </p:nvPr>
        </p:nvSpPr>
        <p:spPr>
          <a:xfrm>
            <a:off x="838200" y="1399591"/>
            <a:ext cx="10515600" cy="4777371"/>
          </a:xfrm>
        </p:spPr>
        <p:txBody>
          <a:bodyPr>
            <a:normAutofit lnSpcReduction="10000"/>
          </a:bodyPr>
          <a:lstStyle/>
          <a:p>
            <a:r>
              <a:rPr lang="en-US" sz="2400" b="0" i="0" dirty="0">
                <a:solidFill>
                  <a:srgbClr val="222222"/>
                </a:solidFill>
                <a:effectLst/>
                <a:latin typeface="Lato" panose="020F0502020204030203" pitchFamily="34" charset="0"/>
              </a:rPr>
              <a:t>Log loss, also known as </a:t>
            </a:r>
            <a:r>
              <a:rPr lang="en-US" sz="2400" b="1" i="0" dirty="0">
                <a:solidFill>
                  <a:srgbClr val="222222"/>
                </a:solidFill>
                <a:effectLst/>
                <a:latin typeface="Lato" panose="020F0502020204030203" pitchFamily="34" charset="0"/>
              </a:rPr>
              <a:t>logarithmic loss</a:t>
            </a:r>
            <a:r>
              <a:rPr lang="en-US" sz="2400" b="0" i="0" dirty="0">
                <a:solidFill>
                  <a:srgbClr val="222222"/>
                </a:solidFill>
                <a:effectLst/>
                <a:latin typeface="Lato" panose="020F0502020204030203" pitchFamily="34" charset="0"/>
              </a:rPr>
              <a:t> or </a:t>
            </a:r>
            <a:r>
              <a:rPr lang="en-US" sz="2400" b="1" i="0" dirty="0">
                <a:solidFill>
                  <a:srgbClr val="222222"/>
                </a:solidFill>
                <a:effectLst/>
                <a:latin typeface="Lato" panose="020F0502020204030203" pitchFamily="34" charset="0"/>
              </a:rPr>
              <a:t>cross-entropy loss</a:t>
            </a:r>
            <a:r>
              <a:rPr lang="en-US" sz="2400" b="0" i="0" dirty="0">
                <a:solidFill>
                  <a:srgbClr val="222222"/>
                </a:solidFill>
                <a:effectLst/>
                <a:latin typeface="Lato" panose="020F0502020204030203" pitchFamily="34" charset="0"/>
              </a:rPr>
              <a:t>, is a common evaluation metric for binary classification models.</a:t>
            </a:r>
          </a:p>
          <a:p>
            <a:r>
              <a:rPr lang="en-US" sz="2400" b="0" i="0" dirty="0">
                <a:solidFill>
                  <a:srgbClr val="222222"/>
                </a:solidFill>
                <a:effectLst/>
                <a:latin typeface="Lato" panose="020F0502020204030203" pitchFamily="34" charset="0"/>
              </a:rPr>
              <a:t>Log Loss is the most important classification metric based on probabilities.</a:t>
            </a:r>
            <a:endParaRPr lang="en-US" sz="2400" dirty="0">
              <a:solidFill>
                <a:srgbClr val="222222"/>
              </a:solidFill>
              <a:latin typeface="Lato" panose="020F0502020204030203" pitchFamily="34" charset="0"/>
            </a:endParaRPr>
          </a:p>
          <a:p>
            <a:r>
              <a:rPr lang="en-US" sz="2400" b="0" i="0" dirty="0">
                <a:solidFill>
                  <a:srgbClr val="222222"/>
                </a:solidFill>
                <a:effectLst/>
                <a:latin typeface="Lato" panose="020F0502020204030203" pitchFamily="34" charset="0"/>
              </a:rPr>
              <a:t>For any given problem, a lower log loss value means better predictions.</a:t>
            </a:r>
          </a:p>
          <a:p>
            <a:r>
              <a:rPr lang="en-US" sz="2400" dirty="0">
                <a:solidFill>
                  <a:srgbClr val="222222"/>
                </a:solidFill>
                <a:latin typeface="Lato" panose="020F0502020204030203" pitchFamily="34" charset="0"/>
              </a:rPr>
              <a:t>Formula for log-loss is given below</a:t>
            </a:r>
          </a:p>
          <a:p>
            <a:endParaRPr lang="en-US" sz="2400" dirty="0">
              <a:solidFill>
                <a:srgbClr val="222222"/>
              </a:solidFill>
              <a:latin typeface="Lato" panose="020F0502020204030203" pitchFamily="34" charset="0"/>
            </a:endParaRPr>
          </a:p>
          <a:p>
            <a:endParaRPr lang="en-US" sz="2400" dirty="0">
              <a:solidFill>
                <a:srgbClr val="222222"/>
              </a:solidFill>
              <a:latin typeface="Lato" panose="020F0502020204030203" pitchFamily="34" charset="0"/>
            </a:endParaRPr>
          </a:p>
          <a:p>
            <a:endParaRPr lang="en-US" sz="2400" dirty="0">
              <a:solidFill>
                <a:srgbClr val="222222"/>
              </a:solidFill>
              <a:latin typeface="Lato" panose="020F0502020204030203" pitchFamily="34" charset="0"/>
            </a:endParaRPr>
          </a:p>
          <a:p>
            <a:endParaRPr lang="en-US" sz="2400" dirty="0">
              <a:solidFill>
                <a:srgbClr val="222222"/>
              </a:solidFill>
              <a:latin typeface="Lato" panose="020F0502020204030203" pitchFamily="34" charset="0"/>
            </a:endParaRPr>
          </a:p>
          <a:p>
            <a:pPr algn="just"/>
            <a:r>
              <a:rPr lang="en-US" sz="1600" b="0" i="0" dirty="0">
                <a:solidFill>
                  <a:srgbClr val="222222"/>
                </a:solidFill>
                <a:effectLst/>
                <a:latin typeface="Lato" panose="020F0502020204030203" pitchFamily="34" charset="0"/>
              </a:rPr>
              <a:t>Here Yi represents the actual class and log(p(yi)) is the probability of that class.</a:t>
            </a:r>
          </a:p>
          <a:p>
            <a:pPr algn="just">
              <a:buFont typeface="Arial" panose="020B0604020202020204" pitchFamily="34" charset="0"/>
              <a:buChar char="•"/>
            </a:pPr>
            <a:r>
              <a:rPr lang="en-US" sz="1600" b="0" i="0" dirty="0">
                <a:solidFill>
                  <a:srgbClr val="222222"/>
                </a:solidFill>
                <a:effectLst/>
                <a:latin typeface="-apple-system"/>
              </a:rPr>
              <a:t>p(yi) is the probability of 1.</a:t>
            </a:r>
            <a:endParaRPr lang="en-US" sz="1600" b="0" i="0" dirty="0">
              <a:solidFill>
                <a:srgbClr val="222222"/>
              </a:solidFill>
              <a:effectLst/>
              <a:latin typeface="Lato" panose="020F0502020204030203" pitchFamily="34" charset="0"/>
            </a:endParaRPr>
          </a:p>
          <a:p>
            <a:pPr algn="just">
              <a:buFont typeface="Arial" panose="020B0604020202020204" pitchFamily="34" charset="0"/>
              <a:buChar char="•"/>
            </a:pPr>
            <a:r>
              <a:rPr lang="en-US" sz="1600" b="0" i="0" dirty="0">
                <a:solidFill>
                  <a:srgbClr val="222222"/>
                </a:solidFill>
                <a:effectLst/>
                <a:latin typeface="-apple-system"/>
              </a:rPr>
              <a:t>(1-p(yi)) is the probability of 0.</a:t>
            </a:r>
            <a:endParaRPr lang="en-US" sz="1600" b="0" i="0" dirty="0">
              <a:solidFill>
                <a:srgbClr val="222222"/>
              </a:solidFill>
              <a:effectLst/>
              <a:latin typeface="Lato" panose="020F0502020204030203" pitchFamily="34" charset="0"/>
            </a:endParaRPr>
          </a:p>
          <a:p>
            <a:endParaRPr lang="en-US" sz="2400" dirty="0">
              <a:solidFill>
                <a:srgbClr val="222222"/>
              </a:solidFill>
              <a:latin typeface="Lato" panose="020F0502020204030203" pitchFamily="34"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6239F047-D3AE-5A2D-4625-BA64263D8D67}"/>
              </a:ext>
            </a:extLst>
          </p:cNvPr>
          <p:cNvPicPr>
            <a:picLocks noChangeAspect="1"/>
          </p:cNvPicPr>
          <p:nvPr/>
        </p:nvPicPr>
        <p:blipFill>
          <a:blip r:embed="rId2"/>
          <a:stretch>
            <a:fillRect/>
          </a:stretch>
        </p:blipFill>
        <p:spPr>
          <a:xfrm>
            <a:off x="1012422" y="3429000"/>
            <a:ext cx="5491015" cy="1572207"/>
          </a:xfrm>
          <a:prstGeom prst="rect">
            <a:avLst/>
          </a:prstGeom>
        </p:spPr>
      </p:pic>
    </p:spTree>
    <p:extLst>
      <p:ext uri="{BB962C8B-B14F-4D97-AF65-F5344CB8AC3E}">
        <p14:creationId xmlns:p14="http://schemas.microsoft.com/office/powerpoint/2010/main" val="3086577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4F90CE-FB9B-5227-48C1-6B7A4F156D13}"/>
              </a:ext>
            </a:extLst>
          </p:cNvPr>
          <p:cNvSpPr>
            <a:spLocks noGrp="1"/>
          </p:cNvSpPr>
          <p:nvPr>
            <p:ph idx="1"/>
          </p:nvPr>
        </p:nvSpPr>
        <p:spPr/>
        <p:txBody>
          <a:bodyPr>
            <a:normAutofit fontScale="92500" lnSpcReduction="20000"/>
          </a:bodyPr>
          <a:lstStyle/>
          <a:p>
            <a:pPr marL="0" indent="0">
              <a:buNone/>
            </a:pPr>
            <a:r>
              <a:rPr lang="en-IN" dirty="0">
                <a:solidFill>
                  <a:schemeClr val="accent1"/>
                </a:solidFill>
              </a:rPr>
              <a:t>Log-odds calculation problem – Solved in class</a:t>
            </a:r>
          </a:p>
          <a:p>
            <a:pPr marL="0" indent="0">
              <a:buNone/>
            </a:pPr>
            <a:endParaRPr lang="en-IN" dirty="0">
              <a:solidFill>
                <a:schemeClr val="accent1"/>
              </a:solidFill>
            </a:endParaRPr>
          </a:p>
          <a:p>
            <a:pPr marL="0" indent="0">
              <a:buNone/>
            </a:pPr>
            <a:endParaRPr lang="en-IN" dirty="0">
              <a:solidFill>
                <a:schemeClr val="accent1"/>
              </a:solidFill>
            </a:endParaRPr>
          </a:p>
          <a:p>
            <a:pPr marL="0" indent="0">
              <a:buNone/>
            </a:pPr>
            <a:endParaRPr lang="en-IN" dirty="0">
              <a:solidFill>
                <a:schemeClr val="accent1"/>
              </a:solidFill>
            </a:endParaRPr>
          </a:p>
          <a:p>
            <a:pPr marL="0" indent="0">
              <a:buNone/>
            </a:pPr>
            <a:endParaRPr lang="en-IN" dirty="0">
              <a:solidFill>
                <a:schemeClr val="accent1"/>
              </a:solidFill>
            </a:endParaRPr>
          </a:p>
          <a:p>
            <a:pPr marL="0" indent="0">
              <a:buNone/>
            </a:pPr>
            <a:r>
              <a:rPr lang="en-IN" dirty="0">
                <a:solidFill>
                  <a:schemeClr val="accent1"/>
                </a:solidFill>
              </a:rPr>
              <a:t>									- Prepared by</a:t>
            </a:r>
          </a:p>
          <a:p>
            <a:pPr marL="0" indent="0" algn="r">
              <a:buNone/>
            </a:pPr>
            <a:r>
              <a:rPr lang="en-IN" dirty="0">
                <a:solidFill>
                  <a:schemeClr val="accent1"/>
                </a:solidFill>
              </a:rPr>
              <a:t>								Jheelam Mondal</a:t>
            </a:r>
          </a:p>
          <a:p>
            <a:pPr marL="0" indent="0" algn="r">
              <a:buNone/>
            </a:pPr>
            <a:r>
              <a:rPr lang="en-IN" dirty="0">
                <a:solidFill>
                  <a:schemeClr val="accent1"/>
                </a:solidFill>
              </a:rPr>
              <a:t>Assistant Professor</a:t>
            </a:r>
          </a:p>
          <a:p>
            <a:pPr marL="0" indent="0" algn="r">
              <a:buNone/>
            </a:pPr>
            <a:r>
              <a:rPr lang="en-IN" dirty="0">
                <a:solidFill>
                  <a:schemeClr val="accent1"/>
                </a:solidFill>
              </a:rPr>
              <a:t>CSE Department</a:t>
            </a:r>
          </a:p>
          <a:p>
            <a:pPr marL="0" indent="0" algn="r">
              <a:buNone/>
            </a:pPr>
            <a:r>
              <a:rPr lang="en-IN" dirty="0">
                <a:solidFill>
                  <a:schemeClr val="accent1"/>
                </a:solidFill>
              </a:rPr>
              <a:t>Haldia Institute of Technology</a:t>
            </a:r>
          </a:p>
        </p:txBody>
      </p:sp>
    </p:spTree>
    <p:extLst>
      <p:ext uri="{BB962C8B-B14F-4D97-AF65-F5344CB8AC3E}">
        <p14:creationId xmlns:p14="http://schemas.microsoft.com/office/powerpoint/2010/main" val="105742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4160-A268-1BF3-92E6-9A62CEA4F8B2}"/>
              </a:ext>
            </a:extLst>
          </p:cNvPr>
          <p:cNvSpPr>
            <a:spLocks noGrp="1"/>
          </p:cNvSpPr>
          <p:nvPr>
            <p:ph type="title"/>
          </p:nvPr>
        </p:nvSpPr>
        <p:spPr>
          <a:xfrm>
            <a:off x="838200" y="365126"/>
            <a:ext cx="10515600" cy="1025136"/>
          </a:xfrm>
        </p:spPr>
        <p:txBody>
          <a:bodyPr>
            <a:noAutofit/>
          </a:bodyPr>
          <a:lstStyle/>
          <a:p>
            <a:br>
              <a:rPr lang="en-US" sz="3200" b="1" i="0" dirty="0">
                <a:solidFill>
                  <a:schemeClr val="accent1"/>
                </a:solidFill>
                <a:effectLst/>
                <a:latin typeface="sohne"/>
              </a:rPr>
            </a:br>
            <a:r>
              <a:rPr lang="en-US" sz="3200" b="1" i="0" dirty="0">
                <a:solidFill>
                  <a:schemeClr val="accent1"/>
                </a:solidFill>
                <a:effectLst/>
                <a:latin typeface="sohne"/>
              </a:rPr>
              <a:t>Why can’t we make use of least-squares to find the best fitting line in logistic regression?</a:t>
            </a:r>
            <a:br>
              <a:rPr lang="en-US" sz="3200" b="1" i="0" dirty="0">
                <a:solidFill>
                  <a:schemeClr val="accent1"/>
                </a:solidFill>
                <a:effectLst/>
                <a:latin typeface="sohne"/>
              </a:rPr>
            </a:br>
            <a:endParaRPr lang="en-IN" sz="3200" dirty="0">
              <a:solidFill>
                <a:schemeClr val="accent1"/>
              </a:solidFill>
            </a:endParaRPr>
          </a:p>
        </p:txBody>
      </p:sp>
      <p:sp>
        <p:nvSpPr>
          <p:cNvPr id="3" name="Content Placeholder 2">
            <a:extLst>
              <a:ext uri="{FF2B5EF4-FFF2-40B4-BE49-F238E27FC236}">
                <a16:creationId xmlns:a16="http://schemas.microsoft.com/office/drawing/2014/main" id="{50C280E9-6B02-0032-4B5C-8266D48B2578}"/>
              </a:ext>
            </a:extLst>
          </p:cNvPr>
          <p:cNvSpPr>
            <a:spLocks noGrp="1"/>
          </p:cNvSpPr>
          <p:nvPr>
            <p:ph idx="1"/>
          </p:nvPr>
        </p:nvSpPr>
        <p:spPr>
          <a:xfrm>
            <a:off x="838200" y="1502230"/>
            <a:ext cx="10515600" cy="4674734"/>
          </a:xfrm>
        </p:spPr>
        <p:txBody>
          <a:bodyPr/>
          <a:lstStyle/>
          <a:p>
            <a:pPr marL="0" indent="0">
              <a:buNone/>
            </a:pPr>
            <a:endParaRPr lang="en-US" b="0" i="0" dirty="0">
              <a:solidFill>
                <a:srgbClr val="242424"/>
              </a:solidFill>
              <a:effectLst/>
              <a:latin typeface="source-serif-pro"/>
            </a:endParaRPr>
          </a:p>
          <a:p>
            <a:pPr marL="0" indent="0">
              <a:buNone/>
            </a:pPr>
            <a:r>
              <a:rPr lang="en-US" b="0" i="0" dirty="0">
                <a:solidFill>
                  <a:srgbClr val="242424"/>
                </a:solidFill>
                <a:effectLst/>
                <a:latin typeface="source-serif-pro"/>
              </a:rPr>
              <a:t>Our goal in logistic regression is to draw the best fitting S-curve for given data points. And in logistic regression, we transform the y-axis from the probabilities to log(odds). </a:t>
            </a:r>
          </a:p>
          <a:p>
            <a:pPr marL="0" indent="0">
              <a:buNone/>
            </a:pPr>
            <a:r>
              <a:rPr lang="en-US" b="0" i="0" dirty="0">
                <a:solidFill>
                  <a:srgbClr val="242424"/>
                </a:solidFill>
                <a:effectLst/>
                <a:latin typeface="source-serif-pro"/>
              </a:rPr>
              <a:t>The problem is that this transformation pushes the data points to positive and negative infinity as shown in next slide.</a:t>
            </a:r>
          </a:p>
          <a:p>
            <a:pPr marL="0" indent="0">
              <a:buNone/>
            </a:pPr>
            <a:endParaRPr lang="en-IN" dirty="0"/>
          </a:p>
        </p:txBody>
      </p:sp>
    </p:spTree>
    <p:extLst>
      <p:ext uri="{BB962C8B-B14F-4D97-AF65-F5344CB8AC3E}">
        <p14:creationId xmlns:p14="http://schemas.microsoft.com/office/powerpoint/2010/main" val="48690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DC5D-C1AD-1CE6-5B64-5A7749577D6D}"/>
              </a:ext>
            </a:extLst>
          </p:cNvPr>
          <p:cNvSpPr>
            <a:spLocks noGrp="1"/>
          </p:cNvSpPr>
          <p:nvPr>
            <p:ph type="title"/>
          </p:nvPr>
        </p:nvSpPr>
        <p:spPr>
          <a:xfrm>
            <a:off x="838200" y="365125"/>
            <a:ext cx="10515600" cy="894508"/>
          </a:xfrm>
        </p:spPr>
        <p:txBody>
          <a:bodyPr>
            <a:normAutofit/>
          </a:bodyPr>
          <a:lstStyle/>
          <a:p>
            <a:r>
              <a:rPr lang="en-IN" sz="2400" b="1" dirty="0"/>
              <a:t>When P ranges from 0 to 1, log odds range between </a:t>
            </a:r>
            <a:r>
              <a:rPr lang="en-IN" sz="2400" b="1" kern="100" dirty="0">
                <a:effectLst/>
                <a:latin typeface="Calibri" panose="020F0502020204030204" pitchFamily="34" charset="0"/>
                <a:ea typeface="Calibri" panose="020F0502020204030204" pitchFamily="34" charset="0"/>
                <a:cs typeface="Calibri" panose="020F0502020204030204" pitchFamily="34" charset="0"/>
              </a:rPr>
              <a:t>-∞ to +∞</a:t>
            </a:r>
            <a:endParaRPr lang="en-IN" sz="2400" b="1" dirty="0"/>
          </a:p>
        </p:txBody>
      </p:sp>
      <p:pic>
        <p:nvPicPr>
          <p:cNvPr id="4" name="Content Placeholder 3">
            <a:extLst>
              <a:ext uri="{FF2B5EF4-FFF2-40B4-BE49-F238E27FC236}">
                <a16:creationId xmlns:a16="http://schemas.microsoft.com/office/drawing/2014/main" id="{8BC0357D-A053-6D94-6406-E0E73F64EB90}"/>
              </a:ext>
            </a:extLst>
          </p:cNvPr>
          <p:cNvPicPr>
            <a:picLocks noGrp="1" noChangeAspect="1"/>
          </p:cNvPicPr>
          <p:nvPr>
            <p:ph idx="1"/>
          </p:nvPr>
        </p:nvPicPr>
        <p:blipFill>
          <a:blip r:embed="rId2"/>
          <a:stretch>
            <a:fillRect/>
          </a:stretch>
        </p:blipFill>
        <p:spPr>
          <a:xfrm>
            <a:off x="838200" y="1399592"/>
            <a:ext cx="5973786" cy="4040155"/>
          </a:xfrm>
          <a:prstGeom prst="rect">
            <a:avLst/>
          </a:prstGeom>
        </p:spPr>
      </p:pic>
      <p:sp>
        <p:nvSpPr>
          <p:cNvPr id="6" name="TextBox 5">
            <a:extLst>
              <a:ext uri="{FF2B5EF4-FFF2-40B4-BE49-F238E27FC236}">
                <a16:creationId xmlns:a16="http://schemas.microsoft.com/office/drawing/2014/main" id="{B755BF02-FA17-AE65-FB07-7F8558A82482}"/>
              </a:ext>
            </a:extLst>
          </p:cNvPr>
          <p:cNvSpPr txBox="1"/>
          <p:nvPr/>
        </p:nvSpPr>
        <p:spPr>
          <a:xfrm>
            <a:off x="6802016" y="1259633"/>
            <a:ext cx="3769568" cy="4247317"/>
          </a:xfrm>
          <a:prstGeom prst="rect">
            <a:avLst/>
          </a:prstGeom>
          <a:noFill/>
        </p:spPr>
        <p:txBody>
          <a:bodyPr wrap="square">
            <a:spAutoFit/>
          </a:bodyPr>
          <a:lstStyle/>
          <a:p>
            <a:r>
              <a:rPr lang="en-US" b="0" i="0" dirty="0">
                <a:solidFill>
                  <a:srgbClr val="242424"/>
                </a:solidFill>
                <a:effectLst/>
                <a:latin typeface="source-serif-pro"/>
              </a:rPr>
              <a:t>So, we can’t use least-squares to find the best fitting line as the residuals are also equal to positive and negative infinity. Instead of least-squares, we make use of the </a:t>
            </a:r>
            <a:r>
              <a:rPr lang="en-US" b="1" i="0" dirty="0">
                <a:solidFill>
                  <a:schemeClr val="accent1"/>
                </a:solidFill>
                <a:effectLst/>
                <a:latin typeface="source-serif-pro"/>
              </a:rPr>
              <a:t>maximum likelihood </a:t>
            </a:r>
            <a:r>
              <a:rPr lang="en-US" b="0" i="0" dirty="0">
                <a:solidFill>
                  <a:srgbClr val="242424"/>
                </a:solidFill>
                <a:effectLst/>
                <a:latin typeface="source-serif-pro"/>
              </a:rPr>
              <a:t>to find the best fitting line in logistic regression. Also, </a:t>
            </a:r>
            <a:r>
              <a:rPr lang="en-US" b="0" i="0" dirty="0">
                <a:effectLst/>
                <a:latin typeface="-apple-system"/>
              </a:rPr>
              <a:t>in classification problems, we have target values like 0/1. So (</a:t>
            </a:r>
            <a:r>
              <a:rPr lang="en-US" b="0" i="1" dirty="0">
                <a:effectLst/>
                <a:latin typeface="-apple-system"/>
              </a:rPr>
              <a:t>Ŷ-Y)</a:t>
            </a:r>
            <a:r>
              <a:rPr lang="en-US" b="0" i="1" baseline="30000" dirty="0">
                <a:effectLst/>
                <a:latin typeface="-apple-system"/>
              </a:rPr>
              <a:t>2</a:t>
            </a:r>
            <a:r>
              <a:rPr lang="en-US" b="0" i="0" dirty="0">
                <a:effectLst/>
                <a:latin typeface="-apple-system"/>
              </a:rPr>
              <a:t> will always be in between 0-1 which can make it very difficult to keep track of the errors and it is difficult to store high precision floating numbers. </a:t>
            </a:r>
            <a:r>
              <a:rPr lang="en-US" b="0" i="1" dirty="0">
                <a:solidFill>
                  <a:srgbClr val="222222"/>
                </a:solidFill>
                <a:effectLst/>
                <a:latin typeface="Lato" panose="020F0502020204030203" pitchFamily="34" charset="0"/>
              </a:rPr>
              <a:t>The cost function used in Logistic Regression is </a:t>
            </a:r>
            <a:r>
              <a:rPr lang="en-US" b="1" dirty="0">
                <a:solidFill>
                  <a:schemeClr val="accent1"/>
                </a:solidFill>
                <a:effectLst/>
                <a:latin typeface="Lato" panose="020F0502020204030203" pitchFamily="34" charset="0"/>
              </a:rPr>
              <a:t>Log Loss.</a:t>
            </a:r>
            <a:endParaRPr lang="en-IN" b="1" dirty="0">
              <a:solidFill>
                <a:schemeClr val="accent1"/>
              </a:solidFill>
            </a:endParaRPr>
          </a:p>
        </p:txBody>
      </p:sp>
    </p:spTree>
    <p:extLst>
      <p:ext uri="{BB962C8B-B14F-4D97-AF65-F5344CB8AC3E}">
        <p14:creationId xmlns:p14="http://schemas.microsoft.com/office/powerpoint/2010/main" val="209815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E5E7-2D81-08A8-5C3A-0E015AAA5A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AF6934-8F02-DB7D-9659-4315007E5688}"/>
              </a:ext>
            </a:extLst>
          </p:cNvPr>
          <p:cNvSpPr>
            <a:spLocks noGrp="1"/>
          </p:cNvSpPr>
          <p:nvPr>
            <p:ph idx="1"/>
          </p:nvPr>
        </p:nvSpPr>
        <p:spPr/>
        <p:txBody>
          <a:bodyPr>
            <a:normAutofit/>
          </a:bodyPr>
          <a:lstStyle/>
          <a:p>
            <a:pPr marL="0" indent="0">
              <a:buNone/>
            </a:pPr>
            <a:r>
              <a:rPr lang="en-US" b="0" i="0" dirty="0">
                <a:solidFill>
                  <a:srgbClr val="242424"/>
                </a:solidFill>
                <a:effectLst/>
                <a:latin typeface="source-serif-pro"/>
              </a:rPr>
              <a:t>In Maximum Likelihood Estimation, a probability distribution for the target variable (class label) is assumed and then a likelihood function is defined that calculates the probability of observing the outcome given the input data and the model. </a:t>
            </a:r>
          </a:p>
          <a:p>
            <a:pPr marL="0" indent="0">
              <a:buNone/>
            </a:pPr>
            <a:r>
              <a:rPr lang="en-US" b="0" i="0" dirty="0">
                <a:solidFill>
                  <a:srgbClr val="242424"/>
                </a:solidFill>
                <a:effectLst/>
                <a:latin typeface="source-serif-pro"/>
              </a:rPr>
              <a:t>This function can then be optimized to find the set of parameters that results in the largest sum likelihood over the training dataset.</a:t>
            </a:r>
          </a:p>
          <a:p>
            <a:pPr marL="0" indent="0">
              <a:buNone/>
            </a:pPr>
            <a:endParaRPr lang="en-US" dirty="0">
              <a:solidFill>
                <a:srgbClr val="242424"/>
              </a:solidFill>
              <a:latin typeface="source-serif-pro"/>
            </a:endParaRPr>
          </a:p>
          <a:p>
            <a:pPr marL="0" indent="0">
              <a:buNone/>
            </a:pPr>
            <a:r>
              <a:rPr lang="en-US" b="0" i="0" dirty="0">
                <a:solidFill>
                  <a:srgbClr val="242424"/>
                </a:solidFill>
                <a:effectLst/>
                <a:latin typeface="source-serif-pro"/>
              </a:rPr>
              <a:t>By applying Maximum Likelihood estimation, the first thing we do is project the data points onto the line. This gives each data point a log(odds) value.</a:t>
            </a:r>
            <a:endParaRPr lang="en-US" dirty="0">
              <a:solidFill>
                <a:srgbClr val="242424"/>
              </a:solidFill>
              <a:latin typeface="source-serif-pro"/>
            </a:endParaRPr>
          </a:p>
          <a:p>
            <a:pPr marL="0" indent="0">
              <a:buNone/>
            </a:pPr>
            <a:endParaRPr lang="en-US" dirty="0">
              <a:solidFill>
                <a:srgbClr val="242424"/>
              </a:solidFill>
              <a:latin typeface="source-serif-pro"/>
            </a:endParaRPr>
          </a:p>
          <a:p>
            <a:pPr marL="0" indent="0">
              <a:buNone/>
            </a:pPr>
            <a:endParaRPr lang="en-IN" dirty="0"/>
          </a:p>
        </p:txBody>
      </p:sp>
    </p:spTree>
    <p:extLst>
      <p:ext uri="{BB962C8B-B14F-4D97-AF65-F5344CB8AC3E}">
        <p14:creationId xmlns:p14="http://schemas.microsoft.com/office/powerpoint/2010/main" val="4151617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A41B3-70D0-60AB-5E33-5F7A420BF7F2}"/>
              </a:ext>
            </a:extLst>
          </p:cNvPr>
          <p:cNvSpPr>
            <a:spLocks noGrp="1"/>
          </p:cNvSpPr>
          <p:nvPr>
            <p:ph type="title"/>
          </p:nvPr>
        </p:nvSpPr>
        <p:spPr>
          <a:xfrm>
            <a:off x="838200" y="365125"/>
            <a:ext cx="10515600" cy="885177"/>
          </a:xfrm>
        </p:spPr>
        <p:txBody>
          <a:bodyPr>
            <a:noAutofit/>
          </a:bodyPr>
          <a:lstStyle/>
          <a:p>
            <a:r>
              <a:rPr lang="en-IN" sz="3600" b="1" dirty="0">
                <a:solidFill>
                  <a:schemeClr val="accent1"/>
                </a:solidFill>
              </a:rPr>
              <a:t>Projection of each data point to the line to give log-odds value </a:t>
            </a:r>
          </a:p>
        </p:txBody>
      </p:sp>
      <p:pic>
        <p:nvPicPr>
          <p:cNvPr id="5" name="Content Placeholder 4">
            <a:extLst>
              <a:ext uri="{FF2B5EF4-FFF2-40B4-BE49-F238E27FC236}">
                <a16:creationId xmlns:a16="http://schemas.microsoft.com/office/drawing/2014/main" id="{A0D84E10-E1E9-9EFD-6F4B-656F65B63158}"/>
              </a:ext>
            </a:extLst>
          </p:cNvPr>
          <p:cNvPicPr>
            <a:picLocks noGrp="1" noChangeAspect="1"/>
          </p:cNvPicPr>
          <p:nvPr>
            <p:ph idx="1"/>
          </p:nvPr>
        </p:nvPicPr>
        <p:blipFill>
          <a:blip r:embed="rId2"/>
          <a:stretch>
            <a:fillRect/>
          </a:stretch>
        </p:blipFill>
        <p:spPr>
          <a:xfrm>
            <a:off x="923731" y="1548882"/>
            <a:ext cx="8079551" cy="4414732"/>
          </a:xfrm>
        </p:spPr>
      </p:pic>
    </p:spTree>
    <p:extLst>
      <p:ext uri="{BB962C8B-B14F-4D97-AF65-F5344CB8AC3E}">
        <p14:creationId xmlns:p14="http://schemas.microsoft.com/office/powerpoint/2010/main" val="35743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B1FC5-C4BC-E947-3A74-9397DA3D2556}"/>
              </a:ext>
            </a:extLst>
          </p:cNvPr>
          <p:cNvSpPr>
            <a:spLocks noGrp="1"/>
          </p:cNvSpPr>
          <p:nvPr>
            <p:ph idx="1"/>
          </p:nvPr>
        </p:nvSpPr>
        <p:spPr>
          <a:xfrm>
            <a:off x="838200" y="962526"/>
            <a:ext cx="10515600" cy="5214437"/>
          </a:xfrm>
        </p:spPr>
        <p:txBody>
          <a:bodyPr/>
          <a:lstStyle/>
          <a:p>
            <a:pPr marL="0" indent="0" algn="l">
              <a:buNone/>
            </a:pPr>
            <a:endParaRPr lang="en-US" b="0" i="0" dirty="0">
              <a:solidFill>
                <a:srgbClr val="242424"/>
              </a:solidFill>
              <a:effectLst/>
              <a:latin typeface="source-serif-pro"/>
            </a:endParaRPr>
          </a:p>
          <a:p>
            <a:pPr marL="0" indent="0" algn="l">
              <a:buNone/>
            </a:pPr>
            <a:endParaRPr lang="en-US" b="0" i="0" dirty="0">
              <a:solidFill>
                <a:srgbClr val="242424"/>
              </a:solidFill>
              <a:effectLst/>
              <a:latin typeface="source-serif-pro"/>
            </a:endParaRPr>
          </a:p>
          <a:p>
            <a:pPr marL="0" indent="0" algn="l">
              <a:buNone/>
            </a:pPr>
            <a:endParaRPr lang="en-US" b="0" i="0" dirty="0">
              <a:solidFill>
                <a:srgbClr val="242424"/>
              </a:solidFill>
              <a:effectLst/>
              <a:latin typeface="source-serif-pro"/>
            </a:endParaRPr>
          </a:p>
          <a:p>
            <a:pPr marL="0" indent="0" algn="l">
              <a:buNone/>
            </a:pPr>
            <a:r>
              <a:rPr lang="en-US" b="0" i="0" dirty="0">
                <a:solidFill>
                  <a:srgbClr val="242424"/>
                </a:solidFill>
                <a:effectLst/>
                <a:latin typeface="source-serif-pro"/>
              </a:rPr>
              <a:t>We then transform this log(odds) to probabilities using the above formula. </a:t>
            </a:r>
          </a:p>
          <a:p>
            <a:pPr marL="0" indent="0" algn="l">
              <a:buNone/>
            </a:pPr>
            <a:r>
              <a:rPr lang="en-US" b="0" i="0" dirty="0">
                <a:solidFill>
                  <a:srgbClr val="242424"/>
                </a:solidFill>
                <a:effectLst/>
                <a:latin typeface="source-serif-pro"/>
              </a:rPr>
              <a:t>Once we calculate the probabilities, we will plot them to get an s-curve. Now, we just keep rotation the log(odds) line and projecting the data points onto it and then transforming it to probabilities and calculating the log-likelihood. Thi</a:t>
            </a:r>
            <a:r>
              <a:rPr lang="en-US" dirty="0">
                <a:solidFill>
                  <a:srgbClr val="242424"/>
                </a:solidFill>
                <a:latin typeface="source-serif-pro"/>
              </a:rPr>
              <a:t>s process is repeated until we maximize the log-likelihood.</a:t>
            </a:r>
            <a:endParaRPr lang="en-US" b="0" i="0" dirty="0">
              <a:solidFill>
                <a:srgbClr val="242424"/>
              </a:solidFill>
              <a:effectLst/>
              <a:latin typeface="source-serif-pro"/>
            </a:endParaRPr>
          </a:p>
          <a:p>
            <a:pPr marL="0" indent="0">
              <a:buNone/>
            </a:pPr>
            <a:endParaRPr lang="en-IN" dirty="0"/>
          </a:p>
        </p:txBody>
      </p:sp>
      <p:pic>
        <p:nvPicPr>
          <p:cNvPr id="6" name="Picture 5">
            <a:extLst>
              <a:ext uri="{FF2B5EF4-FFF2-40B4-BE49-F238E27FC236}">
                <a16:creationId xmlns:a16="http://schemas.microsoft.com/office/drawing/2014/main" id="{406938AC-F66F-C322-1A76-87E86150C73B}"/>
              </a:ext>
            </a:extLst>
          </p:cNvPr>
          <p:cNvPicPr>
            <a:picLocks noChangeAspect="1"/>
          </p:cNvPicPr>
          <p:nvPr/>
        </p:nvPicPr>
        <p:blipFill>
          <a:blip r:embed="rId2"/>
          <a:stretch>
            <a:fillRect/>
          </a:stretch>
        </p:blipFill>
        <p:spPr>
          <a:xfrm>
            <a:off x="4711959" y="1315616"/>
            <a:ext cx="1996817" cy="1129004"/>
          </a:xfrm>
          <a:prstGeom prst="rect">
            <a:avLst/>
          </a:prstGeom>
        </p:spPr>
      </p:pic>
    </p:spTree>
    <p:extLst>
      <p:ext uri="{BB962C8B-B14F-4D97-AF65-F5344CB8AC3E}">
        <p14:creationId xmlns:p14="http://schemas.microsoft.com/office/powerpoint/2010/main" val="169629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CB5AB-0318-0AAA-176D-7F3ECA306155}"/>
              </a:ext>
            </a:extLst>
          </p:cNvPr>
          <p:cNvSpPr>
            <a:spLocks noGrp="1"/>
          </p:cNvSpPr>
          <p:nvPr>
            <p:ph type="title"/>
          </p:nvPr>
        </p:nvSpPr>
        <p:spPr>
          <a:xfrm>
            <a:off x="838200" y="365126"/>
            <a:ext cx="10515600" cy="1025136"/>
          </a:xfrm>
        </p:spPr>
        <p:txBody>
          <a:bodyPr/>
          <a:lstStyle/>
          <a:p>
            <a:r>
              <a:rPr lang="en-IN" b="1" i="0" dirty="0">
                <a:solidFill>
                  <a:schemeClr val="accent1"/>
                </a:solidFill>
                <a:effectLst/>
                <a:latin typeface="sohne"/>
              </a:rPr>
              <a:t>Estimation of Log-likelihood function</a:t>
            </a:r>
            <a:endParaRPr lang="en-IN" dirty="0">
              <a:solidFill>
                <a:schemeClr val="accent1"/>
              </a:solidFill>
            </a:endParaRPr>
          </a:p>
        </p:txBody>
      </p:sp>
      <p:sp>
        <p:nvSpPr>
          <p:cNvPr id="5" name="Content Placeholder 4">
            <a:extLst>
              <a:ext uri="{FF2B5EF4-FFF2-40B4-BE49-F238E27FC236}">
                <a16:creationId xmlns:a16="http://schemas.microsoft.com/office/drawing/2014/main" id="{04C47EB0-91C6-99CC-0601-3A202ECCB706}"/>
              </a:ext>
            </a:extLst>
          </p:cNvPr>
          <p:cNvSpPr>
            <a:spLocks noGrp="1"/>
          </p:cNvSpPr>
          <p:nvPr>
            <p:ph idx="1"/>
          </p:nvPr>
        </p:nvSpPr>
        <p:spPr>
          <a:xfrm>
            <a:off x="838200" y="1390262"/>
            <a:ext cx="10515600" cy="4786701"/>
          </a:xfrm>
        </p:spPr>
        <p:txBody>
          <a:bodyPr>
            <a:normAutofit fontScale="85000" lnSpcReduction="20000"/>
          </a:bodyPr>
          <a:lstStyle/>
          <a:p>
            <a:pPr marL="0" indent="0">
              <a:buNone/>
            </a:pPr>
            <a:r>
              <a:rPr lang="en-US" b="0" i="0" dirty="0">
                <a:solidFill>
                  <a:srgbClr val="242424"/>
                </a:solidFill>
                <a:effectLst/>
                <a:latin typeface="source-serif-pro"/>
              </a:rPr>
              <a:t>The logistic regression equation is given as –</a:t>
            </a:r>
          </a:p>
          <a:p>
            <a:pPr marL="0" indent="0">
              <a:buNone/>
            </a:pPr>
            <a:endParaRPr lang="en-US" b="0" i="0" dirty="0">
              <a:solidFill>
                <a:srgbClr val="242424"/>
              </a:solidFill>
              <a:effectLst/>
              <a:latin typeface="source-serif-pro"/>
            </a:endParaRPr>
          </a:p>
          <a:p>
            <a:pPr marL="0" indent="0">
              <a:buNone/>
            </a:pPr>
            <a:endParaRPr lang="en-US" b="0" i="0" dirty="0">
              <a:solidFill>
                <a:srgbClr val="242424"/>
              </a:solidFill>
              <a:effectLst/>
              <a:latin typeface="source-serif-pro"/>
            </a:endParaRPr>
          </a:p>
          <a:p>
            <a:pPr marL="0" indent="0">
              <a:buNone/>
            </a:pPr>
            <a:endParaRPr lang="en-US" b="0" i="0" dirty="0">
              <a:solidFill>
                <a:srgbClr val="242424"/>
              </a:solidFill>
              <a:effectLst/>
              <a:latin typeface="source-serif-pro"/>
            </a:endParaRPr>
          </a:p>
          <a:p>
            <a:pPr marL="0" indent="0">
              <a:buNone/>
            </a:pPr>
            <a:r>
              <a:rPr lang="en-US" b="0" i="0" dirty="0">
                <a:solidFill>
                  <a:srgbClr val="242424"/>
                </a:solidFill>
                <a:effectLst/>
                <a:latin typeface="source-serif-pro"/>
              </a:rPr>
              <a:t>The parameters to be estimated in the equation of a logistic regression are β vectors.</a:t>
            </a:r>
            <a:endParaRPr lang="en-US" dirty="0">
              <a:solidFill>
                <a:srgbClr val="242424"/>
              </a:solidFill>
              <a:latin typeface="source-serif-pro"/>
            </a:endParaRPr>
          </a:p>
          <a:p>
            <a:pPr marL="0" indent="0">
              <a:buNone/>
            </a:pPr>
            <a:r>
              <a:rPr lang="en-US" b="0" i="0" dirty="0">
                <a:solidFill>
                  <a:srgbClr val="242424"/>
                </a:solidFill>
                <a:effectLst/>
                <a:latin typeface="source-serif-pro"/>
              </a:rPr>
              <a:t>To estimate β vectors let us consider N samples with labels either 0 or 1.</a:t>
            </a:r>
          </a:p>
          <a:p>
            <a:pPr marL="0" indent="0">
              <a:buNone/>
            </a:pPr>
            <a:endParaRPr lang="en-US" b="0" i="0" dirty="0">
              <a:solidFill>
                <a:srgbClr val="242424"/>
              </a:solidFill>
              <a:effectLst/>
              <a:latin typeface="source-serif-pro"/>
            </a:endParaRPr>
          </a:p>
          <a:p>
            <a:pPr marL="0" indent="0">
              <a:buNone/>
            </a:pPr>
            <a:r>
              <a:rPr lang="en-US" b="0" i="0" dirty="0">
                <a:solidFill>
                  <a:srgbClr val="242424"/>
                </a:solidFill>
                <a:effectLst/>
                <a:latin typeface="source-serif-pro"/>
              </a:rPr>
              <a:t>Mathematically, For samples labeled as ‘1’, we try to estimate β such that the product of all probability p(x) is as close to 1 as possible.</a:t>
            </a:r>
          </a:p>
          <a:p>
            <a:pPr marL="0" indent="0">
              <a:buNone/>
            </a:pPr>
            <a:r>
              <a:rPr lang="en-US" b="0" i="0" dirty="0">
                <a:solidFill>
                  <a:srgbClr val="242424"/>
                </a:solidFill>
                <a:effectLst/>
                <a:latin typeface="source-serif-pro"/>
              </a:rPr>
              <a:t>And for samples labeled as ‘0’, we try to estimate β such that the product of all probability is as close to 0 as possible in other words (1 — p(x)) should be as close to 1 as possible.</a:t>
            </a:r>
            <a:endParaRPr lang="en-IN" dirty="0"/>
          </a:p>
        </p:txBody>
      </p:sp>
      <p:pic>
        <p:nvPicPr>
          <p:cNvPr id="9" name="Picture 8">
            <a:extLst>
              <a:ext uri="{FF2B5EF4-FFF2-40B4-BE49-F238E27FC236}">
                <a16:creationId xmlns:a16="http://schemas.microsoft.com/office/drawing/2014/main" id="{4FCB3BE8-7A8A-8C70-3775-FBE32997B800}"/>
              </a:ext>
            </a:extLst>
          </p:cNvPr>
          <p:cNvPicPr>
            <a:picLocks noChangeAspect="1"/>
          </p:cNvPicPr>
          <p:nvPr/>
        </p:nvPicPr>
        <p:blipFill>
          <a:blip r:embed="rId2"/>
          <a:stretch>
            <a:fillRect/>
          </a:stretch>
        </p:blipFill>
        <p:spPr>
          <a:xfrm>
            <a:off x="4695306" y="1871528"/>
            <a:ext cx="2110923" cy="838273"/>
          </a:xfrm>
          <a:prstGeom prst="rect">
            <a:avLst/>
          </a:prstGeom>
        </p:spPr>
      </p:pic>
    </p:spTree>
    <p:extLst>
      <p:ext uri="{BB962C8B-B14F-4D97-AF65-F5344CB8AC3E}">
        <p14:creationId xmlns:p14="http://schemas.microsoft.com/office/powerpoint/2010/main" val="2783586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ADDB5A2F-9F81-23C4-F5D1-F0F9FC29F723}"/>
              </a:ext>
            </a:extLst>
          </p:cNvPr>
          <p:cNvPicPr>
            <a:picLocks noGrp="1" noChangeAspect="1"/>
          </p:cNvPicPr>
          <p:nvPr>
            <p:ph idx="1"/>
          </p:nvPr>
        </p:nvPicPr>
        <p:blipFill>
          <a:blip r:embed="rId2"/>
          <a:stretch>
            <a:fillRect/>
          </a:stretch>
        </p:blipFill>
        <p:spPr>
          <a:xfrm>
            <a:off x="2104993" y="1052564"/>
            <a:ext cx="5220152" cy="2103302"/>
          </a:xfrm>
        </p:spPr>
      </p:pic>
      <p:sp>
        <p:nvSpPr>
          <p:cNvPr id="11" name="TextBox 10">
            <a:extLst>
              <a:ext uri="{FF2B5EF4-FFF2-40B4-BE49-F238E27FC236}">
                <a16:creationId xmlns:a16="http://schemas.microsoft.com/office/drawing/2014/main" id="{C9017E9F-3E2C-E937-394D-2CD1D7313A8B}"/>
              </a:ext>
            </a:extLst>
          </p:cNvPr>
          <p:cNvSpPr txBox="1"/>
          <p:nvPr/>
        </p:nvSpPr>
        <p:spPr>
          <a:xfrm>
            <a:off x="1959428" y="3429000"/>
            <a:ext cx="9050693" cy="2862322"/>
          </a:xfrm>
          <a:prstGeom prst="rect">
            <a:avLst/>
          </a:prstGeom>
          <a:noFill/>
        </p:spPr>
        <p:txBody>
          <a:bodyPr wrap="square" rtlCol="0">
            <a:spAutoFit/>
          </a:bodyPr>
          <a:lstStyle/>
          <a:p>
            <a:endParaRPr lang="en-IN" dirty="0"/>
          </a:p>
          <a:p>
            <a:endParaRPr lang="en-IN" dirty="0"/>
          </a:p>
          <a:p>
            <a:r>
              <a:rPr lang="en-IN" dirty="0"/>
              <a:t>On combining the above conditions, we want to find  parameters such that the product of both of these products is maximum over all elements of the dataset. This function is called the </a:t>
            </a:r>
            <a:r>
              <a:rPr lang="en-IN" b="1" dirty="0">
                <a:solidFill>
                  <a:schemeClr val="accent1"/>
                </a:solidFill>
              </a:rPr>
              <a:t>Likelihood function</a:t>
            </a:r>
            <a:r>
              <a:rPr lang="en-IN" dirty="0"/>
              <a:t>.</a:t>
            </a:r>
          </a:p>
          <a:p>
            <a:endParaRPr lang="en-IN" dirty="0"/>
          </a:p>
          <a:p>
            <a:endParaRPr lang="en-IN" dirty="0"/>
          </a:p>
          <a:p>
            <a:endParaRPr lang="en-IN" dirty="0"/>
          </a:p>
          <a:p>
            <a:endParaRPr lang="en-IN" dirty="0"/>
          </a:p>
          <a:p>
            <a:endParaRPr lang="en-IN" dirty="0"/>
          </a:p>
        </p:txBody>
      </p:sp>
      <p:pic>
        <p:nvPicPr>
          <p:cNvPr id="13" name="Picture 12">
            <a:extLst>
              <a:ext uri="{FF2B5EF4-FFF2-40B4-BE49-F238E27FC236}">
                <a16:creationId xmlns:a16="http://schemas.microsoft.com/office/drawing/2014/main" id="{7DC41897-8EBE-1564-4777-F1A60DFC021F}"/>
              </a:ext>
            </a:extLst>
          </p:cNvPr>
          <p:cNvPicPr>
            <a:picLocks noChangeAspect="1"/>
          </p:cNvPicPr>
          <p:nvPr/>
        </p:nvPicPr>
        <p:blipFill>
          <a:blip r:embed="rId3"/>
          <a:stretch>
            <a:fillRect/>
          </a:stretch>
        </p:blipFill>
        <p:spPr>
          <a:xfrm>
            <a:off x="4097770" y="4651418"/>
            <a:ext cx="4673005" cy="1441471"/>
          </a:xfrm>
          <a:prstGeom prst="rect">
            <a:avLst/>
          </a:prstGeom>
        </p:spPr>
      </p:pic>
      <p:pic>
        <p:nvPicPr>
          <p:cNvPr id="15" name="Picture 14">
            <a:extLst>
              <a:ext uri="{FF2B5EF4-FFF2-40B4-BE49-F238E27FC236}">
                <a16:creationId xmlns:a16="http://schemas.microsoft.com/office/drawing/2014/main" id="{5B0AFDC4-FD6A-4BD2-B3A4-065538E638D1}"/>
              </a:ext>
            </a:extLst>
          </p:cNvPr>
          <p:cNvPicPr>
            <a:picLocks noChangeAspect="1"/>
          </p:cNvPicPr>
          <p:nvPr/>
        </p:nvPicPr>
        <p:blipFill>
          <a:blip r:embed="rId4"/>
          <a:stretch>
            <a:fillRect/>
          </a:stretch>
        </p:blipFill>
        <p:spPr>
          <a:xfrm>
            <a:off x="4095576" y="3242294"/>
            <a:ext cx="4000847" cy="373412"/>
          </a:xfrm>
          <a:prstGeom prst="rect">
            <a:avLst/>
          </a:prstGeom>
        </p:spPr>
      </p:pic>
    </p:spTree>
    <p:extLst>
      <p:ext uri="{BB962C8B-B14F-4D97-AF65-F5344CB8AC3E}">
        <p14:creationId xmlns:p14="http://schemas.microsoft.com/office/powerpoint/2010/main" val="395511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6F3D-6BD2-E35F-979C-FF4AF05F9D19}"/>
              </a:ext>
            </a:extLst>
          </p:cNvPr>
          <p:cNvSpPr>
            <a:spLocks noGrp="1"/>
          </p:cNvSpPr>
          <p:nvPr>
            <p:ph type="title"/>
          </p:nvPr>
        </p:nvSpPr>
        <p:spPr>
          <a:xfrm>
            <a:off x="838200" y="365126"/>
            <a:ext cx="10515600" cy="1118441"/>
          </a:xfrm>
        </p:spPr>
        <p:txBody>
          <a:bodyPr>
            <a:noAutofit/>
          </a:bodyPr>
          <a:lstStyle/>
          <a:p>
            <a:br>
              <a:rPr lang="en-US" sz="2800" b="0" i="0" dirty="0">
                <a:solidFill>
                  <a:srgbClr val="242424"/>
                </a:solidFill>
                <a:effectLst/>
                <a:latin typeface="source-serif-pro"/>
              </a:rPr>
            </a:br>
            <a:r>
              <a:rPr lang="en-US" sz="2800" b="0" i="0" dirty="0">
                <a:solidFill>
                  <a:srgbClr val="242424"/>
                </a:solidFill>
                <a:effectLst/>
                <a:latin typeface="source-serif-pro"/>
              </a:rPr>
              <a:t>Now, we combine the products and take log-likelihood to simply it further</a:t>
            </a:r>
            <a:br>
              <a:rPr lang="en-US" sz="2800" b="0" i="0" dirty="0">
                <a:solidFill>
                  <a:srgbClr val="242424"/>
                </a:solidFill>
                <a:effectLst/>
                <a:latin typeface="source-serif-pro"/>
              </a:rPr>
            </a:br>
            <a:br>
              <a:rPr lang="en-US" sz="2800" dirty="0"/>
            </a:br>
            <a:endParaRPr lang="en-IN" sz="2800" dirty="0"/>
          </a:p>
        </p:txBody>
      </p:sp>
      <p:pic>
        <p:nvPicPr>
          <p:cNvPr id="5" name="Content Placeholder 4">
            <a:extLst>
              <a:ext uri="{FF2B5EF4-FFF2-40B4-BE49-F238E27FC236}">
                <a16:creationId xmlns:a16="http://schemas.microsoft.com/office/drawing/2014/main" id="{51DEA191-F058-4BDD-B6BD-A5B967452BE2}"/>
              </a:ext>
            </a:extLst>
          </p:cNvPr>
          <p:cNvPicPr>
            <a:picLocks noGrp="1" noChangeAspect="1"/>
          </p:cNvPicPr>
          <p:nvPr>
            <p:ph idx="1"/>
          </p:nvPr>
        </p:nvPicPr>
        <p:blipFill>
          <a:blip r:embed="rId2"/>
          <a:stretch>
            <a:fillRect/>
          </a:stretch>
        </p:blipFill>
        <p:spPr>
          <a:xfrm>
            <a:off x="2041809" y="1138335"/>
            <a:ext cx="6290428" cy="2846117"/>
          </a:xfrm>
        </p:spPr>
      </p:pic>
      <p:sp>
        <p:nvSpPr>
          <p:cNvPr id="6" name="TextBox 5">
            <a:extLst>
              <a:ext uri="{FF2B5EF4-FFF2-40B4-BE49-F238E27FC236}">
                <a16:creationId xmlns:a16="http://schemas.microsoft.com/office/drawing/2014/main" id="{A07FB51C-28A7-ED3B-DB49-95696CB40F89}"/>
              </a:ext>
            </a:extLst>
          </p:cNvPr>
          <p:cNvSpPr txBox="1"/>
          <p:nvPr/>
        </p:nvSpPr>
        <p:spPr>
          <a:xfrm>
            <a:off x="1576873" y="4282751"/>
            <a:ext cx="8929396" cy="369332"/>
          </a:xfrm>
          <a:prstGeom prst="rect">
            <a:avLst/>
          </a:prstGeom>
          <a:noFill/>
        </p:spPr>
        <p:txBody>
          <a:bodyPr wrap="square" rtlCol="0">
            <a:spAutoFit/>
          </a:bodyPr>
          <a:lstStyle/>
          <a:p>
            <a:r>
              <a:rPr lang="en-IN" dirty="0"/>
              <a:t>Since,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a:t>
            </a:r>
            <a:r>
              <a:rPr lang="en-IN" sz="1800" kern="100" dirty="0">
                <a:effectLst/>
                <a:latin typeface="Calibri" panose="020F0502020204030204" pitchFamily="34" charset="0"/>
                <a:ea typeface="Calibri" panose="020F0502020204030204" pitchFamily="34" charset="0"/>
                <a:cs typeface="Calibri" panose="020F0502020204030204" pitchFamily="34" charset="0"/>
              </a:rPr>
              <a:t>β</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log(L(</a:t>
            </a:r>
            <a:r>
              <a:rPr lang="en-IN" sz="1800" kern="100" dirty="0">
                <a:effectLst/>
                <a:latin typeface="Calibri" panose="020F0502020204030204" pitchFamily="34" charset="0"/>
                <a:ea typeface="Calibri" panose="020F0502020204030204" pitchFamily="34" charset="0"/>
                <a:cs typeface="Calibri" panose="020F0502020204030204" pitchFamily="34" charset="0"/>
              </a:rPr>
              <a:t>β</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so multiplication got con</a:t>
            </a:r>
            <a:r>
              <a:rPr lang="en-IN" kern="100" dirty="0">
                <a:latin typeface="Calibri" panose="020F0502020204030204" pitchFamily="34" charset="0"/>
                <a:ea typeface="Calibri" panose="020F0502020204030204" pitchFamily="34" charset="0"/>
                <a:cs typeface="Times New Roman" panose="02020603050405020304" pitchFamily="18" charset="0"/>
              </a:rPr>
              <a:t>verted to addition as shown above.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7690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825</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Calibri</vt:lpstr>
      <vt:lpstr>Calibri Light</vt:lpstr>
      <vt:lpstr>Lato</vt:lpstr>
      <vt:lpstr>sohne</vt:lpstr>
      <vt:lpstr>source-serif-pro</vt:lpstr>
      <vt:lpstr>Office Theme</vt:lpstr>
      <vt:lpstr>Recall of linear regression line</vt:lpstr>
      <vt:lpstr> Why can’t we make use of least-squares to find the best fitting line in logistic regression? </vt:lpstr>
      <vt:lpstr>When P ranges from 0 to 1, log odds range between -∞ to +∞</vt:lpstr>
      <vt:lpstr>PowerPoint Presentation</vt:lpstr>
      <vt:lpstr>Projection of each data point to the line to give log-odds value </vt:lpstr>
      <vt:lpstr>PowerPoint Presentation</vt:lpstr>
      <vt:lpstr>Estimation of Log-likelihood function</vt:lpstr>
      <vt:lpstr>PowerPoint Presentation</vt:lpstr>
      <vt:lpstr> Now, we combine the products and take log-likelihood to simply it further  </vt:lpstr>
      <vt:lpstr>What is Log loss?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Recall of logistic regression line</dc:title>
  <dc:creator>Jheelam Mondal</dc:creator>
  <cp:lastModifiedBy>Jheelam Mondal</cp:lastModifiedBy>
  <cp:revision>22</cp:revision>
  <dcterms:created xsi:type="dcterms:W3CDTF">2023-08-16T06:09:27Z</dcterms:created>
  <dcterms:modified xsi:type="dcterms:W3CDTF">2023-10-18T01:27:50Z</dcterms:modified>
</cp:coreProperties>
</file>